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Lst>
  <p:sldSz cy="6858000" cx="12192000"/>
  <p:notesSz cx="6858000" cy="9144000"/>
  <p:embeddedFontLst>
    <p:embeddedFont>
      <p:font typeface="Arial Black"/>
      <p:regular r:id="rId110"/>
    </p:embeddedFont>
    <p:embeddedFont>
      <p:font typeface="Century Gothic"/>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10" Type="http://schemas.openxmlformats.org/officeDocument/2006/relationships/font" Target="fonts/ArialBlack-regular.fntdata"/><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CenturyGothic-boldItalic.fntdata"/><Relationship Id="rId18" Type="http://schemas.openxmlformats.org/officeDocument/2006/relationships/slide" Target="slides/slide14.xml"/><Relationship Id="rId113" Type="http://schemas.openxmlformats.org/officeDocument/2006/relationships/font" Target="fonts/CenturyGothic-italic.fntdata"/><Relationship Id="rId112" Type="http://schemas.openxmlformats.org/officeDocument/2006/relationships/font" Target="fonts/CenturyGothic-bold.fntdata"/><Relationship Id="rId111" Type="http://schemas.openxmlformats.org/officeDocument/2006/relationships/font" Target="fonts/CenturyGothic-regular.fntdata"/><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0: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0" name="Google Shape;980;p100: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81" name="Google Shape;981;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01: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7" name="Google Shape;987;p101: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88" name="Google Shape;988;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02: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4" name="Google Shape;994;p102: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95" name="Google Shape;995;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103: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1" name="Google Shape;1001;p103: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1002" name="Google Shape;1002;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04: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8" name="Google Shape;1008;p104: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1009" name="Google Shape;1009;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05: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5" name="Google Shape;1015;p105: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1016" name="Google Shape;101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3:notes"/>
          <p:cNvSpPr/>
          <p:nvPr>
            <p:ph idx="2" type="sldImg"/>
          </p:nvPr>
        </p:nvSpPr>
        <p:spPr>
          <a:xfrm>
            <a:off x="285750" y="307975"/>
            <a:ext cx="6437313"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43: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504" name="Google Shape;50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4:notes"/>
          <p:cNvSpPr/>
          <p:nvPr>
            <p:ph idx="2" type="sldImg"/>
          </p:nvPr>
        </p:nvSpPr>
        <p:spPr>
          <a:xfrm>
            <a:off x="285750" y="307975"/>
            <a:ext cx="6437313"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44: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511" name="Google Shape;51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5:notes"/>
          <p:cNvSpPr/>
          <p:nvPr>
            <p:ph idx="2" type="sldImg"/>
          </p:nvPr>
        </p:nvSpPr>
        <p:spPr>
          <a:xfrm>
            <a:off x="285750" y="307975"/>
            <a:ext cx="6437313"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45: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518" name="Google Shape;51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6:notes"/>
          <p:cNvSpPr/>
          <p:nvPr>
            <p:ph idx="2" type="sldImg"/>
          </p:nvPr>
        </p:nvSpPr>
        <p:spPr>
          <a:xfrm>
            <a:off x="285750" y="307975"/>
            <a:ext cx="6437313"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46: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525" name="Google Shape;52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7:notes"/>
          <p:cNvSpPr/>
          <p:nvPr>
            <p:ph idx="2" type="sldImg"/>
          </p:nvPr>
        </p:nvSpPr>
        <p:spPr>
          <a:xfrm>
            <a:off x="285750" y="307975"/>
            <a:ext cx="6437313"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47: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532" name="Google Shape;53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8:notes"/>
          <p:cNvSpPr/>
          <p:nvPr>
            <p:ph idx="2" type="sldImg"/>
          </p:nvPr>
        </p:nvSpPr>
        <p:spPr>
          <a:xfrm>
            <a:off x="285750" y="307975"/>
            <a:ext cx="6437313"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48: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539" name="Google Shape;53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0: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50: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552" name="Google Shape;55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1: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51: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559" name="Google Shape;55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2: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52: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566" name="Google Shape;566;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3: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p53: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573" name="Google Shape;57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4: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54: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580" name="Google Shape;58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5: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55: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591" name="Google Shape;591;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6: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56: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598" name="Google Shape;59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7: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p57: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05" name="Google Shape;60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8: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58: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12" name="Google Shape;61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9: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9" name="Google Shape;619;p59: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20" name="Google Shape;62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0: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60: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27" name="Google Shape;62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1: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61: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34" name="Google Shape;63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2: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0" name="Google Shape;640;p62: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41" name="Google Shape;641;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3: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7" name="Google Shape;647;p63: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48" name="Google Shape;64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4: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64: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55" name="Google Shape;65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5: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1" name="Google Shape;661;p65: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62" name="Google Shape;66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6: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66: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69" name="Google Shape;669;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8: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68: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82" name="Google Shape;68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69:notes"/>
          <p:cNvSpPr/>
          <p:nvPr>
            <p:ph idx="2" type="sldImg"/>
          </p:nvPr>
        </p:nvSpPr>
        <p:spPr>
          <a:xfrm>
            <a:off x="1025525" y="307975"/>
            <a:ext cx="4957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8" name="Google Shape;688;p69: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689" name="Google Shape;689;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70: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5" name="Google Shape;695;p70: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696" name="Google Shape;69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71: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71: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703" name="Google Shape;70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2: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4" name="Google Shape;734;p72: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735" name="Google Shape;735;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3: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1" name="Google Shape;741;p73: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742" name="Google Shape;742;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4: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8" name="Google Shape;748;p74: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749" name="Google Shape;74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75: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1" name="Google Shape;781;p75: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782" name="Google Shape;782;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77: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p77: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21" name="Google Shape;821;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78: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7" name="Google Shape;827;p78: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28" name="Google Shape;828;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79: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4" name="Google Shape;834;p79: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35" name="Google Shape;835;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80: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p80: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42" name="Google Shape;842;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81: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8" name="Google Shape;848;p81: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49" name="Google Shape;849;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83: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1" name="Google Shape;861;p83: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62" name="Google Shape;862;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84: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8" name="Google Shape;868;p84: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69" name="Google Shape;869;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85: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5" name="Google Shape;875;p85: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76" name="Google Shape;876;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86: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2" name="Google Shape;882;p86: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83" name="Google Shape;883;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87: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9" name="Google Shape;889;p87: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90" name="Google Shape;890;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88: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6" name="Google Shape;896;p88: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897" name="Google Shape;897;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89: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3" name="Google Shape;903;p89: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04" name="Google Shape;90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90: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0" name="Google Shape;910;p90: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11" name="Google Shape;911;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91: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7" name="Google Shape;917;p91: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18" name="Google Shape;918;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92: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4" name="Google Shape;924;p92: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25" name="Google Shape;925;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93: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1" name="Google Shape;931;p93: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32" name="Google Shape;932;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94: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8" name="Google Shape;938;p94: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39" name="Google Shape;939;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95: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5" name="Google Shape;945;p95: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46" name="Google Shape;94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96: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2" name="Google Shape;952;p96: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53" name="Google Shape;953;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97: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9" name="Google Shape;959;p97: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60" name="Google Shape;960;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98: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6" name="Google Shape;966;p98: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67" name="Google Shape;967;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99:notes"/>
          <p:cNvSpPr/>
          <p:nvPr>
            <p:ph idx="2" type="sldImg"/>
          </p:nvPr>
        </p:nvSpPr>
        <p:spPr>
          <a:xfrm>
            <a:off x="1090613" y="307975"/>
            <a:ext cx="4827587" cy="36210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3" name="Google Shape;973;p99:notes"/>
          <p:cNvSpPr txBox="1"/>
          <p:nvPr/>
        </p:nvSpPr>
        <p:spPr>
          <a:xfrm>
            <a:off x="514350" y="4387850"/>
            <a:ext cx="5983288" cy="41259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800"/>
              <a:buFont typeface="Times New Roman"/>
              <a:buNone/>
            </a:pPr>
            <a:r>
              <a:t/>
            </a:r>
            <a:endParaRPr sz="2800">
              <a:solidFill>
                <a:srgbClr val="000000"/>
              </a:solidFill>
              <a:latin typeface="Times New Roman"/>
              <a:ea typeface="Times New Roman"/>
              <a:cs typeface="Times New Roman"/>
              <a:sym typeface="Times New Roman"/>
            </a:endParaRPr>
          </a:p>
        </p:txBody>
      </p:sp>
      <p:sp>
        <p:nvSpPr>
          <p:cNvPr id="974" name="Google Shape;97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2"/>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9" name="Google Shape;19;p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83" name="Google Shape;83;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2"/>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12"/>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90" name="Google Shape;90;p12"/>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1" name="Google Shape;91;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3"/>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13"/>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8" name="Google Shape;98;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5"/>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15"/>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6" name="Google Shape;26;p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1" name="Google Shape;31;p4"/>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3" name="Google Shape;33;p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8" name="Google Shape;38;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4" name="Google Shape;44;p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6" name="Google Shape;46;p6"/>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7" name="Google Shape;47;p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2" name="Google Shape;52;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54" name="Google Shape;54;p7"/>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5" name="Google Shape;55;p7"/>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56" name="Google Shape;56;p7"/>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7" name="Google Shape;57;p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9"/>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8" name="Google Shape;68;p9"/>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10"/>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idx="1" type="subTitle"/>
          </p:nvPr>
        </p:nvSpPr>
        <p:spPr>
          <a:xfrm>
            <a:off x="810001" y="5280846"/>
            <a:ext cx="10572000" cy="94767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Subject Code: </a:t>
            </a:r>
            <a:r>
              <a:rPr b="0" lang="en-US"/>
              <a:t>INFO 3104</a:t>
            </a:r>
            <a:endParaRPr/>
          </a:p>
          <a:p>
            <a:pPr indent="0" lvl="0" marL="0" rtl="0" algn="l">
              <a:spcBef>
                <a:spcPts val="960"/>
              </a:spcBef>
              <a:spcAft>
                <a:spcPts val="0"/>
              </a:spcAft>
              <a:buSzPts val="1800"/>
              <a:buNone/>
            </a:pPr>
            <a:r>
              <a:rPr lang="en-US"/>
              <a:t>Book: </a:t>
            </a:r>
            <a:r>
              <a:rPr b="0" lang="en-US"/>
              <a:t>Fundamentals of Software Engineering by Rajib Mall</a:t>
            </a:r>
            <a:endParaRPr/>
          </a:p>
          <a:p>
            <a:pPr indent="0" lvl="0" marL="0" rtl="0" algn="l">
              <a:spcBef>
                <a:spcPts val="960"/>
              </a:spcBef>
              <a:spcAft>
                <a:spcPts val="0"/>
              </a:spcAft>
              <a:buSzPts val="1800"/>
              <a:buNone/>
            </a:pPr>
            <a:r>
              <a:t/>
            </a:r>
            <a:endParaRPr/>
          </a:p>
        </p:txBody>
      </p:sp>
      <p:sp>
        <p:nvSpPr>
          <p:cNvPr id="120" name="Google Shape;120;p16"/>
          <p:cNvSpPr txBox="1"/>
          <p:nvPr/>
        </p:nvSpPr>
        <p:spPr>
          <a:xfrm>
            <a:off x="2042454" y="919060"/>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5400"/>
              <a:buFont typeface="Century Gothic"/>
              <a:buNone/>
            </a:pPr>
            <a:r>
              <a:rPr b="1" i="0" lang="en-US" sz="5400" u="none" cap="none" strike="noStrike">
                <a:solidFill>
                  <a:srgbClr val="FEFEFE"/>
                </a:solidFill>
                <a:latin typeface="Century Gothic"/>
                <a:ea typeface="Century Gothic"/>
                <a:cs typeface="Century Gothic"/>
                <a:sym typeface="Century Gothic"/>
              </a:rPr>
              <a:t>Software Engineering </a:t>
            </a:r>
            <a:br>
              <a:rPr b="1" i="0" lang="en-US" sz="5400" u="none" cap="none" strike="noStrike">
                <a:solidFill>
                  <a:srgbClr val="FEFEFE"/>
                </a:solidFill>
                <a:latin typeface="Century Gothic"/>
                <a:ea typeface="Century Gothic"/>
                <a:cs typeface="Century Gothic"/>
                <a:sym typeface="Century Gothic"/>
              </a:rPr>
            </a:br>
            <a:r>
              <a:rPr b="1" i="0" lang="en-US" sz="5400" u="none" cap="none" strike="noStrike">
                <a:solidFill>
                  <a:srgbClr val="E33616"/>
                </a:solidFill>
                <a:latin typeface="Century Gothic"/>
                <a:ea typeface="Century Gothic"/>
                <a:cs typeface="Century Gothic"/>
                <a:sym typeface="Century Gothic"/>
              </a:rPr>
              <a:t>(SR,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988"/>
              <a:buFont typeface="Century Gothic"/>
              <a:buNone/>
            </a:pPr>
            <a:r>
              <a:rPr lang="en-US" sz="5988"/>
              <a:t>Example</a:t>
            </a:r>
            <a:endParaRPr/>
          </a:p>
        </p:txBody>
      </p:sp>
      <p:sp>
        <p:nvSpPr>
          <p:cNvPr id="176" name="Google Shape;176;p25"/>
          <p:cNvSpPr txBox="1"/>
          <p:nvPr>
            <p:ph idx="1" type="body"/>
          </p:nvPr>
        </p:nvSpPr>
        <p:spPr>
          <a:xfrm>
            <a:off x="1338461" y="2851182"/>
            <a:ext cx="3683907" cy="3416039"/>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95000"/>
              </a:lnSpc>
              <a:spcBef>
                <a:spcPts val="0"/>
              </a:spcBef>
              <a:spcAft>
                <a:spcPts val="0"/>
              </a:spcAft>
              <a:buSzPts val="2177"/>
              <a:buNone/>
            </a:pPr>
            <a:r>
              <a:rPr lang="en-US" sz="2177"/>
              <a:t>int f1(int x, int y){                    </a:t>
            </a:r>
            <a:endParaRPr/>
          </a:p>
          <a:p>
            <a:pPr indent="-311079" lvl="0" marL="311079" rtl="0" algn="l">
              <a:lnSpc>
                <a:spcPct val="95000"/>
              </a:lnSpc>
              <a:spcBef>
                <a:spcPts val="709"/>
              </a:spcBef>
              <a:spcAft>
                <a:spcPts val="0"/>
              </a:spcAft>
              <a:buSzPts val="2177"/>
              <a:buNone/>
            </a:pPr>
            <a:r>
              <a:rPr lang="en-US" sz="2177">
                <a:solidFill>
                  <a:srgbClr val="000099"/>
                </a:solidFill>
              </a:rPr>
              <a:t>1</a:t>
            </a:r>
            <a:r>
              <a:rPr lang="en-US" sz="2177"/>
              <a:t> while (x != y){</a:t>
            </a:r>
            <a:endParaRPr/>
          </a:p>
          <a:p>
            <a:pPr indent="-311079" lvl="0" marL="311079" rtl="0" algn="l">
              <a:lnSpc>
                <a:spcPct val="95000"/>
              </a:lnSpc>
              <a:spcBef>
                <a:spcPts val="709"/>
              </a:spcBef>
              <a:spcAft>
                <a:spcPts val="0"/>
              </a:spcAft>
              <a:buSzPts val="2177"/>
              <a:buNone/>
            </a:pPr>
            <a:r>
              <a:rPr lang="en-US" sz="2177">
                <a:solidFill>
                  <a:srgbClr val="000099"/>
                </a:solidFill>
              </a:rPr>
              <a:t>2</a:t>
            </a:r>
            <a:r>
              <a:rPr lang="en-US" sz="2177"/>
              <a:t>    if (x&gt;y) then </a:t>
            </a:r>
            <a:endParaRPr/>
          </a:p>
          <a:p>
            <a:pPr indent="-311079" lvl="0" marL="311079" rtl="0" algn="l">
              <a:lnSpc>
                <a:spcPct val="95000"/>
              </a:lnSpc>
              <a:spcBef>
                <a:spcPts val="709"/>
              </a:spcBef>
              <a:spcAft>
                <a:spcPts val="0"/>
              </a:spcAft>
              <a:buSzPts val="2177"/>
              <a:buNone/>
            </a:pPr>
            <a:r>
              <a:rPr lang="en-US" sz="2177">
                <a:solidFill>
                  <a:srgbClr val="000099"/>
                </a:solidFill>
              </a:rPr>
              <a:t>3</a:t>
            </a:r>
            <a:r>
              <a:rPr lang="en-US" sz="2177"/>
              <a:t>         x=x-y;</a:t>
            </a:r>
            <a:endParaRPr/>
          </a:p>
          <a:p>
            <a:pPr indent="-311079" lvl="0" marL="311079" rtl="0" algn="l">
              <a:lnSpc>
                <a:spcPct val="95000"/>
              </a:lnSpc>
              <a:spcBef>
                <a:spcPts val="709"/>
              </a:spcBef>
              <a:spcAft>
                <a:spcPts val="0"/>
              </a:spcAft>
              <a:buSzPts val="2177"/>
              <a:buNone/>
            </a:pPr>
            <a:r>
              <a:rPr lang="en-US" sz="2177">
                <a:solidFill>
                  <a:srgbClr val="000099"/>
                </a:solidFill>
              </a:rPr>
              <a:t>4</a:t>
            </a:r>
            <a:r>
              <a:rPr lang="en-US" sz="2177"/>
              <a:t>    else y=y-x;</a:t>
            </a:r>
            <a:endParaRPr/>
          </a:p>
          <a:p>
            <a:pPr indent="-311079" lvl="0" marL="311079" rtl="0" algn="l">
              <a:lnSpc>
                <a:spcPct val="95000"/>
              </a:lnSpc>
              <a:spcBef>
                <a:spcPts val="709"/>
              </a:spcBef>
              <a:spcAft>
                <a:spcPts val="0"/>
              </a:spcAft>
              <a:buSzPts val="2177"/>
              <a:buNone/>
            </a:pPr>
            <a:r>
              <a:rPr lang="en-US" sz="2177">
                <a:solidFill>
                  <a:srgbClr val="000099"/>
                </a:solidFill>
              </a:rPr>
              <a:t>5</a:t>
            </a:r>
            <a:r>
              <a:rPr lang="en-US" sz="2177"/>
              <a:t> }</a:t>
            </a:r>
            <a:endParaRPr/>
          </a:p>
          <a:p>
            <a:pPr indent="-311079" lvl="0" marL="311079" rtl="0" algn="l">
              <a:lnSpc>
                <a:spcPct val="95000"/>
              </a:lnSpc>
              <a:spcBef>
                <a:spcPts val="709"/>
              </a:spcBef>
              <a:spcAft>
                <a:spcPts val="0"/>
              </a:spcAft>
              <a:buSzPts val="2177"/>
              <a:buNone/>
            </a:pPr>
            <a:r>
              <a:rPr lang="en-US" sz="2177">
                <a:solidFill>
                  <a:srgbClr val="000099"/>
                </a:solidFill>
              </a:rPr>
              <a:t>6</a:t>
            </a:r>
            <a:r>
              <a:rPr lang="en-US" sz="2177"/>
              <a:t> return x;        }</a:t>
            </a:r>
            <a:endParaRPr/>
          </a:p>
        </p:txBody>
      </p:sp>
      <p:sp>
        <p:nvSpPr>
          <p:cNvPr id="177" name="Google Shape;177;p25"/>
          <p:cNvSpPr/>
          <p:nvPr/>
        </p:nvSpPr>
        <p:spPr>
          <a:xfrm>
            <a:off x="1338461" y="2449380"/>
            <a:ext cx="2504422" cy="401802"/>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3399FF"/>
                </a:solidFill>
                <a:latin typeface="Arial Black"/>
              </a:rPr>
              <a:t>Euclid's GCD Algorithm</a:t>
            </a:r>
          </a:p>
        </p:txBody>
      </p:sp>
      <p:sp>
        <p:nvSpPr>
          <p:cNvPr id="178" name="Google Shape;178;p25"/>
          <p:cNvSpPr/>
          <p:nvPr/>
        </p:nvSpPr>
        <p:spPr>
          <a:xfrm>
            <a:off x="5217204" y="3285470"/>
            <a:ext cx="4571040" cy="1786002"/>
          </a:xfrm>
          <a:prstGeom prst="rect">
            <a:avLst/>
          </a:prstGeom>
          <a:solidFill>
            <a:srgbClr val="43FFF5"/>
          </a:solidFill>
          <a:ln>
            <a:noFill/>
          </a:ln>
        </p:spPr>
        <p:txBody>
          <a:bodyPr anchorCtr="0" anchor="t" bIns="45700" lIns="91425" spcFirstLastPara="1" rIns="91425" wrap="square" tIns="45700">
            <a:noAutofit/>
          </a:bodyPr>
          <a:lstStyle/>
          <a:p>
            <a:pPr indent="-342900" lvl="0" marL="342900" marR="0" rtl="0" algn="l">
              <a:lnSpc>
                <a:spcPct val="105000"/>
              </a:lnSpc>
              <a:spcBef>
                <a:spcPts val="0"/>
              </a:spcBef>
              <a:spcAft>
                <a:spcPts val="0"/>
              </a:spcAft>
              <a:buNone/>
            </a:pPr>
            <a:r>
              <a:rPr b="0" i="0" lang="en-US" sz="2540" u="none" cap="none" strike="noStrike">
                <a:solidFill>
                  <a:srgbClr val="000000"/>
                </a:solidFill>
                <a:latin typeface="Times New Roman"/>
                <a:ea typeface="Times New Roman"/>
                <a:cs typeface="Times New Roman"/>
                <a:sym typeface="Times New Roman"/>
              </a:rPr>
              <a:t>By choosing the test set {(x=4,y=3), (x=3,y=4)}</a:t>
            </a:r>
            <a:endParaRPr/>
          </a:p>
          <a:p>
            <a:pPr indent="0" lvl="1" marL="742950" marR="0" rtl="0" algn="l">
              <a:lnSpc>
                <a:spcPct val="105000"/>
              </a:lnSpc>
              <a:spcBef>
                <a:spcPts val="508"/>
              </a:spcBef>
              <a:spcAft>
                <a:spcPts val="0"/>
              </a:spcAft>
              <a:buNone/>
            </a:pPr>
            <a:r>
              <a:rPr b="0" i="0" lang="en-US" sz="2540" u="none" cap="none" strike="noStrike">
                <a:solidFill>
                  <a:srgbClr val="000000"/>
                </a:solidFill>
                <a:latin typeface="Times New Roman"/>
                <a:ea typeface="Times New Roman"/>
                <a:cs typeface="Times New Roman"/>
                <a:sym typeface="Times New Roman"/>
              </a:rPr>
              <a:t>All statements are executed at least once.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15"/>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Environmental test</a:t>
            </a:r>
            <a:endParaRPr/>
          </a:p>
        </p:txBody>
      </p:sp>
      <p:sp>
        <p:nvSpPr>
          <p:cNvPr id="984" name="Google Shape;984;p115"/>
          <p:cNvSpPr txBox="1"/>
          <p:nvPr>
            <p:ph idx="1" type="body"/>
          </p:nvPr>
        </p:nvSpPr>
        <p:spPr>
          <a:xfrm>
            <a:off x="503583" y="2153415"/>
            <a:ext cx="11290852" cy="432477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t>These tests check the system’s ability to perform at the installation site.</a:t>
            </a:r>
            <a:endParaRPr/>
          </a:p>
          <a:p>
            <a:pPr indent="-311079" lvl="0" marL="311079" rtl="0" algn="l">
              <a:spcBef>
                <a:spcPts val="1156"/>
              </a:spcBef>
              <a:spcAft>
                <a:spcPts val="0"/>
              </a:spcAft>
              <a:buSzPts val="2540"/>
              <a:buChar char="🞆"/>
            </a:pPr>
            <a:r>
              <a:rPr lang="en-US" sz="2540"/>
              <a:t>Requirements might include tolerance for</a:t>
            </a:r>
            <a:endParaRPr/>
          </a:p>
          <a:p>
            <a:pPr indent="-285750" lvl="1" marL="674004" rtl="0" algn="l">
              <a:spcBef>
                <a:spcPts val="1076"/>
              </a:spcBef>
              <a:spcAft>
                <a:spcPts val="0"/>
              </a:spcAft>
              <a:buSzPts val="2200"/>
              <a:buChar char="🞆"/>
            </a:pPr>
            <a:r>
              <a:rPr lang="en-US" sz="2200">
                <a:solidFill>
                  <a:srgbClr val="43FFF5"/>
                </a:solidFill>
              </a:rPr>
              <a:t>heat</a:t>
            </a:r>
            <a:endParaRPr/>
          </a:p>
          <a:p>
            <a:pPr indent="-285750" lvl="1" marL="674004" rtl="0" algn="l">
              <a:spcBef>
                <a:spcPts val="1076"/>
              </a:spcBef>
              <a:spcAft>
                <a:spcPts val="0"/>
              </a:spcAft>
              <a:buSzPts val="2200"/>
              <a:buChar char="🞆"/>
            </a:pPr>
            <a:r>
              <a:rPr lang="en-US" sz="2200">
                <a:solidFill>
                  <a:srgbClr val="43FFF5"/>
                </a:solidFill>
              </a:rPr>
              <a:t>humidity</a:t>
            </a:r>
            <a:endParaRPr/>
          </a:p>
          <a:p>
            <a:pPr indent="-285750" lvl="1" marL="674004" rtl="0" algn="l">
              <a:spcBef>
                <a:spcPts val="1076"/>
              </a:spcBef>
              <a:spcAft>
                <a:spcPts val="0"/>
              </a:spcAft>
              <a:buSzPts val="2200"/>
              <a:buChar char="🞆"/>
            </a:pPr>
            <a:r>
              <a:rPr lang="en-US" sz="2200">
                <a:solidFill>
                  <a:srgbClr val="43FFF5"/>
                </a:solidFill>
              </a:rPr>
              <a:t>chemical presence</a:t>
            </a:r>
            <a:endParaRPr/>
          </a:p>
          <a:p>
            <a:pPr indent="-285750" lvl="1" marL="674004" rtl="0" algn="l">
              <a:spcBef>
                <a:spcPts val="1076"/>
              </a:spcBef>
              <a:spcAft>
                <a:spcPts val="0"/>
              </a:spcAft>
              <a:buSzPts val="2200"/>
              <a:buChar char="🞆"/>
            </a:pPr>
            <a:r>
              <a:rPr lang="en-US" sz="2200">
                <a:solidFill>
                  <a:srgbClr val="43FFF5"/>
                </a:solidFill>
              </a:rPr>
              <a:t>portability</a:t>
            </a:r>
            <a:endParaRPr/>
          </a:p>
          <a:p>
            <a:pPr indent="-285750" lvl="1" marL="674004" rtl="0" algn="l">
              <a:spcBef>
                <a:spcPts val="1076"/>
              </a:spcBef>
              <a:spcAft>
                <a:spcPts val="0"/>
              </a:spcAft>
              <a:buSzPts val="2200"/>
              <a:buChar char="🞆"/>
            </a:pPr>
            <a:r>
              <a:rPr lang="en-US" sz="2200">
                <a:solidFill>
                  <a:srgbClr val="43FFF5"/>
                </a:solidFill>
              </a:rPr>
              <a:t>electrical or magnetic fields</a:t>
            </a:r>
            <a:endParaRPr/>
          </a:p>
          <a:p>
            <a:pPr indent="-285750" lvl="1" marL="674004" rtl="0" algn="l">
              <a:spcBef>
                <a:spcPts val="1076"/>
              </a:spcBef>
              <a:spcAft>
                <a:spcPts val="0"/>
              </a:spcAft>
              <a:buSzPts val="2200"/>
              <a:buChar char="🞆"/>
            </a:pPr>
            <a:r>
              <a:rPr lang="en-US" sz="2200">
                <a:solidFill>
                  <a:srgbClr val="43FFF5"/>
                </a:solidFill>
              </a:rPr>
              <a:t>disruption of power, etc.</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16"/>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Test Summary Report</a:t>
            </a:r>
            <a:endParaRPr/>
          </a:p>
        </p:txBody>
      </p:sp>
      <p:sp>
        <p:nvSpPr>
          <p:cNvPr id="991" name="Google Shape;991;p116"/>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Generated towards the end of testing phase.</a:t>
            </a:r>
            <a:endParaRPr/>
          </a:p>
          <a:p>
            <a:pPr indent="-311079" lvl="0" marL="311079" rtl="0" algn="l">
              <a:spcBef>
                <a:spcPts val="1315"/>
              </a:spcBef>
              <a:spcAft>
                <a:spcPts val="0"/>
              </a:spcAft>
              <a:buSzPts val="2600"/>
              <a:buChar char="🞆"/>
            </a:pPr>
            <a:r>
              <a:rPr lang="en-US" sz="2600"/>
              <a:t>Covers each subsystem:</a:t>
            </a:r>
            <a:endParaRPr/>
          </a:p>
          <a:p>
            <a:pPr indent="-285750" lvl="1" marL="674004" rtl="0" algn="l">
              <a:spcBef>
                <a:spcPts val="1247"/>
              </a:spcBef>
              <a:spcAft>
                <a:spcPts val="0"/>
              </a:spcAft>
              <a:buSzPts val="2200"/>
              <a:buChar char="🞆"/>
            </a:pPr>
            <a:r>
              <a:rPr lang="en-US" sz="2200">
                <a:solidFill>
                  <a:srgbClr val="43FFF5"/>
                </a:solidFill>
              </a:rPr>
              <a:t>A summary of tests which have been applied to the subsystem.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17"/>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Test Summary Report</a:t>
            </a:r>
            <a:endParaRPr/>
          </a:p>
        </p:txBody>
      </p:sp>
      <p:sp>
        <p:nvSpPr>
          <p:cNvPr id="998" name="Google Shape;998;p117"/>
          <p:cNvSpPr txBox="1"/>
          <p:nvPr>
            <p:ph idx="1" type="body"/>
          </p:nvPr>
        </p:nvSpPr>
        <p:spPr>
          <a:xfrm>
            <a:off x="1524960" y="2015715"/>
            <a:ext cx="10150205" cy="4547997"/>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0000"/>
              </a:lnSpc>
              <a:spcBef>
                <a:spcPts val="0"/>
              </a:spcBef>
              <a:spcAft>
                <a:spcPts val="0"/>
              </a:spcAft>
              <a:buSzPts val="2600"/>
              <a:buChar char="🞆"/>
            </a:pPr>
            <a:r>
              <a:rPr lang="en-US" sz="2600"/>
              <a:t>Specifies: </a:t>
            </a:r>
            <a:endParaRPr/>
          </a:p>
          <a:p>
            <a:pPr indent="-285750" lvl="1" marL="674004" rtl="0" algn="l">
              <a:lnSpc>
                <a:spcPct val="90000"/>
              </a:lnSpc>
              <a:spcBef>
                <a:spcPts val="918"/>
              </a:spcBef>
              <a:spcAft>
                <a:spcPts val="0"/>
              </a:spcAft>
              <a:buSzPts val="2200"/>
              <a:buChar char="🞆"/>
            </a:pPr>
            <a:r>
              <a:rPr lang="en-US" sz="2200"/>
              <a:t>how many tests have been applied to a subsystem, </a:t>
            </a:r>
            <a:endParaRPr/>
          </a:p>
          <a:p>
            <a:pPr indent="-285750" lvl="1" marL="674004" rtl="0" algn="l">
              <a:lnSpc>
                <a:spcPct val="90000"/>
              </a:lnSpc>
              <a:spcBef>
                <a:spcPts val="918"/>
              </a:spcBef>
              <a:spcAft>
                <a:spcPts val="0"/>
              </a:spcAft>
              <a:buSzPts val="2200"/>
              <a:buChar char="🞆"/>
            </a:pPr>
            <a:r>
              <a:rPr lang="en-US" sz="2200"/>
              <a:t>how many tests have been successful, </a:t>
            </a:r>
            <a:endParaRPr/>
          </a:p>
          <a:p>
            <a:pPr indent="-285750" lvl="1" marL="674004" rtl="0" algn="l">
              <a:lnSpc>
                <a:spcPct val="90000"/>
              </a:lnSpc>
              <a:spcBef>
                <a:spcPts val="918"/>
              </a:spcBef>
              <a:spcAft>
                <a:spcPts val="0"/>
              </a:spcAft>
              <a:buSzPts val="2200"/>
              <a:buChar char="🞆"/>
            </a:pPr>
            <a:r>
              <a:rPr lang="en-US" sz="2200"/>
              <a:t>how many have been unsuccessful, and the degree to which they have been unsuccessful,</a:t>
            </a:r>
            <a:endParaRPr/>
          </a:p>
          <a:p>
            <a:pPr indent="-207385" lvl="2" marL="1036930" rtl="0" algn="l">
              <a:lnSpc>
                <a:spcPct val="90000"/>
              </a:lnSpc>
              <a:spcBef>
                <a:spcPts val="872"/>
              </a:spcBef>
              <a:spcAft>
                <a:spcPts val="0"/>
              </a:spcAft>
              <a:buSzPts val="2000"/>
              <a:buChar char="🞆"/>
            </a:pPr>
            <a:r>
              <a:rPr lang="en-US" sz="2000">
                <a:solidFill>
                  <a:srgbClr val="43FFF5"/>
                </a:solidFill>
              </a:rPr>
              <a:t>e.g. whether a test was an outright failure </a:t>
            </a:r>
            <a:endParaRPr/>
          </a:p>
          <a:p>
            <a:pPr indent="-207385" lvl="2" marL="1036930" rtl="0" algn="l">
              <a:lnSpc>
                <a:spcPct val="90000"/>
              </a:lnSpc>
              <a:spcBef>
                <a:spcPts val="872"/>
              </a:spcBef>
              <a:spcAft>
                <a:spcPts val="0"/>
              </a:spcAft>
              <a:buSzPts val="2000"/>
              <a:buChar char="🞆"/>
            </a:pPr>
            <a:r>
              <a:rPr lang="en-US" sz="2000">
                <a:solidFill>
                  <a:srgbClr val="43FFF5"/>
                </a:solidFill>
              </a:rPr>
              <a:t>or whether some expected results of the test were actually observed.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18"/>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Regression Testing</a:t>
            </a:r>
            <a:endParaRPr/>
          </a:p>
        </p:txBody>
      </p:sp>
      <p:sp>
        <p:nvSpPr>
          <p:cNvPr id="1005" name="Google Shape;1005;p118"/>
          <p:cNvSpPr txBox="1"/>
          <p:nvPr>
            <p:ph idx="1" type="body"/>
          </p:nvPr>
        </p:nvSpPr>
        <p:spPr>
          <a:xfrm>
            <a:off x="1929643" y="1526560"/>
            <a:ext cx="8544418"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Does not belong to either unit test, integration test, or system test. </a:t>
            </a:r>
            <a:endParaRPr/>
          </a:p>
          <a:p>
            <a:pPr indent="-285750" lvl="1" marL="674004" rtl="0" algn="l">
              <a:spcBef>
                <a:spcPts val="1315"/>
              </a:spcBef>
              <a:spcAft>
                <a:spcPts val="0"/>
              </a:spcAft>
              <a:buSzPts val="2200"/>
              <a:buChar char="🞆"/>
            </a:pPr>
            <a:r>
              <a:rPr lang="en-US" sz="2200">
                <a:solidFill>
                  <a:srgbClr val="43FFF5"/>
                </a:solidFill>
              </a:rPr>
              <a:t>In stead, it is a separate dimension to these three forms of testing.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19"/>
          <p:cNvSpPr txBox="1"/>
          <p:nvPr>
            <p:ph type="title"/>
          </p:nvPr>
        </p:nvSpPr>
        <p:spPr>
          <a:xfrm>
            <a:off x="1929643" y="169648"/>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Regression testing</a:t>
            </a:r>
            <a:endParaRPr/>
          </a:p>
        </p:txBody>
      </p:sp>
      <p:sp>
        <p:nvSpPr>
          <p:cNvPr id="1012" name="Google Shape;1012;p11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Regression testing is the running of test suite:</a:t>
            </a:r>
            <a:endParaRPr/>
          </a:p>
          <a:p>
            <a:pPr indent="-285750" lvl="1" marL="674004" rtl="0" algn="l">
              <a:spcBef>
                <a:spcPts val="918"/>
              </a:spcBef>
              <a:spcAft>
                <a:spcPts val="0"/>
              </a:spcAft>
              <a:buSzPts val="2200"/>
              <a:buChar char="🞆"/>
            </a:pPr>
            <a:r>
              <a:rPr lang="en-US" sz="2200">
                <a:solidFill>
                  <a:srgbClr val="43FFF5"/>
                </a:solidFill>
              </a:rPr>
              <a:t>after each change to the system after each bug fix.</a:t>
            </a:r>
            <a:endParaRPr/>
          </a:p>
          <a:p>
            <a:pPr indent="-285750" lvl="1" marL="674004" rtl="0" algn="l">
              <a:spcBef>
                <a:spcPts val="918"/>
              </a:spcBef>
              <a:spcAft>
                <a:spcPts val="0"/>
              </a:spcAft>
              <a:buSzPts val="2200"/>
              <a:buChar char="🞆"/>
            </a:pPr>
            <a:r>
              <a:rPr lang="en-US" sz="2200">
                <a:solidFill>
                  <a:srgbClr val="43FFF5"/>
                </a:solidFill>
              </a:rPr>
              <a:t>Ensures that no new bug has been introduced due to the change or the bug fix.</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20"/>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Regression testing</a:t>
            </a:r>
            <a:endParaRPr/>
          </a:p>
        </p:txBody>
      </p:sp>
      <p:sp>
        <p:nvSpPr>
          <p:cNvPr id="1019" name="Google Shape;1019;p12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Regression tests assure: </a:t>
            </a:r>
            <a:endParaRPr/>
          </a:p>
          <a:p>
            <a:pPr indent="-285750" lvl="1" marL="674004" rtl="0" algn="l">
              <a:spcBef>
                <a:spcPts val="1315"/>
              </a:spcBef>
              <a:spcAft>
                <a:spcPts val="0"/>
              </a:spcAft>
              <a:buSzPts val="2200"/>
              <a:buChar char="🞆"/>
            </a:pPr>
            <a:r>
              <a:rPr lang="en-US" sz="2200">
                <a:solidFill>
                  <a:srgbClr val="43FFF5"/>
                </a:solidFill>
              </a:rPr>
              <a:t>the new system’s performance is at least as good as the old system.</a:t>
            </a:r>
            <a:endParaRPr/>
          </a:p>
          <a:p>
            <a:pPr indent="-285750" lvl="1" marL="674004" rtl="0" algn="l">
              <a:spcBef>
                <a:spcPts val="1315"/>
              </a:spcBef>
              <a:spcAft>
                <a:spcPts val="0"/>
              </a:spcAft>
              <a:buSzPts val="2200"/>
              <a:buChar char="🞆"/>
            </a:pPr>
            <a:r>
              <a:rPr lang="en-US" sz="2200">
                <a:solidFill>
                  <a:srgbClr val="43FFF5"/>
                </a:solidFill>
              </a:rPr>
              <a:t>Always used during incremental system development.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988"/>
              <a:buFont typeface="Century Gothic"/>
              <a:buNone/>
            </a:pPr>
            <a:r>
              <a:rPr lang="en-US" sz="5988"/>
              <a:t>Branch Coverage</a:t>
            </a:r>
            <a:endParaRPr/>
          </a:p>
        </p:txBody>
      </p:sp>
      <p:sp>
        <p:nvSpPr>
          <p:cNvPr id="184" name="Google Shape;184;p26"/>
          <p:cNvSpPr txBox="1"/>
          <p:nvPr>
            <p:ph idx="1" type="body"/>
          </p:nvPr>
        </p:nvSpPr>
        <p:spPr>
          <a:xfrm>
            <a:off x="122099" y="2160104"/>
            <a:ext cx="4834213" cy="4121426"/>
          </a:xfrm>
          <a:prstGeom prst="rect">
            <a:avLst/>
          </a:prstGeom>
          <a:noFill/>
          <a:ln cap="flat" cmpd="sng" w="9525">
            <a:solidFill>
              <a:srgbClr val="92D050"/>
            </a:solidFill>
            <a:prstDash val="solid"/>
            <a:round/>
            <a:headEnd len="sm" w="sm" type="none"/>
            <a:tailEnd len="sm" w="sm" type="none"/>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540"/>
              <a:buChar char="🞆"/>
            </a:pPr>
            <a:r>
              <a:rPr lang="en-US" sz="2540"/>
              <a:t>Test cases are designed such that:</a:t>
            </a:r>
            <a:endParaRPr/>
          </a:p>
          <a:p>
            <a:pPr indent="-285750" lvl="1" marL="674004" rtl="0" algn="l">
              <a:spcBef>
                <a:spcPts val="1035"/>
              </a:spcBef>
              <a:spcAft>
                <a:spcPts val="0"/>
              </a:spcAft>
              <a:buSzPts val="2177"/>
              <a:buChar char="🞆"/>
            </a:pPr>
            <a:r>
              <a:rPr lang="en-US" sz="2177"/>
              <a:t>Different branch conditions can be covered </a:t>
            </a:r>
            <a:endParaRPr/>
          </a:p>
          <a:p>
            <a:pPr indent="-207385" lvl="2" marL="1036930" rtl="0" algn="l">
              <a:spcBef>
                <a:spcPts val="960"/>
              </a:spcBef>
              <a:spcAft>
                <a:spcPts val="0"/>
              </a:spcAft>
              <a:buSzPts val="1800"/>
              <a:buChar char="🞆"/>
            </a:pPr>
            <a:r>
              <a:rPr b="0" lang="en-US" sz="1800">
                <a:solidFill>
                  <a:srgbClr val="43FFF5"/>
                </a:solidFill>
              </a:rPr>
              <a:t>Given true and false values in turn</a:t>
            </a:r>
            <a:r>
              <a:rPr lang="en-US" sz="1800">
                <a:solidFill>
                  <a:srgbClr val="43FFF5"/>
                </a:solidFill>
              </a:rPr>
              <a:t>. </a:t>
            </a:r>
            <a:endParaRPr/>
          </a:p>
        </p:txBody>
      </p:sp>
      <p:sp>
        <p:nvSpPr>
          <p:cNvPr id="185" name="Google Shape;185;p26"/>
          <p:cNvSpPr txBox="1"/>
          <p:nvPr/>
        </p:nvSpPr>
        <p:spPr>
          <a:xfrm>
            <a:off x="5852233" y="2628010"/>
            <a:ext cx="2403872" cy="318561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marR="0" rtl="0" algn="l">
              <a:lnSpc>
                <a:spcPct val="95000"/>
              </a:lnSpc>
              <a:spcBef>
                <a:spcPts val="0"/>
              </a:spcBef>
              <a:spcAft>
                <a:spcPts val="0"/>
              </a:spcAft>
              <a:buClr>
                <a:schemeClr val="accent1"/>
              </a:buClr>
              <a:buSzPts val="2177"/>
              <a:buFont typeface="Noto Sans Symbols"/>
              <a:buNone/>
            </a:pPr>
            <a:r>
              <a:rPr b="0" i="0" lang="en-US" sz="2177" u="none" cap="none" strike="noStrike">
                <a:solidFill>
                  <a:schemeClr val="lt1"/>
                </a:solidFill>
                <a:latin typeface="Century Gothic"/>
                <a:ea typeface="Century Gothic"/>
                <a:cs typeface="Century Gothic"/>
                <a:sym typeface="Century Gothic"/>
              </a:rPr>
              <a:t>int f1(int x,int y){                    </a:t>
            </a:r>
            <a:endParaRPr/>
          </a:p>
          <a:p>
            <a:pPr indent="0" lvl="0" marL="0" marR="0" rtl="0" algn="l">
              <a:lnSpc>
                <a:spcPct val="95000"/>
              </a:lnSpc>
              <a:spcBef>
                <a:spcPts val="709"/>
              </a:spcBef>
              <a:spcAft>
                <a:spcPts val="0"/>
              </a:spcAft>
              <a:buClr>
                <a:schemeClr val="accent1"/>
              </a:buClr>
              <a:buSzPts val="2177"/>
              <a:buFont typeface="Noto Sans Symbols"/>
              <a:buNone/>
            </a:pPr>
            <a:r>
              <a:rPr b="0" i="0" lang="en-US" sz="2177" u="none" cap="none" strike="noStrike">
                <a:solidFill>
                  <a:schemeClr val="lt1"/>
                </a:solidFill>
                <a:latin typeface="Century Gothic"/>
                <a:ea typeface="Century Gothic"/>
                <a:cs typeface="Century Gothic"/>
                <a:sym typeface="Century Gothic"/>
              </a:rPr>
              <a:t>1 while (x != y){</a:t>
            </a:r>
            <a:endParaRPr/>
          </a:p>
          <a:p>
            <a:pPr indent="0" lvl="0" marL="0" marR="0" rtl="0" algn="l">
              <a:lnSpc>
                <a:spcPct val="95000"/>
              </a:lnSpc>
              <a:spcBef>
                <a:spcPts val="709"/>
              </a:spcBef>
              <a:spcAft>
                <a:spcPts val="0"/>
              </a:spcAft>
              <a:buClr>
                <a:schemeClr val="accent1"/>
              </a:buClr>
              <a:buSzPts val="2177"/>
              <a:buFont typeface="Noto Sans Symbols"/>
              <a:buNone/>
            </a:pPr>
            <a:r>
              <a:rPr b="0" i="0" lang="en-US" sz="2177" u="none" cap="none" strike="noStrike">
                <a:solidFill>
                  <a:schemeClr val="lt1"/>
                </a:solidFill>
                <a:latin typeface="Century Gothic"/>
                <a:ea typeface="Century Gothic"/>
                <a:cs typeface="Century Gothic"/>
                <a:sym typeface="Century Gothic"/>
              </a:rPr>
              <a:t>2    if (x&gt;y) then </a:t>
            </a:r>
            <a:endParaRPr/>
          </a:p>
          <a:p>
            <a:pPr indent="0" lvl="0" marL="0" marR="0" rtl="0" algn="l">
              <a:lnSpc>
                <a:spcPct val="95000"/>
              </a:lnSpc>
              <a:spcBef>
                <a:spcPts val="709"/>
              </a:spcBef>
              <a:spcAft>
                <a:spcPts val="0"/>
              </a:spcAft>
              <a:buClr>
                <a:schemeClr val="accent1"/>
              </a:buClr>
              <a:buSzPts val="2177"/>
              <a:buFont typeface="Noto Sans Symbols"/>
              <a:buNone/>
            </a:pPr>
            <a:r>
              <a:rPr b="0" i="0" lang="en-US" sz="2177" u="none" cap="none" strike="noStrike">
                <a:solidFill>
                  <a:schemeClr val="lt1"/>
                </a:solidFill>
                <a:latin typeface="Century Gothic"/>
                <a:ea typeface="Century Gothic"/>
                <a:cs typeface="Century Gothic"/>
                <a:sym typeface="Century Gothic"/>
              </a:rPr>
              <a:t>3         x=x-y;</a:t>
            </a:r>
            <a:endParaRPr/>
          </a:p>
          <a:p>
            <a:pPr indent="0" lvl="0" marL="0" marR="0" rtl="0" algn="l">
              <a:lnSpc>
                <a:spcPct val="95000"/>
              </a:lnSpc>
              <a:spcBef>
                <a:spcPts val="709"/>
              </a:spcBef>
              <a:spcAft>
                <a:spcPts val="0"/>
              </a:spcAft>
              <a:buClr>
                <a:schemeClr val="accent1"/>
              </a:buClr>
              <a:buSzPts val="2177"/>
              <a:buFont typeface="Noto Sans Symbols"/>
              <a:buNone/>
            </a:pPr>
            <a:r>
              <a:rPr b="0" i="0" lang="en-US" sz="2177" u="none" cap="none" strike="noStrike">
                <a:solidFill>
                  <a:schemeClr val="lt1"/>
                </a:solidFill>
                <a:latin typeface="Century Gothic"/>
                <a:ea typeface="Century Gothic"/>
                <a:cs typeface="Century Gothic"/>
                <a:sym typeface="Century Gothic"/>
              </a:rPr>
              <a:t>4    else y=y-x;</a:t>
            </a:r>
            <a:endParaRPr/>
          </a:p>
          <a:p>
            <a:pPr indent="0" lvl="0" marL="0" marR="0" rtl="0" algn="l">
              <a:lnSpc>
                <a:spcPct val="95000"/>
              </a:lnSpc>
              <a:spcBef>
                <a:spcPts val="709"/>
              </a:spcBef>
              <a:spcAft>
                <a:spcPts val="0"/>
              </a:spcAft>
              <a:buClr>
                <a:schemeClr val="accent1"/>
              </a:buClr>
              <a:buSzPts val="2177"/>
              <a:buFont typeface="Noto Sans Symbols"/>
              <a:buNone/>
            </a:pPr>
            <a:r>
              <a:rPr b="0" i="0" lang="en-US" sz="2177" u="none" cap="none" strike="noStrike">
                <a:solidFill>
                  <a:schemeClr val="lt1"/>
                </a:solidFill>
                <a:latin typeface="Century Gothic"/>
                <a:ea typeface="Century Gothic"/>
                <a:cs typeface="Century Gothic"/>
                <a:sym typeface="Century Gothic"/>
              </a:rPr>
              <a:t>5 }</a:t>
            </a:r>
            <a:endParaRPr/>
          </a:p>
          <a:p>
            <a:pPr indent="0" lvl="0" marL="0" marR="0" rtl="0" algn="l">
              <a:lnSpc>
                <a:spcPct val="95000"/>
              </a:lnSpc>
              <a:spcBef>
                <a:spcPts val="709"/>
              </a:spcBef>
              <a:spcAft>
                <a:spcPts val="0"/>
              </a:spcAft>
              <a:buClr>
                <a:schemeClr val="accent1"/>
              </a:buClr>
              <a:buSzPts val="2177"/>
              <a:buFont typeface="Noto Sans Symbols"/>
              <a:buNone/>
            </a:pPr>
            <a:r>
              <a:rPr b="0" i="0" lang="en-US" sz="2177" u="none" cap="none" strike="noStrike">
                <a:solidFill>
                  <a:schemeClr val="lt1"/>
                </a:solidFill>
                <a:latin typeface="Century Gothic"/>
                <a:ea typeface="Century Gothic"/>
                <a:cs typeface="Century Gothic"/>
                <a:sym typeface="Century Gothic"/>
              </a:rPr>
              <a:t>6 return x;        }</a:t>
            </a:r>
            <a:endParaRPr/>
          </a:p>
        </p:txBody>
      </p:sp>
      <p:sp>
        <p:nvSpPr>
          <p:cNvPr id="186" name="Google Shape;186;p26"/>
          <p:cNvSpPr txBox="1"/>
          <p:nvPr/>
        </p:nvSpPr>
        <p:spPr>
          <a:xfrm>
            <a:off x="5738192" y="2160104"/>
            <a:ext cx="19745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Example</a:t>
            </a:r>
            <a:endParaRPr/>
          </a:p>
        </p:txBody>
      </p:sp>
      <p:sp>
        <p:nvSpPr>
          <p:cNvPr id="187" name="Google Shape;187;p26"/>
          <p:cNvSpPr txBox="1"/>
          <p:nvPr/>
        </p:nvSpPr>
        <p:spPr>
          <a:xfrm>
            <a:off x="8705992" y="2845061"/>
            <a:ext cx="3360969" cy="2344566"/>
          </a:xfrm>
          <a:prstGeom prst="rect">
            <a:avLst/>
          </a:prstGeom>
          <a:solidFill>
            <a:srgbClr val="00948C"/>
          </a:solidFill>
          <a:ln>
            <a:noFill/>
          </a:ln>
        </p:spPr>
        <p:txBody>
          <a:bodyPr anchorCtr="0" anchor="t" bIns="0" lIns="0" spcFirstLastPara="1" rIns="0" wrap="square" tIns="0">
            <a:noAutofit/>
          </a:bodyPr>
          <a:lstStyle/>
          <a:p>
            <a:pPr indent="-311079" lvl="0" marL="311079" marR="0" rtl="0" algn="l">
              <a:spcBef>
                <a:spcPts val="0"/>
              </a:spcBef>
              <a:spcAft>
                <a:spcPts val="0"/>
              </a:spcAft>
              <a:buClr>
                <a:srgbClr val="000000"/>
              </a:buClr>
              <a:buSzPts val="980"/>
              <a:buFont typeface="Noto Sans Symbols"/>
              <a:buChar char="●"/>
            </a:pPr>
            <a:r>
              <a:rPr lang="en-US" sz="2177">
                <a:solidFill>
                  <a:schemeClr val="lt1"/>
                </a:solidFill>
                <a:latin typeface="Century Gothic"/>
                <a:ea typeface="Century Gothic"/>
                <a:cs typeface="Century Gothic"/>
                <a:sym typeface="Century Gothic"/>
              </a:rPr>
              <a:t>Test cases for branch coverage can be:</a:t>
            </a:r>
            <a:endParaRPr/>
          </a:p>
          <a:p>
            <a:pPr indent="-311079" lvl="0" marL="311079" marR="0" rtl="0" algn="l">
              <a:spcBef>
                <a:spcPts val="91"/>
              </a:spcBef>
              <a:spcAft>
                <a:spcPts val="0"/>
              </a:spcAft>
              <a:buClr>
                <a:srgbClr val="000000"/>
              </a:buClr>
              <a:buSzPts val="980"/>
              <a:buFont typeface="Noto Sans Symbols"/>
              <a:buChar char="●"/>
            </a:pPr>
            <a:r>
              <a:rPr lang="en-US" sz="2177">
                <a:solidFill>
                  <a:schemeClr val="lt1"/>
                </a:solidFill>
                <a:latin typeface="Century Gothic"/>
                <a:ea typeface="Century Gothic"/>
                <a:cs typeface="Century Gothic"/>
                <a:sym typeface="Century Gothic"/>
              </a:rPr>
              <a:t>{(x=3,y=3),(x=3,y=2), (x=4,y=3), (x=3,y=4)}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988"/>
              <a:buFont typeface="Century Gothic"/>
              <a:buNone/>
            </a:pPr>
            <a:r>
              <a:rPr lang="en-US" sz="5988"/>
              <a:t>Branch Coverage</a:t>
            </a:r>
            <a:endParaRPr/>
          </a:p>
        </p:txBody>
      </p:sp>
      <p:sp>
        <p:nvSpPr>
          <p:cNvPr id="193" name="Google Shape;193;p2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105000"/>
              </a:lnSpc>
              <a:spcBef>
                <a:spcPts val="0"/>
              </a:spcBef>
              <a:spcAft>
                <a:spcPts val="0"/>
              </a:spcAft>
              <a:buSzPts val="2540"/>
              <a:buChar char="🞆"/>
            </a:pPr>
            <a:r>
              <a:rPr lang="en-US" sz="2540"/>
              <a:t>Branch testing guarantees statement coverage:</a:t>
            </a:r>
            <a:endParaRPr/>
          </a:p>
          <a:p>
            <a:pPr indent="-285750" lvl="1" marL="674004" rtl="0" algn="l">
              <a:lnSpc>
                <a:spcPct val="105000"/>
              </a:lnSpc>
              <a:spcBef>
                <a:spcPts val="581"/>
              </a:spcBef>
              <a:spcAft>
                <a:spcPts val="0"/>
              </a:spcAft>
              <a:buSzPts val="2177"/>
              <a:buChar char="🞆"/>
            </a:pPr>
            <a:r>
              <a:rPr lang="en-US" sz="2177"/>
              <a:t>A stronger testing compared to the statement coverage-based testing.</a:t>
            </a:r>
            <a:endParaRPr/>
          </a:p>
          <a:p>
            <a:pPr indent="-147510" lvl="1" marL="674004" rtl="0" algn="l">
              <a:lnSpc>
                <a:spcPct val="105000"/>
              </a:lnSpc>
              <a:spcBef>
                <a:spcPts val="544"/>
              </a:spcBef>
              <a:spcAft>
                <a:spcPts val="0"/>
              </a:spcAft>
              <a:buSzPts val="2177"/>
              <a:buNone/>
            </a:pPr>
            <a:r>
              <a:t/>
            </a:r>
            <a:endParaRPr sz="2177"/>
          </a:p>
          <a:p>
            <a:pPr indent="-311079" lvl="0" marL="311079" rtl="0" algn="l">
              <a:lnSpc>
                <a:spcPct val="105000"/>
              </a:lnSpc>
              <a:spcBef>
                <a:spcPts val="599"/>
              </a:spcBef>
              <a:spcAft>
                <a:spcPts val="0"/>
              </a:spcAft>
              <a:buSzPts val="2540"/>
              <a:buChar char="🞆"/>
            </a:pPr>
            <a:r>
              <a:rPr lang="en-US" sz="2540"/>
              <a:t>Test cases are a superset of a weaker testing:</a:t>
            </a:r>
            <a:endParaRPr/>
          </a:p>
          <a:p>
            <a:pPr indent="-285750" lvl="1" marL="674004" rtl="0" algn="l">
              <a:lnSpc>
                <a:spcPct val="105000"/>
              </a:lnSpc>
              <a:spcBef>
                <a:spcPts val="494"/>
              </a:spcBef>
              <a:spcAft>
                <a:spcPts val="0"/>
              </a:spcAft>
              <a:buSzPts val="1600"/>
              <a:buChar char="🞆"/>
            </a:pPr>
            <a:r>
              <a:rPr b="0" lang="en-US"/>
              <a:t>A stronger testing covers at least all the elements of the elements covered by a weaker testing.</a:t>
            </a:r>
            <a:endParaRPr/>
          </a:p>
          <a:p>
            <a:pPr indent="-167975" lvl="0" marL="282275" rtl="0" algn="l">
              <a:lnSpc>
                <a:spcPct val="105000"/>
              </a:lnSpc>
              <a:spcBef>
                <a:spcPts val="430"/>
              </a:spcBef>
              <a:spcAft>
                <a:spcPts val="0"/>
              </a:spcAft>
              <a:buSzPts val="1800"/>
              <a:buNone/>
            </a:pPr>
            <a:r>
              <a:t/>
            </a:r>
            <a:endParaRPr b="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idx="1" type="body"/>
          </p:nvPr>
        </p:nvSpPr>
        <p:spPr>
          <a:xfrm>
            <a:off x="65453" y="2489324"/>
            <a:ext cx="2337281" cy="2692275"/>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1510"/>
              <a:buFont typeface="Noto Sans Symbols"/>
              <a:buNone/>
            </a:pPr>
            <a:r>
              <a:rPr lang="en-US" sz="1510"/>
              <a:t>Read P </a:t>
            </a:r>
            <a:endParaRPr/>
          </a:p>
          <a:p>
            <a:pPr indent="-342900" lvl="0" marL="342900" rtl="0" algn="l">
              <a:lnSpc>
                <a:spcPct val="80000"/>
              </a:lnSpc>
              <a:spcBef>
                <a:spcPts val="902"/>
              </a:spcBef>
              <a:spcAft>
                <a:spcPts val="0"/>
              </a:spcAft>
              <a:buSzPts val="1510"/>
              <a:buFont typeface="Noto Sans Symbols"/>
              <a:buNone/>
            </a:pPr>
            <a:r>
              <a:rPr lang="en-US" sz="1510"/>
              <a:t>Read Q </a:t>
            </a:r>
            <a:endParaRPr/>
          </a:p>
          <a:p>
            <a:pPr indent="-342900" lvl="0" marL="342900" rtl="0" algn="l">
              <a:lnSpc>
                <a:spcPct val="80000"/>
              </a:lnSpc>
              <a:spcBef>
                <a:spcPts val="902"/>
              </a:spcBef>
              <a:spcAft>
                <a:spcPts val="0"/>
              </a:spcAft>
              <a:buSzPts val="1510"/>
              <a:buFont typeface="Noto Sans Symbols"/>
              <a:buNone/>
            </a:pPr>
            <a:r>
              <a:rPr lang="en-US" sz="1510"/>
              <a:t>IF P+Q &gt; 100 </a:t>
            </a:r>
            <a:endParaRPr/>
          </a:p>
          <a:p>
            <a:pPr indent="-342900" lvl="0" marL="342900" rtl="0" algn="l">
              <a:lnSpc>
                <a:spcPct val="80000"/>
              </a:lnSpc>
              <a:spcBef>
                <a:spcPts val="902"/>
              </a:spcBef>
              <a:spcAft>
                <a:spcPts val="0"/>
              </a:spcAft>
              <a:buSzPts val="1510"/>
              <a:buFont typeface="Noto Sans Symbols"/>
              <a:buNone/>
            </a:pPr>
            <a:r>
              <a:rPr lang="en-US" sz="1510"/>
              <a:t>	THEN Print “Large” </a:t>
            </a:r>
            <a:endParaRPr/>
          </a:p>
          <a:p>
            <a:pPr indent="-342900" lvl="0" marL="342900" rtl="0" algn="l">
              <a:lnSpc>
                <a:spcPct val="80000"/>
              </a:lnSpc>
              <a:spcBef>
                <a:spcPts val="902"/>
              </a:spcBef>
              <a:spcAft>
                <a:spcPts val="0"/>
              </a:spcAft>
              <a:buSzPts val="1510"/>
              <a:buFont typeface="Noto Sans Symbols"/>
              <a:buNone/>
            </a:pPr>
            <a:r>
              <a:rPr lang="en-US" sz="1510"/>
              <a:t>ENDIF </a:t>
            </a:r>
            <a:endParaRPr/>
          </a:p>
          <a:p>
            <a:pPr indent="-342900" lvl="0" marL="342900" rtl="0" algn="l">
              <a:lnSpc>
                <a:spcPct val="80000"/>
              </a:lnSpc>
              <a:spcBef>
                <a:spcPts val="902"/>
              </a:spcBef>
              <a:spcAft>
                <a:spcPts val="0"/>
              </a:spcAft>
              <a:buSzPts val="1510"/>
              <a:buFont typeface="Noto Sans Symbols"/>
              <a:buNone/>
            </a:pPr>
            <a:r>
              <a:rPr lang="en-US" sz="1510"/>
              <a:t>If P &gt; 50 </a:t>
            </a:r>
            <a:endParaRPr/>
          </a:p>
          <a:p>
            <a:pPr indent="-342900" lvl="0" marL="342900" rtl="0" algn="l">
              <a:lnSpc>
                <a:spcPct val="80000"/>
              </a:lnSpc>
              <a:spcBef>
                <a:spcPts val="902"/>
              </a:spcBef>
              <a:spcAft>
                <a:spcPts val="0"/>
              </a:spcAft>
              <a:buSzPts val="1510"/>
              <a:buFont typeface="Noto Sans Symbols"/>
              <a:buNone/>
            </a:pPr>
            <a:r>
              <a:rPr lang="en-US" sz="1510"/>
              <a:t>          THEN Print “P Large” </a:t>
            </a:r>
            <a:endParaRPr/>
          </a:p>
          <a:p>
            <a:pPr indent="-342900" lvl="0" marL="342900" rtl="0" algn="l">
              <a:lnSpc>
                <a:spcPct val="80000"/>
              </a:lnSpc>
              <a:spcBef>
                <a:spcPts val="902"/>
              </a:spcBef>
              <a:spcAft>
                <a:spcPts val="0"/>
              </a:spcAft>
              <a:buSzPts val="1510"/>
              <a:buFont typeface="Noto Sans Symbols"/>
              <a:buNone/>
            </a:pPr>
            <a:r>
              <a:rPr lang="en-US" sz="1510"/>
              <a:t>ENDIF</a:t>
            </a:r>
            <a:endParaRPr/>
          </a:p>
        </p:txBody>
      </p:sp>
      <p:pic>
        <p:nvPicPr>
          <p:cNvPr descr="Example 1 - Flowchart" id="199" name="Google Shape;199;p28"/>
          <p:cNvPicPr preferRelativeResize="0"/>
          <p:nvPr/>
        </p:nvPicPr>
        <p:blipFill rotWithShape="1">
          <a:blip r:embed="rId3">
            <a:alphaModFix/>
          </a:blip>
          <a:srcRect b="0" l="-1" r="49753" t="0"/>
          <a:stretch/>
        </p:blipFill>
        <p:spPr>
          <a:xfrm>
            <a:off x="7709973" y="1292397"/>
            <a:ext cx="4448600" cy="5592108"/>
          </a:xfrm>
          <a:prstGeom prst="rect">
            <a:avLst/>
          </a:prstGeom>
          <a:noFill/>
          <a:ln>
            <a:noFill/>
          </a:ln>
        </p:spPr>
      </p:pic>
      <p:sp>
        <p:nvSpPr>
          <p:cNvPr id="200" name="Google Shape;200;p28"/>
          <p:cNvSpPr/>
          <p:nvPr/>
        </p:nvSpPr>
        <p:spPr>
          <a:xfrm>
            <a:off x="2370772" y="2461893"/>
            <a:ext cx="4982923" cy="1600053"/>
          </a:xfrm>
          <a:prstGeom prst="rect">
            <a:avLst/>
          </a:prstGeom>
          <a:solidFill>
            <a:srgbClr val="E8E8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33">
                <a:solidFill>
                  <a:srgbClr val="000000"/>
                </a:solidFill>
                <a:latin typeface="Times New Roman"/>
                <a:ea typeface="Times New Roman"/>
                <a:cs typeface="Times New Roman"/>
                <a:sym typeface="Times New Roman"/>
              </a:rPr>
              <a:t>Statements</a:t>
            </a:r>
            <a:r>
              <a:rPr lang="en-US" sz="1633">
                <a:solidFill>
                  <a:srgbClr val="000000"/>
                </a:solidFill>
                <a:latin typeface="Times New Roman"/>
                <a:ea typeface="Times New Roman"/>
                <a:cs typeface="Times New Roman"/>
                <a:sym typeface="Times New Roman"/>
              </a:rPr>
              <a:t> : Simply, these are what you have in the boxes and diamond shapes.You can cover all the statements in the flowchart by writing </a:t>
            </a:r>
            <a:r>
              <a:rPr b="1" lang="en-US" sz="1633">
                <a:solidFill>
                  <a:srgbClr val="000000"/>
                </a:solidFill>
                <a:latin typeface="Times New Roman"/>
                <a:ea typeface="Times New Roman"/>
                <a:cs typeface="Times New Roman"/>
                <a:sym typeface="Times New Roman"/>
              </a:rPr>
              <a:t>1 Test Case</a:t>
            </a:r>
            <a:r>
              <a:rPr lang="en-US" sz="1633">
                <a:solidFill>
                  <a:srgbClr val="000000"/>
                </a:solidFill>
                <a:latin typeface="Times New Roman"/>
                <a:ea typeface="Times New Roman"/>
                <a:cs typeface="Times New Roman"/>
                <a:sym typeface="Times New Roman"/>
              </a:rPr>
              <a:t> that follows the following route</a:t>
            </a:r>
            <a:endParaRPr/>
          </a:p>
          <a:p>
            <a:pPr indent="0" lvl="1" marL="457200" marR="0" rtl="0" algn="l">
              <a:spcBef>
                <a:spcPts val="0"/>
              </a:spcBef>
              <a:spcAft>
                <a:spcPts val="0"/>
              </a:spcAft>
              <a:buNone/>
            </a:pPr>
            <a:r>
              <a:rPr b="0" i="0" lang="en-US" sz="1633" u="none" cap="none" strike="noStrike">
                <a:solidFill>
                  <a:srgbClr val="000000"/>
                </a:solidFill>
                <a:latin typeface="Times New Roman"/>
                <a:ea typeface="Times New Roman"/>
                <a:cs typeface="Times New Roman"/>
                <a:sym typeface="Times New Roman"/>
              </a:rPr>
              <a:t>1A-2C-3D-E-4G-5H.</a:t>
            </a:r>
            <a:endParaRPr/>
          </a:p>
          <a:p>
            <a:pPr indent="0" lvl="0" marL="0" marR="0" rtl="0" algn="l">
              <a:spcBef>
                <a:spcPts val="0"/>
              </a:spcBef>
              <a:spcAft>
                <a:spcPts val="0"/>
              </a:spcAft>
              <a:buNone/>
            </a:pPr>
            <a:r>
              <a:rPr lang="en-US" sz="1633">
                <a:solidFill>
                  <a:srgbClr val="000000"/>
                </a:solidFill>
                <a:latin typeface="Times New Roman"/>
                <a:ea typeface="Times New Roman"/>
                <a:cs typeface="Times New Roman"/>
                <a:sym typeface="Times New Roman"/>
              </a:rPr>
              <a:t>Therefore, the </a:t>
            </a:r>
            <a:r>
              <a:rPr b="1" lang="en-US" sz="1633">
                <a:solidFill>
                  <a:srgbClr val="000000"/>
                </a:solidFill>
                <a:latin typeface="Times New Roman"/>
                <a:ea typeface="Times New Roman"/>
                <a:cs typeface="Times New Roman"/>
                <a:sym typeface="Times New Roman"/>
              </a:rPr>
              <a:t>Statement Coverage is 1</a:t>
            </a:r>
            <a:endParaRPr/>
          </a:p>
        </p:txBody>
      </p:sp>
      <p:sp>
        <p:nvSpPr>
          <p:cNvPr id="201" name="Google Shape;201;p28"/>
          <p:cNvSpPr/>
          <p:nvPr/>
        </p:nvSpPr>
        <p:spPr>
          <a:xfrm>
            <a:off x="2402734" y="4533597"/>
            <a:ext cx="4950961" cy="2102627"/>
          </a:xfrm>
          <a:prstGeom prst="rect">
            <a:avLst/>
          </a:prstGeom>
          <a:solidFill>
            <a:srgbClr val="E8E8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33">
                <a:solidFill>
                  <a:srgbClr val="000000"/>
                </a:solidFill>
                <a:latin typeface="Times New Roman"/>
                <a:ea typeface="Times New Roman"/>
                <a:cs typeface="Times New Roman"/>
                <a:sym typeface="Times New Roman"/>
              </a:rPr>
              <a:t>Branches/Decisions : </a:t>
            </a:r>
            <a:r>
              <a:rPr lang="en-US" sz="1633">
                <a:solidFill>
                  <a:srgbClr val="000000"/>
                </a:solidFill>
                <a:latin typeface="Times New Roman"/>
                <a:ea typeface="Times New Roman"/>
                <a:cs typeface="Times New Roman"/>
                <a:sym typeface="Times New Roman"/>
              </a:rPr>
              <a:t>Decisions that you can take in the process flow diagram (For example, if you consider the statement 2, there are two branches to it)You can cover all the branches in the flowchart by writing 2 Test Cases that follow the following two routes</a:t>
            </a:r>
            <a:endParaRPr/>
          </a:p>
          <a:p>
            <a:pPr indent="0" lvl="1" marL="457200" marR="0" rtl="0" algn="l">
              <a:spcBef>
                <a:spcPts val="0"/>
              </a:spcBef>
              <a:spcAft>
                <a:spcPts val="0"/>
              </a:spcAft>
              <a:buNone/>
            </a:pPr>
            <a:r>
              <a:rPr b="0" i="0" lang="en-US" sz="1633" u="none" cap="none" strike="noStrike">
                <a:solidFill>
                  <a:srgbClr val="000000"/>
                </a:solidFill>
                <a:latin typeface="Times New Roman"/>
                <a:ea typeface="Times New Roman"/>
                <a:cs typeface="Times New Roman"/>
                <a:sym typeface="Times New Roman"/>
              </a:rPr>
              <a:t>1A-2C-3D-E-4G-5H</a:t>
            </a:r>
            <a:endParaRPr/>
          </a:p>
          <a:p>
            <a:pPr indent="0" lvl="1" marL="457200" marR="0" rtl="0" algn="l">
              <a:spcBef>
                <a:spcPts val="0"/>
              </a:spcBef>
              <a:spcAft>
                <a:spcPts val="0"/>
              </a:spcAft>
              <a:buNone/>
            </a:pPr>
            <a:r>
              <a:rPr b="0" i="0" lang="en-US" sz="1633" u="none" cap="none" strike="noStrike">
                <a:solidFill>
                  <a:srgbClr val="000000"/>
                </a:solidFill>
                <a:latin typeface="Times New Roman"/>
                <a:ea typeface="Times New Roman"/>
                <a:cs typeface="Times New Roman"/>
                <a:sym typeface="Times New Roman"/>
              </a:rPr>
              <a:t>1A-2B-E-4F</a:t>
            </a:r>
            <a:endParaRPr/>
          </a:p>
          <a:p>
            <a:pPr indent="0" lvl="0" marL="0" marR="0" rtl="0" algn="l">
              <a:spcBef>
                <a:spcPts val="0"/>
              </a:spcBef>
              <a:spcAft>
                <a:spcPts val="0"/>
              </a:spcAft>
              <a:buNone/>
            </a:pPr>
            <a:r>
              <a:rPr lang="en-US" sz="1633">
                <a:solidFill>
                  <a:srgbClr val="000000"/>
                </a:solidFill>
                <a:latin typeface="Times New Roman"/>
                <a:ea typeface="Times New Roman"/>
                <a:cs typeface="Times New Roman"/>
                <a:sym typeface="Times New Roman"/>
              </a:rPr>
              <a:t>Therefore, the </a:t>
            </a:r>
            <a:r>
              <a:rPr b="1" lang="en-US" sz="1633">
                <a:solidFill>
                  <a:srgbClr val="000000"/>
                </a:solidFill>
                <a:latin typeface="Times New Roman"/>
                <a:ea typeface="Times New Roman"/>
                <a:cs typeface="Times New Roman"/>
                <a:sym typeface="Times New Roman"/>
              </a:rPr>
              <a:t>Branch Coverage is 2</a:t>
            </a:r>
            <a:endParaRPr/>
          </a:p>
        </p:txBody>
      </p:sp>
      <p:sp>
        <p:nvSpPr>
          <p:cNvPr id="202" name="Google Shape;202;p28"/>
          <p:cNvSpPr txBox="1"/>
          <p:nvPr/>
        </p:nvSpPr>
        <p:spPr>
          <a:xfrm>
            <a:off x="944218" y="636969"/>
            <a:ext cx="610262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chemeClr val="lt1"/>
                </a:solidFill>
                <a:latin typeface="Century Gothic"/>
                <a:ea typeface="Century Gothic"/>
                <a:cs typeface="Century Gothic"/>
                <a:sym typeface="Century Gothic"/>
              </a:rPr>
              <a:t>Example</a:t>
            </a:r>
            <a:endParaRPr b="1" sz="54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Century Gothic"/>
              <a:buNone/>
            </a:pPr>
            <a:r>
              <a:rPr lang="en-US" sz="2600"/>
              <a:t>Theorem 10.1 </a:t>
            </a:r>
            <a:r>
              <a:rPr b="0" lang="en-US" sz="2600"/>
              <a:t>Branch coverage-based testing is stronger than statement coverage-based testing.</a:t>
            </a:r>
            <a:endParaRPr sz="2600"/>
          </a:p>
        </p:txBody>
      </p:sp>
      <p:sp>
        <p:nvSpPr>
          <p:cNvPr id="208" name="Google Shape;208;p29"/>
          <p:cNvSpPr txBox="1"/>
          <p:nvPr>
            <p:ph idx="1" type="body"/>
          </p:nvPr>
        </p:nvSpPr>
        <p:spPr>
          <a:xfrm>
            <a:off x="304801" y="2040835"/>
            <a:ext cx="11436626" cy="436495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2013"/>
              <a:buFont typeface="Noto Sans Symbols"/>
              <a:buNone/>
            </a:pPr>
            <a:r>
              <a:rPr lang="en-US" sz="2013"/>
              <a:t>Proof: We need to show that </a:t>
            </a:r>
            <a:endParaRPr/>
          </a:p>
          <a:p>
            <a:pPr indent="-342900" lvl="0" marL="342900" rtl="0" algn="l">
              <a:lnSpc>
                <a:spcPct val="80000"/>
              </a:lnSpc>
              <a:spcBef>
                <a:spcPts val="1003"/>
              </a:spcBef>
              <a:spcAft>
                <a:spcPts val="0"/>
              </a:spcAft>
              <a:buSzPts val="2013"/>
              <a:buFont typeface="Noto Sans Symbols"/>
              <a:buNone/>
            </a:pPr>
            <a:r>
              <a:rPr lang="en-US" sz="2013"/>
              <a:t>(a) branch coverage ensures statement coverage, and </a:t>
            </a:r>
            <a:endParaRPr/>
          </a:p>
          <a:p>
            <a:pPr indent="-342900" lvl="0" marL="342900" rtl="0" algn="l">
              <a:lnSpc>
                <a:spcPct val="80000"/>
              </a:lnSpc>
              <a:spcBef>
                <a:spcPts val="1003"/>
              </a:spcBef>
              <a:spcAft>
                <a:spcPts val="0"/>
              </a:spcAft>
              <a:buSzPts val="2013"/>
              <a:buFont typeface="Noto Sans Symbols"/>
              <a:buNone/>
            </a:pPr>
            <a:r>
              <a:rPr lang="en-US" sz="2013"/>
              <a:t>(b) statement coverage does not ensure branch coverage.</a:t>
            </a:r>
            <a:endParaRPr/>
          </a:p>
          <a:p>
            <a:pPr indent="-342900" lvl="0" marL="342900" rtl="0" algn="l">
              <a:lnSpc>
                <a:spcPct val="80000"/>
              </a:lnSpc>
              <a:spcBef>
                <a:spcPts val="1003"/>
              </a:spcBef>
              <a:spcAft>
                <a:spcPts val="0"/>
              </a:spcAft>
              <a:buSzPts val="2013"/>
              <a:buFont typeface="Noto Sans Symbols"/>
              <a:buNone/>
            </a:pPr>
            <a:r>
              <a:t/>
            </a:r>
            <a:endParaRPr sz="2013"/>
          </a:p>
          <a:p>
            <a:pPr indent="-342900" lvl="0" marL="342900" rtl="0" algn="l">
              <a:lnSpc>
                <a:spcPct val="80000"/>
              </a:lnSpc>
              <a:spcBef>
                <a:spcPts val="1003"/>
              </a:spcBef>
              <a:spcAft>
                <a:spcPts val="0"/>
              </a:spcAft>
              <a:buSzPts val="2013"/>
              <a:buFont typeface="Noto Sans Symbols"/>
              <a:buNone/>
            </a:pPr>
            <a:r>
              <a:rPr lang="en-US" sz="2013"/>
              <a:t>(a) Branch testing would guarantee statement coverage since every statement must belong to some branch (assuming that there is no unreachable code).</a:t>
            </a:r>
            <a:endParaRPr/>
          </a:p>
          <a:p>
            <a:pPr indent="-342900" lvl="0" marL="342900" rtl="0" algn="l">
              <a:lnSpc>
                <a:spcPct val="80000"/>
              </a:lnSpc>
              <a:spcBef>
                <a:spcPts val="1003"/>
              </a:spcBef>
              <a:spcAft>
                <a:spcPts val="0"/>
              </a:spcAft>
              <a:buSzPts val="2013"/>
              <a:buFont typeface="Noto Sans Symbols"/>
              <a:buNone/>
            </a:pPr>
            <a:r>
              <a:rPr lang="en-US" sz="2013"/>
              <a:t>(b) To show that statement coverage does not ensure branch coverage, it would be sufficient to give an example of a test suite that achieves statement coverage, but does not cover at least one branch. Consider the following code, and the test suite {5}.</a:t>
            </a:r>
            <a:endParaRPr/>
          </a:p>
          <a:p>
            <a:pPr indent="-342900" lvl="0" marL="342900" rtl="0" algn="ctr">
              <a:lnSpc>
                <a:spcPct val="80000"/>
              </a:lnSpc>
              <a:spcBef>
                <a:spcPts val="1003"/>
              </a:spcBef>
              <a:spcAft>
                <a:spcPts val="0"/>
              </a:spcAft>
              <a:buSzPts val="2013"/>
              <a:buFont typeface="Noto Sans Symbols"/>
              <a:buNone/>
            </a:pPr>
            <a:r>
              <a:rPr lang="en-US" sz="2013"/>
              <a:t>if(x&gt;2) x+=1;</a:t>
            </a:r>
            <a:endParaRPr/>
          </a:p>
          <a:p>
            <a:pPr indent="-342900" lvl="0" marL="342900" rtl="0" algn="l">
              <a:lnSpc>
                <a:spcPct val="80000"/>
              </a:lnSpc>
              <a:spcBef>
                <a:spcPts val="1003"/>
              </a:spcBef>
              <a:spcAft>
                <a:spcPts val="0"/>
              </a:spcAft>
              <a:buSzPts val="2013"/>
              <a:buFont typeface="Noto Sans Symbols"/>
              <a:buNone/>
            </a:pPr>
            <a:r>
              <a:rPr lang="en-US" sz="2013"/>
              <a:t>	The test suite would achieve statement coverage. However, it does not achieve branch coverage, since the condition (x &gt; 2) is not made false by any test case in the suite.</a:t>
            </a:r>
            <a:endParaRPr/>
          </a:p>
          <a:p>
            <a:pPr indent="-342900" lvl="0" marL="342900" rtl="0" algn="ctr">
              <a:lnSpc>
                <a:spcPct val="80000"/>
              </a:lnSpc>
              <a:spcBef>
                <a:spcPts val="1003"/>
              </a:spcBef>
              <a:spcAft>
                <a:spcPts val="0"/>
              </a:spcAft>
              <a:buSzPts val="2013"/>
              <a:buFont typeface="Noto Sans Symbols"/>
              <a:buNone/>
            </a:pPr>
            <a:r>
              <a:t/>
            </a:r>
            <a:endParaRPr sz="2013"/>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Multiple Condition Coverage</a:t>
            </a:r>
            <a:endParaRPr/>
          </a:p>
        </p:txBody>
      </p:sp>
      <p:sp>
        <p:nvSpPr>
          <p:cNvPr id="214" name="Google Shape;214;p30"/>
          <p:cNvSpPr txBox="1"/>
          <p:nvPr>
            <p:ph idx="1" type="body"/>
          </p:nvPr>
        </p:nvSpPr>
        <p:spPr>
          <a:xfrm>
            <a:off x="818712" y="2222288"/>
            <a:ext cx="10554574" cy="208467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105000"/>
              </a:lnSpc>
              <a:spcBef>
                <a:spcPts val="0"/>
              </a:spcBef>
              <a:spcAft>
                <a:spcPts val="0"/>
              </a:spcAft>
              <a:buSzPts val="2540"/>
              <a:buChar char="🞆"/>
            </a:pPr>
            <a:r>
              <a:rPr lang="en-US" sz="2540"/>
              <a:t>Test cases are designed such that:</a:t>
            </a:r>
            <a:endParaRPr/>
          </a:p>
          <a:p>
            <a:pPr indent="-285750" lvl="1" marL="674004" rtl="0" algn="l">
              <a:lnSpc>
                <a:spcPct val="105000"/>
              </a:lnSpc>
              <a:spcBef>
                <a:spcPts val="581"/>
              </a:spcBef>
              <a:spcAft>
                <a:spcPts val="0"/>
              </a:spcAft>
              <a:buSzPts val="2177"/>
              <a:buChar char="🞆"/>
            </a:pPr>
            <a:r>
              <a:rPr lang="en-US" sz="2177"/>
              <a:t>Each component of a composite conditional expression  </a:t>
            </a:r>
            <a:endParaRPr/>
          </a:p>
          <a:p>
            <a:pPr indent="-207385" lvl="2" marL="1036930" rtl="0" algn="l">
              <a:lnSpc>
                <a:spcPct val="105000"/>
              </a:lnSpc>
              <a:spcBef>
                <a:spcPts val="488"/>
              </a:spcBef>
              <a:spcAft>
                <a:spcPts val="0"/>
              </a:spcAft>
              <a:buSzPts val="1800"/>
              <a:buChar char="🞆"/>
            </a:pPr>
            <a:r>
              <a:rPr b="0" lang="en-US" sz="1800"/>
              <a:t>Given both true and false values.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2160068" y="1"/>
            <a:ext cx="7802739" cy="113916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Condition coverage</a:t>
            </a:r>
            <a:endParaRPr/>
          </a:p>
        </p:txBody>
      </p:sp>
      <p:sp>
        <p:nvSpPr>
          <p:cNvPr id="220" name="Google Shape;220;p31"/>
          <p:cNvSpPr txBox="1"/>
          <p:nvPr>
            <p:ph idx="1" type="body"/>
          </p:nvPr>
        </p:nvSpPr>
        <p:spPr>
          <a:xfrm>
            <a:off x="1883559" y="1388306"/>
            <a:ext cx="8609224" cy="467185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540"/>
              <a:buChar char="🞆"/>
            </a:pPr>
            <a:r>
              <a:rPr lang="en-US" sz="2540"/>
              <a:t>Consider a boolean expression having n components: </a:t>
            </a:r>
            <a:endParaRPr/>
          </a:p>
          <a:p>
            <a:pPr indent="-285750" lvl="1" marL="674004" rtl="0" algn="l">
              <a:spcBef>
                <a:spcPts val="1035"/>
              </a:spcBef>
              <a:spcAft>
                <a:spcPts val="0"/>
              </a:spcAft>
              <a:buSzPts val="2177"/>
              <a:buChar char="🞆"/>
            </a:pPr>
            <a:r>
              <a:rPr lang="en-US" sz="2177"/>
              <a:t>For condition coverage we require 2</a:t>
            </a:r>
            <a:r>
              <a:rPr baseline="30000" lang="en-US" sz="2177"/>
              <a:t>n</a:t>
            </a:r>
            <a:r>
              <a:rPr lang="en-US" sz="2177"/>
              <a:t> test cases</a:t>
            </a:r>
            <a:r>
              <a:rPr b="0" lang="en-US"/>
              <a:t>. </a:t>
            </a:r>
            <a:endParaRPr/>
          </a:p>
          <a:p>
            <a:pPr indent="-311079" lvl="0" marL="311079" rtl="0" algn="l">
              <a:spcBef>
                <a:spcPts val="1108"/>
              </a:spcBef>
              <a:spcAft>
                <a:spcPts val="0"/>
              </a:spcAft>
              <a:buSzPts val="2540"/>
              <a:buChar char="🞆"/>
            </a:pPr>
            <a:r>
              <a:rPr lang="en-US" sz="2540"/>
              <a:t>Condition coverage-based testing technique:</a:t>
            </a:r>
            <a:endParaRPr/>
          </a:p>
          <a:p>
            <a:pPr indent="-285750" lvl="1" marL="674004" rtl="0" algn="l">
              <a:spcBef>
                <a:spcPts val="1035"/>
              </a:spcBef>
              <a:spcAft>
                <a:spcPts val="0"/>
              </a:spcAft>
              <a:buSzPts val="2177"/>
              <a:buChar char="🞆"/>
            </a:pPr>
            <a:r>
              <a:rPr lang="en-US" sz="2177"/>
              <a:t>Practical only if n (the number of component conditions) is small.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988"/>
              <a:buFont typeface="Century Gothic"/>
              <a:buNone/>
            </a:pPr>
            <a:r>
              <a:rPr lang="en-US" sz="5988"/>
              <a:t>Branch testing</a:t>
            </a:r>
            <a:endParaRPr/>
          </a:p>
        </p:txBody>
      </p:sp>
      <p:sp>
        <p:nvSpPr>
          <p:cNvPr id="226" name="Google Shape;226;p32"/>
          <p:cNvSpPr txBox="1"/>
          <p:nvPr>
            <p:ph idx="1" type="body"/>
          </p:nvPr>
        </p:nvSpPr>
        <p:spPr>
          <a:xfrm>
            <a:off x="516834" y="2301800"/>
            <a:ext cx="5102087" cy="3636511"/>
          </a:xfrm>
          <a:prstGeom prst="rect">
            <a:avLst/>
          </a:prstGeom>
          <a:noFill/>
          <a:ln cap="flat" cmpd="sng" w="9525">
            <a:solidFill>
              <a:srgbClr val="43FFF5"/>
            </a:solidFill>
            <a:prstDash val="solid"/>
            <a:round/>
            <a:headEnd len="sm" w="sm" type="none"/>
            <a:tailEnd len="sm" w="sm" type="none"/>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95000"/>
              </a:lnSpc>
              <a:spcBef>
                <a:spcPts val="0"/>
              </a:spcBef>
              <a:spcAft>
                <a:spcPts val="0"/>
              </a:spcAft>
              <a:buSzPts val="2540"/>
              <a:buChar char="🞆"/>
            </a:pPr>
            <a:r>
              <a:rPr lang="en-US" sz="2540"/>
              <a:t>Condition testing</a:t>
            </a:r>
            <a:endParaRPr/>
          </a:p>
          <a:p>
            <a:pPr indent="-285750" lvl="1" marL="674004" rtl="0" algn="l">
              <a:lnSpc>
                <a:spcPct val="95000"/>
              </a:lnSpc>
              <a:spcBef>
                <a:spcPts val="690"/>
              </a:spcBef>
              <a:spcAft>
                <a:spcPts val="0"/>
              </a:spcAft>
              <a:buSzPts val="1800"/>
              <a:buChar char="🞆"/>
            </a:pPr>
            <a:r>
              <a:rPr b="0" lang="en-US" sz="1800">
                <a:solidFill>
                  <a:srgbClr val="43FFF5"/>
                </a:solidFill>
              </a:rPr>
              <a:t>Stronger testing than branch testing.</a:t>
            </a:r>
            <a:endParaRPr/>
          </a:p>
          <a:p>
            <a:pPr indent="-311079" lvl="0" marL="311079" rtl="0" algn="l">
              <a:lnSpc>
                <a:spcPct val="95000"/>
              </a:lnSpc>
              <a:spcBef>
                <a:spcPts val="727"/>
              </a:spcBef>
              <a:spcAft>
                <a:spcPts val="0"/>
              </a:spcAft>
              <a:buSzPts val="2540"/>
              <a:buChar char="🞆"/>
            </a:pPr>
            <a:r>
              <a:rPr lang="en-US" sz="2540"/>
              <a:t>Branch testing </a:t>
            </a:r>
            <a:endParaRPr/>
          </a:p>
          <a:p>
            <a:pPr indent="-285750" lvl="1" marL="674004" rtl="0" algn="l">
              <a:lnSpc>
                <a:spcPct val="95000"/>
              </a:lnSpc>
              <a:spcBef>
                <a:spcPts val="690"/>
              </a:spcBef>
              <a:spcAft>
                <a:spcPts val="0"/>
              </a:spcAft>
              <a:buSzPts val="1800"/>
              <a:buChar char="🞆"/>
            </a:pPr>
            <a:r>
              <a:rPr b="0" lang="en-US" sz="1800">
                <a:solidFill>
                  <a:srgbClr val="43FFF5"/>
                </a:solidFill>
              </a:rPr>
              <a:t>Stronger than statement coverage testing. </a:t>
            </a:r>
            <a:endParaRPr/>
          </a:p>
        </p:txBody>
      </p:sp>
      <p:sp>
        <p:nvSpPr>
          <p:cNvPr id="227" name="Google Shape;227;p32"/>
          <p:cNvSpPr txBox="1"/>
          <p:nvPr/>
        </p:nvSpPr>
        <p:spPr>
          <a:xfrm>
            <a:off x="6215269" y="2345637"/>
            <a:ext cx="5459897" cy="3592674"/>
          </a:xfrm>
          <a:prstGeom prst="rect">
            <a:avLst/>
          </a:prstGeom>
          <a:noFill/>
          <a:ln cap="flat" cmpd="sng" w="9525">
            <a:solidFill>
              <a:srgbClr val="43FFF5"/>
            </a:solidFill>
            <a:prstDash val="solid"/>
            <a:round/>
            <a:headEnd len="sm" w="sm" type="none"/>
            <a:tailEnd len="sm" w="sm" type="none"/>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marR="0" rtl="0" algn="l">
              <a:spcBef>
                <a:spcPts val="0"/>
              </a:spcBef>
              <a:spcAft>
                <a:spcPts val="0"/>
              </a:spcAft>
              <a:buClr>
                <a:schemeClr val="accent1"/>
              </a:buClr>
              <a:buSzPts val="2600"/>
              <a:buFont typeface="Noto Sans Symbols"/>
              <a:buChar char="🞆"/>
            </a:pPr>
            <a:r>
              <a:rPr lang="en-US" sz="2600">
                <a:solidFill>
                  <a:schemeClr val="lt1"/>
                </a:solidFill>
                <a:latin typeface="Century Gothic"/>
                <a:ea typeface="Century Gothic"/>
                <a:cs typeface="Century Gothic"/>
                <a:sym typeface="Century Gothic"/>
              </a:rPr>
              <a:t>Branch testing is the simplest condition testing strategy:</a:t>
            </a:r>
            <a:endParaRPr/>
          </a:p>
          <a:p>
            <a:pPr indent="-285750" lvl="1" marL="674004" marR="0" rtl="0" algn="l">
              <a:spcBef>
                <a:spcPts val="1000"/>
              </a:spcBef>
              <a:spcAft>
                <a:spcPts val="0"/>
              </a:spcAft>
              <a:buClr>
                <a:schemeClr val="accent1"/>
              </a:buClr>
              <a:buSzPts val="2000"/>
              <a:buFont typeface="Noto Sans Symbols"/>
              <a:buChar char="🞆"/>
            </a:pPr>
            <a:r>
              <a:rPr b="0" i="0" lang="en-US" sz="2000" u="none" cap="none" strike="noStrike">
                <a:solidFill>
                  <a:srgbClr val="43FFF5"/>
                </a:solidFill>
                <a:latin typeface="Century Gothic"/>
                <a:ea typeface="Century Gothic"/>
                <a:cs typeface="Century Gothic"/>
                <a:sym typeface="Century Gothic"/>
              </a:rPr>
              <a:t>Compound conditions appearing in different branch statements are given true and false values.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Example</a:t>
            </a:r>
            <a:endParaRPr/>
          </a:p>
        </p:txBody>
      </p:sp>
      <p:sp>
        <p:nvSpPr>
          <p:cNvPr id="233" name="Google Shape;233;p33"/>
          <p:cNvSpPr txBox="1"/>
          <p:nvPr>
            <p:ph idx="1" type="body"/>
          </p:nvPr>
        </p:nvSpPr>
        <p:spPr>
          <a:xfrm>
            <a:off x="2033334" y="2252869"/>
            <a:ext cx="8246306" cy="336948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95000"/>
              </a:lnSpc>
              <a:spcBef>
                <a:spcPts val="0"/>
              </a:spcBef>
              <a:spcAft>
                <a:spcPts val="0"/>
              </a:spcAft>
              <a:buSzPts val="2540"/>
              <a:buChar char="🞆"/>
            </a:pPr>
            <a:r>
              <a:rPr lang="en-US" sz="2540"/>
              <a:t>Consider the conditional expression </a:t>
            </a:r>
            <a:endParaRPr/>
          </a:p>
          <a:p>
            <a:pPr indent="0" lvl="1" marL="388254" rtl="0" algn="l">
              <a:lnSpc>
                <a:spcPct val="95000"/>
              </a:lnSpc>
              <a:spcBef>
                <a:spcPts val="730"/>
              </a:spcBef>
              <a:spcAft>
                <a:spcPts val="0"/>
              </a:spcAft>
              <a:buSzPts val="2600"/>
              <a:buNone/>
            </a:pPr>
            <a:r>
              <a:rPr lang="en-US" sz="2600">
                <a:solidFill>
                  <a:srgbClr val="43FFF5"/>
                </a:solidFill>
              </a:rPr>
              <a:t>((c1.and.c2).or.c3):</a:t>
            </a:r>
            <a:endParaRPr/>
          </a:p>
          <a:p>
            <a:pPr indent="-342900" lvl="0" marL="342900" rtl="0" algn="l">
              <a:spcBef>
                <a:spcPts val="1108"/>
              </a:spcBef>
              <a:spcAft>
                <a:spcPts val="0"/>
              </a:spcAft>
              <a:buSzPts val="2540"/>
              <a:buChar char="🞆"/>
            </a:pPr>
            <a:r>
              <a:rPr lang="en-US" sz="2540"/>
              <a:t>A test suite would achieve MC coverage, </a:t>
            </a:r>
            <a:endParaRPr/>
          </a:p>
          <a:p>
            <a:pPr indent="-285750" lvl="1" marL="742950" rtl="0" algn="l">
              <a:spcBef>
                <a:spcPts val="1068"/>
              </a:spcBef>
              <a:spcAft>
                <a:spcPts val="0"/>
              </a:spcAft>
              <a:buSzPts val="2340"/>
              <a:buChar char="🞆"/>
            </a:pPr>
            <a:r>
              <a:rPr lang="en-US" sz="2340"/>
              <a:t>if each of c1, c2,  and  c3  are exercised at least once, </a:t>
            </a:r>
            <a:r>
              <a:rPr lang="en-US" sz="2340">
                <a:solidFill>
                  <a:srgbClr val="43FFF5"/>
                </a:solidFill>
              </a:rPr>
              <a:t>i.e. given true and false values.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600"/>
              <a:buFont typeface="Century Gothic"/>
              <a:buNone/>
            </a:pPr>
            <a:r>
              <a:rPr lang="en-US" sz="2600"/>
              <a:t>Example: Give an example of a fault that is detected by multiple condition coverage, but not by branch coverage</a:t>
            </a:r>
            <a:endParaRPr/>
          </a:p>
        </p:txBody>
      </p:sp>
      <p:sp>
        <p:nvSpPr>
          <p:cNvPr id="239" name="Google Shape;239;p34"/>
          <p:cNvSpPr txBox="1"/>
          <p:nvPr>
            <p:ph idx="1" type="body"/>
          </p:nvPr>
        </p:nvSpPr>
        <p:spPr>
          <a:xfrm>
            <a:off x="702365" y="2215134"/>
            <a:ext cx="9863908"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Font typeface="Noto Sans Symbols"/>
              <a:buNone/>
            </a:pPr>
            <a:r>
              <a:rPr lang="en-US" sz="2177"/>
              <a:t>Answer: Consider the following C program segment:</a:t>
            </a:r>
            <a:endParaRPr/>
          </a:p>
          <a:p>
            <a:pPr indent="-342900" lvl="0" marL="342900" rtl="0" algn="l">
              <a:spcBef>
                <a:spcPts val="1035"/>
              </a:spcBef>
              <a:spcAft>
                <a:spcPts val="0"/>
              </a:spcAft>
              <a:buSzPts val="2177"/>
              <a:buFont typeface="Noto Sans Symbols"/>
              <a:buNone/>
            </a:pPr>
            <a:r>
              <a:rPr lang="en-US" sz="2177"/>
              <a:t>if(temperature&gt;150 || temperature&lt;50)</a:t>
            </a:r>
            <a:endParaRPr/>
          </a:p>
          <a:p>
            <a:pPr indent="-342900" lvl="0" marL="342900" rtl="0" algn="l">
              <a:spcBef>
                <a:spcPts val="1035"/>
              </a:spcBef>
              <a:spcAft>
                <a:spcPts val="0"/>
              </a:spcAft>
              <a:buSzPts val="2177"/>
              <a:buFont typeface="Noto Sans Symbols"/>
              <a:buNone/>
            </a:pPr>
            <a:r>
              <a:rPr lang="en-US" sz="2177"/>
              <a:t>	setWarningLightOn();</a:t>
            </a:r>
            <a:endParaRPr/>
          </a:p>
          <a:p>
            <a:pPr indent="-342900" lvl="0" marL="342900" rtl="0" algn="l">
              <a:spcBef>
                <a:spcPts val="1035"/>
              </a:spcBef>
              <a:spcAft>
                <a:spcPts val="0"/>
              </a:spcAft>
              <a:buSzPts val="2177"/>
              <a:buFont typeface="Noto Sans Symbols"/>
              <a:buNone/>
            </a:pPr>
            <a:r>
              <a:t/>
            </a:r>
            <a:endParaRPr sz="2177"/>
          </a:p>
          <a:p>
            <a:pPr indent="-342900" lvl="0" marL="342900" rtl="0" algn="l">
              <a:spcBef>
                <a:spcPts val="1035"/>
              </a:spcBef>
              <a:spcAft>
                <a:spcPts val="0"/>
              </a:spcAft>
              <a:buSzPts val="2177"/>
              <a:buChar char="🞆"/>
            </a:pPr>
            <a:r>
              <a:rPr lang="en-US" sz="2177">
                <a:solidFill>
                  <a:srgbClr val="43FFF5"/>
                </a:solidFill>
              </a:rPr>
              <a:t>The test suite {temperature=160, temperature=40} achieves branch coverage. </a:t>
            </a:r>
            <a:endParaRPr/>
          </a:p>
          <a:p>
            <a:pPr indent="-342900" lvl="0" marL="342900" rtl="0" algn="l">
              <a:spcBef>
                <a:spcPts val="1035"/>
              </a:spcBef>
              <a:spcAft>
                <a:spcPts val="0"/>
              </a:spcAft>
              <a:buSzPts val="2177"/>
              <a:buChar char="🞆"/>
            </a:pPr>
            <a:r>
              <a:rPr lang="en-US" sz="2177">
                <a:solidFill>
                  <a:srgbClr val="43FFF5"/>
                </a:solidFill>
              </a:rPr>
              <a:t>But, it is not able to check that the function “setWarningLightOn()”  should not be called for temperature values within 150 and 50.</a:t>
            </a:r>
            <a:endParaRPr/>
          </a:p>
          <a:p>
            <a:pPr indent="-342900" lvl="0" marL="342900" rtl="0" algn="l">
              <a:spcBef>
                <a:spcPts val="1035"/>
              </a:spcBef>
              <a:spcAft>
                <a:spcPts val="0"/>
              </a:spcAft>
              <a:buSzPts val="2177"/>
              <a:buFont typeface="Noto Sans Symbols"/>
              <a:buNone/>
            </a:pPr>
            <a:r>
              <a:t/>
            </a:r>
            <a:endParaRPr sz="217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810000" y="447187"/>
            <a:ext cx="10571998" cy="374447"/>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540"/>
              <a:buFont typeface="Century Gothic"/>
              <a:buNone/>
            </a:pPr>
            <a:r>
              <a:rPr lang="en-US" sz="2540"/>
              <a:t>Testing in the Large versus Testing in the Small</a:t>
            </a:r>
            <a:endParaRPr/>
          </a:p>
        </p:txBody>
      </p:sp>
      <p:sp>
        <p:nvSpPr>
          <p:cNvPr id="126" name="Google Shape;126;p17"/>
          <p:cNvSpPr txBox="1"/>
          <p:nvPr>
            <p:ph idx="1" type="body"/>
          </p:nvPr>
        </p:nvSpPr>
        <p:spPr>
          <a:xfrm>
            <a:off x="357809" y="2199861"/>
            <a:ext cx="11423373" cy="287572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1968"/>
              <a:buFont typeface="Noto Sans Symbols"/>
              <a:buNone/>
            </a:pPr>
            <a:r>
              <a:rPr lang="en-US" sz="1968"/>
              <a:t>A software product is normally tested in three levels or stages:</a:t>
            </a:r>
            <a:endParaRPr/>
          </a:p>
          <a:p>
            <a:pPr indent="-285750" lvl="1" marL="742950" rtl="0" algn="l">
              <a:lnSpc>
                <a:spcPct val="80000"/>
              </a:lnSpc>
              <a:spcBef>
                <a:spcPts val="937"/>
              </a:spcBef>
              <a:spcAft>
                <a:spcPts val="0"/>
              </a:spcAft>
              <a:buSzPts val="1687"/>
              <a:buChar char="🞆"/>
            </a:pPr>
            <a:r>
              <a:rPr lang="en-US" sz="1687"/>
              <a:t>Unit testing</a:t>
            </a:r>
            <a:endParaRPr/>
          </a:p>
          <a:p>
            <a:pPr indent="-285750" lvl="1" marL="742950" rtl="0" algn="l">
              <a:lnSpc>
                <a:spcPct val="80000"/>
              </a:lnSpc>
              <a:spcBef>
                <a:spcPts val="881"/>
              </a:spcBef>
              <a:spcAft>
                <a:spcPts val="0"/>
              </a:spcAft>
              <a:buSzPts val="1405"/>
              <a:buFont typeface="Noto Sans Symbols"/>
              <a:buNone/>
            </a:pPr>
            <a:r>
              <a:rPr lang="en-US" sz="1405"/>
              <a:t>	During unit testing, the individual functions (or units) of a program are tested.</a:t>
            </a:r>
            <a:endParaRPr/>
          </a:p>
          <a:p>
            <a:pPr indent="-285750" lvl="1" marL="742950" rtl="0" algn="l">
              <a:lnSpc>
                <a:spcPct val="80000"/>
              </a:lnSpc>
              <a:spcBef>
                <a:spcPts val="937"/>
              </a:spcBef>
              <a:spcAft>
                <a:spcPts val="0"/>
              </a:spcAft>
              <a:buSzPts val="1687"/>
              <a:buChar char="🞆"/>
            </a:pPr>
            <a:r>
              <a:rPr lang="en-US" sz="1687"/>
              <a:t>Integration testing</a:t>
            </a:r>
            <a:endParaRPr/>
          </a:p>
          <a:p>
            <a:pPr indent="-285750" lvl="1" marL="742950" rtl="0" algn="l">
              <a:lnSpc>
                <a:spcPct val="80000"/>
              </a:lnSpc>
              <a:spcBef>
                <a:spcPts val="881"/>
              </a:spcBef>
              <a:spcAft>
                <a:spcPts val="0"/>
              </a:spcAft>
              <a:buSzPts val="1405"/>
              <a:buFont typeface="Noto Sans Symbols"/>
              <a:buNone/>
            </a:pPr>
            <a:r>
              <a:rPr lang="en-US" sz="1405"/>
              <a:t>	After testing all the units individually, the units are gradually integrated and tested after each step of integration (integration testing).</a:t>
            </a:r>
            <a:endParaRPr/>
          </a:p>
          <a:p>
            <a:pPr indent="-285750" lvl="1" marL="742950" rtl="0" algn="l">
              <a:lnSpc>
                <a:spcPct val="80000"/>
              </a:lnSpc>
              <a:spcBef>
                <a:spcPts val="937"/>
              </a:spcBef>
              <a:spcAft>
                <a:spcPts val="0"/>
              </a:spcAft>
              <a:buSzPts val="1687"/>
              <a:buChar char="🞆"/>
            </a:pPr>
            <a:r>
              <a:rPr lang="en-US" sz="1687"/>
              <a:t>System testing</a:t>
            </a:r>
            <a:endParaRPr/>
          </a:p>
          <a:p>
            <a:pPr indent="-285750" lvl="1" marL="742950" rtl="0" algn="l">
              <a:lnSpc>
                <a:spcPct val="80000"/>
              </a:lnSpc>
              <a:spcBef>
                <a:spcPts val="881"/>
              </a:spcBef>
              <a:spcAft>
                <a:spcPts val="0"/>
              </a:spcAft>
              <a:buSzPts val="1125"/>
              <a:buFont typeface="Noto Sans Symbols"/>
              <a:buNone/>
            </a:pPr>
            <a:r>
              <a:rPr lang="en-US" sz="1125"/>
              <a:t>	</a:t>
            </a:r>
            <a:r>
              <a:rPr lang="en-US" sz="1405"/>
              <a:t>Finally, the fully integrated system is tested (system testing). </a:t>
            </a:r>
            <a:endParaRPr/>
          </a:p>
          <a:p>
            <a:pPr indent="-285750" lvl="1" marL="742950" rtl="0" algn="l">
              <a:lnSpc>
                <a:spcPct val="80000"/>
              </a:lnSpc>
              <a:spcBef>
                <a:spcPts val="881"/>
              </a:spcBef>
              <a:spcAft>
                <a:spcPts val="0"/>
              </a:spcAft>
              <a:buSzPts val="1405"/>
              <a:buFont typeface="Noto Sans Symbols"/>
              <a:buNone/>
            </a:pPr>
            <a:r>
              <a:rPr lang="en-US" sz="1405"/>
              <a:t>Integration and system testing are known as testing in the large.</a:t>
            </a:r>
            <a:endParaRPr/>
          </a:p>
          <a:p>
            <a:pPr indent="-285750" lvl="1" marL="742950" rtl="0" algn="l">
              <a:lnSpc>
                <a:spcPct val="80000"/>
              </a:lnSpc>
              <a:spcBef>
                <a:spcPts val="881"/>
              </a:spcBef>
              <a:spcAft>
                <a:spcPts val="0"/>
              </a:spcAft>
              <a:buSzPts val="1405"/>
              <a:buFont typeface="Noto Sans Symbols"/>
              <a:buNone/>
            </a:pPr>
            <a:r>
              <a:t/>
            </a:r>
            <a:endParaRPr sz="1405"/>
          </a:p>
        </p:txBody>
      </p:sp>
      <p:sp>
        <p:nvSpPr>
          <p:cNvPr id="127" name="Google Shape;127;p17"/>
          <p:cNvSpPr txBox="1"/>
          <p:nvPr/>
        </p:nvSpPr>
        <p:spPr>
          <a:xfrm>
            <a:off x="357809" y="5304798"/>
            <a:ext cx="11476382" cy="1477328"/>
          </a:xfrm>
          <a:prstGeom prst="rect">
            <a:avLst/>
          </a:prstGeom>
          <a:solidFill>
            <a:srgbClr val="C0FE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It is always a good idea to first test the module in isolation before integration because it makes debugging easier. </a:t>
            </a:r>
            <a:endParaRPr/>
          </a:p>
          <a:p>
            <a:pPr indent="0" lvl="0" marL="0" marR="0" rtl="0" algn="l">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If a failure is detected when an integrated set of modules is being tested, it would be difficult to determine which module exactly has the error.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Path Coverage</a:t>
            </a:r>
            <a:endParaRPr/>
          </a:p>
        </p:txBody>
      </p:sp>
      <p:sp>
        <p:nvSpPr>
          <p:cNvPr id="245" name="Google Shape;245;p3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540"/>
              <a:buChar char="🞆"/>
            </a:pPr>
            <a:r>
              <a:rPr lang="en-US" sz="2540"/>
              <a:t>Design test cases such that:</a:t>
            </a:r>
            <a:endParaRPr/>
          </a:p>
          <a:p>
            <a:pPr indent="-285750" lvl="1" marL="674004" rtl="0" algn="l">
              <a:spcBef>
                <a:spcPts val="1035"/>
              </a:spcBef>
              <a:spcAft>
                <a:spcPts val="0"/>
              </a:spcAft>
              <a:buSzPts val="2177"/>
              <a:buChar char="🞆"/>
            </a:pPr>
            <a:r>
              <a:rPr lang="en-US" sz="2177">
                <a:solidFill>
                  <a:srgbClr val="43FFF5"/>
                </a:solidFill>
              </a:rPr>
              <a:t>All linearly independent paths in the program are executed at least once.</a:t>
            </a:r>
            <a:endParaRPr/>
          </a:p>
          <a:p>
            <a:pPr indent="-149789" lvl="0" marL="311079" rtl="0" algn="l">
              <a:spcBef>
                <a:spcPts val="1108"/>
              </a:spcBef>
              <a:spcAft>
                <a:spcPts val="0"/>
              </a:spcAft>
              <a:buSzPts val="2540"/>
              <a:buNone/>
            </a:pPr>
            <a:r>
              <a:t/>
            </a:r>
            <a:endParaRPr sz="2540"/>
          </a:p>
          <a:p>
            <a:pPr indent="-311079" lvl="0" marL="311079" rtl="0" algn="l">
              <a:spcBef>
                <a:spcPts val="1108"/>
              </a:spcBef>
              <a:spcAft>
                <a:spcPts val="0"/>
              </a:spcAft>
              <a:buSzPts val="2540"/>
              <a:buChar char="🞆"/>
            </a:pPr>
            <a:r>
              <a:rPr lang="en-US" sz="2540">
                <a:solidFill>
                  <a:srgbClr val="43FFF5"/>
                </a:solidFill>
              </a:rPr>
              <a:t>A linearly independent path can be defined in terms of</a:t>
            </a:r>
            <a:endParaRPr/>
          </a:p>
          <a:p>
            <a:pPr indent="-285750" lvl="1" marL="674004" rtl="0" algn="l">
              <a:spcBef>
                <a:spcPts val="1035"/>
              </a:spcBef>
              <a:spcAft>
                <a:spcPts val="0"/>
              </a:spcAft>
              <a:buSzPts val="2177"/>
              <a:buChar char="🞆"/>
            </a:pPr>
            <a:r>
              <a:rPr lang="en-US" sz="2177">
                <a:solidFill>
                  <a:srgbClr val="43FFF5"/>
                </a:solidFill>
              </a:rPr>
              <a:t>Control flow graph (CFG) of a program.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993914" y="381642"/>
            <a:ext cx="10137912" cy="114203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Path Coverage-Based Testing</a:t>
            </a:r>
            <a:endParaRPr/>
          </a:p>
        </p:txBody>
      </p:sp>
      <p:sp>
        <p:nvSpPr>
          <p:cNvPr id="251" name="Google Shape;251;p36"/>
          <p:cNvSpPr txBox="1"/>
          <p:nvPr>
            <p:ph idx="1" type="body"/>
          </p:nvPr>
        </p:nvSpPr>
        <p:spPr>
          <a:xfrm>
            <a:off x="1906601" y="1710900"/>
            <a:ext cx="8436406" cy="459120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540"/>
              <a:buChar char="🞆"/>
            </a:pPr>
            <a:r>
              <a:rPr lang="en-US" sz="2540"/>
              <a:t>To understand the path coverage-based testing: </a:t>
            </a:r>
            <a:endParaRPr/>
          </a:p>
          <a:p>
            <a:pPr indent="-285750" lvl="1" marL="674004" rtl="0" algn="l">
              <a:spcBef>
                <a:spcPts val="1035"/>
              </a:spcBef>
              <a:spcAft>
                <a:spcPts val="0"/>
              </a:spcAft>
              <a:buSzPts val="2177"/>
              <a:buChar char="🞆"/>
            </a:pPr>
            <a:r>
              <a:rPr lang="en-US" sz="2177"/>
              <a:t>we need to learn how to draw control flow graph of a program.</a:t>
            </a:r>
            <a:endParaRPr/>
          </a:p>
          <a:p>
            <a:pPr indent="-311079" lvl="0" marL="311079" rtl="0" algn="l">
              <a:lnSpc>
                <a:spcPct val="95000"/>
              </a:lnSpc>
              <a:spcBef>
                <a:spcPts val="1108"/>
              </a:spcBef>
              <a:spcAft>
                <a:spcPts val="0"/>
              </a:spcAft>
              <a:buSzPts val="2540"/>
              <a:buChar char="🞆"/>
            </a:pPr>
            <a:r>
              <a:rPr lang="en-US" sz="2540">
                <a:solidFill>
                  <a:srgbClr val="43FFF5"/>
                </a:solidFill>
              </a:rPr>
              <a:t>A control flow graph (CFG) describes: </a:t>
            </a:r>
            <a:endParaRPr/>
          </a:p>
          <a:p>
            <a:pPr indent="-285750" lvl="1" marL="674004" rtl="0" algn="l">
              <a:lnSpc>
                <a:spcPct val="95000"/>
              </a:lnSpc>
              <a:spcBef>
                <a:spcPts val="1035"/>
              </a:spcBef>
              <a:spcAft>
                <a:spcPts val="0"/>
              </a:spcAft>
              <a:buSzPts val="2177"/>
              <a:buChar char="🞆"/>
            </a:pPr>
            <a:r>
              <a:rPr lang="en-US" sz="2177">
                <a:solidFill>
                  <a:srgbClr val="43FFF5"/>
                </a:solidFill>
              </a:rPr>
              <a:t>the sequence in which different instructions of a program get executed. </a:t>
            </a:r>
            <a:endParaRPr/>
          </a:p>
          <a:p>
            <a:pPr indent="-285750" lvl="1" marL="674004" rtl="0" algn="l">
              <a:lnSpc>
                <a:spcPct val="95000"/>
              </a:lnSpc>
              <a:spcBef>
                <a:spcPts val="1035"/>
              </a:spcBef>
              <a:spcAft>
                <a:spcPts val="0"/>
              </a:spcAft>
              <a:buSzPts val="2177"/>
              <a:buChar char="🞆"/>
            </a:pPr>
            <a:r>
              <a:rPr lang="en-US" sz="2177">
                <a:solidFill>
                  <a:srgbClr val="43FFF5"/>
                </a:solidFill>
              </a:rPr>
              <a:t>the way control flows through the program</a:t>
            </a:r>
            <a:r>
              <a:rPr b="0"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1929644" y="305313"/>
            <a:ext cx="8061966" cy="114204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How to Draw Control Flow Graph?</a:t>
            </a:r>
            <a:endParaRPr/>
          </a:p>
        </p:txBody>
      </p:sp>
      <p:sp>
        <p:nvSpPr>
          <p:cNvPr id="257" name="Google Shape;257;p37"/>
          <p:cNvSpPr txBox="1"/>
          <p:nvPr>
            <p:ph idx="1" type="body"/>
          </p:nvPr>
        </p:nvSpPr>
        <p:spPr>
          <a:xfrm>
            <a:off x="1929644" y="2257547"/>
            <a:ext cx="8759000"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90000"/>
              </a:lnSpc>
              <a:spcBef>
                <a:spcPts val="0"/>
              </a:spcBef>
              <a:spcAft>
                <a:spcPts val="0"/>
              </a:spcAft>
              <a:buSzPts val="2540"/>
              <a:buChar char="🞆"/>
            </a:pPr>
            <a:r>
              <a:rPr lang="en-US" sz="2540"/>
              <a:t>Number all the statements of a program. </a:t>
            </a:r>
            <a:endParaRPr/>
          </a:p>
          <a:p>
            <a:pPr indent="-311079" lvl="0" marL="311079" rtl="0" algn="l">
              <a:lnSpc>
                <a:spcPct val="90000"/>
              </a:lnSpc>
              <a:spcBef>
                <a:spcPts val="1108"/>
              </a:spcBef>
              <a:spcAft>
                <a:spcPts val="0"/>
              </a:spcAft>
              <a:buSzPts val="2540"/>
              <a:buChar char="🞆"/>
            </a:pPr>
            <a:r>
              <a:rPr lang="en-US" sz="2540"/>
              <a:t>Numbered statements: </a:t>
            </a:r>
            <a:endParaRPr/>
          </a:p>
          <a:p>
            <a:pPr indent="-285750" lvl="1" marL="674004" rtl="0" algn="l">
              <a:lnSpc>
                <a:spcPct val="90000"/>
              </a:lnSpc>
              <a:spcBef>
                <a:spcPts val="1035"/>
              </a:spcBef>
              <a:spcAft>
                <a:spcPts val="0"/>
              </a:spcAft>
              <a:buSzPts val="2177"/>
              <a:buChar char="🞆"/>
            </a:pPr>
            <a:r>
              <a:rPr lang="en-US" sz="2177"/>
              <a:t>Represent nodes of the control flow graph. </a:t>
            </a:r>
            <a:endParaRPr/>
          </a:p>
          <a:p>
            <a:pPr indent="-311079" lvl="0" marL="311079" rtl="0" algn="l">
              <a:lnSpc>
                <a:spcPct val="90000"/>
              </a:lnSpc>
              <a:spcBef>
                <a:spcPts val="1108"/>
              </a:spcBef>
              <a:spcAft>
                <a:spcPts val="0"/>
              </a:spcAft>
              <a:buSzPts val="2540"/>
              <a:buChar char="🞆"/>
            </a:pPr>
            <a:r>
              <a:rPr lang="en-US" sz="2540"/>
              <a:t>An edge from one node to another node exists: </a:t>
            </a:r>
            <a:endParaRPr/>
          </a:p>
          <a:p>
            <a:pPr indent="-285750" lvl="1" marL="674004" rtl="0" algn="l">
              <a:lnSpc>
                <a:spcPct val="90000"/>
              </a:lnSpc>
              <a:spcBef>
                <a:spcPts val="1035"/>
              </a:spcBef>
              <a:spcAft>
                <a:spcPts val="0"/>
              </a:spcAft>
              <a:buSzPts val="2177"/>
              <a:buChar char="🞆"/>
            </a:pPr>
            <a:r>
              <a:rPr lang="en-US" sz="2177"/>
              <a:t>If execution of the statement representing the first node Can result in transfer of control to the other node. </a:t>
            </a:r>
            <a:endParaRPr/>
          </a:p>
          <a:p>
            <a:pPr indent="-92196" lvl="2" marL="1036930" rtl="0" algn="l">
              <a:lnSpc>
                <a:spcPct val="90000"/>
              </a:lnSpc>
              <a:spcBef>
                <a:spcPts val="963"/>
              </a:spcBef>
              <a:spcAft>
                <a:spcPts val="0"/>
              </a:spcAft>
              <a:buSzPts val="1814"/>
              <a:buNone/>
            </a:pPr>
            <a:r>
              <a:t/>
            </a:r>
            <a:endParaRPr sz="1814"/>
          </a:p>
          <a:p>
            <a:pPr indent="-342900" lvl="0" marL="342900" rtl="0" algn="l">
              <a:lnSpc>
                <a:spcPct val="90000"/>
              </a:lnSpc>
              <a:spcBef>
                <a:spcPts val="963"/>
              </a:spcBef>
              <a:spcAft>
                <a:spcPts val="0"/>
              </a:spcAft>
              <a:buSzPts val="1814"/>
              <a:buChar char="🞆"/>
            </a:pPr>
            <a:r>
              <a:rPr lang="en-US" sz="1814"/>
              <a:t>We can easily draw the CFG for any program, if we know how to represent the sequence, selection, and iteration types of statements in the CFG. </a:t>
            </a:r>
            <a:endParaRPr/>
          </a:p>
          <a:p>
            <a:pPr indent="-285750" lvl="1" marL="742950" rtl="0" algn="l">
              <a:lnSpc>
                <a:spcPct val="90000"/>
              </a:lnSpc>
              <a:spcBef>
                <a:spcPts val="890"/>
              </a:spcBef>
              <a:spcAft>
                <a:spcPts val="0"/>
              </a:spcAft>
              <a:buSzPts val="1452"/>
              <a:buChar char="🞆"/>
            </a:pPr>
            <a:r>
              <a:rPr lang="en-US" sz="1452"/>
              <a:t>After all, every program is constructed by using these three types of constructs only.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899"/>
              <a:buFont typeface="Century Gothic"/>
              <a:buNone/>
            </a:pPr>
            <a:r>
              <a:rPr lang="en-US" sz="4899"/>
              <a:t>How to draw Control flow graph?</a:t>
            </a:r>
            <a:endParaRPr/>
          </a:p>
        </p:txBody>
      </p:sp>
      <p:sp>
        <p:nvSpPr>
          <p:cNvPr id="263" name="Google Shape;263;p38"/>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3629"/>
              <a:buChar char="🞆"/>
            </a:pPr>
            <a:r>
              <a:rPr lang="en-US" sz="3629"/>
              <a:t>Sequence:</a:t>
            </a:r>
            <a:endParaRPr/>
          </a:p>
          <a:p>
            <a:pPr indent="0" lvl="1" marL="388254" rtl="0" algn="l">
              <a:spcBef>
                <a:spcPts val="1253"/>
              </a:spcBef>
              <a:spcAft>
                <a:spcPts val="0"/>
              </a:spcAft>
              <a:buSzPts val="3266"/>
              <a:buNone/>
            </a:pPr>
            <a:r>
              <a:rPr lang="en-US" sz="3266">
                <a:solidFill>
                  <a:srgbClr val="43FFF5"/>
                </a:solidFill>
              </a:rPr>
              <a:t>1</a:t>
            </a:r>
            <a:r>
              <a:rPr lang="en-US" sz="3266"/>
              <a:t>  a=5;</a:t>
            </a:r>
            <a:endParaRPr/>
          </a:p>
          <a:p>
            <a:pPr indent="0" lvl="1" marL="388254" rtl="0" algn="l">
              <a:spcBef>
                <a:spcPts val="1253"/>
              </a:spcBef>
              <a:spcAft>
                <a:spcPts val="0"/>
              </a:spcAft>
              <a:buSzPts val="3266"/>
              <a:buNone/>
            </a:pPr>
            <a:r>
              <a:rPr lang="en-US" sz="3266">
                <a:solidFill>
                  <a:srgbClr val="43FFF5"/>
                </a:solidFill>
              </a:rPr>
              <a:t>2 </a:t>
            </a:r>
            <a:r>
              <a:rPr lang="en-US" sz="3266"/>
              <a:t> b=a*b-1;</a:t>
            </a:r>
            <a:endParaRPr/>
          </a:p>
        </p:txBody>
      </p:sp>
      <p:grpSp>
        <p:nvGrpSpPr>
          <p:cNvPr id="264" name="Google Shape;264;p38"/>
          <p:cNvGrpSpPr/>
          <p:nvPr/>
        </p:nvGrpSpPr>
        <p:grpSpPr>
          <a:xfrm>
            <a:off x="4705036" y="3429000"/>
            <a:ext cx="456527" cy="1372464"/>
            <a:chOff x="6401314" y="2285521"/>
            <a:chExt cx="456527" cy="1372464"/>
          </a:xfrm>
        </p:grpSpPr>
        <p:sp>
          <p:nvSpPr>
            <p:cNvPr id="265" name="Google Shape;265;p38"/>
            <p:cNvSpPr/>
            <p:nvPr/>
          </p:nvSpPr>
          <p:spPr>
            <a:xfrm>
              <a:off x="6401314" y="2285521"/>
              <a:ext cx="456527" cy="45796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1</a:t>
              </a:r>
              <a:endParaRPr sz="2359">
                <a:solidFill>
                  <a:srgbClr val="0033CC"/>
                </a:solidFill>
                <a:latin typeface="Times New Roman"/>
                <a:ea typeface="Times New Roman"/>
                <a:cs typeface="Times New Roman"/>
                <a:sym typeface="Times New Roman"/>
              </a:endParaRPr>
            </a:p>
          </p:txBody>
        </p:sp>
        <p:sp>
          <p:nvSpPr>
            <p:cNvPr id="266" name="Google Shape;266;p38"/>
            <p:cNvSpPr/>
            <p:nvPr/>
          </p:nvSpPr>
          <p:spPr>
            <a:xfrm>
              <a:off x="6401314" y="3200017"/>
              <a:ext cx="456527" cy="45796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2</a:t>
              </a:r>
              <a:endParaRPr sz="2359">
                <a:solidFill>
                  <a:srgbClr val="0033CC"/>
                </a:solidFill>
                <a:latin typeface="Times New Roman"/>
                <a:ea typeface="Times New Roman"/>
                <a:cs typeface="Times New Roman"/>
                <a:sym typeface="Times New Roman"/>
              </a:endParaRPr>
            </a:p>
          </p:txBody>
        </p:sp>
        <p:cxnSp>
          <p:nvCxnSpPr>
            <p:cNvPr id="267" name="Google Shape;267;p38"/>
            <p:cNvCxnSpPr/>
            <p:nvPr/>
          </p:nvCxnSpPr>
          <p:spPr>
            <a:xfrm>
              <a:off x="6628857" y="2743490"/>
              <a:ext cx="0" cy="456527"/>
            </a:xfrm>
            <a:prstGeom prst="straightConnector1">
              <a:avLst/>
            </a:prstGeom>
            <a:noFill/>
            <a:ln cap="flat" cmpd="sng" w="38100">
              <a:solidFill>
                <a:schemeClr val="lt1"/>
              </a:solidFill>
              <a:prstDash val="solid"/>
              <a:round/>
              <a:headEnd len="med" w="med" type="none"/>
              <a:tailEnd len="med" w="med" type="triangl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899"/>
              <a:buFont typeface="Century Gothic"/>
              <a:buNone/>
            </a:pPr>
            <a:r>
              <a:rPr lang="en-US" sz="4899"/>
              <a:t>How to draw Control flow graph?</a:t>
            </a:r>
            <a:endParaRPr/>
          </a:p>
        </p:txBody>
      </p:sp>
      <p:sp>
        <p:nvSpPr>
          <p:cNvPr id="273" name="Google Shape;273;p3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3629"/>
              <a:buChar char="🞆"/>
            </a:pPr>
            <a:r>
              <a:rPr lang="en-US" sz="3629"/>
              <a:t>Selection:</a:t>
            </a:r>
            <a:endParaRPr/>
          </a:p>
          <a:p>
            <a:pPr indent="0" lvl="1" marL="388254" rtl="0" algn="l">
              <a:spcBef>
                <a:spcPts val="1253"/>
              </a:spcBef>
              <a:spcAft>
                <a:spcPts val="0"/>
              </a:spcAft>
              <a:buSzPts val="3266"/>
              <a:buNone/>
            </a:pPr>
            <a:r>
              <a:rPr lang="en-US" sz="3266">
                <a:solidFill>
                  <a:srgbClr val="43FFF5"/>
                </a:solidFill>
              </a:rPr>
              <a:t>1 </a:t>
            </a:r>
            <a:r>
              <a:rPr lang="en-US" sz="3266"/>
              <a:t>if(a&gt;b) then</a:t>
            </a:r>
            <a:endParaRPr/>
          </a:p>
          <a:p>
            <a:pPr indent="0" lvl="1" marL="388254" rtl="0" algn="l">
              <a:spcBef>
                <a:spcPts val="1253"/>
              </a:spcBef>
              <a:spcAft>
                <a:spcPts val="0"/>
              </a:spcAft>
              <a:buSzPts val="3266"/>
              <a:buNone/>
            </a:pPr>
            <a:r>
              <a:rPr lang="en-US" sz="3266">
                <a:solidFill>
                  <a:srgbClr val="43FFF5"/>
                </a:solidFill>
              </a:rPr>
              <a:t>2  </a:t>
            </a:r>
            <a:r>
              <a:rPr lang="en-US" sz="3266"/>
              <a:t>  c=3;</a:t>
            </a:r>
            <a:endParaRPr/>
          </a:p>
          <a:p>
            <a:pPr indent="0" lvl="1" marL="388254" rtl="0" algn="l">
              <a:spcBef>
                <a:spcPts val="1253"/>
              </a:spcBef>
              <a:spcAft>
                <a:spcPts val="0"/>
              </a:spcAft>
              <a:buSzPts val="3266"/>
              <a:buNone/>
            </a:pPr>
            <a:r>
              <a:rPr lang="en-US" sz="3266">
                <a:solidFill>
                  <a:srgbClr val="43FFF5"/>
                </a:solidFill>
              </a:rPr>
              <a:t>3 </a:t>
            </a:r>
            <a:r>
              <a:rPr lang="en-US" sz="3266"/>
              <a:t>else   c=5;</a:t>
            </a:r>
            <a:endParaRPr/>
          </a:p>
          <a:p>
            <a:pPr indent="0" lvl="1" marL="388254" rtl="0" algn="l">
              <a:spcBef>
                <a:spcPts val="1253"/>
              </a:spcBef>
              <a:spcAft>
                <a:spcPts val="0"/>
              </a:spcAft>
              <a:buSzPts val="3266"/>
              <a:buNone/>
            </a:pPr>
            <a:r>
              <a:rPr lang="en-US" sz="3266">
                <a:solidFill>
                  <a:srgbClr val="43FFF5"/>
                </a:solidFill>
              </a:rPr>
              <a:t>4</a:t>
            </a:r>
            <a:r>
              <a:rPr lang="en-US" sz="3266"/>
              <a:t> c=c*c;</a:t>
            </a:r>
            <a:endParaRPr/>
          </a:p>
        </p:txBody>
      </p:sp>
      <p:grpSp>
        <p:nvGrpSpPr>
          <p:cNvPr id="274" name="Google Shape;274;p39"/>
          <p:cNvGrpSpPr/>
          <p:nvPr/>
        </p:nvGrpSpPr>
        <p:grpSpPr>
          <a:xfrm>
            <a:off x="5459896" y="3429000"/>
            <a:ext cx="1600008" cy="1752664"/>
            <a:chOff x="6096001" y="2361849"/>
            <a:chExt cx="1600008" cy="1752664"/>
          </a:xfrm>
        </p:grpSpPr>
        <p:sp>
          <p:nvSpPr>
            <p:cNvPr id="275" name="Google Shape;275;p39"/>
            <p:cNvSpPr/>
            <p:nvPr/>
          </p:nvSpPr>
          <p:spPr>
            <a:xfrm>
              <a:off x="6705185" y="2361849"/>
              <a:ext cx="457968" cy="45796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1</a:t>
              </a:r>
              <a:endParaRPr sz="2359">
                <a:solidFill>
                  <a:srgbClr val="0033CC"/>
                </a:solidFill>
                <a:latin typeface="Times New Roman"/>
                <a:ea typeface="Times New Roman"/>
                <a:cs typeface="Times New Roman"/>
                <a:sym typeface="Times New Roman"/>
              </a:endParaRPr>
            </a:p>
          </p:txBody>
        </p:sp>
        <p:sp>
          <p:nvSpPr>
            <p:cNvPr id="276" name="Google Shape;276;p39"/>
            <p:cNvSpPr/>
            <p:nvPr/>
          </p:nvSpPr>
          <p:spPr>
            <a:xfrm>
              <a:off x="6096001" y="3047361"/>
              <a:ext cx="457968" cy="45796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2</a:t>
              </a:r>
              <a:endParaRPr sz="2359">
                <a:solidFill>
                  <a:srgbClr val="0033CC"/>
                </a:solidFill>
                <a:latin typeface="Times New Roman"/>
                <a:ea typeface="Times New Roman"/>
                <a:cs typeface="Times New Roman"/>
                <a:sym typeface="Times New Roman"/>
              </a:endParaRPr>
            </a:p>
          </p:txBody>
        </p:sp>
        <p:sp>
          <p:nvSpPr>
            <p:cNvPr id="277" name="Google Shape;277;p39"/>
            <p:cNvSpPr/>
            <p:nvPr/>
          </p:nvSpPr>
          <p:spPr>
            <a:xfrm>
              <a:off x="7239482" y="3047361"/>
              <a:ext cx="456527" cy="45796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3</a:t>
              </a:r>
              <a:endParaRPr sz="2359">
                <a:solidFill>
                  <a:srgbClr val="0033CC"/>
                </a:solidFill>
                <a:latin typeface="Times New Roman"/>
                <a:ea typeface="Times New Roman"/>
                <a:cs typeface="Times New Roman"/>
                <a:sym typeface="Times New Roman"/>
              </a:endParaRPr>
            </a:p>
          </p:txBody>
        </p:sp>
        <p:sp>
          <p:nvSpPr>
            <p:cNvPr id="278" name="Google Shape;278;p39"/>
            <p:cNvSpPr/>
            <p:nvPr/>
          </p:nvSpPr>
          <p:spPr>
            <a:xfrm>
              <a:off x="6705185" y="3657985"/>
              <a:ext cx="457968" cy="45652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4</a:t>
              </a:r>
              <a:endParaRPr sz="2359">
                <a:solidFill>
                  <a:srgbClr val="0033CC"/>
                </a:solidFill>
                <a:latin typeface="Times New Roman"/>
                <a:ea typeface="Times New Roman"/>
                <a:cs typeface="Times New Roman"/>
                <a:sym typeface="Times New Roman"/>
              </a:endParaRPr>
            </a:p>
          </p:txBody>
        </p:sp>
        <p:cxnSp>
          <p:nvCxnSpPr>
            <p:cNvPr id="279" name="Google Shape;279;p39"/>
            <p:cNvCxnSpPr/>
            <p:nvPr/>
          </p:nvCxnSpPr>
          <p:spPr>
            <a:xfrm flipH="1">
              <a:off x="6477641" y="2743489"/>
              <a:ext cx="303872" cy="380200"/>
            </a:xfrm>
            <a:prstGeom prst="straightConnector1">
              <a:avLst/>
            </a:prstGeom>
            <a:noFill/>
            <a:ln cap="flat" cmpd="sng" w="38100">
              <a:solidFill>
                <a:schemeClr val="lt1"/>
              </a:solidFill>
              <a:prstDash val="solid"/>
              <a:round/>
              <a:headEnd len="med" w="med" type="none"/>
              <a:tailEnd len="med" w="med" type="triangle"/>
            </a:ln>
          </p:spPr>
        </p:cxnSp>
        <p:cxnSp>
          <p:nvCxnSpPr>
            <p:cNvPr id="280" name="Google Shape;280;p39"/>
            <p:cNvCxnSpPr/>
            <p:nvPr/>
          </p:nvCxnSpPr>
          <p:spPr>
            <a:xfrm>
              <a:off x="7086825" y="2743489"/>
              <a:ext cx="305312" cy="303871"/>
            </a:xfrm>
            <a:prstGeom prst="straightConnector1">
              <a:avLst/>
            </a:prstGeom>
            <a:noFill/>
            <a:ln cap="flat" cmpd="sng" w="38100">
              <a:solidFill>
                <a:schemeClr val="lt1"/>
              </a:solidFill>
              <a:prstDash val="solid"/>
              <a:round/>
              <a:headEnd len="med" w="med" type="none"/>
              <a:tailEnd len="med" w="med" type="triangle"/>
            </a:ln>
          </p:spPr>
        </p:cxnSp>
        <p:cxnSp>
          <p:nvCxnSpPr>
            <p:cNvPr id="281" name="Google Shape;281;p39"/>
            <p:cNvCxnSpPr/>
            <p:nvPr/>
          </p:nvCxnSpPr>
          <p:spPr>
            <a:xfrm>
              <a:off x="6401313" y="3505328"/>
              <a:ext cx="303871" cy="305312"/>
            </a:xfrm>
            <a:prstGeom prst="straightConnector1">
              <a:avLst/>
            </a:prstGeom>
            <a:noFill/>
            <a:ln cap="flat" cmpd="sng" w="38100">
              <a:solidFill>
                <a:schemeClr val="lt1"/>
              </a:solidFill>
              <a:prstDash val="solid"/>
              <a:round/>
              <a:headEnd len="med" w="med" type="none"/>
              <a:tailEnd len="med" w="med" type="triangle"/>
            </a:ln>
          </p:spPr>
        </p:cxnSp>
        <p:cxnSp>
          <p:nvCxnSpPr>
            <p:cNvPr id="282" name="Google Shape;282;p39"/>
            <p:cNvCxnSpPr/>
            <p:nvPr/>
          </p:nvCxnSpPr>
          <p:spPr>
            <a:xfrm flipH="1">
              <a:off x="7163153" y="3505328"/>
              <a:ext cx="305312" cy="380200"/>
            </a:xfrm>
            <a:prstGeom prst="straightConnector1">
              <a:avLst/>
            </a:prstGeom>
            <a:noFill/>
            <a:ln cap="flat" cmpd="sng" w="38100">
              <a:solidFill>
                <a:schemeClr val="lt1"/>
              </a:solidFill>
              <a:prstDash val="solid"/>
              <a:round/>
              <a:headEnd len="med" w="med" type="none"/>
              <a:tailEnd len="med" w="med" type="triangle"/>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899"/>
              <a:buFont typeface="Century Gothic"/>
              <a:buNone/>
            </a:pPr>
            <a:r>
              <a:rPr lang="en-US" sz="4899"/>
              <a:t>How to draw Control flow graph?</a:t>
            </a:r>
            <a:endParaRPr/>
          </a:p>
        </p:txBody>
      </p:sp>
      <p:sp>
        <p:nvSpPr>
          <p:cNvPr id="288" name="Google Shape;288;p40"/>
          <p:cNvSpPr txBox="1"/>
          <p:nvPr>
            <p:ph idx="1" type="body"/>
          </p:nvPr>
        </p:nvSpPr>
        <p:spPr>
          <a:xfrm>
            <a:off x="810000" y="2448913"/>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3266"/>
              <a:buChar char="🞆"/>
            </a:pPr>
            <a:r>
              <a:rPr lang="en-US" sz="3266"/>
              <a:t>Iteration:</a:t>
            </a:r>
            <a:endParaRPr/>
          </a:p>
          <a:p>
            <a:pPr indent="0" lvl="1" marL="388254" rtl="0" algn="l">
              <a:spcBef>
                <a:spcPts val="1181"/>
              </a:spcBef>
              <a:spcAft>
                <a:spcPts val="0"/>
              </a:spcAft>
              <a:buSzPts val="2903"/>
              <a:buNone/>
            </a:pPr>
            <a:r>
              <a:rPr lang="en-US" sz="2903">
                <a:solidFill>
                  <a:srgbClr val="43FFF5"/>
                </a:solidFill>
              </a:rPr>
              <a:t>1</a:t>
            </a:r>
            <a:r>
              <a:rPr lang="en-US" sz="2903"/>
              <a:t> while(a&gt;b){</a:t>
            </a:r>
            <a:endParaRPr/>
          </a:p>
          <a:p>
            <a:pPr indent="0" lvl="1" marL="388254" rtl="0" algn="l">
              <a:spcBef>
                <a:spcPts val="1181"/>
              </a:spcBef>
              <a:spcAft>
                <a:spcPts val="0"/>
              </a:spcAft>
              <a:buSzPts val="2903"/>
              <a:buNone/>
            </a:pPr>
            <a:r>
              <a:rPr lang="en-US" sz="2903">
                <a:solidFill>
                  <a:srgbClr val="43FFF5"/>
                </a:solidFill>
              </a:rPr>
              <a:t>2</a:t>
            </a:r>
            <a:r>
              <a:rPr lang="en-US" sz="2903"/>
              <a:t>       b=b*a;</a:t>
            </a:r>
            <a:endParaRPr/>
          </a:p>
          <a:p>
            <a:pPr indent="0" lvl="1" marL="388254" rtl="0" algn="l">
              <a:spcBef>
                <a:spcPts val="1181"/>
              </a:spcBef>
              <a:spcAft>
                <a:spcPts val="0"/>
              </a:spcAft>
              <a:buSzPts val="2903"/>
              <a:buNone/>
            </a:pPr>
            <a:r>
              <a:rPr lang="en-US" sz="2903">
                <a:solidFill>
                  <a:srgbClr val="43FFF5"/>
                </a:solidFill>
              </a:rPr>
              <a:t>3</a:t>
            </a:r>
            <a:r>
              <a:rPr lang="en-US" sz="2903"/>
              <a:t>        b=b-1;}</a:t>
            </a:r>
            <a:endParaRPr/>
          </a:p>
          <a:p>
            <a:pPr indent="0" lvl="1" marL="388254" rtl="0" algn="l">
              <a:spcBef>
                <a:spcPts val="1181"/>
              </a:spcBef>
              <a:spcAft>
                <a:spcPts val="0"/>
              </a:spcAft>
              <a:buSzPts val="2903"/>
              <a:buNone/>
            </a:pPr>
            <a:r>
              <a:rPr lang="en-US" sz="2903">
                <a:solidFill>
                  <a:srgbClr val="43FFF5"/>
                </a:solidFill>
              </a:rPr>
              <a:t>4</a:t>
            </a:r>
            <a:r>
              <a:rPr lang="en-US" sz="2903"/>
              <a:t> c=b+d;</a:t>
            </a:r>
            <a:endParaRPr/>
          </a:p>
        </p:txBody>
      </p:sp>
      <p:grpSp>
        <p:nvGrpSpPr>
          <p:cNvPr id="289" name="Google Shape;289;p40"/>
          <p:cNvGrpSpPr/>
          <p:nvPr/>
        </p:nvGrpSpPr>
        <p:grpSpPr>
          <a:xfrm>
            <a:off x="5668455" y="2898645"/>
            <a:ext cx="2577871" cy="3123688"/>
            <a:chOff x="6185290" y="1828993"/>
            <a:chExt cx="2577871" cy="3123688"/>
          </a:xfrm>
        </p:grpSpPr>
        <p:sp>
          <p:nvSpPr>
            <p:cNvPr id="290" name="Google Shape;290;p40"/>
            <p:cNvSpPr/>
            <p:nvPr/>
          </p:nvSpPr>
          <p:spPr>
            <a:xfrm>
              <a:off x="7176115" y="1828993"/>
              <a:ext cx="456527" cy="45652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1</a:t>
              </a:r>
              <a:endParaRPr sz="2359">
                <a:solidFill>
                  <a:srgbClr val="0033CC"/>
                </a:solidFill>
                <a:latin typeface="Times New Roman"/>
                <a:ea typeface="Times New Roman"/>
                <a:cs typeface="Times New Roman"/>
                <a:sym typeface="Times New Roman"/>
              </a:endParaRPr>
            </a:p>
          </p:txBody>
        </p:sp>
        <p:sp>
          <p:nvSpPr>
            <p:cNvPr id="291" name="Google Shape;291;p40"/>
            <p:cNvSpPr/>
            <p:nvPr/>
          </p:nvSpPr>
          <p:spPr>
            <a:xfrm>
              <a:off x="7176115" y="2819817"/>
              <a:ext cx="456527" cy="45652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2</a:t>
              </a:r>
              <a:endParaRPr sz="2359">
                <a:solidFill>
                  <a:srgbClr val="0033CC"/>
                </a:solidFill>
                <a:latin typeface="Times New Roman"/>
                <a:ea typeface="Times New Roman"/>
                <a:cs typeface="Times New Roman"/>
                <a:sym typeface="Times New Roman"/>
              </a:endParaRPr>
            </a:p>
          </p:txBody>
        </p:sp>
        <p:sp>
          <p:nvSpPr>
            <p:cNvPr id="292" name="Google Shape;292;p40"/>
            <p:cNvSpPr/>
            <p:nvPr/>
          </p:nvSpPr>
          <p:spPr>
            <a:xfrm>
              <a:off x="7176115" y="3810641"/>
              <a:ext cx="456527" cy="45652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3</a:t>
              </a:r>
              <a:endParaRPr sz="2359">
                <a:solidFill>
                  <a:srgbClr val="0033CC"/>
                </a:solidFill>
                <a:latin typeface="Times New Roman"/>
                <a:ea typeface="Times New Roman"/>
                <a:cs typeface="Times New Roman"/>
                <a:sym typeface="Times New Roman"/>
              </a:endParaRPr>
            </a:p>
          </p:txBody>
        </p:sp>
        <p:sp>
          <p:nvSpPr>
            <p:cNvPr id="293" name="Google Shape;293;p40"/>
            <p:cNvSpPr/>
            <p:nvPr/>
          </p:nvSpPr>
          <p:spPr>
            <a:xfrm>
              <a:off x="7176115" y="4496153"/>
              <a:ext cx="456527" cy="45652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4</a:t>
              </a:r>
              <a:endParaRPr sz="2359">
                <a:solidFill>
                  <a:srgbClr val="0033CC"/>
                </a:solidFill>
                <a:latin typeface="Times New Roman"/>
                <a:ea typeface="Times New Roman"/>
                <a:cs typeface="Times New Roman"/>
                <a:sym typeface="Times New Roman"/>
              </a:endParaRPr>
            </a:p>
          </p:txBody>
        </p:sp>
        <p:cxnSp>
          <p:nvCxnSpPr>
            <p:cNvPr id="294" name="Google Shape;294;p40"/>
            <p:cNvCxnSpPr/>
            <p:nvPr/>
          </p:nvCxnSpPr>
          <p:spPr>
            <a:xfrm flipH="1">
              <a:off x="7392137" y="2209192"/>
              <a:ext cx="11521" cy="610624"/>
            </a:xfrm>
            <a:prstGeom prst="straightConnector1">
              <a:avLst/>
            </a:prstGeom>
            <a:noFill/>
            <a:ln cap="flat" cmpd="sng" w="38100">
              <a:solidFill>
                <a:schemeClr val="lt1"/>
              </a:solidFill>
              <a:prstDash val="solid"/>
              <a:round/>
              <a:headEnd len="med" w="med" type="none"/>
              <a:tailEnd len="med" w="med" type="triangle"/>
            </a:ln>
          </p:spPr>
        </p:cxnSp>
        <p:cxnSp>
          <p:nvCxnSpPr>
            <p:cNvPr id="295" name="Google Shape;295;p40"/>
            <p:cNvCxnSpPr/>
            <p:nvPr/>
          </p:nvCxnSpPr>
          <p:spPr>
            <a:xfrm>
              <a:off x="7392137" y="3276345"/>
              <a:ext cx="0" cy="534296"/>
            </a:xfrm>
            <a:prstGeom prst="straightConnector1">
              <a:avLst/>
            </a:prstGeom>
            <a:noFill/>
            <a:ln cap="flat" cmpd="sng" w="38100">
              <a:solidFill>
                <a:schemeClr val="lt1"/>
              </a:solidFill>
              <a:prstDash val="solid"/>
              <a:round/>
              <a:headEnd len="med" w="med" type="none"/>
              <a:tailEnd len="med" w="med" type="triangle"/>
            </a:ln>
          </p:spPr>
        </p:cxnSp>
        <p:cxnSp>
          <p:nvCxnSpPr>
            <p:cNvPr id="296" name="Google Shape;296;p40"/>
            <p:cNvCxnSpPr/>
            <p:nvPr/>
          </p:nvCxnSpPr>
          <p:spPr>
            <a:xfrm rot="10800000">
              <a:off x="6185290" y="4114513"/>
              <a:ext cx="990824" cy="0"/>
            </a:xfrm>
            <a:prstGeom prst="straightConnector1">
              <a:avLst/>
            </a:prstGeom>
            <a:noFill/>
            <a:ln cap="flat" cmpd="sng" w="38100">
              <a:solidFill>
                <a:schemeClr val="lt1"/>
              </a:solidFill>
              <a:prstDash val="solid"/>
              <a:round/>
              <a:headEnd len="med" w="med" type="none"/>
              <a:tailEnd len="med" w="med" type="triangle"/>
            </a:ln>
          </p:spPr>
        </p:cxnSp>
        <p:cxnSp>
          <p:nvCxnSpPr>
            <p:cNvPr id="297" name="Google Shape;297;p40"/>
            <p:cNvCxnSpPr/>
            <p:nvPr/>
          </p:nvCxnSpPr>
          <p:spPr>
            <a:xfrm rot="10800000">
              <a:off x="6185290" y="2057977"/>
              <a:ext cx="0" cy="2056536"/>
            </a:xfrm>
            <a:prstGeom prst="straightConnector1">
              <a:avLst/>
            </a:prstGeom>
            <a:noFill/>
            <a:ln cap="flat" cmpd="sng" w="38100">
              <a:solidFill>
                <a:schemeClr val="lt1"/>
              </a:solidFill>
              <a:prstDash val="solid"/>
              <a:round/>
              <a:headEnd len="med" w="med" type="none"/>
              <a:tailEnd len="med" w="med" type="triangle"/>
            </a:ln>
          </p:spPr>
        </p:cxnSp>
        <p:cxnSp>
          <p:nvCxnSpPr>
            <p:cNvPr id="298" name="Google Shape;298;p40"/>
            <p:cNvCxnSpPr/>
            <p:nvPr/>
          </p:nvCxnSpPr>
          <p:spPr>
            <a:xfrm>
              <a:off x="6185290" y="2057977"/>
              <a:ext cx="990824" cy="0"/>
            </a:xfrm>
            <a:prstGeom prst="straightConnector1">
              <a:avLst/>
            </a:prstGeom>
            <a:noFill/>
            <a:ln cap="flat" cmpd="sng" w="38100">
              <a:solidFill>
                <a:schemeClr val="lt1"/>
              </a:solidFill>
              <a:prstDash val="solid"/>
              <a:round/>
              <a:headEnd len="med" w="med" type="none"/>
              <a:tailEnd len="med" w="med" type="triangle"/>
            </a:ln>
          </p:spPr>
        </p:cxnSp>
        <p:sp>
          <p:nvSpPr>
            <p:cNvPr id="299" name="Google Shape;299;p40"/>
            <p:cNvSpPr/>
            <p:nvPr/>
          </p:nvSpPr>
          <p:spPr>
            <a:xfrm>
              <a:off x="7632642" y="1905321"/>
              <a:ext cx="1130519" cy="2743488"/>
            </a:xfrm>
            <a:custGeom>
              <a:rect b="b" l="l" r="r" t="t"/>
              <a:pathLst>
                <a:path extrusionOk="0" h="1296" w="712">
                  <a:moveTo>
                    <a:pt x="0" y="96"/>
                  </a:moveTo>
                  <a:cubicBezTo>
                    <a:pt x="212" y="48"/>
                    <a:pt x="424" y="0"/>
                    <a:pt x="528" y="144"/>
                  </a:cubicBezTo>
                  <a:cubicBezTo>
                    <a:pt x="632" y="288"/>
                    <a:pt x="712" y="768"/>
                    <a:pt x="624" y="960"/>
                  </a:cubicBezTo>
                  <a:cubicBezTo>
                    <a:pt x="536" y="1152"/>
                    <a:pt x="268" y="1224"/>
                    <a:pt x="0" y="1296"/>
                  </a:cubicBezTo>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988"/>
              <a:buFont typeface="Century Gothic"/>
              <a:buNone/>
            </a:pPr>
            <a:r>
              <a:rPr lang="en-US" sz="5988"/>
              <a:t>Example</a:t>
            </a:r>
            <a:endParaRPr/>
          </a:p>
        </p:txBody>
      </p:sp>
      <p:sp>
        <p:nvSpPr>
          <p:cNvPr id="305" name="Google Shape;305;p41"/>
          <p:cNvSpPr txBox="1"/>
          <p:nvPr>
            <p:ph idx="1" type="body"/>
          </p:nvPr>
        </p:nvSpPr>
        <p:spPr>
          <a:xfrm>
            <a:off x="1654574" y="2570021"/>
            <a:ext cx="2969592" cy="3554293"/>
          </a:xfrm>
          <a:prstGeom prst="rect">
            <a:avLst/>
          </a:prstGeom>
          <a:solidFill>
            <a:srgbClr val="F2F2F2"/>
          </a:solid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l">
              <a:lnSpc>
                <a:spcPct val="95000"/>
              </a:lnSpc>
              <a:spcBef>
                <a:spcPts val="0"/>
              </a:spcBef>
              <a:spcAft>
                <a:spcPts val="0"/>
              </a:spcAft>
              <a:buSzPts val="2540"/>
              <a:buNone/>
            </a:pPr>
            <a:r>
              <a:rPr lang="en-US" sz="2540">
                <a:solidFill>
                  <a:schemeClr val="dk1"/>
                </a:solidFill>
              </a:rPr>
              <a:t>int f1(int x,int y){                    </a:t>
            </a:r>
            <a:endParaRPr/>
          </a:p>
          <a:p>
            <a:pPr indent="0" lvl="0" marL="0" rtl="0" algn="l">
              <a:lnSpc>
                <a:spcPct val="95000"/>
              </a:lnSpc>
              <a:spcBef>
                <a:spcPts val="727"/>
              </a:spcBef>
              <a:spcAft>
                <a:spcPts val="0"/>
              </a:spcAft>
              <a:buSzPts val="2540"/>
              <a:buNone/>
            </a:pPr>
            <a:r>
              <a:rPr lang="en-US" sz="2540">
                <a:solidFill>
                  <a:schemeClr val="dk1"/>
                </a:solidFill>
              </a:rPr>
              <a:t>1 while (x != y){</a:t>
            </a:r>
            <a:endParaRPr/>
          </a:p>
          <a:p>
            <a:pPr indent="0" lvl="0" marL="0" rtl="0" algn="l">
              <a:lnSpc>
                <a:spcPct val="95000"/>
              </a:lnSpc>
              <a:spcBef>
                <a:spcPts val="727"/>
              </a:spcBef>
              <a:spcAft>
                <a:spcPts val="0"/>
              </a:spcAft>
              <a:buSzPts val="2540"/>
              <a:buNone/>
            </a:pPr>
            <a:r>
              <a:rPr lang="en-US" sz="2540">
                <a:solidFill>
                  <a:schemeClr val="dk1"/>
                </a:solidFill>
              </a:rPr>
              <a:t>2    if (x&gt;y) then </a:t>
            </a:r>
            <a:endParaRPr/>
          </a:p>
          <a:p>
            <a:pPr indent="0" lvl="0" marL="0" rtl="0" algn="l">
              <a:lnSpc>
                <a:spcPct val="95000"/>
              </a:lnSpc>
              <a:spcBef>
                <a:spcPts val="727"/>
              </a:spcBef>
              <a:spcAft>
                <a:spcPts val="0"/>
              </a:spcAft>
              <a:buSzPts val="2540"/>
              <a:buNone/>
            </a:pPr>
            <a:r>
              <a:rPr lang="en-US" sz="2540">
                <a:solidFill>
                  <a:schemeClr val="dk1"/>
                </a:solidFill>
              </a:rPr>
              <a:t>3         x=x-y;</a:t>
            </a:r>
            <a:endParaRPr/>
          </a:p>
          <a:p>
            <a:pPr indent="0" lvl="0" marL="0" rtl="0" algn="l">
              <a:lnSpc>
                <a:spcPct val="95000"/>
              </a:lnSpc>
              <a:spcBef>
                <a:spcPts val="727"/>
              </a:spcBef>
              <a:spcAft>
                <a:spcPts val="0"/>
              </a:spcAft>
              <a:buSzPts val="2540"/>
              <a:buNone/>
            </a:pPr>
            <a:r>
              <a:rPr lang="en-US" sz="2540">
                <a:solidFill>
                  <a:schemeClr val="dk1"/>
                </a:solidFill>
              </a:rPr>
              <a:t>4    else y=y-x;</a:t>
            </a:r>
            <a:endParaRPr/>
          </a:p>
          <a:p>
            <a:pPr indent="0" lvl="0" marL="0" rtl="0" algn="l">
              <a:lnSpc>
                <a:spcPct val="95000"/>
              </a:lnSpc>
              <a:spcBef>
                <a:spcPts val="727"/>
              </a:spcBef>
              <a:spcAft>
                <a:spcPts val="0"/>
              </a:spcAft>
              <a:buSzPts val="2540"/>
              <a:buNone/>
            </a:pPr>
            <a:r>
              <a:rPr lang="en-US" sz="2540">
                <a:solidFill>
                  <a:schemeClr val="dk1"/>
                </a:solidFill>
              </a:rPr>
              <a:t>5 }</a:t>
            </a:r>
            <a:endParaRPr/>
          </a:p>
          <a:p>
            <a:pPr indent="0" lvl="0" marL="0" rtl="0" algn="l">
              <a:lnSpc>
                <a:spcPct val="95000"/>
              </a:lnSpc>
              <a:spcBef>
                <a:spcPts val="727"/>
              </a:spcBef>
              <a:spcAft>
                <a:spcPts val="0"/>
              </a:spcAft>
              <a:buSzPts val="2540"/>
              <a:buNone/>
            </a:pPr>
            <a:r>
              <a:rPr lang="en-US" sz="2540">
                <a:solidFill>
                  <a:schemeClr val="dk1"/>
                </a:solidFill>
              </a:rPr>
              <a:t>6 return x;        }</a:t>
            </a:r>
            <a:endParaRPr/>
          </a:p>
        </p:txBody>
      </p:sp>
      <p:grpSp>
        <p:nvGrpSpPr>
          <p:cNvPr id="306" name="Google Shape;306;p41"/>
          <p:cNvGrpSpPr/>
          <p:nvPr/>
        </p:nvGrpSpPr>
        <p:grpSpPr>
          <a:xfrm>
            <a:off x="6278180" y="2632969"/>
            <a:ext cx="2579311" cy="3123688"/>
            <a:chOff x="2603500" y="1847850"/>
            <a:chExt cx="2843213" cy="3443288"/>
          </a:xfrm>
        </p:grpSpPr>
        <p:sp>
          <p:nvSpPr>
            <p:cNvPr id="307" name="Google Shape;307;p41"/>
            <p:cNvSpPr/>
            <p:nvPr/>
          </p:nvSpPr>
          <p:spPr>
            <a:xfrm>
              <a:off x="3695700" y="184785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1</a:t>
              </a:r>
              <a:endParaRPr sz="2359">
                <a:solidFill>
                  <a:srgbClr val="0033CC"/>
                </a:solidFill>
                <a:latin typeface="Times New Roman"/>
                <a:ea typeface="Times New Roman"/>
                <a:cs typeface="Times New Roman"/>
                <a:sym typeface="Times New Roman"/>
              </a:endParaRPr>
            </a:p>
          </p:txBody>
        </p:sp>
        <p:sp>
          <p:nvSpPr>
            <p:cNvPr id="308" name="Google Shape;308;p41"/>
            <p:cNvSpPr/>
            <p:nvPr/>
          </p:nvSpPr>
          <p:spPr>
            <a:xfrm>
              <a:off x="3695700" y="260350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2</a:t>
              </a:r>
              <a:endParaRPr sz="2359">
                <a:solidFill>
                  <a:srgbClr val="0033CC"/>
                </a:solidFill>
                <a:latin typeface="Times New Roman"/>
                <a:ea typeface="Times New Roman"/>
                <a:cs typeface="Times New Roman"/>
                <a:sym typeface="Times New Roman"/>
              </a:endParaRPr>
            </a:p>
          </p:txBody>
        </p:sp>
        <p:sp>
          <p:nvSpPr>
            <p:cNvPr id="309" name="Google Shape;309;p41"/>
            <p:cNvSpPr/>
            <p:nvPr/>
          </p:nvSpPr>
          <p:spPr>
            <a:xfrm>
              <a:off x="3024188" y="335915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3</a:t>
              </a:r>
              <a:endParaRPr sz="2359">
                <a:solidFill>
                  <a:srgbClr val="0033CC"/>
                </a:solidFill>
                <a:latin typeface="Times New Roman"/>
                <a:ea typeface="Times New Roman"/>
                <a:cs typeface="Times New Roman"/>
                <a:sym typeface="Times New Roman"/>
              </a:endParaRPr>
            </a:p>
          </p:txBody>
        </p:sp>
        <p:sp>
          <p:nvSpPr>
            <p:cNvPr id="310" name="Google Shape;310;p41"/>
            <p:cNvSpPr/>
            <p:nvPr/>
          </p:nvSpPr>
          <p:spPr>
            <a:xfrm>
              <a:off x="4284663" y="3359150"/>
              <a:ext cx="503237"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4</a:t>
              </a:r>
              <a:endParaRPr sz="2359">
                <a:solidFill>
                  <a:srgbClr val="0033CC"/>
                </a:solidFill>
                <a:latin typeface="Times New Roman"/>
                <a:ea typeface="Times New Roman"/>
                <a:cs typeface="Times New Roman"/>
                <a:sym typeface="Times New Roman"/>
              </a:endParaRPr>
            </a:p>
          </p:txBody>
        </p:sp>
        <p:sp>
          <p:nvSpPr>
            <p:cNvPr id="311" name="Google Shape;311;p41"/>
            <p:cNvSpPr/>
            <p:nvPr/>
          </p:nvSpPr>
          <p:spPr>
            <a:xfrm>
              <a:off x="3695700" y="4032250"/>
              <a:ext cx="504825" cy="50323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5</a:t>
              </a:r>
              <a:endParaRPr sz="2359">
                <a:solidFill>
                  <a:srgbClr val="0033CC"/>
                </a:solidFill>
                <a:latin typeface="Times New Roman"/>
                <a:ea typeface="Times New Roman"/>
                <a:cs typeface="Times New Roman"/>
                <a:sym typeface="Times New Roman"/>
              </a:endParaRPr>
            </a:p>
          </p:txBody>
        </p:sp>
        <p:sp>
          <p:nvSpPr>
            <p:cNvPr id="312" name="Google Shape;312;p41"/>
            <p:cNvSpPr/>
            <p:nvPr/>
          </p:nvSpPr>
          <p:spPr>
            <a:xfrm>
              <a:off x="3695700" y="4787900"/>
              <a:ext cx="504825" cy="50323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6</a:t>
              </a:r>
              <a:endParaRPr sz="2359">
                <a:solidFill>
                  <a:srgbClr val="0033CC"/>
                </a:solidFill>
                <a:latin typeface="Times New Roman"/>
                <a:ea typeface="Times New Roman"/>
                <a:cs typeface="Times New Roman"/>
                <a:sym typeface="Times New Roman"/>
              </a:endParaRPr>
            </a:p>
          </p:txBody>
        </p:sp>
        <p:cxnSp>
          <p:nvCxnSpPr>
            <p:cNvPr id="313" name="Google Shape;313;p41"/>
            <p:cNvCxnSpPr/>
            <p:nvPr/>
          </p:nvCxnSpPr>
          <p:spPr>
            <a:xfrm>
              <a:off x="3948113" y="2268538"/>
              <a:ext cx="0" cy="334962"/>
            </a:xfrm>
            <a:prstGeom prst="straightConnector1">
              <a:avLst/>
            </a:prstGeom>
            <a:noFill/>
            <a:ln cap="flat" cmpd="sng" w="38100">
              <a:solidFill>
                <a:schemeClr val="lt1"/>
              </a:solidFill>
              <a:prstDash val="solid"/>
              <a:round/>
              <a:headEnd len="med" w="med" type="none"/>
              <a:tailEnd len="med" w="med" type="triangle"/>
            </a:ln>
          </p:spPr>
        </p:cxnSp>
        <p:cxnSp>
          <p:nvCxnSpPr>
            <p:cNvPr id="314" name="Google Shape;314;p41"/>
            <p:cNvCxnSpPr/>
            <p:nvPr/>
          </p:nvCxnSpPr>
          <p:spPr>
            <a:xfrm flipH="1">
              <a:off x="3444875" y="3024188"/>
              <a:ext cx="334963" cy="419100"/>
            </a:xfrm>
            <a:prstGeom prst="straightConnector1">
              <a:avLst/>
            </a:prstGeom>
            <a:noFill/>
            <a:ln cap="flat" cmpd="sng" w="38100">
              <a:solidFill>
                <a:schemeClr val="lt1"/>
              </a:solidFill>
              <a:prstDash val="solid"/>
              <a:round/>
              <a:headEnd len="med" w="med" type="none"/>
              <a:tailEnd len="med" w="med" type="triangle"/>
            </a:ln>
          </p:spPr>
        </p:cxnSp>
        <p:cxnSp>
          <p:nvCxnSpPr>
            <p:cNvPr id="315" name="Google Shape;315;p41"/>
            <p:cNvCxnSpPr/>
            <p:nvPr/>
          </p:nvCxnSpPr>
          <p:spPr>
            <a:xfrm>
              <a:off x="4116388" y="3024188"/>
              <a:ext cx="336550" cy="334962"/>
            </a:xfrm>
            <a:prstGeom prst="straightConnector1">
              <a:avLst/>
            </a:prstGeom>
            <a:noFill/>
            <a:ln cap="flat" cmpd="sng" w="38100">
              <a:solidFill>
                <a:schemeClr val="lt1"/>
              </a:solidFill>
              <a:prstDash val="solid"/>
              <a:round/>
              <a:headEnd len="med" w="med" type="none"/>
              <a:tailEnd len="med" w="med" type="triangle"/>
            </a:ln>
          </p:spPr>
        </p:cxnSp>
        <p:cxnSp>
          <p:nvCxnSpPr>
            <p:cNvPr id="316" name="Google Shape;316;p41"/>
            <p:cNvCxnSpPr/>
            <p:nvPr/>
          </p:nvCxnSpPr>
          <p:spPr>
            <a:xfrm>
              <a:off x="3360738" y="3863975"/>
              <a:ext cx="334962" cy="336550"/>
            </a:xfrm>
            <a:prstGeom prst="straightConnector1">
              <a:avLst/>
            </a:prstGeom>
            <a:noFill/>
            <a:ln cap="flat" cmpd="sng" w="38100">
              <a:solidFill>
                <a:schemeClr val="lt1"/>
              </a:solidFill>
              <a:prstDash val="solid"/>
              <a:round/>
              <a:headEnd len="med" w="med" type="none"/>
              <a:tailEnd len="med" w="med" type="triangle"/>
            </a:ln>
          </p:spPr>
        </p:cxnSp>
        <p:cxnSp>
          <p:nvCxnSpPr>
            <p:cNvPr id="317" name="Google Shape;317;p41"/>
            <p:cNvCxnSpPr/>
            <p:nvPr/>
          </p:nvCxnSpPr>
          <p:spPr>
            <a:xfrm flipH="1">
              <a:off x="4200525" y="3863975"/>
              <a:ext cx="336550" cy="419100"/>
            </a:xfrm>
            <a:prstGeom prst="straightConnector1">
              <a:avLst/>
            </a:prstGeom>
            <a:noFill/>
            <a:ln cap="flat" cmpd="sng" w="38100">
              <a:solidFill>
                <a:schemeClr val="lt1"/>
              </a:solidFill>
              <a:prstDash val="solid"/>
              <a:round/>
              <a:headEnd len="med" w="med" type="none"/>
              <a:tailEnd len="med" w="med" type="triangle"/>
            </a:ln>
          </p:spPr>
        </p:cxnSp>
        <p:cxnSp>
          <p:nvCxnSpPr>
            <p:cNvPr id="318" name="Google Shape;318;p41"/>
            <p:cNvCxnSpPr/>
            <p:nvPr/>
          </p:nvCxnSpPr>
          <p:spPr>
            <a:xfrm rot="10800000">
              <a:off x="2603500" y="4367213"/>
              <a:ext cx="1092200" cy="0"/>
            </a:xfrm>
            <a:prstGeom prst="straightConnector1">
              <a:avLst/>
            </a:prstGeom>
            <a:noFill/>
            <a:ln cap="flat" cmpd="sng" w="38100">
              <a:solidFill>
                <a:schemeClr val="lt1"/>
              </a:solidFill>
              <a:prstDash val="solid"/>
              <a:round/>
              <a:headEnd len="med" w="med" type="none"/>
              <a:tailEnd len="med" w="med" type="triangle"/>
            </a:ln>
          </p:spPr>
        </p:cxnSp>
        <p:cxnSp>
          <p:nvCxnSpPr>
            <p:cNvPr id="319" name="Google Shape;319;p41"/>
            <p:cNvCxnSpPr/>
            <p:nvPr/>
          </p:nvCxnSpPr>
          <p:spPr>
            <a:xfrm rot="10800000">
              <a:off x="2603500" y="2100263"/>
              <a:ext cx="0" cy="2266950"/>
            </a:xfrm>
            <a:prstGeom prst="straightConnector1">
              <a:avLst/>
            </a:prstGeom>
            <a:noFill/>
            <a:ln cap="flat" cmpd="sng" w="38100">
              <a:solidFill>
                <a:schemeClr val="lt1"/>
              </a:solidFill>
              <a:prstDash val="solid"/>
              <a:round/>
              <a:headEnd len="med" w="med" type="none"/>
              <a:tailEnd len="med" w="med" type="triangle"/>
            </a:ln>
          </p:spPr>
        </p:cxnSp>
        <p:cxnSp>
          <p:nvCxnSpPr>
            <p:cNvPr id="320" name="Google Shape;320;p41"/>
            <p:cNvCxnSpPr/>
            <p:nvPr/>
          </p:nvCxnSpPr>
          <p:spPr>
            <a:xfrm>
              <a:off x="2603500" y="2100263"/>
              <a:ext cx="1092200" cy="0"/>
            </a:xfrm>
            <a:prstGeom prst="straightConnector1">
              <a:avLst/>
            </a:prstGeom>
            <a:noFill/>
            <a:ln cap="flat" cmpd="sng" w="38100">
              <a:solidFill>
                <a:schemeClr val="lt1"/>
              </a:solidFill>
              <a:prstDash val="solid"/>
              <a:round/>
              <a:headEnd len="med" w="med" type="none"/>
              <a:tailEnd len="med" w="med" type="triangle"/>
            </a:ln>
          </p:spPr>
        </p:cxnSp>
        <p:sp>
          <p:nvSpPr>
            <p:cNvPr id="321" name="Google Shape;321;p41"/>
            <p:cNvSpPr/>
            <p:nvPr/>
          </p:nvSpPr>
          <p:spPr>
            <a:xfrm>
              <a:off x="4200525" y="1931988"/>
              <a:ext cx="1246188" cy="3024187"/>
            </a:xfrm>
            <a:custGeom>
              <a:rect b="b" l="l" r="r" t="t"/>
              <a:pathLst>
                <a:path extrusionOk="0" h="1296" w="712">
                  <a:moveTo>
                    <a:pt x="0" y="96"/>
                  </a:moveTo>
                  <a:cubicBezTo>
                    <a:pt x="212" y="48"/>
                    <a:pt x="424" y="0"/>
                    <a:pt x="528" y="144"/>
                  </a:cubicBezTo>
                  <a:cubicBezTo>
                    <a:pt x="632" y="288"/>
                    <a:pt x="712" y="768"/>
                    <a:pt x="624" y="960"/>
                  </a:cubicBezTo>
                  <a:cubicBezTo>
                    <a:pt x="536" y="1152"/>
                    <a:pt x="268" y="1224"/>
                    <a:pt x="0" y="1296"/>
                  </a:cubicBezTo>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Path</a:t>
            </a:r>
            <a:endParaRPr/>
          </a:p>
        </p:txBody>
      </p:sp>
      <p:sp>
        <p:nvSpPr>
          <p:cNvPr id="327" name="Google Shape;327;p42"/>
          <p:cNvSpPr txBox="1"/>
          <p:nvPr>
            <p:ph idx="1" type="body"/>
          </p:nvPr>
        </p:nvSpPr>
        <p:spPr>
          <a:xfrm>
            <a:off x="531977" y="1990290"/>
            <a:ext cx="7802739" cy="462576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105000"/>
              </a:lnSpc>
              <a:spcBef>
                <a:spcPts val="0"/>
              </a:spcBef>
              <a:spcAft>
                <a:spcPts val="0"/>
              </a:spcAft>
              <a:buSzPts val="2540"/>
              <a:buChar char="🞆"/>
            </a:pPr>
            <a:r>
              <a:rPr lang="en-US" sz="2540"/>
              <a:t>A path through a program:</a:t>
            </a:r>
            <a:endParaRPr/>
          </a:p>
          <a:p>
            <a:pPr indent="-285750" lvl="1" marL="674004" rtl="0" algn="l">
              <a:lnSpc>
                <a:spcPct val="105000"/>
              </a:lnSpc>
              <a:spcBef>
                <a:spcPts val="344"/>
              </a:spcBef>
              <a:spcAft>
                <a:spcPts val="0"/>
              </a:spcAft>
              <a:buSzPts val="1800"/>
              <a:buChar char="🞆"/>
            </a:pPr>
            <a:r>
              <a:rPr b="0" lang="en-US" sz="1800">
                <a:solidFill>
                  <a:srgbClr val="00B0F0"/>
                </a:solidFill>
              </a:rPr>
              <a:t>A node and edge sequence from the starting node to a terminal node of the control flow graph.</a:t>
            </a:r>
            <a:endParaRPr/>
          </a:p>
          <a:p>
            <a:pPr indent="-285750" lvl="1" marL="674004" rtl="0" algn="l">
              <a:lnSpc>
                <a:spcPct val="105000"/>
              </a:lnSpc>
              <a:spcBef>
                <a:spcPts val="270"/>
              </a:spcBef>
              <a:spcAft>
                <a:spcPts val="0"/>
              </a:spcAft>
              <a:buSzPts val="1800"/>
              <a:buChar char="🞆"/>
            </a:pPr>
            <a:r>
              <a:rPr b="0" lang="en-US" sz="1800">
                <a:solidFill>
                  <a:srgbClr val="00B0F0"/>
                </a:solidFill>
              </a:rPr>
              <a:t> There may be several terminal nodes for  program.</a:t>
            </a:r>
            <a:endParaRPr/>
          </a:p>
          <a:p>
            <a:pPr indent="-285750" lvl="1" marL="674004" rtl="0" algn="l">
              <a:lnSpc>
                <a:spcPct val="105000"/>
              </a:lnSpc>
              <a:spcBef>
                <a:spcPts val="270"/>
              </a:spcBef>
              <a:spcAft>
                <a:spcPts val="0"/>
              </a:spcAft>
              <a:buSzPts val="1800"/>
              <a:buChar char="🞆"/>
            </a:pPr>
            <a:r>
              <a:rPr b="0" lang="en-US" sz="1800">
                <a:solidFill>
                  <a:srgbClr val="00B0F0"/>
                </a:solidFill>
              </a:rPr>
              <a:t>1-2-3-5-1-6 is a path</a:t>
            </a:r>
            <a:endParaRPr/>
          </a:p>
          <a:p>
            <a:pPr indent="-171450" lvl="1" marL="674004" rtl="0" algn="l">
              <a:lnSpc>
                <a:spcPct val="105000"/>
              </a:lnSpc>
              <a:spcBef>
                <a:spcPts val="270"/>
              </a:spcBef>
              <a:spcAft>
                <a:spcPts val="0"/>
              </a:spcAft>
              <a:buSzPts val="1800"/>
              <a:buNone/>
            </a:pPr>
            <a:r>
              <a:t/>
            </a:r>
            <a:endParaRPr b="0" sz="1800">
              <a:solidFill>
                <a:srgbClr val="00B0F0"/>
              </a:solidFill>
            </a:endParaRPr>
          </a:p>
          <a:p>
            <a:pPr indent="-285750" lvl="1" marL="674004" rtl="0" algn="l">
              <a:lnSpc>
                <a:spcPct val="105000"/>
              </a:lnSpc>
              <a:spcBef>
                <a:spcPts val="280"/>
              </a:spcBef>
              <a:spcAft>
                <a:spcPts val="0"/>
              </a:spcAft>
              <a:buSzPts val="2000"/>
              <a:buChar char="🞆"/>
            </a:pPr>
            <a:r>
              <a:rPr b="0" lang="en-US" sz="2000"/>
              <a:t>What are the other paths?</a:t>
            </a:r>
            <a:endParaRPr/>
          </a:p>
          <a:p>
            <a:pPr indent="-228600" lvl="2" marL="1065733" rtl="0" algn="l">
              <a:lnSpc>
                <a:spcPct val="105000"/>
              </a:lnSpc>
              <a:spcBef>
                <a:spcPts val="290"/>
              </a:spcBef>
              <a:spcAft>
                <a:spcPts val="0"/>
              </a:spcAft>
              <a:buSzPts val="1800"/>
              <a:buChar char="🞆"/>
            </a:pPr>
            <a:r>
              <a:rPr b="0" lang="en-US" sz="1800">
                <a:solidFill>
                  <a:srgbClr val="00B0F0"/>
                </a:solidFill>
              </a:rPr>
              <a:t>1-2-4-5-1-6 is a path</a:t>
            </a:r>
            <a:endParaRPr/>
          </a:p>
          <a:p>
            <a:pPr indent="-228600" lvl="2" marL="1065733" rtl="0" algn="l">
              <a:lnSpc>
                <a:spcPct val="105000"/>
              </a:lnSpc>
              <a:spcBef>
                <a:spcPts val="270"/>
              </a:spcBef>
              <a:spcAft>
                <a:spcPts val="0"/>
              </a:spcAft>
              <a:buSzPts val="1800"/>
              <a:buChar char="🞆"/>
            </a:pPr>
            <a:r>
              <a:rPr b="0" lang="en-US" sz="1800">
                <a:solidFill>
                  <a:srgbClr val="00B0F0"/>
                </a:solidFill>
              </a:rPr>
              <a:t>1-6 is a path</a:t>
            </a:r>
            <a:endParaRPr/>
          </a:p>
          <a:p>
            <a:pPr indent="-139700" lvl="2" marL="1065733" rtl="0" algn="l">
              <a:lnSpc>
                <a:spcPct val="105000"/>
              </a:lnSpc>
              <a:spcBef>
                <a:spcPts val="250"/>
              </a:spcBef>
              <a:spcAft>
                <a:spcPts val="0"/>
              </a:spcAft>
              <a:buSzPts val="1400"/>
              <a:buNone/>
            </a:pPr>
            <a:r>
              <a:t/>
            </a:r>
            <a:endParaRPr b="0"/>
          </a:p>
        </p:txBody>
      </p:sp>
      <p:grpSp>
        <p:nvGrpSpPr>
          <p:cNvPr id="328" name="Google Shape;328;p42"/>
          <p:cNvGrpSpPr/>
          <p:nvPr/>
        </p:nvGrpSpPr>
        <p:grpSpPr>
          <a:xfrm>
            <a:off x="8189927" y="2487529"/>
            <a:ext cx="2579311" cy="3123687"/>
            <a:chOff x="2603500" y="1847850"/>
            <a:chExt cx="2843213" cy="3443288"/>
          </a:xfrm>
        </p:grpSpPr>
        <p:sp>
          <p:nvSpPr>
            <p:cNvPr id="329" name="Google Shape;329;p42"/>
            <p:cNvSpPr/>
            <p:nvPr/>
          </p:nvSpPr>
          <p:spPr>
            <a:xfrm>
              <a:off x="3695700" y="184785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1</a:t>
              </a:r>
              <a:endParaRPr sz="2359">
                <a:solidFill>
                  <a:srgbClr val="0033CC"/>
                </a:solidFill>
                <a:latin typeface="Times New Roman"/>
                <a:ea typeface="Times New Roman"/>
                <a:cs typeface="Times New Roman"/>
                <a:sym typeface="Times New Roman"/>
              </a:endParaRPr>
            </a:p>
          </p:txBody>
        </p:sp>
        <p:sp>
          <p:nvSpPr>
            <p:cNvPr id="330" name="Google Shape;330;p42"/>
            <p:cNvSpPr/>
            <p:nvPr/>
          </p:nvSpPr>
          <p:spPr>
            <a:xfrm>
              <a:off x="3695700" y="260350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2</a:t>
              </a:r>
              <a:endParaRPr sz="2359">
                <a:solidFill>
                  <a:srgbClr val="0033CC"/>
                </a:solidFill>
                <a:latin typeface="Times New Roman"/>
                <a:ea typeface="Times New Roman"/>
                <a:cs typeface="Times New Roman"/>
                <a:sym typeface="Times New Roman"/>
              </a:endParaRPr>
            </a:p>
          </p:txBody>
        </p:sp>
        <p:sp>
          <p:nvSpPr>
            <p:cNvPr id="331" name="Google Shape;331;p42"/>
            <p:cNvSpPr/>
            <p:nvPr/>
          </p:nvSpPr>
          <p:spPr>
            <a:xfrm>
              <a:off x="3024188" y="335915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3</a:t>
              </a:r>
              <a:endParaRPr sz="2359">
                <a:solidFill>
                  <a:srgbClr val="0033CC"/>
                </a:solidFill>
                <a:latin typeface="Times New Roman"/>
                <a:ea typeface="Times New Roman"/>
                <a:cs typeface="Times New Roman"/>
                <a:sym typeface="Times New Roman"/>
              </a:endParaRPr>
            </a:p>
          </p:txBody>
        </p:sp>
        <p:sp>
          <p:nvSpPr>
            <p:cNvPr id="332" name="Google Shape;332;p42"/>
            <p:cNvSpPr/>
            <p:nvPr/>
          </p:nvSpPr>
          <p:spPr>
            <a:xfrm>
              <a:off x="4284663" y="3359150"/>
              <a:ext cx="503237"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4</a:t>
              </a:r>
              <a:endParaRPr sz="2359">
                <a:solidFill>
                  <a:srgbClr val="0033CC"/>
                </a:solidFill>
                <a:latin typeface="Times New Roman"/>
                <a:ea typeface="Times New Roman"/>
                <a:cs typeface="Times New Roman"/>
                <a:sym typeface="Times New Roman"/>
              </a:endParaRPr>
            </a:p>
          </p:txBody>
        </p:sp>
        <p:sp>
          <p:nvSpPr>
            <p:cNvPr id="333" name="Google Shape;333;p42"/>
            <p:cNvSpPr/>
            <p:nvPr/>
          </p:nvSpPr>
          <p:spPr>
            <a:xfrm>
              <a:off x="3695700" y="4032250"/>
              <a:ext cx="504825" cy="50323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5</a:t>
              </a:r>
              <a:endParaRPr sz="2359">
                <a:solidFill>
                  <a:srgbClr val="0033CC"/>
                </a:solidFill>
                <a:latin typeface="Times New Roman"/>
                <a:ea typeface="Times New Roman"/>
                <a:cs typeface="Times New Roman"/>
                <a:sym typeface="Times New Roman"/>
              </a:endParaRPr>
            </a:p>
          </p:txBody>
        </p:sp>
        <p:sp>
          <p:nvSpPr>
            <p:cNvPr id="334" name="Google Shape;334;p42"/>
            <p:cNvSpPr/>
            <p:nvPr/>
          </p:nvSpPr>
          <p:spPr>
            <a:xfrm>
              <a:off x="3695700" y="4787900"/>
              <a:ext cx="504825" cy="50323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6</a:t>
              </a:r>
              <a:endParaRPr sz="2359">
                <a:solidFill>
                  <a:srgbClr val="0033CC"/>
                </a:solidFill>
                <a:latin typeface="Times New Roman"/>
                <a:ea typeface="Times New Roman"/>
                <a:cs typeface="Times New Roman"/>
                <a:sym typeface="Times New Roman"/>
              </a:endParaRPr>
            </a:p>
          </p:txBody>
        </p:sp>
        <p:cxnSp>
          <p:nvCxnSpPr>
            <p:cNvPr id="335" name="Google Shape;335;p42"/>
            <p:cNvCxnSpPr/>
            <p:nvPr/>
          </p:nvCxnSpPr>
          <p:spPr>
            <a:xfrm>
              <a:off x="3948113" y="2268538"/>
              <a:ext cx="0" cy="334962"/>
            </a:xfrm>
            <a:prstGeom prst="straightConnector1">
              <a:avLst/>
            </a:prstGeom>
            <a:noFill/>
            <a:ln cap="flat" cmpd="sng" w="38100">
              <a:solidFill>
                <a:schemeClr val="lt1"/>
              </a:solidFill>
              <a:prstDash val="solid"/>
              <a:round/>
              <a:headEnd len="med" w="med" type="none"/>
              <a:tailEnd len="med" w="med" type="triangle"/>
            </a:ln>
          </p:spPr>
        </p:cxnSp>
        <p:cxnSp>
          <p:nvCxnSpPr>
            <p:cNvPr id="336" name="Google Shape;336;p42"/>
            <p:cNvCxnSpPr/>
            <p:nvPr/>
          </p:nvCxnSpPr>
          <p:spPr>
            <a:xfrm flipH="1">
              <a:off x="3444875" y="3024188"/>
              <a:ext cx="334963" cy="419100"/>
            </a:xfrm>
            <a:prstGeom prst="straightConnector1">
              <a:avLst/>
            </a:prstGeom>
            <a:noFill/>
            <a:ln cap="flat" cmpd="sng" w="38100">
              <a:solidFill>
                <a:schemeClr val="lt1"/>
              </a:solidFill>
              <a:prstDash val="solid"/>
              <a:round/>
              <a:headEnd len="med" w="med" type="none"/>
              <a:tailEnd len="med" w="med" type="triangle"/>
            </a:ln>
          </p:spPr>
        </p:cxnSp>
        <p:cxnSp>
          <p:nvCxnSpPr>
            <p:cNvPr id="337" name="Google Shape;337;p42"/>
            <p:cNvCxnSpPr/>
            <p:nvPr/>
          </p:nvCxnSpPr>
          <p:spPr>
            <a:xfrm>
              <a:off x="4116388" y="3024188"/>
              <a:ext cx="336550" cy="334962"/>
            </a:xfrm>
            <a:prstGeom prst="straightConnector1">
              <a:avLst/>
            </a:prstGeom>
            <a:noFill/>
            <a:ln cap="flat" cmpd="sng" w="38100">
              <a:solidFill>
                <a:schemeClr val="lt1"/>
              </a:solidFill>
              <a:prstDash val="solid"/>
              <a:round/>
              <a:headEnd len="med" w="med" type="none"/>
              <a:tailEnd len="med" w="med" type="triangle"/>
            </a:ln>
          </p:spPr>
        </p:cxnSp>
        <p:cxnSp>
          <p:nvCxnSpPr>
            <p:cNvPr id="338" name="Google Shape;338;p42"/>
            <p:cNvCxnSpPr/>
            <p:nvPr/>
          </p:nvCxnSpPr>
          <p:spPr>
            <a:xfrm>
              <a:off x="3360738" y="3863975"/>
              <a:ext cx="334962" cy="336550"/>
            </a:xfrm>
            <a:prstGeom prst="straightConnector1">
              <a:avLst/>
            </a:prstGeom>
            <a:noFill/>
            <a:ln cap="flat" cmpd="sng" w="38100">
              <a:solidFill>
                <a:schemeClr val="lt1"/>
              </a:solidFill>
              <a:prstDash val="solid"/>
              <a:round/>
              <a:headEnd len="med" w="med" type="none"/>
              <a:tailEnd len="med" w="med" type="triangle"/>
            </a:ln>
          </p:spPr>
        </p:cxnSp>
        <p:cxnSp>
          <p:nvCxnSpPr>
            <p:cNvPr id="339" name="Google Shape;339;p42"/>
            <p:cNvCxnSpPr/>
            <p:nvPr/>
          </p:nvCxnSpPr>
          <p:spPr>
            <a:xfrm flipH="1">
              <a:off x="4200525" y="3863975"/>
              <a:ext cx="336550" cy="419100"/>
            </a:xfrm>
            <a:prstGeom prst="straightConnector1">
              <a:avLst/>
            </a:prstGeom>
            <a:noFill/>
            <a:ln cap="flat" cmpd="sng" w="38100">
              <a:solidFill>
                <a:schemeClr val="lt1"/>
              </a:solidFill>
              <a:prstDash val="solid"/>
              <a:round/>
              <a:headEnd len="med" w="med" type="none"/>
              <a:tailEnd len="med" w="med" type="triangle"/>
            </a:ln>
          </p:spPr>
        </p:cxnSp>
        <p:cxnSp>
          <p:nvCxnSpPr>
            <p:cNvPr id="340" name="Google Shape;340;p42"/>
            <p:cNvCxnSpPr/>
            <p:nvPr/>
          </p:nvCxnSpPr>
          <p:spPr>
            <a:xfrm rot="10800000">
              <a:off x="2603500" y="4367213"/>
              <a:ext cx="1092200" cy="0"/>
            </a:xfrm>
            <a:prstGeom prst="straightConnector1">
              <a:avLst/>
            </a:prstGeom>
            <a:noFill/>
            <a:ln cap="flat" cmpd="sng" w="38100">
              <a:solidFill>
                <a:schemeClr val="lt1"/>
              </a:solidFill>
              <a:prstDash val="solid"/>
              <a:round/>
              <a:headEnd len="med" w="med" type="none"/>
              <a:tailEnd len="med" w="med" type="triangle"/>
            </a:ln>
          </p:spPr>
        </p:cxnSp>
        <p:cxnSp>
          <p:nvCxnSpPr>
            <p:cNvPr id="341" name="Google Shape;341;p42"/>
            <p:cNvCxnSpPr/>
            <p:nvPr/>
          </p:nvCxnSpPr>
          <p:spPr>
            <a:xfrm rot="10800000">
              <a:off x="2603500" y="2100263"/>
              <a:ext cx="0" cy="2266950"/>
            </a:xfrm>
            <a:prstGeom prst="straightConnector1">
              <a:avLst/>
            </a:prstGeom>
            <a:noFill/>
            <a:ln cap="flat" cmpd="sng" w="38100">
              <a:solidFill>
                <a:schemeClr val="lt1"/>
              </a:solidFill>
              <a:prstDash val="solid"/>
              <a:round/>
              <a:headEnd len="med" w="med" type="none"/>
              <a:tailEnd len="med" w="med" type="triangle"/>
            </a:ln>
          </p:spPr>
        </p:cxnSp>
        <p:cxnSp>
          <p:nvCxnSpPr>
            <p:cNvPr id="342" name="Google Shape;342;p42"/>
            <p:cNvCxnSpPr/>
            <p:nvPr/>
          </p:nvCxnSpPr>
          <p:spPr>
            <a:xfrm>
              <a:off x="2603500" y="2100263"/>
              <a:ext cx="1092200" cy="0"/>
            </a:xfrm>
            <a:prstGeom prst="straightConnector1">
              <a:avLst/>
            </a:prstGeom>
            <a:noFill/>
            <a:ln cap="flat" cmpd="sng" w="38100">
              <a:solidFill>
                <a:schemeClr val="lt1"/>
              </a:solidFill>
              <a:prstDash val="solid"/>
              <a:round/>
              <a:headEnd len="med" w="med" type="none"/>
              <a:tailEnd len="med" w="med" type="triangle"/>
            </a:ln>
          </p:spPr>
        </p:cxnSp>
        <p:sp>
          <p:nvSpPr>
            <p:cNvPr id="343" name="Google Shape;343;p42"/>
            <p:cNvSpPr/>
            <p:nvPr/>
          </p:nvSpPr>
          <p:spPr>
            <a:xfrm>
              <a:off x="4200525" y="1931988"/>
              <a:ext cx="1246188" cy="3024187"/>
            </a:xfrm>
            <a:custGeom>
              <a:rect b="b" l="l" r="r" t="t"/>
              <a:pathLst>
                <a:path extrusionOk="0" h="1296" w="712">
                  <a:moveTo>
                    <a:pt x="0" y="96"/>
                  </a:moveTo>
                  <a:cubicBezTo>
                    <a:pt x="212" y="48"/>
                    <a:pt x="424" y="0"/>
                    <a:pt x="528" y="144"/>
                  </a:cubicBezTo>
                  <a:cubicBezTo>
                    <a:pt x="632" y="288"/>
                    <a:pt x="712" y="768"/>
                    <a:pt x="624" y="960"/>
                  </a:cubicBezTo>
                  <a:cubicBezTo>
                    <a:pt x="536" y="1152"/>
                    <a:pt x="268" y="1224"/>
                    <a:pt x="0" y="1296"/>
                  </a:cubicBezTo>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810001" y="800645"/>
            <a:ext cx="10571998" cy="508155"/>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Linearly Independent Path</a:t>
            </a:r>
            <a:endParaRPr/>
          </a:p>
        </p:txBody>
      </p:sp>
      <p:sp>
        <p:nvSpPr>
          <p:cNvPr id="349" name="Google Shape;349;p43"/>
          <p:cNvSpPr txBox="1"/>
          <p:nvPr>
            <p:ph idx="1" type="body"/>
          </p:nvPr>
        </p:nvSpPr>
        <p:spPr>
          <a:xfrm>
            <a:off x="225287" y="2014330"/>
            <a:ext cx="11770322" cy="4688364"/>
          </a:xfrm>
          <a:prstGeom prst="rect">
            <a:avLst/>
          </a:prstGeom>
          <a:solidFill>
            <a:srgbClr val="F2F2F2"/>
          </a:solid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90000"/>
              </a:lnSpc>
              <a:spcBef>
                <a:spcPts val="0"/>
              </a:spcBef>
              <a:spcAft>
                <a:spcPts val="0"/>
              </a:spcAft>
              <a:buSzPts val="2540"/>
              <a:buChar char="🞆"/>
            </a:pPr>
            <a:r>
              <a:rPr lang="en-US" sz="2540">
                <a:solidFill>
                  <a:schemeClr val="dk1"/>
                </a:solidFill>
              </a:rPr>
              <a:t>Any path through the program:</a:t>
            </a:r>
            <a:endParaRPr/>
          </a:p>
          <a:p>
            <a:pPr indent="-285750" lvl="1" marL="674004" rtl="0" algn="l">
              <a:lnSpc>
                <a:spcPct val="90000"/>
              </a:lnSpc>
              <a:spcBef>
                <a:spcPts val="1000"/>
              </a:spcBef>
              <a:spcAft>
                <a:spcPts val="0"/>
              </a:spcAft>
              <a:buSzPts val="2000"/>
              <a:buChar char="🞆"/>
            </a:pPr>
            <a:r>
              <a:rPr b="0" lang="en-US" sz="2000">
                <a:solidFill>
                  <a:srgbClr val="0000CC"/>
                </a:solidFill>
              </a:rPr>
              <a:t>Introducing at least one new edge t</a:t>
            </a:r>
            <a:r>
              <a:rPr lang="en-US" sz="2000">
                <a:solidFill>
                  <a:srgbClr val="0000CC"/>
                </a:solidFill>
              </a:rPr>
              <a:t>hat is not included in any other  independent paths.</a:t>
            </a:r>
            <a:r>
              <a:rPr lang="en-US" sz="2000"/>
              <a:t>  </a:t>
            </a:r>
            <a:endParaRPr/>
          </a:p>
          <a:p>
            <a:pPr indent="0" lvl="0" marL="95052" rtl="0" algn="l">
              <a:lnSpc>
                <a:spcPct val="90000"/>
              </a:lnSpc>
              <a:spcBef>
                <a:spcPts val="963"/>
              </a:spcBef>
              <a:spcAft>
                <a:spcPts val="0"/>
              </a:spcAft>
              <a:buSzPts val="1814"/>
              <a:buNone/>
            </a:pPr>
            <a:r>
              <a:rPr lang="en-US" sz="1814">
                <a:solidFill>
                  <a:srgbClr val="333333"/>
                </a:solidFill>
                <a:latin typeface="Georgia"/>
                <a:ea typeface="Georgia"/>
                <a:cs typeface="Georgia"/>
                <a:sym typeface="Georgia"/>
              </a:rPr>
              <a:t>Say you have these paths:</a:t>
            </a:r>
            <a:endParaRPr/>
          </a:p>
          <a:p>
            <a:pPr indent="0" lvl="0" marL="95052" rtl="0" algn="l">
              <a:lnSpc>
                <a:spcPct val="90000"/>
              </a:lnSpc>
              <a:spcBef>
                <a:spcPts val="963"/>
              </a:spcBef>
              <a:spcAft>
                <a:spcPts val="0"/>
              </a:spcAft>
              <a:buSzPts val="1814"/>
              <a:buNone/>
            </a:pPr>
            <a:r>
              <a:rPr lang="en-US" sz="1814">
                <a:solidFill>
                  <a:srgbClr val="333333"/>
                </a:solidFill>
                <a:latin typeface="Georgia"/>
                <a:ea typeface="Georgia"/>
                <a:cs typeface="Georgia"/>
                <a:sym typeface="Georgia"/>
              </a:rPr>
              <a:t>path 1: 1-11</a:t>
            </a:r>
            <a:endParaRPr/>
          </a:p>
          <a:p>
            <a:pPr indent="0" lvl="0" marL="95052" rtl="0" algn="l">
              <a:lnSpc>
                <a:spcPct val="90000"/>
              </a:lnSpc>
              <a:spcBef>
                <a:spcPts val="963"/>
              </a:spcBef>
              <a:spcAft>
                <a:spcPts val="0"/>
              </a:spcAft>
              <a:buSzPts val="1814"/>
              <a:buNone/>
            </a:pPr>
            <a:r>
              <a:rPr lang="en-US" sz="1814">
                <a:solidFill>
                  <a:srgbClr val="333333"/>
                </a:solidFill>
                <a:latin typeface="Georgia"/>
                <a:ea typeface="Georgia"/>
                <a:cs typeface="Georgia"/>
                <a:sym typeface="Georgia"/>
              </a:rPr>
              <a:t>path 2: 1-2-3-4-5-10-1-11</a:t>
            </a:r>
            <a:endParaRPr/>
          </a:p>
          <a:p>
            <a:pPr indent="0" lvl="0" marL="95052" rtl="0" algn="l">
              <a:lnSpc>
                <a:spcPct val="90000"/>
              </a:lnSpc>
              <a:spcBef>
                <a:spcPts val="963"/>
              </a:spcBef>
              <a:spcAft>
                <a:spcPts val="0"/>
              </a:spcAft>
              <a:buSzPts val="1814"/>
              <a:buNone/>
            </a:pPr>
            <a:r>
              <a:rPr lang="en-US" sz="1814">
                <a:solidFill>
                  <a:srgbClr val="333333"/>
                </a:solidFill>
                <a:latin typeface="Georgia"/>
                <a:ea typeface="Georgia"/>
                <a:cs typeface="Georgia"/>
                <a:sym typeface="Georgia"/>
              </a:rPr>
              <a:t>path 3: 1-2-3-6-8-9-10-1-11</a:t>
            </a:r>
            <a:endParaRPr/>
          </a:p>
          <a:p>
            <a:pPr indent="0" lvl="0" marL="95052" rtl="0" algn="l">
              <a:lnSpc>
                <a:spcPct val="90000"/>
              </a:lnSpc>
              <a:spcBef>
                <a:spcPts val="963"/>
              </a:spcBef>
              <a:spcAft>
                <a:spcPts val="0"/>
              </a:spcAft>
              <a:buSzPts val="1814"/>
              <a:buNone/>
            </a:pPr>
            <a:r>
              <a:rPr lang="en-US" sz="1814">
                <a:solidFill>
                  <a:srgbClr val="333333"/>
                </a:solidFill>
                <a:latin typeface="Georgia"/>
                <a:ea typeface="Georgia"/>
                <a:cs typeface="Georgia"/>
                <a:sym typeface="Georgia"/>
              </a:rPr>
              <a:t>path 4: 1-2-3-6-7-9-10-1-11</a:t>
            </a:r>
            <a:endParaRPr/>
          </a:p>
          <a:p>
            <a:pPr indent="0" lvl="0" marL="95052" rtl="0" algn="l">
              <a:lnSpc>
                <a:spcPct val="90000"/>
              </a:lnSpc>
              <a:spcBef>
                <a:spcPts val="963"/>
              </a:spcBef>
              <a:spcAft>
                <a:spcPts val="0"/>
              </a:spcAft>
              <a:buSzPts val="1814"/>
              <a:buNone/>
            </a:pPr>
            <a:r>
              <a:rPr lang="en-US" sz="1814">
                <a:solidFill>
                  <a:srgbClr val="333333"/>
                </a:solidFill>
                <a:latin typeface="Georgia"/>
                <a:ea typeface="Georgia"/>
                <a:cs typeface="Georgia"/>
                <a:sym typeface="Georgia"/>
              </a:rPr>
              <a:t>Note that each new path introduces a new edge — meaning, a line to new nodes on the path. </a:t>
            </a:r>
            <a:endParaRPr/>
          </a:p>
          <a:p>
            <a:pPr indent="0" lvl="0" marL="95052" rtl="0" algn="l">
              <a:lnSpc>
                <a:spcPct val="90000"/>
              </a:lnSpc>
              <a:spcBef>
                <a:spcPts val="963"/>
              </a:spcBef>
              <a:spcAft>
                <a:spcPts val="0"/>
              </a:spcAft>
              <a:buSzPts val="1814"/>
              <a:buNone/>
            </a:pPr>
            <a:r>
              <a:rPr b="1" lang="en-US" sz="1814">
                <a:solidFill>
                  <a:srgbClr val="333333"/>
                </a:solidFill>
                <a:latin typeface="Georgia"/>
                <a:ea typeface="Georgia"/>
                <a:cs typeface="Georgia"/>
                <a:sym typeface="Georgia"/>
              </a:rPr>
              <a:t>Now consider this path:</a:t>
            </a:r>
            <a:endParaRPr/>
          </a:p>
          <a:p>
            <a:pPr indent="0" lvl="0" marL="95052" rtl="0" algn="l">
              <a:lnSpc>
                <a:spcPct val="90000"/>
              </a:lnSpc>
              <a:spcBef>
                <a:spcPts val="963"/>
              </a:spcBef>
              <a:spcAft>
                <a:spcPts val="0"/>
              </a:spcAft>
              <a:buSzPts val="1814"/>
              <a:buNone/>
            </a:pPr>
            <a:r>
              <a:rPr b="1" lang="en-US" sz="1814">
                <a:solidFill>
                  <a:srgbClr val="333333"/>
                </a:solidFill>
                <a:latin typeface="Georgia"/>
                <a:ea typeface="Georgia"/>
                <a:cs typeface="Georgia"/>
                <a:sym typeface="Georgia"/>
              </a:rPr>
              <a:t>path 5: 1-2-3-4-5-10-1-2-3-6-8-9-10-1-11</a:t>
            </a:r>
            <a:endParaRPr/>
          </a:p>
          <a:p>
            <a:pPr indent="0" lvl="0" marL="95052" rtl="0" algn="l">
              <a:lnSpc>
                <a:spcPct val="90000"/>
              </a:lnSpc>
              <a:spcBef>
                <a:spcPts val="963"/>
              </a:spcBef>
              <a:spcAft>
                <a:spcPts val="0"/>
              </a:spcAft>
              <a:buSzPts val="1814"/>
              <a:buNone/>
            </a:pPr>
            <a:r>
              <a:rPr lang="en-US" sz="1814">
                <a:solidFill>
                  <a:srgbClr val="333333"/>
                </a:solidFill>
                <a:latin typeface="Georgia"/>
                <a:ea typeface="Georgia"/>
                <a:cs typeface="Georgia"/>
                <a:sym typeface="Georgia"/>
              </a:rPr>
              <a:t>Path 5 is </a:t>
            </a:r>
            <a:r>
              <a:rPr i="1" lang="en-US" sz="1814">
                <a:solidFill>
                  <a:srgbClr val="333333"/>
                </a:solidFill>
                <a:latin typeface="Georgia"/>
                <a:ea typeface="Georgia"/>
                <a:cs typeface="Georgia"/>
                <a:sym typeface="Georgia"/>
              </a:rPr>
              <a:t>not</a:t>
            </a:r>
            <a:r>
              <a:rPr lang="en-US" sz="1814">
                <a:solidFill>
                  <a:srgbClr val="333333"/>
                </a:solidFill>
                <a:latin typeface="Georgia"/>
                <a:ea typeface="Georgia"/>
                <a:cs typeface="Georgia"/>
                <a:sym typeface="Georgia"/>
              </a:rPr>
              <a:t> considered to be an independent path because it’s simply a combination of the already specified paths (paths 2 and 3) and does not traverse any new edges.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914399" y="381642"/>
            <a:ext cx="10707757" cy="114203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McCabe's Cyclomatic Metric </a:t>
            </a:r>
            <a:endParaRPr/>
          </a:p>
        </p:txBody>
      </p:sp>
      <p:sp>
        <p:nvSpPr>
          <p:cNvPr id="355" name="Google Shape;355;p44"/>
          <p:cNvSpPr txBox="1"/>
          <p:nvPr>
            <p:ph idx="1" type="body"/>
          </p:nvPr>
        </p:nvSpPr>
        <p:spPr>
          <a:xfrm>
            <a:off x="622852" y="2385390"/>
            <a:ext cx="11569148" cy="420366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105000"/>
              </a:lnSpc>
              <a:spcBef>
                <a:spcPts val="0"/>
              </a:spcBef>
              <a:spcAft>
                <a:spcPts val="0"/>
              </a:spcAft>
              <a:buSzPts val="2540"/>
              <a:buChar char="🞆"/>
            </a:pPr>
            <a:r>
              <a:rPr lang="en-US" sz="2540"/>
              <a:t>It is straight forward: </a:t>
            </a:r>
            <a:endParaRPr/>
          </a:p>
          <a:p>
            <a:pPr indent="-285750" lvl="1" marL="674004" rtl="0" algn="l">
              <a:lnSpc>
                <a:spcPct val="105000"/>
              </a:lnSpc>
              <a:spcBef>
                <a:spcPts val="472"/>
              </a:spcBef>
              <a:spcAft>
                <a:spcPts val="0"/>
              </a:spcAft>
              <a:buSzPts val="2177"/>
              <a:buChar char="🞆"/>
            </a:pPr>
            <a:r>
              <a:rPr lang="en-US" sz="2177"/>
              <a:t>To identify linearly independent paths of simple programs.</a:t>
            </a:r>
            <a:endParaRPr/>
          </a:p>
          <a:p>
            <a:pPr indent="-311079" lvl="0" marL="311079" rtl="0" algn="l">
              <a:lnSpc>
                <a:spcPct val="105000"/>
              </a:lnSpc>
              <a:spcBef>
                <a:spcPts val="472"/>
              </a:spcBef>
              <a:spcAft>
                <a:spcPts val="0"/>
              </a:spcAft>
              <a:buSzPts val="2540"/>
              <a:buChar char="🞆"/>
            </a:pPr>
            <a:r>
              <a:rPr lang="en-US" sz="2540"/>
              <a:t>For complicated programs:</a:t>
            </a:r>
            <a:endParaRPr/>
          </a:p>
          <a:p>
            <a:pPr indent="-285750" lvl="1" marL="674004" rtl="0" algn="l">
              <a:lnSpc>
                <a:spcPct val="105000"/>
              </a:lnSpc>
              <a:spcBef>
                <a:spcPts val="472"/>
              </a:spcBef>
              <a:spcAft>
                <a:spcPts val="0"/>
              </a:spcAft>
              <a:buSzPts val="2177"/>
              <a:buChar char="🞆"/>
            </a:pPr>
            <a:r>
              <a:rPr lang="en-US" sz="2177"/>
              <a:t>It is not so easy to determine the number of independent paths. </a:t>
            </a:r>
            <a:endParaRPr/>
          </a:p>
          <a:p>
            <a:pPr indent="-147510" lvl="1" marL="674004" rtl="0" algn="l">
              <a:lnSpc>
                <a:spcPct val="105000"/>
              </a:lnSpc>
              <a:spcBef>
                <a:spcPts val="435"/>
              </a:spcBef>
              <a:spcAft>
                <a:spcPts val="0"/>
              </a:spcAft>
              <a:buSzPts val="2177"/>
              <a:buNone/>
            </a:pPr>
            <a:r>
              <a:t/>
            </a:r>
            <a:endParaRPr sz="2177"/>
          </a:p>
          <a:p>
            <a:pPr indent="0" lvl="0" marL="0" rtl="0" algn="l">
              <a:lnSpc>
                <a:spcPct val="95000"/>
              </a:lnSpc>
              <a:spcBef>
                <a:spcPts val="345"/>
              </a:spcBef>
              <a:spcAft>
                <a:spcPts val="0"/>
              </a:spcAft>
              <a:buSzPts val="2540"/>
              <a:buNone/>
            </a:pPr>
            <a:r>
              <a:rPr lang="en-US" sz="2540">
                <a:solidFill>
                  <a:srgbClr val="43FFF5"/>
                </a:solidFill>
              </a:rPr>
              <a:t>McCabe's Cyclomatic Metric provides a practical way of determining: </a:t>
            </a:r>
            <a:endParaRPr/>
          </a:p>
          <a:p>
            <a:pPr indent="-285750" lvl="1" marL="674004" rtl="0" algn="l">
              <a:lnSpc>
                <a:spcPct val="95000"/>
              </a:lnSpc>
              <a:spcBef>
                <a:spcPts val="709"/>
              </a:spcBef>
              <a:spcAft>
                <a:spcPts val="0"/>
              </a:spcAft>
              <a:buSzPts val="2177"/>
              <a:buChar char="🞆"/>
            </a:pPr>
            <a:r>
              <a:rPr lang="en-US" sz="2177">
                <a:solidFill>
                  <a:srgbClr val="43FFF5"/>
                </a:solidFill>
              </a:rPr>
              <a:t>The maximum number of linearly independent paths in a program</a:t>
            </a:r>
            <a:endParaRPr>
              <a:solidFill>
                <a:srgbClr val="43FFF5"/>
              </a:solidFill>
            </a:endParaRPr>
          </a:p>
          <a:p>
            <a:pPr indent="-311079" lvl="1" marL="702808" rtl="0" algn="l">
              <a:lnSpc>
                <a:spcPct val="95000"/>
              </a:lnSpc>
              <a:spcBef>
                <a:spcPts val="709"/>
              </a:spcBef>
              <a:spcAft>
                <a:spcPts val="0"/>
              </a:spcAft>
              <a:buSzPts val="2177"/>
              <a:buChar char="🞆"/>
            </a:pPr>
            <a:r>
              <a:rPr lang="en-US" sz="2177">
                <a:solidFill>
                  <a:srgbClr val="43FFF5"/>
                </a:solidFill>
              </a:rPr>
              <a:t>An upper bound </a:t>
            </a:r>
            <a:r>
              <a:rPr lang="en-US" sz="1814">
                <a:solidFill>
                  <a:srgbClr val="43FFF5"/>
                </a:solidFill>
              </a:rPr>
              <a:t>for the number of linearly independent paths of a program </a:t>
            </a:r>
            <a:endParaRPr/>
          </a:p>
          <a:p>
            <a:pPr indent="-311079" lvl="0" marL="311079" rtl="0" algn="l">
              <a:lnSpc>
                <a:spcPct val="95000"/>
              </a:lnSpc>
              <a:spcBef>
                <a:spcPts val="709"/>
              </a:spcBef>
              <a:spcAft>
                <a:spcPts val="0"/>
              </a:spcAft>
              <a:buSzPts val="2177"/>
              <a:buChar char="🞆"/>
            </a:pPr>
            <a:r>
              <a:rPr lang="en-US" sz="2177"/>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UNIT TESTING</a:t>
            </a:r>
            <a:endParaRPr/>
          </a:p>
        </p:txBody>
      </p:sp>
      <p:sp>
        <p:nvSpPr>
          <p:cNvPr id="133" name="Google Shape;133;p18"/>
          <p:cNvSpPr txBox="1"/>
          <p:nvPr>
            <p:ph idx="1" type="body"/>
          </p:nvPr>
        </p:nvSpPr>
        <p:spPr>
          <a:xfrm>
            <a:off x="2079419" y="2266121"/>
            <a:ext cx="8827120" cy="414469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000"/>
              <a:buChar char="🞆"/>
            </a:pPr>
            <a:r>
              <a:rPr b="0" lang="en-US" sz="2000"/>
              <a:t>Unit testing is undertaken after a module has been coded and reviewed.</a:t>
            </a:r>
            <a:endParaRPr/>
          </a:p>
          <a:p>
            <a:pPr indent="-285750" lvl="1" marL="742950" rtl="0" algn="l">
              <a:spcBef>
                <a:spcPts val="940"/>
              </a:spcBef>
              <a:spcAft>
                <a:spcPts val="0"/>
              </a:spcAft>
              <a:buSzPts val="1700"/>
              <a:buChar char="🞆"/>
            </a:pPr>
            <a:r>
              <a:rPr lang="en-US" sz="1700"/>
              <a:t>This activity is typically undertaken by the coder of the module himself in the coding phase. </a:t>
            </a:r>
            <a:endParaRPr/>
          </a:p>
          <a:p>
            <a:pPr indent="-285750" lvl="1" marL="742950" rtl="0" algn="l">
              <a:spcBef>
                <a:spcPts val="940"/>
              </a:spcBef>
              <a:spcAft>
                <a:spcPts val="0"/>
              </a:spcAft>
              <a:buSzPts val="1700"/>
              <a:buChar char="🞆"/>
            </a:pPr>
            <a:r>
              <a:rPr lang="en-US" sz="1700"/>
              <a:t>Before carrying out unit testing, the unit test cases have to be designed</a:t>
            </a:r>
            <a:endParaRPr/>
          </a:p>
          <a:p>
            <a:pPr indent="-285750" lvl="1" marL="742950" rtl="0" algn="l">
              <a:spcBef>
                <a:spcPts val="940"/>
              </a:spcBef>
              <a:spcAft>
                <a:spcPts val="0"/>
              </a:spcAft>
              <a:buSzPts val="1700"/>
              <a:buChar char="🞆"/>
            </a:pPr>
            <a:r>
              <a:rPr lang="en-US" sz="1700"/>
              <a:t>the test environment for the unit under test has to be developed.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1376963" y="475842"/>
            <a:ext cx="10470473" cy="114204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McCabe's Cyclomatic Metric </a:t>
            </a:r>
            <a:br>
              <a:rPr lang="en-US" sz="5400"/>
            </a:br>
            <a:r>
              <a:rPr lang="en-US"/>
              <a:t>Method-1 </a:t>
            </a:r>
            <a:endParaRPr/>
          </a:p>
        </p:txBody>
      </p:sp>
      <p:sp>
        <p:nvSpPr>
          <p:cNvPr id="361" name="Google Shape;361;p45"/>
          <p:cNvSpPr txBox="1"/>
          <p:nvPr>
            <p:ph idx="1" type="body"/>
          </p:nvPr>
        </p:nvSpPr>
        <p:spPr>
          <a:xfrm>
            <a:off x="1348161" y="2170223"/>
            <a:ext cx="7802739"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540"/>
              <a:buChar char="🞆"/>
            </a:pPr>
            <a:r>
              <a:rPr lang="en-US" sz="2540"/>
              <a:t>Given a control flow graph G,</a:t>
            </a:r>
            <a:br>
              <a:rPr lang="en-US" sz="2540"/>
            </a:br>
            <a:r>
              <a:rPr lang="en-US" sz="2540"/>
              <a:t>cyclomatic complexity V(G): </a:t>
            </a:r>
            <a:endParaRPr/>
          </a:p>
          <a:p>
            <a:pPr indent="-285750" lvl="1" marL="674004" rtl="0" algn="l">
              <a:spcBef>
                <a:spcPts val="1035"/>
              </a:spcBef>
              <a:spcAft>
                <a:spcPts val="0"/>
              </a:spcAft>
              <a:buSzPts val="2177"/>
              <a:buChar char="🞆"/>
            </a:pPr>
            <a:r>
              <a:rPr b="1" lang="en-US" sz="2177">
                <a:solidFill>
                  <a:srgbClr val="43FFF5"/>
                </a:solidFill>
              </a:rPr>
              <a:t> V(G)= E-N+2</a:t>
            </a:r>
            <a:endParaRPr/>
          </a:p>
          <a:p>
            <a:pPr indent="-207385" lvl="2" marL="1036930" rtl="0" algn="l">
              <a:spcBef>
                <a:spcPts val="963"/>
              </a:spcBef>
              <a:spcAft>
                <a:spcPts val="0"/>
              </a:spcAft>
              <a:buSzPts val="1814"/>
              <a:buChar char="🞆"/>
            </a:pPr>
            <a:r>
              <a:rPr lang="en-US" sz="1814">
                <a:solidFill>
                  <a:srgbClr val="43FFF5"/>
                </a:solidFill>
              </a:rPr>
              <a:t>N is the number of  nodes in G</a:t>
            </a:r>
            <a:endParaRPr/>
          </a:p>
          <a:p>
            <a:pPr indent="-207385" lvl="2" marL="1036930" rtl="0" algn="l">
              <a:spcBef>
                <a:spcPts val="963"/>
              </a:spcBef>
              <a:spcAft>
                <a:spcPts val="0"/>
              </a:spcAft>
              <a:buSzPts val="1814"/>
              <a:buChar char="🞆"/>
            </a:pPr>
            <a:r>
              <a:rPr lang="en-US" sz="1814">
                <a:solidFill>
                  <a:srgbClr val="43FFF5"/>
                </a:solidFill>
              </a:rPr>
              <a:t>E is the number of edges in G</a:t>
            </a:r>
            <a:endParaRPr/>
          </a:p>
        </p:txBody>
      </p:sp>
      <p:grpSp>
        <p:nvGrpSpPr>
          <p:cNvPr id="362" name="Google Shape;362;p45"/>
          <p:cNvGrpSpPr/>
          <p:nvPr/>
        </p:nvGrpSpPr>
        <p:grpSpPr>
          <a:xfrm>
            <a:off x="7861244" y="2781653"/>
            <a:ext cx="2579311" cy="3123687"/>
            <a:chOff x="2603500" y="1847850"/>
            <a:chExt cx="2843213" cy="3443288"/>
          </a:xfrm>
        </p:grpSpPr>
        <p:sp>
          <p:nvSpPr>
            <p:cNvPr id="363" name="Google Shape;363;p45"/>
            <p:cNvSpPr/>
            <p:nvPr/>
          </p:nvSpPr>
          <p:spPr>
            <a:xfrm>
              <a:off x="3695700" y="184785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1</a:t>
              </a:r>
              <a:endParaRPr sz="2359">
                <a:solidFill>
                  <a:srgbClr val="0033CC"/>
                </a:solidFill>
                <a:latin typeface="Times New Roman"/>
                <a:ea typeface="Times New Roman"/>
                <a:cs typeface="Times New Roman"/>
                <a:sym typeface="Times New Roman"/>
              </a:endParaRPr>
            </a:p>
          </p:txBody>
        </p:sp>
        <p:sp>
          <p:nvSpPr>
            <p:cNvPr id="364" name="Google Shape;364;p45"/>
            <p:cNvSpPr/>
            <p:nvPr/>
          </p:nvSpPr>
          <p:spPr>
            <a:xfrm>
              <a:off x="3695700" y="260350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2</a:t>
              </a:r>
              <a:endParaRPr sz="2359">
                <a:solidFill>
                  <a:srgbClr val="0033CC"/>
                </a:solidFill>
                <a:latin typeface="Times New Roman"/>
                <a:ea typeface="Times New Roman"/>
                <a:cs typeface="Times New Roman"/>
                <a:sym typeface="Times New Roman"/>
              </a:endParaRPr>
            </a:p>
          </p:txBody>
        </p:sp>
        <p:sp>
          <p:nvSpPr>
            <p:cNvPr id="365" name="Google Shape;365;p45"/>
            <p:cNvSpPr/>
            <p:nvPr/>
          </p:nvSpPr>
          <p:spPr>
            <a:xfrm>
              <a:off x="3024188" y="3359150"/>
              <a:ext cx="504825"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3</a:t>
              </a:r>
              <a:endParaRPr sz="2359">
                <a:solidFill>
                  <a:srgbClr val="0033CC"/>
                </a:solidFill>
                <a:latin typeface="Times New Roman"/>
                <a:ea typeface="Times New Roman"/>
                <a:cs typeface="Times New Roman"/>
                <a:sym typeface="Times New Roman"/>
              </a:endParaRPr>
            </a:p>
          </p:txBody>
        </p:sp>
        <p:sp>
          <p:nvSpPr>
            <p:cNvPr id="366" name="Google Shape;366;p45"/>
            <p:cNvSpPr/>
            <p:nvPr/>
          </p:nvSpPr>
          <p:spPr>
            <a:xfrm>
              <a:off x="4284663" y="3359150"/>
              <a:ext cx="503237" cy="504825"/>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4</a:t>
              </a:r>
              <a:endParaRPr sz="2359">
                <a:solidFill>
                  <a:srgbClr val="0033CC"/>
                </a:solidFill>
                <a:latin typeface="Times New Roman"/>
                <a:ea typeface="Times New Roman"/>
                <a:cs typeface="Times New Roman"/>
                <a:sym typeface="Times New Roman"/>
              </a:endParaRPr>
            </a:p>
          </p:txBody>
        </p:sp>
        <p:sp>
          <p:nvSpPr>
            <p:cNvPr id="367" name="Google Shape;367;p45"/>
            <p:cNvSpPr/>
            <p:nvPr/>
          </p:nvSpPr>
          <p:spPr>
            <a:xfrm>
              <a:off x="3695700" y="4032250"/>
              <a:ext cx="504825" cy="50323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5</a:t>
              </a:r>
              <a:endParaRPr sz="2359">
                <a:solidFill>
                  <a:srgbClr val="0033CC"/>
                </a:solidFill>
                <a:latin typeface="Times New Roman"/>
                <a:ea typeface="Times New Roman"/>
                <a:cs typeface="Times New Roman"/>
                <a:sym typeface="Times New Roman"/>
              </a:endParaRPr>
            </a:p>
          </p:txBody>
        </p:sp>
        <p:sp>
          <p:nvSpPr>
            <p:cNvPr id="368" name="Google Shape;368;p45"/>
            <p:cNvSpPr/>
            <p:nvPr/>
          </p:nvSpPr>
          <p:spPr>
            <a:xfrm>
              <a:off x="3695700" y="4787900"/>
              <a:ext cx="504825" cy="503238"/>
            </a:xfrm>
            <a:prstGeom prst="ellipse">
              <a:avLst/>
            </a:prstGeom>
            <a:solidFill>
              <a:schemeClr val="accen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12">
                  <a:solidFill>
                    <a:srgbClr val="0033CC"/>
                  </a:solidFill>
                  <a:latin typeface="Times New Roman"/>
                  <a:ea typeface="Times New Roman"/>
                  <a:cs typeface="Times New Roman"/>
                  <a:sym typeface="Times New Roman"/>
                </a:rPr>
                <a:t>6</a:t>
              </a:r>
              <a:endParaRPr sz="2359">
                <a:solidFill>
                  <a:srgbClr val="0033CC"/>
                </a:solidFill>
                <a:latin typeface="Times New Roman"/>
                <a:ea typeface="Times New Roman"/>
                <a:cs typeface="Times New Roman"/>
                <a:sym typeface="Times New Roman"/>
              </a:endParaRPr>
            </a:p>
          </p:txBody>
        </p:sp>
        <p:cxnSp>
          <p:nvCxnSpPr>
            <p:cNvPr id="369" name="Google Shape;369;p45"/>
            <p:cNvCxnSpPr/>
            <p:nvPr/>
          </p:nvCxnSpPr>
          <p:spPr>
            <a:xfrm>
              <a:off x="3948113" y="2268538"/>
              <a:ext cx="0" cy="334962"/>
            </a:xfrm>
            <a:prstGeom prst="straightConnector1">
              <a:avLst/>
            </a:prstGeom>
            <a:noFill/>
            <a:ln cap="flat" cmpd="sng" w="38100">
              <a:solidFill>
                <a:schemeClr val="lt1"/>
              </a:solidFill>
              <a:prstDash val="solid"/>
              <a:round/>
              <a:headEnd len="med" w="med" type="none"/>
              <a:tailEnd len="med" w="med" type="triangle"/>
            </a:ln>
          </p:spPr>
        </p:cxnSp>
        <p:cxnSp>
          <p:nvCxnSpPr>
            <p:cNvPr id="370" name="Google Shape;370;p45"/>
            <p:cNvCxnSpPr/>
            <p:nvPr/>
          </p:nvCxnSpPr>
          <p:spPr>
            <a:xfrm flipH="1">
              <a:off x="3444875" y="3024188"/>
              <a:ext cx="334963" cy="419100"/>
            </a:xfrm>
            <a:prstGeom prst="straightConnector1">
              <a:avLst/>
            </a:prstGeom>
            <a:noFill/>
            <a:ln cap="flat" cmpd="sng" w="38100">
              <a:solidFill>
                <a:schemeClr val="lt1"/>
              </a:solidFill>
              <a:prstDash val="solid"/>
              <a:round/>
              <a:headEnd len="med" w="med" type="none"/>
              <a:tailEnd len="med" w="med" type="triangle"/>
            </a:ln>
          </p:spPr>
        </p:cxnSp>
        <p:cxnSp>
          <p:nvCxnSpPr>
            <p:cNvPr id="371" name="Google Shape;371;p45"/>
            <p:cNvCxnSpPr/>
            <p:nvPr/>
          </p:nvCxnSpPr>
          <p:spPr>
            <a:xfrm>
              <a:off x="4116388" y="3024188"/>
              <a:ext cx="336550" cy="334962"/>
            </a:xfrm>
            <a:prstGeom prst="straightConnector1">
              <a:avLst/>
            </a:prstGeom>
            <a:noFill/>
            <a:ln cap="flat" cmpd="sng" w="38100">
              <a:solidFill>
                <a:schemeClr val="lt1"/>
              </a:solidFill>
              <a:prstDash val="solid"/>
              <a:round/>
              <a:headEnd len="med" w="med" type="none"/>
              <a:tailEnd len="med" w="med" type="triangle"/>
            </a:ln>
          </p:spPr>
        </p:cxnSp>
        <p:cxnSp>
          <p:nvCxnSpPr>
            <p:cNvPr id="372" name="Google Shape;372;p45"/>
            <p:cNvCxnSpPr/>
            <p:nvPr/>
          </p:nvCxnSpPr>
          <p:spPr>
            <a:xfrm>
              <a:off x="3360738" y="3863975"/>
              <a:ext cx="334962" cy="336550"/>
            </a:xfrm>
            <a:prstGeom prst="straightConnector1">
              <a:avLst/>
            </a:prstGeom>
            <a:noFill/>
            <a:ln cap="flat" cmpd="sng" w="38100">
              <a:solidFill>
                <a:schemeClr val="lt1"/>
              </a:solidFill>
              <a:prstDash val="solid"/>
              <a:round/>
              <a:headEnd len="med" w="med" type="none"/>
              <a:tailEnd len="med" w="med" type="triangle"/>
            </a:ln>
          </p:spPr>
        </p:cxnSp>
        <p:cxnSp>
          <p:nvCxnSpPr>
            <p:cNvPr id="373" name="Google Shape;373;p45"/>
            <p:cNvCxnSpPr/>
            <p:nvPr/>
          </p:nvCxnSpPr>
          <p:spPr>
            <a:xfrm flipH="1">
              <a:off x="4200525" y="3863975"/>
              <a:ext cx="336550" cy="419100"/>
            </a:xfrm>
            <a:prstGeom prst="straightConnector1">
              <a:avLst/>
            </a:prstGeom>
            <a:noFill/>
            <a:ln cap="flat" cmpd="sng" w="38100">
              <a:solidFill>
                <a:schemeClr val="lt1"/>
              </a:solidFill>
              <a:prstDash val="solid"/>
              <a:round/>
              <a:headEnd len="med" w="med" type="none"/>
              <a:tailEnd len="med" w="med" type="triangle"/>
            </a:ln>
          </p:spPr>
        </p:cxnSp>
        <p:cxnSp>
          <p:nvCxnSpPr>
            <p:cNvPr id="374" name="Google Shape;374;p45"/>
            <p:cNvCxnSpPr/>
            <p:nvPr/>
          </p:nvCxnSpPr>
          <p:spPr>
            <a:xfrm rot="10800000">
              <a:off x="2603500" y="4367213"/>
              <a:ext cx="1092200" cy="0"/>
            </a:xfrm>
            <a:prstGeom prst="straightConnector1">
              <a:avLst/>
            </a:prstGeom>
            <a:noFill/>
            <a:ln cap="flat" cmpd="sng" w="38100">
              <a:solidFill>
                <a:schemeClr val="lt1"/>
              </a:solidFill>
              <a:prstDash val="solid"/>
              <a:round/>
              <a:headEnd len="med" w="med" type="none"/>
              <a:tailEnd len="med" w="med" type="triangle"/>
            </a:ln>
          </p:spPr>
        </p:cxnSp>
        <p:cxnSp>
          <p:nvCxnSpPr>
            <p:cNvPr id="375" name="Google Shape;375;p45"/>
            <p:cNvCxnSpPr/>
            <p:nvPr/>
          </p:nvCxnSpPr>
          <p:spPr>
            <a:xfrm rot="10800000">
              <a:off x="2603500" y="2100263"/>
              <a:ext cx="0" cy="2266950"/>
            </a:xfrm>
            <a:prstGeom prst="straightConnector1">
              <a:avLst/>
            </a:prstGeom>
            <a:noFill/>
            <a:ln cap="flat" cmpd="sng" w="38100">
              <a:solidFill>
                <a:schemeClr val="lt1"/>
              </a:solidFill>
              <a:prstDash val="solid"/>
              <a:round/>
              <a:headEnd len="med" w="med" type="none"/>
              <a:tailEnd len="med" w="med" type="triangle"/>
            </a:ln>
          </p:spPr>
        </p:cxnSp>
        <p:cxnSp>
          <p:nvCxnSpPr>
            <p:cNvPr id="376" name="Google Shape;376;p45"/>
            <p:cNvCxnSpPr/>
            <p:nvPr/>
          </p:nvCxnSpPr>
          <p:spPr>
            <a:xfrm>
              <a:off x="2603500" y="2100263"/>
              <a:ext cx="1092200" cy="0"/>
            </a:xfrm>
            <a:prstGeom prst="straightConnector1">
              <a:avLst/>
            </a:prstGeom>
            <a:noFill/>
            <a:ln cap="flat" cmpd="sng" w="38100">
              <a:solidFill>
                <a:schemeClr val="lt1"/>
              </a:solidFill>
              <a:prstDash val="solid"/>
              <a:round/>
              <a:headEnd len="med" w="med" type="none"/>
              <a:tailEnd len="med" w="med" type="triangle"/>
            </a:ln>
          </p:spPr>
        </p:cxnSp>
        <p:sp>
          <p:nvSpPr>
            <p:cNvPr id="377" name="Google Shape;377;p45"/>
            <p:cNvSpPr/>
            <p:nvPr/>
          </p:nvSpPr>
          <p:spPr>
            <a:xfrm>
              <a:off x="4200525" y="1931988"/>
              <a:ext cx="1246188" cy="3024187"/>
            </a:xfrm>
            <a:custGeom>
              <a:rect b="b" l="l" r="r" t="t"/>
              <a:pathLst>
                <a:path extrusionOk="0" h="1296" w="712">
                  <a:moveTo>
                    <a:pt x="0" y="96"/>
                  </a:moveTo>
                  <a:cubicBezTo>
                    <a:pt x="212" y="48"/>
                    <a:pt x="424" y="0"/>
                    <a:pt x="528" y="144"/>
                  </a:cubicBezTo>
                  <a:cubicBezTo>
                    <a:pt x="632" y="288"/>
                    <a:pt x="712" y="768"/>
                    <a:pt x="624" y="960"/>
                  </a:cubicBezTo>
                  <a:cubicBezTo>
                    <a:pt x="536" y="1152"/>
                    <a:pt x="268" y="1224"/>
                    <a:pt x="0" y="1296"/>
                  </a:cubicBezTo>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
        <p:nvSpPr>
          <p:cNvPr id="378" name="Google Shape;378;p45"/>
          <p:cNvSpPr/>
          <p:nvPr/>
        </p:nvSpPr>
        <p:spPr>
          <a:xfrm>
            <a:off x="4858911" y="4343497"/>
            <a:ext cx="4571040" cy="8740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40">
                <a:solidFill>
                  <a:srgbClr val="000000"/>
                </a:solidFill>
                <a:latin typeface="Comic Sans MS"/>
                <a:ea typeface="Comic Sans MS"/>
                <a:cs typeface="Comic Sans MS"/>
                <a:sym typeface="Comic Sans MS"/>
              </a:rPr>
              <a:t>Cyclomatic complexity = </a:t>
            </a:r>
            <a:br>
              <a:rPr b="1" lang="en-US" sz="2540">
                <a:solidFill>
                  <a:srgbClr val="000000"/>
                </a:solidFill>
                <a:latin typeface="Comic Sans MS"/>
                <a:ea typeface="Comic Sans MS"/>
                <a:cs typeface="Comic Sans MS"/>
                <a:sym typeface="Comic Sans MS"/>
              </a:rPr>
            </a:br>
            <a:r>
              <a:rPr b="1" lang="en-US" sz="2540">
                <a:solidFill>
                  <a:srgbClr val="000000"/>
                </a:solidFill>
                <a:latin typeface="Comic Sans MS"/>
                <a:ea typeface="Comic Sans MS"/>
                <a:cs typeface="Comic Sans MS"/>
                <a:sym typeface="Comic Sans MS"/>
              </a:rPr>
              <a:t>7-6+2 = 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810000" y="887134"/>
            <a:ext cx="11077189" cy="834377"/>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Cyclomatic Complexity </a:t>
            </a:r>
            <a:br>
              <a:rPr lang="en-US" sz="5400"/>
            </a:br>
            <a:r>
              <a:rPr lang="en-US"/>
              <a:t>Method-2</a:t>
            </a:r>
            <a:endParaRPr/>
          </a:p>
        </p:txBody>
      </p:sp>
      <p:sp>
        <p:nvSpPr>
          <p:cNvPr id="384" name="Google Shape;384;p46"/>
          <p:cNvSpPr txBox="1"/>
          <p:nvPr>
            <p:ph idx="1" type="body"/>
          </p:nvPr>
        </p:nvSpPr>
        <p:spPr>
          <a:xfrm>
            <a:off x="771762" y="1929802"/>
            <a:ext cx="8482491" cy="472945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177"/>
              <a:buChar char="🞆"/>
            </a:pPr>
            <a:r>
              <a:rPr lang="en-US" sz="2177"/>
              <a:t>Another way of computing cyclomatic complexity: </a:t>
            </a:r>
            <a:endParaRPr/>
          </a:p>
          <a:p>
            <a:pPr indent="-285750" lvl="1" marL="674004" rtl="0" algn="l">
              <a:spcBef>
                <a:spcPts val="963"/>
              </a:spcBef>
              <a:spcAft>
                <a:spcPts val="0"/>
              </a:spcAft>
              <a:buSzPts val="1814"/>
              <a:buChar char="🞆"/>
            </a:pPr>
            <a:r>
              <a:rPr lang="en-US" sz="1814"/>
              <a:t>inspect control flow graph</a:t>
            </a:r>
            <a:endParaRPr/>
          </a:p>
          <a:p>
            <a:pPr indent="-285750" lvl="1" marL="674004" rtl="0" algn="l">
              <a:spcBef>
                <a:spcPts val="963"/>
              </a:spcBef>
              <a:spcAft>
                <a:spcPts val="0"/>
              </a:spcAft>
              <a:buSzPts val="1814"/>
              <a:buChar char="🞆"/>
            </a:pPr>
            <a:r>
              <a:rPr lang="en-US" sz="1814"/>
              <a:t>determine number of bounded areas in the graph</a:t>
            </a:r>
            <a:endParaRPr/>
          </a:p>
          <a:p>
            <a:pPr indent="-311079" lvl="0" marL="311079" rtl="0" algn="l">
              <a:spcBef>
                <a:spcPts val="1035"/>
              </a:spcBef>
              <a:spcAft>
                <a:spcPts val="0"/>
              </a:spcAft>
              <a:buSzPts val="2177"/>
              <a:buChar char="🞆"/>
            </a:pPr>
            <a:r>
              <a:rPr b="1" lang="en-US" sz="2177">
                <a:solidFill>
                  <a:srgbClr val="43FFF5"/>
                </a:solidFill>
              </a:rPr>
              <a:t>V(G) = Total number of bounded areas + 1</a:t>
            </a:r>
            <a:endParaRPr/>
          </a:p>
          <a:p>
            <a:pPr indent="-285750" lvl="1" marL="674004" rtl="0" algn="l">
              <a:spcBef>
                <a:spcPts val="927"/>
              </a:spcBef>
              <a:spcAft>
                <a:spcPts val="0"/>
              </a:spcAft>
              <a:buSzPts val="1633"/>
              <a:buChar char="🞆"/>
            </a:pPr>
            <a:r>
              <a:rPr b="1" lang="en-US" sz="1633">
                <a:solidFill>
                  <a:srgbClr val="43FFF5"/>
                </a:solidFill>
              </a:rPr>
              <a:t>Any  region enclosed by a nodes and edge sequence.</a:t>
            </a:r>
            <a:endParaRPr/>
          </a:p>
        </p:txBody>
      </p:sp>
      <p:grpSp>
        <p:nvGrpSpPr>
          <p:cNvPr id="385" name="Google Shape;385;p46"/>
          <p:cNvGrpSpPr/>
          <p:nvPr/>
        </p:nvGrpSpPr>
        <p:grpSpPr>
          <a:xfrm>
            <a:off x="8429766" y="2607712"/>
            <a:ext cx="2579311" cy="3123688"/>
            <a:chOff x="2603500" y="1847850"/>
            <a:chExt cx="2843213" cy="3443288"/>
          </a:xfrm>
        </p:grpSpPr>
        <p:sp>
          <p:nvSpPr>
            <p:cNvPr id="386" name="Google Shape;386;p46"/>
            <p:cNvSpPr/>
            <p:nvPr/>
          </p:nvSpPr>
          <p:spPr>
            <a:xfrm>
              <a:off x="3695700" y="184785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1</a:t>
              </a:r>
              <a:endParaRPr b="1" sz="2812">
                <a:solidFill>
                  <a:schemeClr val="lt1"/>
                </a:solidFill>
                <a:latin typeface="Times New Roman"/>
                <a:ea typeface="Times New Roman"/>
                <a:cs typeface="Times New Roman"/>
                <a:sym typeface="Times New Roman"/>
              </a:endParaRPr>
            </a:p>
          </p:txBody>
        </p:sp>
        <p:sp>
          <p:nvSpPr>
            <p:cNvPr id="387" name="Google Shape;387;p46"/>
            <p:cNvSpPr/>
            <p:nvPr/>
          </p:nvSpPr>
          <p:spPr>
            <a:xfrm>
              <a:off x="3695700" y="260350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2</a:t>
              </a:r>
              <a:endParaRPr b="1" sz="2812">
                <a:solidFill>
                  <a:schemeClr val="lt1"/>
                </a:solidFill>
                <a:latin typeface="Times New Roman"/>
                <a:ea typeface="Times New Roman"/>
                <a:cs typeface="Times New Roman"/>
                <a:sym typeface="Times New Roman"/>
              </a:endParaRPr>
            </a:p>
          </p:txBody>
        </p:sp>
        <p:sp>
          <p:nvSpPr>
            <p:cNvPr id="388" name="Google Shape;388;p46"/>
            <p:cNvSpPr/>
            <p:nvPr/>
          </p:nvSpPr>
          <p:spPr>
            <a:xfrm>
              <a:off x="3024188" y="335915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3</a:t>
              </a:r>
              <a:endParaRPr b="1" sz="2812">
                <a:solidFill>
                  <a:schemeClr val="lt1"/>
                </a:solidFill>
                <a:latin typeface="Times New Roman"/>
                <a:ea typeface="Times New Roman"/>
                <a:cs typeface="Times New Roman"/>
                <a:sym typeface="Times New Roman"/>
              </a:endParaRPr>
            </a:p>
          </p:txBody>
        </p:sp>
        <p:sp>
          <p:nvSpPr>
            <p:cNvPr id="389" name="Google Shape;389;p46"/>
            <p:cNvSpPr/>
            <p:nvPr/>
          </p:nvSpPr>
          <p:spPr>
            <a:xfrm>
              <a:off x="4284663" y="3359150"/>
              <a:ext cx="503237"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4</a:t>
              </a:r>
              <a:endParaRPr b="1" sz="2812">
                <a:solidFill>
                  <a:schemeClr val="lt1"/>
                </a:solidFill>
                <a:latin typeface="Times New Roman"/>
                <a:ea typeface="Times New Roman"/>
                <a:cs typeface="Times New Roman"/>
                <a:sym typeface="Times New Roman"/>
              </a:endParaRPr>
            </a:p>
          </p:txBody>
        </p:sp>
        <p:sp>
          <p:nvSpPr>
            <p:cNvPr id="390" name="Google Shape;390;p46"/>
            <p:cNvSpPr/>
            <p:nvPr/>
          </p:nvSpPr>
          <p:spPr>
            <a:xfrm>
              <a:off x="3695700" y="4032250"/>
              <a:ext cx="504825" cy="503238"/>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5</a:t>
              </a:r>
              <a:endParaRPr b="1" sz="2812">
                <a:solidFill>
                  <a:schemeClr val="lt1"/>
                </a:solidFill>
                <a:latin typeface="Times New Roman"/>
                <a:ea typeface="Times New Roman"/>
                <a:cs typeface="Times New Roman"/>
                <a:sym typeface="Times New Roman"/>
              </a:endParaRPr>
            </a:p>
          </p:txBody>
        </p:sp>
        <p:sp>
          <p:nvSpPr>
            <p:cNvPr id="391" name="Google Shape;391;p46"/>
            <p:cNvSpPr/>
            <p:nvPr/>
          </p:nvSpPr>
          <p:spPr>
            <a:xfrm>
              <a:off x="3695700" y="4787900"/>
              <a:ext cx="504825" cy="503238"/>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6</a:t>
              </a:r>
              <a:endParaRPr b="1" sz="2812">
                <a:solidFill>
                  <a:schemeClr val="lt1"/>
                </a:solidFill>
                <a:latin typeface="Times New Roman"/>
                <a:ea typeface="Times New Roman"/>
                <a:cs typeface="Times New Roman"/>
                <a:sym typeface="Times New Roman"/>
              </a:endParaRPr>
            </a:p>
          </p:txBody>
        </p:sp>
        <p:cxnSp>
          <p:nvCxnSpPr>
            <p:cNvPr id="392" name="Google Shape;392;p46"/>
            <p:cNvCxnSpPr/>
            <p:nvPr/>
          </p:nvCxnSpPr>
          <p:spPr>
            <a:xfrm>
              <a:off x="3948113" y="2268538"/>
              <a:ext cx="0" cy="334962"/>
            </a:xfrm>
            <a:prstGeom prst="straightConnector1">
              <a:avLst/>
            </a:prstGeom>
            <a:noFill/>
            <a:ln cap="flat" cmpd="sng" w="38100">
              <a:solidFill>
                <a:schemeClr val="lt1"/>
              </a:solidFill>
              <a:prstDash val="solid"/>
              <a:round/>
              <a:headEnd len="med" w="med" type="none"/>
              <a:tailEnd len="med" w="med" type="triangle"/>
            </a:ln>
          </p:spPr>
        </p:cxnSp>
        <p:cxnSp>
          <p:nvCxnSpPr>
            <p:cNvPr id="393" name="Google Shape;393;p46"/>
            <p:cNvCxnSpPr/>
            <p:nvPr/>
          </p:nvCxnSpPr>
          <p:spPr>
            <a:xfrm flipH="1">
              <a:off x="3444875" y="3024188"/>
              <a:ext cx="334963" cy="419100"/>
            </a:xfrm>
            <a:prstGeom prst="straightConnector1">
              <a:avLst/>
            </a:prstGeom>
            <a:noFill/>
            <a:ln cap="flat" cmpd="sng" w="38100">
              <a:solidFill>
                <a:schemeClr val="lt1"/>
              </a:solidFill>
              <a:prstDash val="solid"/>
              <a:round/>
              <a:headEnd len="med" w="med" type="none"/>
              <a:tailEnd len="med" w="med" type="triangle"/>
            </a:ln>
          </p:spPr>
        </p:cxnSp>
        <p:cxnSp>
          <p:nvCxnSpPr>
            <p:cNvPr id="394" name="Google Shape;394;p46"/>
            <p:cNvCxnSpPr/>
            <p:nvPr/>
          </p:nvCxnSpPr>
          <p:spPr>
            <a:xfrm>
              <a:off x="4116388" y="3024188"/>
              <a:ext cx="336550" cy="334962"/>
            </a:xfrm>
            <a:prstGeom prst="straightConnector1">
              <a:avLst/>
            </a:prstGeom>
            <a:noFill/>
            <a:ln cap="flat" cmpd="sng" w="38100">
              <a:solidFill>
                <a:schemeClr val="lt1"/>
              </a:solidFill>
              <a:prstDash val="solid"/>
              <a:round/>
              <a:headEnd len="med" w="med" type="none"/>
              <a:tailEnd len="med" w="med" type="triangle"/>
            </a:ln>
          </p:spPr>
        </p:cxnSp>
        <p:cxnSp>
          <p:nvCxnSpPr>
            <p:cNvPr id="395" name="Google Shape;395;p46"/>
            <p:cNvCxnSpPr/>
            <p:nvPr/>
          </p:nvCxnSpPr>
          <p:spPr>
            <a:xfrm>
              <a:off x="3360738" y="3863975"/>
              <a:ext cx="334962" cy="336550"/>
            </a:xfrm>
            <a:prstGeom prst="straightConnector1">
              <a:avLst/>
            </a:prstGeom>
            <a:noFill/>
            <a:ln cap="flat" cmpd="sng" w="38100">
              <a:solidFill>
                <a:schemeClr val="lt1"/>
              </a:solidFill>
              <a:prstDash val="solid"/>
              <a:round/>
              <a:headEnd len="med" w="med" type="none"/>
              <a:tailEnd len="med" w="med" type="triangle"/>
            </a:ln>
          </p:spPr>
        </p:cxnSp>
        <p:cxnSp>
          <p:nvCxnSpPr>
            <p:cNvPr id="396" name="Google Shape;396;p46"/>
            <p:cNvCxnSpPr/>
            <p:nvPr/>
          </p:nvCxnSpPr>
          <p:spPr>
            <a:xfrm flipH="1">
              <a:off x="4200525" y="3863975"/>
              <a:ext cx="336550" cy="419100"/>
            </a:xfrm>
            <a:prstGeom prst="straightConnector1">
              <a:avLst/>
            </a:prstGeom>
            <a:noFill/>
            <a:ln cap="flat" cmpd="sng" w="38100">
              <a:solidFill>
                <a:schemeClr val="lt1"/>
              </a:solidFill>
              <a:prstDash val="solid"/>
              <a:round/>
              <a:headEnd len="med" w="med" type="none"/>
              <a:tailEnd len="med" w="med" type="triangle"/>
            </a:ln>
          </p:spPr>
        </p:cxnSp>
        <p:cxnSp>
          <p:nvCxnSpPr>
            <p:cNvPr id="397" name="Google Shape;397;p46"/>
            <p:cNvCxnSpPr/>
            <p:nvPr/>
          </p:nvCxnSpPr>
          <p:spPr>
            <a:xfrm rot="10800000">
              <a:off x="2603500" y="4367213"/>
              <a:ext cx="1092200" cy="0"/>
            </a:xfrm>
            <a:prstGeom prst="straightConnector1">
              <a:avLst/>
            </a:prstGeom>
            <a:noFill/>
            <a:ln cap="flat" cmpd="sng" w="38100">
              <a:solidFill>
                <a:schemeClr val="lt1"/>
              </a:solidFill>
              <a:prstDash val="solid"/>
              <a:round/>
              <a:headEnd len="med" w="med" type="none"/>
              <a:tailEnd len="med" w="med" type="triangle"/>
            </a:ln>
          </p:spPr>
        </p:cxnSp>
        <p:cxnSp>
          <p:nvCxnSpPr>
            <p:cNvPr id="398" name="Google Shape;398;p46"/>
            <p:cNvCxnSpPr/>
            <p:nvPr/>
          </p:nvCxnSpPr>
          <p:spPr>
            <a:xfrm rot="10800000">
              <a:off x="2603500" y="2100263"/>
              <a:ext cx="0" cy="2266950"/>
            </a:xfrm>
            <a:prstGeom prst="straightConnector1">
              <a:avLst/>
            </a:prstGeom>
            <a:noFill/>
            <a:ln cap="flat" cmpd="sng" w="38100">
              <a:solidFill>
                <a:schemeClr val="lt1"/>
              </a:solidFill>
              <a:prstDash val="solid"/>
              <a:round/>
              <a:headEnd len="med" w="med" type="none"/>
              <a:tailEnd len="med" w="med" type="triangle"/>
            </a:ln>
          </p:spPr>
        </p:cxnSp>
        <p:cxnSp>
          <p:nvCxnSpPr>
            <p:cNvPr id="399" name="Google Shape;399;p46"/>
            <p:cNvCxnSpPr/>
            <p:nvPr/>
          </p:nvCxnSpPr>
          <p:spPr>
            <a:xfrm>
              <a:off x="2603500" y="2100263"/>
              <a:ext cx="1092200" cy="0"/>
            </a:xfrm>
            <a:prstGeom prst="straightConnector1">
              <a:avLst/>
            </a:prstGeom>
            <a:noFill/>
            <a:ln cap="flat" cmpd="sng" w="38100">
              <a:solidFill>
                <a:schemeClr val="lt1"/>
              </a:solidFill>
              <a:prstDash val="solid"/>
              <a:round/>
              <a:headEnd len="med" w="med" type="none"/>
              <a:tailEnd len="med" w="med" type="triangle"/>
            </a:ln>
          </p:spPr>
        </p:cxnSp>
        <p:sp>
          <p:nvSpPr>
            <p:cNvPr id="400" name="Google Shape;400;p46"/>
            <p:cNvSpPr/>
            <p:nvPr/>
          </p:nvSpPr>
          <p:spPr>
            <a:xfrm>
              <a:off x="4200525" y="1931988"/>
              <a:ext cx="1246188" cy="3024187"/>
            </a:xfrm>
            <a:custGeom>
              <a:rect b="b" l="l" r="r" t="t"/>
              <a:pathLst>
                <a:path extrusionOk="0" h="1296" w="712">
                  <a:moveTo>
                    <a:pt x="0" y="96"/>
                  </a:moveTo>
                  <a:cubicBezTo>
                    <a:pt x="212" y="48"/>
                    <a:pt x="424" y="0"/>
                    <a:pt x="528" y="144"/>
                  </a:cubicBezTo>
                  <a:cubicBezTo>
                    <a:pt x="632" y="288"/>
                    <a:pt x="712" y="768"/>
                    <a:pt x="624" y="960"/>
                  </a:cubicBezTo>
                  <a:cubicBezTo>
                    <a:pt x="536" y="1152"/>
                    <a:pt x="268" y="1224"/>
                    <a:pt x="0" y="1296"/>
                  </a:cubicBezTo>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
        <p:nvSpPr>
          <p:cNvPr id="401" name="Google Shape;401;p46"/>
          <p:cNvSpPr/>
          <p:nvPr/>
        </p:nvSpPr>
        <p:spPr>
          <a:xfrm>
            <a:off x="5302477" y="3640703"/>
            <a:ext cx="4882113" cy="154414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lang="en-US" sz="2540">
                <a:solidFill>
                  <a:srgbClr val="000000"/>
                </a:solidFill>
                <a:latin typeface="Times New Roman"/>
                <a:ea typeface="Times New Roman"/>
                <a:cs typeface="Times New Roman"/>
                <a:sym typeface="Times New Roman"/>
              </a:rPr>
              <a:t>From a visual examination of the CFG:</a:t>
            </a:r>
            <a:endParaRPr/>
          </a:p>
          <a:p>
            <a:pPr indent="0" lvl="1" marL="742950" marR="0" rtl="0" algn="l">
              <a:spcBef>
                <a:spcPts val="0"/>
              </a:spcBef>
              <a:spcAft>
                <a:spcPts val="0"/>
              </a:spcAft>
              <a:buNone/>
            </a:pPr>
            <a:r>
              <a:rPr b="0" i="0" lang="en-US" sz="2177" u="none" cap="none" strike="noStrike">
                <a:solidFill>
                  <a:srgbClr val="000000"/>
                </a:solidFill>
                <a:latin typeface="Times New Roman"/>
                <a:ea typeface="Times New Roman"/>
                <a:cs typeface="Times New Roman"/>
                <a:sym typeface="Times New Roman"/>
              </a:rPr>
              <a:t>the number of bounded areas is 2. </a:t>
            </a:r>
            <a:endParaRPr/>
          </a:p>
          <a:p>
            <a:pPr indent="0" lvl="1" marL="742950" marR="0" rtl="0" algn="l">
              <a:spcBef>
                <a:spcPts val="0"/>
              </a:spcBef>
              <a:spcAft>
                <a:spcPts val="0"/>
              </a:spcAft>
              <a:buNone/>
            </a:pPr>
            <a:r>
              <a:rPr b="0" i="0" lang="en-US" sz="2177" u="none" cap="none" strike="noStrike">
                <a:solidFill>
                  <a:srgbClr val="000000"/>
                </a:solidFill>
                <a:latin typeface="Times New Roman"/>
                <a:ea typeface="Times New Roman"/>
                <a:cs typeface="Times New Roman"/>
                <a:sym typeface="Times New Roman"/>
              </a:rPr>
              <a:t>cyclomatic complexity = 2+1=3.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idx="1" type="body"/>
          </p:nvPr>
        </p:nvSpPr>
        <p:spPr>
          <a:xfrm>
            <a:off x="470051" y="2347446"/>
            <a:ext cx="7802739"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2013"/>
              <a:buChar char="🞆"/>
            </a:pPr>
            <a:r>
              <a:rPr b="1" lang="en-US" sz="2013">
                <a:solidFill>
                  <a:srgbClr val="43FFF5"/>
                </a:solidFill>
              </a:rPr>
              <a:t>The cyclomatic complexity of a program can also be easily computed by computing the number of decision and loop statements of the program. </a:t>
            </a:r>
            <a:endParaRPr/>
          </a:p>
          <a:p>
            <a:pPr indent="-215074" lvl="0" marL="342900" rtl="0" algn="l">
              <a:lnSpc>
                <a:spcPct val="80000"/>
              </a:lnSpc>
              <a:spcBef>
                <a:spcPts val="1003"/>
              </a:spcBef>
              <a:spcAft>
                <a:spcPts val="0"/>
              </a:spcAft>
              <a:buSzPts val="2013"/>
              <a:buNone/>
            </a:pPr>
            <a:r>
              <a:t/>
            </a:r>
            <a:endParaRPr sz="2013">
              <a:solidFill>
                <a:srgbClr val="43FFF5"/>
              </a:solidFill>
            </a:endParaRPr>
          </a:p>
          <a:p>
            <a:pPr indent="-342900" lvl="0" marL="342900" rtl="0" algn="l">
              <a:lnSpc>
                <a:spcPct val="80000"/>
              </a:lnSpc>
              <a:spcBef>
                <a:spcPts val="1003"/>
              </a:spcBef>
              <a:spcAft>
                <a:spcPts val="0"/>
              </a:spcAft>
              <a:buSzPts val="2013"/>
              <a:buChar char="🞆"/>
            </a:pPr>
            <a:r>
              <a:rPr lang="en-US" sz="2013"/>
              <a:t>If N is the number of decision and loop statements of a program,then the McCabe’s metric is equal to N + 1.</a:t>
            </a:r>
            <a:endParaRPr/>
          </a:p>
          <a:p>
            <a:pPr indent="-215074" lvl="0" marL="342900" rtl="0" algn="l">
              <a:lnSpc>
                <a:spcPct val="80000"/>
              </a:lnSpc>
              <a:spcBef>
                <a:spcPts val="1003"/>
              </a:spcBef>
              <a:spcAft>
                <a:spcPts val="0"/>
              </a:spcAft>
              <a:buSzPts val="2013"/>
              <a:buNone/>
            </a:pPr>
            <a:r>
              <a:t/>
            </a:r>
            <a:endParaRPr sz="2013"/>
          </a:p>
          <a:p>
            <a:pPr indent="-342900" lvl="0" marL="342900" rtl="0" algn="l">
              <a:lnSpc>
                <a:spcPct val="80000"/>
              </a:lnSpc>
              <a:spcBef>
                <a:spcPts val="1003"/>
              </a:spcBef>
              <a:spcAft>
                <a:spcPts val="0"/>
              </a:spcAft>
              <a:buSzPts val="2013"/>
              <a:buChar char="🞆"/>
            </a:pPr>
            <a:r>
              <a:rPr lang="en-US" sz="2013">
                <a:solidFill>
                  <a:srgbClr val="43FFF5"/>
                </a:solidFill>
              </a:rPr>
              <a:t>Here, number of </a:t>
            </a:r>
            <a:endParaRPr/>
          </a:p>
          <a:p>
            <a:pPr indent="-285750" lvl="1" marL="742950" rtl="0" algn="l">
              <a:lnSpc>
                <a:spcPct val="80000"/>
              </a:lnSpc>
              <a:spcBef>
                <a:spcPts val="935"/>
              </a:spcBef>
              <a:spcAft>
                <a:spcPts val="0"/>
              </a:spcAft>
              <a:buSzPts val="1677"/>
              <a:buChar char="🞆"/>
            </a:pPr>
            <a:r>
              <a:rPr lang="en-US" sz="1677">
                <a:solidFill>
                  <a:srgbClr val="43FFF5"/>
                </a:solidFill>
              </a:rPr>
              <a:t>decision statement is 1</a:t>
            </a:r>
            <a:endParaRPr/>
          </a:p>
          <a:p>
            <a:pPr indent="-285750" lvl="1" marL="742950" rtl="0" algn="l">
              <a:lnSpc>
                <a:spcPct val="80000"/>
              </a:lnSpc>
              <a:spcBef>
                <a:spcPts val="935"/>
              </a:spcBef>
              <a:spcAft>
                <a:spcPts val="0"/>
              </a:spcAft>
              <a:buSzPts val="1677"/>
              <a:buChar char="🞆"/>
            </a:pPr>
            <a:r>
              <a:rPr lang="en-US" sz="1677">
                <a:solidFill>
                  <a:srgbClr val="43FFF5"/>
                </a:solidFill>
              </a:rPr>
              <a:t>loop statement is 1</a:t>
            </a:r>
            <a:endParaRPr/>
          </a:p>
          <a:p>
            <a:pPr indent="-179260" lvl="1" marL="742950" rtl="0" algn="l">
              <a:lnSpc>
                <a:spcPct val="80000"/>
              </a:lnSpc>
              <a:spcBef>
                <a:spcPts val="935"/>
              </a:spcBef>
              <a:spcAft>
                <a:spcPts val="0"/>
              </a:spcAft>
              <a:buSzPts val="1677"/>
              <a:buNone/>
            </a:pPr>
            <a:r>
              <a:t/>
            </a:r>
            <a:endParaRPr sz="1677">
              <a:solidFill>
                <a:srgbClr val="43FFF5"/>
              </a:solidFill>
            </a:endParaRPr>
          </a:p>
          <a:p>
            <a:pPr indent="-285750" lvl="1" marL="742950" rtl="0" algn="l">
              <a:lnSpc>
                <a:spcPct val="80000"/>
              </a:lnSpc>
              <a:spcBef>
                <a:spcPts val="935"/>
              </a:spcBef>
              <a:spcAft>
                <a:spcPts val="0"/>
              </a:spcAft>
              <a:buSzPts val="1677"/>
              <a:buChar char="🞆"/>
            </a:pPr>
            <a:r>
              <a:rPr lang="en-US" sz="1677">
                <a:solidFill>
                  <a:srgbClr val="43FFF5"/>
                </a:solidFill>
              </a:rPr>
              <a:t>So, McCabe’s metric is equal to N + 1 </a:t>
            </a:r>
            <a:endParaRPr/>
          </a:p>
          <a:p>
            <a:pPr indent="-285750" lvl="1" marL="742950" rtl="0" algn="l">
              <a:lnSpc>
                <a:spcPct val="80000"/>
              </a:lnSpc>
              <a:spcBef>
                <a:spcPts val="935"/>
              </a:spcBef>
              <a:spcAft>
                <a:spcPts val="0"/>
              </a:spcAft>
              <a:buSzPts val="1677"/>
              <a:buChar char="🞆"/>
            </a:pPr>
            <a:r>
              <a:rPr lang="en-US" sz="1677">
                <a:solidFill>
                  <a:srgbClr val="43FFF5"/>
                </a:solidFill>
              </a:rPr>
              <a:t>                                  = 2+1=3</a:t>
            </a:r>
            <a:endParaRPr/>
          </a:p>
        </p:txBody>
      </p:sp>
      <p:grpSp>
        <p:nvGrpSpPr>
          <p:cNvPr id="407" name="Google Shape;407;p47"/>
          <p:cNvGrpSpPr/>
          <p:nvPr/>
        </p:nvGrpSpPr>
        <p:grpSpPr>
          <a:xfrm>
            <a:off x="8784073" y="2846419"/>
            <a:ext cx="2579311" cy="3123687"/>
            <a:chOff x="2603500" y="1847850"/>
            <a:chExt cx="2843213" cy="3443288"/>
          </a:xfrm>
        </p:grpSpPr>
        <p:sp>
          <p:nvSpPr>
            <p:cNvPr id="408" name="Google Shape;408;p47"/>
            <p:cNvSpPr/>
            <p:nvPr/>
          </p:nvSpPr>
          <p:spPr>
            <a:xfrm>
              <a:off x="3695700" y="184785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1</a:t>
              </a:r>
              <a:endParaRPr b="1" sz="2812">
                <a:solidFill>
                  <a:schemeClr val="lt1"/>
                </a:solidFill>
                <a:latin typeface="Times New Roman"/>
                <a:ea typeface="Times New Roman"/>
                <a:cs typeface="Times New Roman"/>
                <a:sym typeface="Times New Roman"/>
              </a:endParaRPr>
            </a:p>
          </p:txBody>
        </p:sp>
        <p:sp>
          <p:nvSpPr>
            <p:cNvPr id="409" name="Google Shape;409;p47"/>
            <p:cNvSpPr/>
            <p:nvPr/>
          </p:nvSpPr>
          <p:spPr>
            <a:xfrm>
              <a:off x="3695700" y="260350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2</a:t>
              </a:r>
              <a:endParaRPr b="1" sz="2812">
                <a:solidFill>
                  <a:schemeClr val="lt1"/>
                </a:solidFill>
                <a:latin typeface="Times New Roman"/>
                <a:ea typeface="Times New Roman"/>
                <a:cs typeface="Times New Roman"/>
                <a:sym typeface="Times New Roman"/>
              </a:endParaRPr>
            </a:p>
          </p:txBody>
        </p:sp>
        <p:sp>
          <p:nvSpPr>
            <p:cNvPr id="410" name="Google Shape;410;p47"/>
            <p:cNvSpPr/>
            <p:nvPr/>
          </p:nvSpPr>
          <p:spPr>
            <a:xfrm>
              <a:off x="3024188" y="335915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3</a:t>
              </a:r>
              <a:endParaRPr b="1" sz="2812">
                <a:solidFill>
                  <a:schemeClr val="lt1"/>
                </a:solidFill>
                <a:latin typeface="Times New Roman"/>
                <a:ea typeface="Times New Roman"/>
                <a:cs typeface="Times New Roman"/>
                <a:sym typeface="Times New Roman"/>
              </a:endParaRPr>
            </a:p>
          </p:txBody>
        </p:sp>
        <p:sp>
          <p:nvSpPr>
            <p:cNvPr id="411" name="Google Shape;411;p47"/>
            <p:cNvSpPr/>
            <p:nvPr/>
          </p:nvSpPr>
          <p:spPr>
            <a:xfrm>
              <a:off x="4284663" y="3359150"/>
              <a:ext cx="503237"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4</a:t>
              </a:r>
              <a:endParaRPr b="1" sz="2812">
                <a:solidFill>
                  <a:schemeClr val="lt1"/>
                </a:solidFill>
                <a:latin typeface="Times New Roman"/>
                <a:ea typeface="Times New Roman"/>
                <a:cs typeface="Times New Roman"/>
                <a:sym typeface="Times New Roman"/>
              </a:endParaRPr>
            </a:p>
          </p:txBody>
        </p:sp>
        <p:sp>
          <p:nvSpPr>
            <p:cNvPr id="412" name="Google Shape;412;p47"/>
            <p:cNvSpPr/>
            <p:nvPr/>
          </p:nvSpPr>
          <p:spPr>
            <a:xfrm>
              <a:off x="3695700" y="4032250"/>
              <a:ext cx="504825" cy="503238"/>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5</a:t>
              </a:r>
              <a:endParaRPr b="1" sz="2812">
                <a:solidFill>
                  <a:schemeClr val="lt1"/>
                </a:solidFill>
                <a:latin typeface="Times New Roman"/>
                <a:ea typeface="Times New Roman"/>
                <a:cs typeface="Times New Roman"/>
                <a:sym typeface="Times New Roman"/>
              </a:endParaRPr>
            </a:p>
          </p:txBody>
        </p:sp>
        <p:sp>
          <p:nvSpPr>
            <p:cNvPr id="413" name="Google Shape;413;p47"/>
            <p:cNvSpPr/>
            <p:nvPr/>
          </p:nvSpPr>
          <p:spPr>
            <a:xfrm>
              <a:off x="3695700" y="4787900"/>
              <a:ext cx="504825" cy="503238"/>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6</a:t>
              </a:r>
              <a:endParaRPr b="1" sz="2812">
                <a:solidFill>
                  <a:schemeClr val="lt1"/>
                </a:solidFill>
                <a:latin typeface="Times New Roman"/>
                <a:ea typeface="Times New Roman"/>
                <a:cs typeface="Times New Roman"/>
                <a:sym typeface="Times New Roman"/>
              </a:endParaRPr>
            </a:p>
          </p:txBody>
        </p:sp>
        <p:cxnSp>
          <p:nvCxnSpPr>
            <p:cNvPr id="414" name="Google Shape;414;p47"/>
            <p:cNvCxnSpPr/>
            <p:nvPr/>
          </p:nvCxnSpPr>
          <p:spPr>
            <a:xfrm>
              <a:off x="3948113" y="2268538"/>
              <a:ext cx="0" cy="334962"/>
            </a:xfrm>
            <a:prstGeom prst="straightConnector1">
              <a:avLst/>
            </a:prstGeom>
            <a:noFill/>
            <a:ln cap="flat" cmpd="sng" w="38100">
              <a:solidFill>
                <a:schemeClr val="lt1"/>
              </a:solidFill>
              <a:prstDash val="solid"/>
              <a:round/>
              <a:headEnd len="med" w="med" type="none"/>
              <a:tailEnd len="med" w="med" type="triangle"/>
            </a:ln>
          </p:spPr>
        </p:cxnSp>
        <p:cxnSp>
          <p:nvCxnSpPr>
            <p:cNvPr id="415" name="Google Shape;415;p47"/>
            <p:cNvCxnSpPr/>
            <p:nvPr/>
          </p:nvCxnSpPr>
          <p:spPr>
            <a:xfrm flipH="1">
              <a:off x="3444875" y="3024188"/>
              <a:ext cx="334963" cy="419100"/>
            </a:xfrm>
            <a:prstGeom prst="straightConnector1">
              <a:avLst/>
            </a:prstGeom>
            <a:noFill/>
            <a:ln cap="flat" cmpd="sng" w="38100">
              <a:solidFill>
                <a:schemeClr val="lt1"/>
              </a:solidFill>
              <a:prstDash val="solid"/>
              <a:round/>
              <a:headEnd len="med" w="med" type="none"/>
              <a:tailEnd len="med" w="med" type="triangle"/>
            </a:ln>
          </p:spPr>
        </p:cxnSp>
        <p:cxnSp>
          <p:nvCxnSpPr>
            <p:cNvPr id="416" name="Google Shape;416;p47"/>
            <p:cNvCxnSpPr/>
            <p:nvPr/>
          </p:nvCxnSpPr>
          <p:spPr>
            <a:xfrm>
              <a:off x="4116388" y="3024188"/>
              <a:ext cx="336550" cy="334962"/>
            </a:xfrm>
            <a:prstGeom prst="straightConnector1">
              <a:avLst/>
            </a:prstGeom>
            <a:noFill/>
            <a:ln cap="flat" cmpd="sng" w="38100">
              <a:solidFill>
                <a:schemeClr val="lt1"/>
              </a:solidFill>
              <a:prstDash val="solid"/>
              <a:round/>
              <a:headEnd len="med" w="med" type="none"/>
              <a:tailEnd len="med" w="med" type="triangle"/>
            </a:ln>
          </p:spPr>
        </p:cxnSp>
        <p:cxnSp>
          <p:nvCxnSpPr>
            <p:cNvPr id="417" name="Google Shape;417;p47"/>
            <p:cNvCxnSpPr/>
            <p:nvPr/>
          </p:nvCxnSpPr>
          <p:spPr>
            <a:xfrm>
              <a:off x="3360738" y="3863975"/>
              <a:ext cx="334962" cy="336550"/>
            </a:xfrm>
            <a:prstGeom prst="straightConnector1">
              <a:avLst/>
            </a:prstGeom>
            <a:noFill/>
            <a:ln cap="flat" cmpd="sng" w="38100">
              <a:solidFill>
                <a:schemeClr val="lt1"/>
              </a:solidFill>
              <a:prstDash val="solid"/>
              <a:round/>
              <a:headEnd len="med" w="med" type="none"/>
              <a:tailEnd len="med" w="med" type="triangle"/>
            </a:ln>
          </p:spPr>
        </p:cxnSp>
        <p:cxnSp>
          <p:nvCxnSpPr>
            <p:cNvPr id="418" name="Google Shape;418;p47"/>
            <p:cNvCxnSpPr/>
            <p:nvPr/>
          </p:nvCxnSpPr>
          <p:spPr>
            <a:xfrm flipH="1">
              <a:off x="4200525" y="3863975"/>
              <a:ext cx="336550" cy="419100"/>
            </a:xfrm>
            <a:prstGeom prst="straightConnector1">
              <a:avLst/>
            </a:prstGeom>
            <a:noFill/>
            <a:ln cap="flat" cmpd="sng" w="38100">
              <a:solidFill>
                <a:schemeClr val="lt1"/>
              </a:solidFill>
              <a:prstDash val="solid"/>
              <a:round/>
              <a:headEnd len="med" w="med" type="none"/>
              <a:tailEnd len="med" w="med" type="triangle"/>
            </a:ln>
          </p:spPr>
        </p:cxnSp>
        <p:cxnSp>
          <p:nvCxnSpPr>
            <p:cNvPr id="419" name="Google Shape;419;p47"/>
            <p:cNvCxnSpPr/>
            <p:nvPr/>
          </p:nvCxnSpPr>
          <p:spPr>
            <a:xfrm rot="10800000">
              <a:off x="2603500" y="4367213"/>
              <a:ext cx="1092200" cy="0"/>
            </a:xfrm>
            <a:prstGeom prst="straightConnector1">
              <a:avLst/>
            </a:prstGeom>
            <a:noFill/>
            <a:ln cap="flat" cmpd="sng" w="38100">
              <a:solidFill>
                <a:schemeClr val="lt1"/>
              </a:solidFill>
              <a:prstDash val="solid"/>
              <a:round/>
              <a:headEnd len="med" w="med" type="none"/>
              <a:tailEnd len="med" w="med" type="triangle"/>
            </a:ln>
          </p:spPr>
        </p:cxnSp>
        <p:cxnSp>
          <p:nvCxnSpPr>
            <p:cNvPr id="420" name="Google Shape;420;p47"/>
            <p:cNvCxnSpPr/>
            <p:nvPr/>
          </p:nvCxnSpPr>
          <p:spPr>
            <a:xfrm rot="10800000">
              <a:off x="2603500" y="2100263"/>
              <a:ext cx="0" cy="2266950"/>
            </a:xfrm>
            <a:prstGeom prst="straightConnector1">
              <a:avLst/>
            </a:prstGeom>
            <a:noFill/>
            <a:ln cap="flat" cmpd="sng" w="38100">
              <a:solidFill>
                <a:schemeClr val="lt1"/>
              </a:solidFill>
              <a:prstDash val="solid"/>
              <a:round/>
              <a:headEnd len="med" w="med" type="none"/>
              <a:tailEnd len="med" w="med" type="triangle"/>
            </a:ln>
          </p:spPr>
        </p:cxnSp>
        <p:cxnSp>
          <p:nvCxnSpPr>
            <p:cNvPr id="421" name="Google Shape;421;p47"/>
            <p:cNvCxnSpPr/>
            <p:nvPr/>
          </p:nvCxnSpPr>
          <p:spPr>
            <a:xfrm>
              <a:off x="2603500" y="2100263"/>
              <a:ext cx="1092200" cy="0"/>
            </a:xfrm>
            <a:prstGeom prst="straightConnector1">
              <a:avLst/>
            </a:prstGeom>
            <a:noFill/>
            <a:ln cap="flat" cmpd="sng" w="38100">
              <a:solidFill>
                <a:schemeClr val="lt1"/>
              </a:solidFill>
              <a:prstDash val="solid"/>
              <a:round/>
              <a:headEnd len="med" w="med" type="none"/>
              <a:tailEnd len="med" w="med" type="triangle"/>
            </a:ln>
          </p:spPr>
        </p:cxnSp>
        <p:sp>
          <p:nvSpPr>
            <p:cNvPr id="422" name="Google Shape;422;p47"/>
            <p:cNvSpPr/>
            <p:nvPr/>
          </p:nvSpPr>
          <p:spPr>
            <a:xfrm>
              <a:off x="4200525" y="1931988"/>
              <a:ext cx="1246188" cy="3024187"/>
            </a:xfrm>
            <a:custGeom>
              <a:rect b="b" l="l" r="r" t="t"/>
              <a:pathLst>
                <a:path extrusionOk="0" h="1296" w="712">
                  <a:moveTo>
                    <a:pt x="0" y="96"/>
                  </a:moveTo>
                  <a:cubicBezTo>
                    <a:pt x="212" y="48"/>
                    <a:pt x="424" y="0"/>
                    <a:pt x="528" y="144"/>
                  </a:cubicBezTo>
                  <a:cubicBezTo>
                    <a:pt x="632" y="288"/>
                    <a:pt x="712" y="768"/>
                    <a:pt x="624" y="960"/>
                  </a:cubicBezTo>
                  <a:cubicBezTo>
                    <a:pt x="536" y="1152"/>
                    <a:pt x="268" y="1224"/>
                    <a:pt x="0" y="1296"/>
                  </a:cubicBezTo>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
        <p:nvSpPr>
          <p:cNvPr id="423" name="Google Shape;423;p47"/>
          <p:cNvSpPr txBox="1"/>
          <p:nvPr>
            <p:ph type="title"/>
          </p:nvPr>
        </p:nvSpPr>
        <p:spPr>
          <a:xfrm>
            <a:off x="791386" y="891771"/>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Cyclomatic Complexity </a:t>
            </a:r>
            <a:br>
              <a:rPr lang="en-US" sz="3266"/>
            </a:br>
            <a:r>
              <a:rPr lang="en-US"/>
              <a:t>Method-3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Example</a:t>
            </a:r>
            <a:endParaRPr/>
          </a:p>
        </p:txBody>
      </p:sp>
      <p:sp>
        <p:nvSpPr>
          <p:cNvPr id="429" name="Google Shape;429;p48"/>
          <p:cNvSpPr txBox="1"/>
          <p:nvPr>
            <p:ph idx="1" type="body"/>
          </p:nvPr>
        </p:nvSpPr>
        <p:spPr>
          <a:xfrm>
            <a:off x="2194631" y="1440152"/>
            <a:ext cx="3211537" cy="4620005"/>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l">
              <a:spcBef>
                <a:spcPts val="0"/>
              </a:spcBef>
              <a:spcAft>
                <a:spcPts val="0"/>
              </a:spcAft>
              <a:buSzPts val="2177"/>
              <a:buNone/>
            </a:pPr>
            <a:r>
              <a:rPr lang="en-US" sz="2177"/>
              <a:t>int f1(int x,int y){                    </a:t>
            </a:r>
            <a:endParaRPr/>
          </a:p>
          <a:p>
            <a:pPr indent="0" lvl="0" marL="0" rtl="0" algn="l">
              <a:spcBef>
                <a:spcPts val="1035"/>
              </a:spcBef>
              <a:spcAft>
                <a:spcPts val="0"/>
              </a:spcAft>
              <a:buSzPts val="2177"/>
              <a:buNone/>
            </a:pPr>
            <a:r>
              <a:rPr lang="en-US" sz="2177">
                <a:solidFill>
                  <a:srgbClr val="43FFF5"/>
                </a:solidFill>
              </a:rPr>
              <a:t>1</a:t>
            </a:r>
            <a:r>
              <a:rPr lang="en-US" sz="2177"/>
              <a:t> while (x != y){</a:t>
            </a:r>
            <a:endParaRPr/>
          </a:p>
          <a:p>
            <a:pPr indent="0" lvl="0" marL="0" rtl="0" algn="l">
              <a:spcBef>
                <a:spcPts val="1035"/>
              </a:spcBef>
              <a:spcAft>
                <a:spcPts val="0"/>
              </a:spcAft>
              <a:buSzPts val="2177"/>
              <a:buNone/>
            </a:pPr>
            <a:r>
              <a:rPr lang="en-US" sz="2177">
                <a:solidFill>
                  <a:srgbClr val="43FFF5"/>
                </a:solidFill>
              </a:rPr>
              <a:t>2</a:t>
            </a:r>
            <a:r>
              <a:rPr lang="en-US" sz="2177"/>
              <a:t>    if (x&gt;y) then </a:t>
            </a:r>
            <a:endParaRPr/>
          </a:p>
          <a:p>
            <a:pPr indent="0" lvl="0" marL="0" rtl="0" algn="l">
              <a:spcBef>
                <a:spcPts val="1035"/>
              </a:spcBef>
              <a:spcAft>
                <a:spcPts val="0"/>
              </a:spcAft>
              <a:buSzPts val="2177"/>
              <a:buNone/>
            </a:pPr>
            <a:r>
              <a:rPr lang="en-US" sz="2177">
                <a:solidFill>
                  <a:srgbClr val="43FFF5"/>
                </a:solidFill>
              </a:rPr>
              <a:t>3 </a:t>
            </a:r>
            <a:r>
              <a:rPr lang="en-US" sz="2177"/>
              <a:t>        x=x-y;</a:t>
            </a:r>
            <a:endParaRPr/>
          </a:p>
          <a:p>
            <a:pPr indent="0" lvl="0" marL="0" rtl="0" algn="l">
              <a:spcBef>
                <a:spcPts val="1035"/>
              </a:spcBef>
              <a:spcAft>
                <a:spcPts val="0"/>
              </a:spcAft>
              <a:buSzPts val="2177"/>
              <a:buNone/>
            </a:pPr>
            <a:r>
              <a:rPr lang="en-US" sz="2177">
                <a:solidFill>
                  <a:srgbClr val="43FFF5"/>
                </a:solidFill>
              </a:rPr>
              <a:t>4</a:t>
            </a:r>
            <a:r>
              <a:rPr lang="en-US" sz="2177"/>
              <a:t>    else y=y-x;</a:t>
            </a:r>
            <a:endParaRPr/>
          </a:p>
          <a:p>
            <a:pPr indent="0" lvl="0" marL="0" rtl="0" algn="l">
              <a:spcBef>
                <a:spcPts val="1035"/>
              </a:spcBef>
              <a:spcAft>
                <a:spcPts val="0"/>
              </a:spcAft>
              <a:buSzPts val="2177"/>
              <a:buNone/>
            </a:pPr>
            <a:r>
              <a:rPr lang="en-US" sz="2177">
                <a:solidFill>
                  <a:srgbClr val="43FFF5"/>
                </a:solidFill>
              </a:rPr>
              <a:t>5</a:t>
            </a:r>
            <a:r>
              <a:rPr lang="en-US" sz="2177"/>
              <a:t> }</a:t>
            </a:r>
            <a:endParaRPr/>
          </a:p>
          <a:p>
            <a:pPr indent="0" lvl="0" marL="0" rtl="0" algn="l">
              <a:spcBef>
                <a:spcPts val="1035"/>
              </a:spcBef>
              <a:spcAft>
                <a:spcPts val="0"/>
              </a:spcAft>
              <a:buSzPts val="2177"/>
              <a:buNone/>
            </a:pPr>
            <a:r>
              <a:rPr lang="en-US" sz="2177">
                <a:solidFill>
                  <a:srgbClr val="43FFF5"/>
                </a:solidFill>
              </a:rPr>
              <a:t>6</a:t>
            </a:r>
            <a:r>
              <a:rPr lang="en-US" sz="2177"/>
              <a:t> return x;        }</a:t>
            </a:r>
            <a:endParaRPr/>
          </a:p>
        </p:txBody>
      </p:sp>
      <p:grpSp>
        <p:nvGrpSpPr>
          <p:cNvPr id="430" name="Google Shape;430;p48"/>
          <p:cNvGrpSpPr/>
          <p:nvPr/>
        </p:nvGrpSpPr>
        <p:grpSpPr>
          <a:xfrm>
            <a:off x="7525326" y="2301968"/>
            <a:ext cx="2579311" cy="3123688"/>
            <a:chOff x="2603500" y="1847850"/>
            <a:chExt cx="2843213" cy="3443288"/>
          </a:xfrm>
        </p:grpSpPr>
        <p:sp>
          <p:nvSpPr>
            <p:cNvPr id="431" name="Google Shape;431;p48"/>
            <p:cNvSpPr/>
            <p:nvPr/>
          </p:nvSpPr>
          <p:spPr>
            <a:xfrm>
              <a:off x="3695700" y="184785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1</a:t>
              </a:r>
              <a:endParaRPr b="1" sz="2812">
                <a:solidFill>
                  <a:schemeClr val="lt1"/>
                </a:solidFill>
                <a:latin typeface="Times New Roman"/>
                <a:ea typeface="Times New Roman"/>
                <a:cs typeface="Times New Roman"/>
                <a:sym typeface="Times New Roman"/>
              </a:endParaRPr>
            </a:p>
          </p:txBody>
        </p:sp>
        <p:sp>
          <p:nvSpPr>
            <p:cNvPr id="432" name="Google Shape;432;p48"/>
            <p:cNvSpPr/>
            <p:nvPr/>
          </p:nvSpPr>
          <p:spPr>
            <a:xfrm>
              <a:off x="3695700" y="260350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2</a:t>
              </a:r>
              <a:endParaRPr b="1" sz="2812">
                <a:solidFill>
                  <a:schemeClr val="lt1"/>
                </a:solidFill>
                <a:latin typeface="Times New Roman"/>
                <a:ea typeface="Times New Roman"/>
                <a:cs typeface="Times New Roman"/>
                <a:sym typeface="Times New Roman"/>
              </a:endParaRPr>
            </a:p>
          </p:txBody>
        </p:sp>
        <p:sp>
          <p:nvSpPr>
            <p:cNvPr id="433" name="Google Shape;433;p48"/>
            <p:cNvSpPr/>
            <p:nvPr/>
          </p:nvSpPr>
          <p:spPr>
            <a:xfrm>
              <a:off x="3024188" y="3359150"/>
              <a:ext cx="504825"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3</a:t>
              </a:r>
              <a:endParaRPr b="1" sz="2812">
                <a:solidFill>
                  <a:schemeClr val="lt1"/>
                </a:solidFill>
                <a:latin typeface="Times New Roman"/>
                <a:ea typeface="Times New Roman"/>
                <a:cs typeface="Times New Roman"/>
                <a:sym typeface="Times New Roman"/>
              </a:endParaRPr>
            </a:p>
          </p:txBody>
        </p:sp>
        <p:sp>
          <p:nvSpPr>
            <p:cNvPr id="434" name="Google Shape;434;p48"/>
            <p:cNvSpPr/>
            <p:nvPr/>
          </p:nvSpPr>
          <p:spPr>
            <a:xfrm>
              <a:off x="4284663" y="3359150"/>
              <a:ext cx="503237" cy="504825"/>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4</a:t>
              </a:r>
              <a:endParaRPr b="1" sz="2812">
                <a:solidFill>
                  <a:schemeClr val="lt1"/>
                </a:solidFill>
                <a:latin typeface="Times New Roman"/>
                <a:ea typeface="Times New Roman"/>
                <a:cs typeface="Times New Roman"/>
                <a:sym typeface="Times New Roman"/>
              </a:endParaRPr>
            </a:p>
          </p:txBody>
        </p:sp>
        <p:sp>
          <p:nvSpPr>
            <p:cNvPr id="435" name="Google Shape;435;p48"/>
            <p:cNvSpPr/>
            <p:nvPr/>
          </p:nvSpPr>
          <p:spPr>
            <a:xfrm>
              <a:off x="3695700" y="4032250"/>
              <a:ext cx="504825" cy="503238"/>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5</a:t>
              </a:r>
              <a:endParaRPr b="1" sz="2812">
                <a:solidFill>
                  <a:schemeClr val="lt1"/>
                </a:solidFill>
                <a:latin typeface="Times New Roman"/>
                <a:ea typeface="Times New Roman"/>
                <a:cs typeface="Times New Roman"/>
                <a:sym typeface="Times New Roman"/>
              </a:endParaRPr>
            </a:p>
          </p:txBody>
        </p:sp>
        <p:sp>
          <p:nvSpPr>
            <p:cNvPr id="436" name="Google Shape;436;p48"/>
            <p:cNvSpPr/>
            <p:nvPr/>
          </p:nvSpPr>
          <p:spPr>
            <a:xfrm>
              <a:off x="3695700" y="4787900"/>
              <a:ext cx="504825" cy="503238"/>
            </a:xfrm>
            <a:prstGeom prst="ellipse">
              <a:avLst/>
            </a:prstGeom>
            <a:solidFill>
              <a:srgbClr val="3399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175">
                  <a:solidFill>
                    <a:schemeClr val="lt1"/>
                  </a:solidFill>
                  <a:latin typeface="Times New Roman"/>
                  <a:ea typeface="Times New Roman"/>
                  <a:cs typeface="Times New Roman"/>
                  <a:sym typeface="Times New Roman"/>
                </a:rPr>
                <a:t>6</a:t>
              </a:r>
              <a:endParaRPr b="1" sz="2812">
                <a:solidFill>
                  <a:schemeClr val="lt1"/>
                </a:solidFill>
                <a:latin typeface="Times New Roman"/>
                <a:ea typeface="Times New Roman"/>
                <a:cs typeface="Times New Roman"/>
                <a:sym typeface="Times New Roman"/>
              </a:endParaRPr>
            </a:p>
          </p:txBody>
        </p:sp>
        <p:cxnSp>
          <p:nvCxnSpPr>
            <p:cNvPr id="437" name="Google Shape;437;p48"/>
            <p:cNvCxnSpPr/>
            <p:nvPr/>
          </p:nvCxnSpPr>
          <p:spPr>
            <a:xfrm>
              <a:off x="3948113" y="2268538"/>
              <a:ext cx="0" cy="334962"/>
            </a:xfrm>
            <a:prstGeom prst="straightConnector1">
              <a:avLst/>
            </a:prstGeom>
            <a:noFill/>
            <a:ln cap="flat" cmpd="sng" w="38100">
              <a:solidFill>
                <a:schemeClr val="lt1"/>
              </a:solidFill>
              <a:prstDash val="solid"/>
              <a:round/>
              <a:headEnd len="med" w="med" type="none"/>
              <a:tailEnd len="med" w="med" type="triangle"/>
            </a:ln>
          </p:spPr>
        </p:cxnSp>
        <p:cxnSp>
          <p:nvCxnSpPr>
            <p:cNvPr id="438" name="Google Shape;438;p48"/>
            <p:cNvCxnSpPr/>
            <p:nvPr/>
          </p:nvCxnSpPr>
          <p:spPr>
            <a:xfrm flipH="1">
              <a:off x="3444875" y="3024188"/>
              <a:ext cx="334963" cy="419100"/>
            </a:xfrm>
            <a:prstGeom prst="straightConnector1">
              <a:avLst/>
            </a:prstGeom>
            <a:noFill/>
            <a:ln cap="flat" cmpd="sng" w="38100">
              <a:solidFill>
                <a:schemeClr val="lt1"/>
              </a:solidFill>
              <a:prstDash val="solid"/>
              <a:round/>
              <a:headEnd len="med" w="med" type="none"/>
              <a:tailEnd len="med" w="med" type="triangle"/>
            </a:ln>
          </p:spPr>
        </p:cxnSp>
        <p:cxnSp>
          <p:nvCxnSpPr>
            <p:cNvPr id="439" name="Google Shape;439;p48"/>
            <p:cNvCxnSpPr/>
            <p:nvPr/>
          </p:nvCxnSpPr>
          <p:spPr>
            <a:xfrm>
              <a:off x="4116388" y="3024188"/>
              <a:ext cx="336550" cy="334962"/>
            </a:xfrm>
            <a:prstGeom prst="straightConnector1">
              <a:avLst/>
            </a:prstGeom>
            <a:noFill/>
            <a:ln cap="flat" cmpd="sng" w="38100">
              <a:solidFill>
                <a:schemeClr val="lt1"/>
              </a:solidFill>
              <a:prstDash val="solid"/>
              <a:round/>
              <a:headEnd len="med" w="med" type="none"/>
              <a:tailEnd len="med" w="med" type="triangle"/>
            </a:ln>
          </p:spPr>
        </p:cxnSp>
        <p:cxnSp>
          <p:nvCxnSpPr>
            <p:cNvPr id="440" name="Google Shape;440;p48"/>
            <p:cNvCxnSpPr/>
            <p:nvPr/>
          </p:nvCxnSpPr>
          <p:spPr>
            <a:xfrm>
              <a:off x="3360738" y="3863975"/>
              <a:ext cx="334962" cy="336550"/>
            </a:xfrm>
            <a:prstGeom prst="straightConnector1">
              <a:avLst/>
            </a:prstGeom>
            <a:noFill/>
            <a:ln cap="flat" cmpd="sng" w="38100">
              <a:solidFill>
                <a:schemeClr val="lt1"/>
              </a:solidFill>
              <a:prstDash val="solid"/>
              <a:round/>
              <a:headEnd len="med" w="med" type="none"/>
              <a:tailEnd len="med" w="med" type="triangle"/>
            </a:ln>
          </p:spPr>
        </p:cxnSp>
        <p:cxnSp>
          <p:nvCxnSpPr>
            <p:cNvPr id="441" name="Google Shape;441;p48"/>
            <p:cNvCxnSpPr/>
            <p:nvPr/>
          </p:nvCxnSpPr>
          <p:spPr>
            <a:xfrm flipH="1">
              <a:off x="4200525" y="3863975"/>
              <a:ext cx="336550" cy="419100"/>
            </a:xfrm>
            <a:prstGeom prst="straightConnector1">
              <a:avLst/>
            </a:prstGeom>
            <a:noFill/>
            <a:ln cap="flat" cmpd="sng" w="38100">
              <a:solidFill>
                <a:schemeClr val="lt1"/>
              </a:solidFill>
              <a:prstDash val="solid"/>
              <a:round/>
              <a:headEnd len="med" w="med" type="none"/>
              <a:tailEnd len="med" w="med" type="triangle"/>
            </a:ln>
          </p:spPr>
        </p:cxnSp>
        <p:cxnSp>
          <p:nvCxnSpPr>
            <p:cNvPr id="442" name="Google Shape;442;p48"/>
            <p:cNvCxnSpPr/>
            <p:nvPr/>
          </p:nvCxnSpPr>
          <p:spPr>
            <a:xfrm rot="10800000">
              <a:off x="2603500" y="4367213"/>
              <a:ext cx="1092200" cy="0"/>
            </a:xfrm>
            <a:prstGeom prst="straightConnector1">
              <a:avLst/>
            </a:prstGeom>
            <a:noFill/>
            <a:ln cap="flat" cmpd="sng" w="38100">
              <a:solidFill>
                <a:schemeClr val="lt1"/>
              </a:solidFill>
              <a:prstDash val="solid"/>
              <a:round/>
              <a:headEnd len="med" w="med" type="none"/>
              <a:tailEnd len="med" w="med" type="triangle"/>
            </a:ln>
          </p:spPr>
        </p:cxnSp>
        <p:cxnSp>
          <p:nvCxnSpPr>
            <p:cNvPr id="443" name="Google Shape;443;p48"/>
            <p:cNvCxnSpPr/>
            <p:nvPr/>
          </p:nvCxnSpPr>
          <p:spPr>
            <a:xfrm rot="10800000">
              <a:off x="2603500" y="2100263"/>
              <a:ext cx="0" cy="2266950"/>
            </a:xfrm>
            <a:prstGeom prst="straightConnector1">
              <a:avLst/>
            </a:prstGeom>
            <a:noFill/>
            <a:ln cap="flat" cmpd="sng" w="38100">
              <a:solidFill>
                <a:schemeClr val="lt1"/>
              </a:solidFill>
              <a:prstDash val="solid"/>
              <a:round/>
              <a:headEnd len="med" w="med" type="none"/>
              <a:tailEnd len="med" w="med" type="triangle"/>
            </a:ln>
          </p:spPr>
        </p:cxnSp>
        <p:cxnSp>
          <p:nvCxnSpPr>
            <p:cNvPr id="444" name="Google Shape;444;p48"/>
            <p:cNvCxnSpPr/>
            <p:nvPr/>
          </p:nvCxnSpPr>
          <p:spPr>
            <a:xfrm>
              <a:off x="2603500" y="2100263"/>
              <a:ext cx="1092200" cy="0"/>
            </a:xfrm>
            <a:prstGeom prst="straightConnector1">
              <a:avLst/>
            </a:prstGeom>
            <a:noFill/>
            <a:ln cap="flat" cmpd="sng" w="38100">
              <a:solidFill>
                <a:schemeClr val="lt1"/>
              </a:solidFill>
              <a:prstDash val="solid"/>
              <a:round/>
              <a:headEnd len="med" w="med" type="none"/>
              <a:tailEnd len="med" w="med" type="triangle"/>
            </a:ln>
          </p:spPr>
        </p:cxnSp>
        <p:sp>
          <p:nvSpPr>
            <p:cNvPr id="445" name="Google Shape;445;p48"/>
            <p:cNvSpPr/>
            <p:nvPr/>
          </p:nvSpPr>
          <p:spPr>
            <a:xfrm>
              <a:off x="4200525" y="1931988"/>
              <a:ext cx="1246188" cy="3024187"/>
            </a:xfrm>
            <a:custGeom>
              <a:rect b="b" l="l" r="r" t="t"/>
              <a:pathLst>
                <a:path extrusionOk="0" h="1296" w="712">
                  <a:moveTo>
                    <a:pt x="0" y="96"/>
                  </a:moveTo>
                  <a:cubicBezTo>
                    <a:pt x="212" y="48"/>
                    <a:pt x="424" y="0"/>
                    <a:pt x="528" y="144"/>
                  </a:cubicBezTo>
                  <a:cubicBezTo>
                    <a:pt x="632" y="288"/>
                    <a:pt x="712" y="768"/>
                    <a:pt x="624" y="960"/>
                  </a:cubicBezTo>
                  <a:cubicBezTo>
                    <a:pt x="536" y="1152"/>
                    <a:pt x="268" y="1224"/>
                    <a:pt x="0" y="1296"/>
                  </a:cubicBezTo>
                </a:path>
              </a:pathLst>
            </a:cu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
        <p:nvSpPr>
          <p:cNvPr id="446" name="Google Shape;446;p48"/>
          <p:cNvSpPr/>
          <p:nvPr/>
        </p:nvSpPr>
        <p:spPr>
          <a:xfrm>
            <a:off x="2335766" y="4486072"/>
            <a:ext cx="7344771" cy="187916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540">
                <a:solidFill>
                  <a:srgbClr val="000000"/>
                </a:solidFill>
                <a:latin typeface="Times New Roman"/>
                <a:ea typeface="Times New Roman"/>
                <a:cs typeface="Times New Roman"/>
                <a:sym typeface="Times New Roman"/>
              </a:rPr>
              <a:t>Derivation of Test Cases</a:t>
            </a:r>
            <a:endParaRPr/>
          </a:p>
          <a:p>
            <a:pPr indent="-342900" lvl="0" marL="342900" marR="0" rtl="0" algn="l">
              <a:spcBef>
                <a:spcPts val="0"/>
              </a:spcBef>
              <a:spcAft>
                <a:spcPts val="0"/>
              </a:spcAft>
              <a:buNone/>
            </a:pPr>
            <a:r>
              <a:rPr lang="en-US" sz="2540">
                <a:solidFill>
                  <a:srgbClr val="000000"/>
                </a:solidFill>
                <a:latin typeface="Times New Roman"/>
                <a:ea typeface="Times New Roman"/>
                <a:cs typeface="Times New Roman"/>
                <a:sym typeface="Times New Roman"/>
              </a:rPr>
              <a:t>Number of independent paths: 3</a:t>
            </a:r>
            <a:endParaRPr/>
          </a:p>
          <a:p>
            <a:pPr indent="0" lvl="1" marL="742950" marR="0" rtl="0" algn="l">
              <a:spcBef>
                <a:spcPts val="0"/>
              </a:spcBef>
              <a:spcAft>
                <a:spcPts val="0"/>
              </a:spcAft>
              <a:buNone/>
            </a:pPr>
            <a:r>
              <a:rPr b="0" i="0" lang="en-US" sz="2177" u="none" cap="none" strike="noStrike">
                <a:solidFill>
                  <a:srgbClr val="000000"/>
                </a:solidFill>
                <a:latin typeface="Times New Roman"/>
                <a:ea typeface="Times New Roman"/>
                <a:cs typeface="Times New Roman"/>
                <a:sym typeface="Times New Roman"/>
              </a:rPr>
              <a:t>1,6     	</a:t>
            </a:r>
            <a:r>
              <a:rPr b="0" i="0" lang="en-US" sz="2177" u="none" cap="none" strike="noStrike">
                <a:solidFill>
                  <a:srgbClr val="3399FF"/>
                </a:solidFill>
                <a:latin typeface="Times New Roman"/>
                <a:ea typeface="Times New Roman"/>
                <a:cs typeface="Times New Roman"/>
                <a:sym typeface="Times New Roman"/>
              </a:rPr>
              <a:t>test case (x=1, y=1)</a:t>
            </a:r>
            <a:endParaRPr/>
          </a:p>
          <a:p>
            <a:pPr indent="0" lvl="1" marL="742950" marR="0" rtl="0" algn="l">
              <a:spcBef>
                <a:spcPts val="0"/>
              </a:spcBef>
              <a:spcAft>
                <a:spcPts val="0"/>
              </a:spcAft>
              <a:buNone/>
            </a:pPr>
            <a:r>
              <a:rPr b="0" i="0" lang="en-US" sz="2177" u="none" cap="none" strike="noStrike">
                <a:solidFill>
                  <a:srgbClr val="000000"/>
                </a:solidFill>
                <a:latin typeface="Times New Roman"/>
                <a:ea typeface="Times New Roman"/>
                <a:cs typeface="Times New Roman"/>
                <a:sym typeface="Times New Roman"/>
              </a:rPr>
              <a:t>1,2,3,5,1  </a:t>
            </a:r>
            <a:r>
              <a:rPr b="0" i="0" lang="en-US" sz="2177" u="none" cap="none" strike="noStrike">
                <a:solidFill>
                  <a:srgbClr val="3399FF"/>
                </a:solidFill>
                <a:latin typeface="Times New Roman"/>
                <a:ea typeface="Times New Roman"/>
                <a:cs typeface="Times New Roman"/>
                <a:sym typeface="Times New Roman"/>
              </a:rPr>
              <a:t>test case(x=2, y=1) </a:t>
            </a:r>
            <a:endParaRPr b="0" i="0" sz="2177" u="none" cap="none" strike="noStrike">
              <a:solidFill>
                <a:srgbClr val="000000"/>
              </a:solidFill>
              <a:latin typeface="Times New Roman"/>
              <a:ea typeface="Times New Roman"/>
              <a:cs typeface="Times New Roman"/>
              <a:sym typeface="Times New Roman"/>
            </a:endParaRPr>
          </a:p>
          <a:p>
            <a:pPr indent="0" lvl="1" marL="742950" marR="0" rtl="0" algn="l">
              <a:spcBef>
                <a:spcPts val="0"/>
              </a:spcBef>
              <a:spcAft>
                <a:spcPts val="0"/>
              </a:spcAft>
              <a:buNone/>
            </a:pPr>
            <a:r>
              <a:rPr b="0" i="0" lang="en-US" sz="2177" u="none" cap="none" strike="noStrike">
                <a:solidFill>
                  <a:srgbClr val="000000"/>
                </a:solidFill>
                <a:latin typeface="Times New Roman"/>
                <a:ea typeface="Times New Roman"/>
                <a:cs typeface="Times New Roman"/>
                <a:sym typeface="Times New Roman"/>
              </a:rPr>
              <a:t>1,2,4,5,1, </a:t>
            </a:r>
            <a:r>
              <a:rPr b="0" i="0" lang="en-US" sz="2177" u="none" cap="none" strike="noStrike">
                <a:solidFill>
                  <a:srgbClr val="3399FF"/>
                </a:solidFill>
                <a:latin typeface="Times New Roman"/>
                <a:ea typeface="Times New Roman"/>
                <a:cs typeface="Times New Roman"/>
                <a:sym typeface="Times New Roman"/>
              </a:rPr>
              <a:t>test case(x=1, y=2)</a:t>
            </a:r>
            <a:endParaRPr b="0" i="0" sz="2177"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9"/>
          <p:cNvSpPr txBox="1"/>
          <p:nvPr>
            <p:ph type="title"/>
          </p:nvPr>
        </p:nvSpPr>
        <p:spPr>
          <a:xfrm>
            <a:off x="810000" y="433935"/>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Cyclomatic complexity</a:t>
            </a:r>
            <a:endParaRPr/>
          </a:p>
        </p:txBody>
      </p:sp>
      <p:sp>
        <p:nvSpPr>
          <p:cNvPr id="452" name="Google Shape;452;p4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540"/>
              <a:buChar char="🞆"/>
            </a:pPr>
            <a:r>
              <a:rPr lang="en-US" sz="2540"/>
              <a:t>The cyclomatic complexity of a program provides:</a:t>
            </a:r>
            <a:endParaRPr/>
          </a:p>
          <a:p>
            <a:pPr indent="-311079" lvl="0" marL="311079" rtl="0" algn="l">
              <a:lnSpc>
                <a:spcPct val="95000"/>
              </a:lnSpc>
              <a:spcBef>
                <a:spcPts val="727"/>
              </a:spcBef>
              <a:spcAft>
                <a:spcPts val="0"/>
              </a:spcAft>
              <a:buSzPts val="2540"/>
              <a:buChar char="🞆"/>
            </a:pPr>
            <a:r>
              <a:rPr lang="en-US" sz="2540"/>
              <a:t> </a:t>
            </a:r>
            <a:endParaRPr/>
          </a:p>
          <a:p>
            <a:pPr indent="-285750" lvl="1" marL="674004" rtl="0" algn="l">
              <a:lnSpc>
                <a:spcPct val="95000"/>
              </a:lnSpc>
              <a:spcBef>
                <a:spcPts val="709"/>
              </a:spcBef>
              <a:spcAft>
                <a:spcPts val="0"/>
              </a:spcAft>
              <a:buSzPts val="2177"/>
              <a:buChar char="🞆"/>
            </a:pPr>
            <a:r>
              <a:rPr lang="en-US" sz="2177">
                <a:solidFill>
                  <a:srgbClr val="43FFF5"/>
                </a:solidFill>
              </a:rPr>
              <a:t>upper bound for the number of linearly independent paths of a program </a:t>
            </a:r>
            <a:endParaRPr/>
          </a:p>
          <a:p>
            <a:pPr indent="-285750" lvl="1" marL="674004" rtl="0" algn="l">
              <a:spcBef>
                <a:spcPts val="1035"/>
              </a:spcBef>
              <a:spcAft>
                <a:spcPts val="0"/>
              </a:spcAft>
              <a:buSzPts val="2177"/>
              <a:buChar char="🞆"/>
            </a:pPr>
            <a:r>
              <a:rPr lang="en-US" sz="2177">
                <a:solidFill>
                  <a:srgbClr val="43FFF5"/>
                </a:solidFill>
              </a:rPr>
              <a:t>A lower bound on the number of test cases to be designed</a:t>
            </a:r>
            <a:endParaRPr/>
          </a:p>
          <a:p>
            <a:pPr indent="-285750" lvl="1" marL="674004" rtl="0" algn="l">
              <a:spcBef>
                <a:spcPts val="1035"/>
              </a:spcBef>
              <a:spcAft>
                <a:spcPts val="0"/>
              </a:spcAft>
              <a:buSzPts val="2177"/>
              <a:buChar char="🞆"/>
            </a:pPr>
            <a:r>
              <a:rPr lang="en-US" sz="2177">
                <a:solidFill>
                  <a:srgbClr val="43FFF5"/>
                </a:solidFill>
              </a:rPr>
              <a:t>To guarantee coverage of all linearly independent paths</a:t>
            </a:r>
            <a:r>
              <a:rPr lang="en-US" sz="2177"/>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899"/>
              <a:buFont typeface="Century Gothic"/>
              <a:buNone/>
            </a:pPr>
            <a:r>
              <a:rPr lang="en-US" sz="4899"/>
              <a:t>Cyclomatic Complexity</a:t>
            </a:r>
            <a:endParaRPr/>
          </a:p>
        </p:txBody>
      </p:sp>
      <p:sp>
        <p:nvSpPr>
          <p:cNvPr id="458" name="Google Shape;458;p50"/>
          <p:cNvSpPr txBox="1"/>
          <p:nvPr>
            <p:ph idx="1" type="body"/>
          </p:nvPr>
        </p:nvSpPr>
        <p:spPr>
          <a:xfrm>
            <a:off x="2044856" y="2504661"/>
            <a:ext cx="7952515" cy="355549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105000"/>
              </a:lnSpc>
              <a:spcBef>
                <a:spcPts val="0"/>
              </a:spcBef>
              <a:spcAft>
                <a:spcPts val="0"/>
              </a:spcAft>
              <a:buSzPts val="2600"/>
              <a:buChar char="🞆"/>
            </a:pPr>
            <a:r>
              <a:rPr lang="en-US" sz="2600"/>
              <a:t>Knowing the number of test cases required: </a:t>
            </a:r>
            <a:endParaRPr/>
          </a:p>
          <a:p>
            <a:pPr indent="-285750" lvl="1" marL="674004" rtl="0" algn="l">
              <a:lnSpc>
                <a:spcPct val="105000"/>
              </a:lnSpc>
              <a:spcBef>
                <a:spcPts val="430"/>
              </a:spcBef>
              <a:spcAft>
                <a:spcPts val="0"/>
              </a:spcAft>
              <a:buSzPts val="2000"/>
              <a:buChar char="🞆"/>
            </a:pPr>
            <a:r>
              <a:rPr lang="en-US" sz="2000"/>
              <a:t>Does not make it any easier to derive the test cases, </a:t>
            </a:r>
            <a:endParaRPr/>
          </a:p>
          <a:p>
            <a:pPr indent="-285750" lvl="1" marL="674004" rtl="0" algn="l">
              <a:lnSpc>
                <a:spcPct val="105000"/>
              </a:lnSpc>
              <a:spcBef>
                <a:spcPts val="400"/>
              </a:spcBef>
              <a:spcAft>
                <a:spcPts val="0"/>
              </a:spcAft>
              <a:buSzPts val="2000"/>
              <a:buChar char="🞆"/>
            </a:pPr>
            <a:r>
              <a:rPr lang="en-US" sz="2000"/>
              <a:t>Only gives an indication of the minimum number of test cases required.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600"/>
              <a:buFont typeface="Century Gothic"/>
              <a:buNone/>
            </a:pPr>
            <a:r>
              <a:rPr lang="en-US" sz="3600"/>
              <a:t>sequence of steps for deriving the path coverage-based test cases</a:t>
            </a:r>
            <a:endParaRPr/>
          </a:p>
        </p:txBody>
      </p:sp>
      <p:sp>
        <p:nvSpPr>
          <p:cNvPr id="464" name="Google Shape;464;p5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Char char="🞆"/>
            </a:pPr>
            <a:r>
              <a:rPr lang="en-US" sz="2177"/>
              <a:t>The following is the sequence of steps that need to be undertaken for deriving the path coverage-based test cases for a program:</a:t>
            </a:r>
            <a:endParaRPr/>
          </a:p>
          <a:p>
            <a:pPr indent="-285750" lvl="1" marL="742950" rtl="0" algn="l">
              <a:spcBef>
                <a:spcPts val="963"/>
              </a:spcBef>
              <a:spcAft>
                <a:spcPts val="0"/>
              </a:spcAft>
              <a:buSzPts val="1814"/>
              <a:buFont typeface="Noto Sans Symbols"/>
              <a:buNone/>
            </a:pPr>
            <a:r>
              <a:rPr lang="en-US" sz="1814">
                <a:solidFill>
                  <a:srgbClr val="43FFF5"/>
                </a:solidFill>
              </a:rPr>
              <a:t>1. Draw control flow graph for the program.</a:t>
            </a:r>
            <a:endParaRPr/>
          </a:p>
          <a:p>
            <a:pPr indent="-285750" lvl="1" marL="742950" rtl="0" algn="l">
              <a:spcBef>
                <a:spcPts val="963"/>
              </a:spcBef>
              <a:spcAft>
                <a:spcPts val="0"/>
              </a:spcAft>
              <a:buSzPts val="1814"/>
              <a:buFont typeface="Noto Sans Symbols"/>
              <a:buNone/>
            </a:pPr>
            <a:r>
              <a:rPr lang="en-US" sz="1814">
                <a:solidFill>
                  <a:srgbClr val="43FFF5"/>
                </a:solidFill>
              </a:rPr>
              <a:t>2. Determine the McCabe’s metric V(G).</a:t>
            </a:r>
            <a:endParaRPr/>
          </a:p>
          <a:p>
            <a:pPr indent="-285750" lvl="1" marL="742950" rtl="0" algn="l">
              <a:spcBef>
                <a:spcPts val="963"/>
              </a:spcBef>
              <a:spcAft>
                <a:spcPts val="0"/>
              </a:spcAft>
              <a:buSzPts val="1814"/>
              <a:buFont typeface="Noto Sans Symbols"/>
              <a:buNone/>
            </a:pPr>
            <a:r>
              <a:rPr lang="en-US" sz="1814">
                <a:solidFill>
                  <a:srgbClr val="43FFF5"/>
                </a:solidFill>
              </a:rPr>
              <a:t>3. Determine the cyclomatic complexity. This gives the minimum number of test cases required to achieve path coverage.</a:t>
            </a:r>
            <a:endParaRPr/>
          </a:p>
          <a:p>
            <a:pPr indent="-285750" lvl="1" marL="742950" rtl="0" algn="l">
              <a:spcBef>
                <a:spcPts val="963"/>
              </a:spcBef>
              <a:spcAft>
                <a:spcPts val="0"/>
              </a:spcAft>
              <a:buSzPts val="1452"/>
              <a:buFont typeface="Noto Sans Symbols"/>
              <a:buNone/>
            </a:pPr>
            <a:r>
              <a:rPr lang="en-US" sz="1452">
                <a:solidFill>
                  <a:srgbClr val="43FFF5"/>
                </a:solidFill>
              </a:rPr>
              <a:t>4. </a:t>
            </a:r>
            <a:r>
              <a:rPr lang="en-US" sz="1814">
                <a:solidFill>
                  <a:srgbClr val="43FFF5"/>
                </a:solidFill>
              </a:rPr>
              <a:t>repeat</a:t>
            </a:r>
            <a:endParaRPr/>
          </a:p>
          <a:p>
            <a:pPr indent="-285750" lvl="1" marL="742950" rtl="0" algn="l">
              <a:spcBef>
                <a:spcPts val="963"/>
              </a:spcBef>
              <a:spcAft>
                <a:spcPts val="0"/>
              </a:spcAft>
              <a:buSzPts val="1814"/>
              <a:buChar char="🞆"/>
            </a:pPr>
            <a:r>
              <a:rPr lang="en-US" sz="1814">
                <a:solidFill>
                  <a:srgbClr val="F5D095"/>
                </a:solidFill>
              </a:rPr>
              <a:t>Test using a randomly designed set of test cases. Perform dynamic analysis to check the path coverage achieved. Repeat until at least 90 per cent path coverage is achieved.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282275" rtl="0" algn="l">
              <a:spcBef>
                <a:spcPts val="0"/>
              </a:spcBef>
              <a:spcAft>
                <a:spcPts val="0"/>
              </a:spcAft>
              <a:buClr>
                <a:srgbClr val="FEFEFE"/>
              </a:buClr>
              <a:buSzPts val="3266"/>
              <a:buFont typeface="Century Gothic"/>
              <a:buNone/>
            </a:pPr>
            <a:r>
              <a:rPr lang="en-US" sz="3266"/>
              <a:t>Uses of McCabe’s cyclomatic complexity metric</a:t>
            </a:r>
            <a:endParaRPr/>
          </a:p>
        </p:txBody>
      </p:sp>
      <p:sp>
        <p:nvSpPr>
          <p:cNvPr id="470" name="Google Shape;470;p5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285750" lvl="1" marL="674004" rtl="0" algn="l">
              <a:lnSpc>
                <a:spcPct val="90000"/>
              </a:lnSpc>
              <a:spcBef>
                <a:spcPts val="0"/>
              </a:spcBef>
              <a:spcAft>
                <a:spcPts val="0"/>
              </a:spcAft>
              <a:buSzPts val="2177"/>
              <a:buChar char="🞆"/>
            </a:pPr>
            <a:r>
              <a:rPr lang="en-US" sz="2177"/>
              <a:t>Estimation of structural complexity of code</a:t>
            </a:r>
            <a:endParaRPr/>
          </a:p>
          <a:p>
            <a:pPr indent="-285750" lvl="1" marL="674004" rtl="0" algn="l">
              <a:lnSpc>
                <a:spcPct val="90000"/>
              </a:lnSpc>
              <a:spcBef>
                <a:spcPts val="1035"/>
              </a:spcBef>
              <a:spcAft>
                <a:spcPts val="0"/>
              </a:spcAft>
              <a:buSzPts val="2177"/>
              <a:buChar char="🞆"/>
            </a:pPr>
            <a:r>
              <a:rPr lang="en-US" sz="2177"/>
              <a:t>Estimation of testing effort</a:t>
            </a:r>
            <a:endParaRPr/>
          </a:p>
          <a:p>
            <a:pPr indent="-285750" lvl="1" marL="674004" rtl="0" algn="l">
              <a:lnSpc>
                <a:spcPct val="90000"/>
              </a:lnSpc>
              <a:spcBef>
                <a:spcPts val="1035"/>
              </a:spcBef>
              <a:spcAft>
                <a:spcPts val="0"/>
              </a:spcAft>
              <a:buSzPts val="2177"/>
              <a:buChar char="🞆"/>
            </a:pPr>
            <a:r>
              <a:rPr lang="en-US" sz="2177"/>
              <a:t>Estimation of program reliability</a:t>
            </a:r>
            <a:endParaRPr/>
          </a:p>
          <a:p>
            <a:pPr indent="-147510" lvl="1" marL="674004" rtl="0" algn="l">
              <a:lnSpc>
                <a:spcPct val="90000"/>
              </a:lnSpc>
              <a:spcBef>
                <a:spcPts val="1035"/>
              </a:spcBef>
              <a:spcAft>
                <a:spcPts val="0"/>
              </a:spcAft>
              <a:buSzPts val="2177"/>
              <a:buNone/>
            </a:pPr>
            <a:r>
              <a:t/>
            </a:r>
            <a:endParaRPr sz="2177"/>
          </a:p>
          <a:p>
            <a:pPr indent="-311079" lvl="0" marL="311079" rtl="0" algn="l">
              <a:lnSpc>
                <a:spcPct val="90000"/>
              </a:lnSpc>
              <a:spcBef>
                <a:spcPts val="1108"/>
              </a:spcBef>
              <a:spcAft>
                <a:spcPts val="0"/>
              </a:spcAft>
              <a:buSzPts val="2540"/>
              <a:buChar char="🞆"/>
            </a:pPr>
            <a:r>
              <a:rPr lang="en-US" sz="2540"/>
              <a:t>Cyclomatic complexity of a program: </a:t>
            </a:r>
            <a:endParaRPr/>
          </a:p>
          <a:p>
            <a:pPr indent="-285750" lvl="1" marL="674004" rtl="0" algn="l">
              <a:lnSpc>
                <a:spcPct val="90000"/>
              </a:lnSpc>
              <a:spcBef>
                <a:spcPts val="1035"/>
              </a:spcBef>
              <a:spcAft>
                <a:spcPts val="0"/>
              </a:spcAft>
              <a:buSzPts val="2177"/>
              <a:buChar char="🞆"/>
            </a:pPr>
            <a:r>
              <a:rPr lang="en-US" sz="2177">
                <a:solidFill>
                  <a:srgbClr val="43FFF5"/>
                </a:solidFill>
              </a:rPr>
              <a:t>Also indicates the psychological complexity of a program. </a:t>
            </a:r>
            <a:endParaRPr/>
          </a:p>
          <a:p>
            <a:pPr indent="-285750" lvl="1" marL="674004" rtl="0" algn="l">
              <a:lnSpc>
                <a:spcPct val="90000"/>
              </a:lnSpc>
              <a:spcBef>
                <a:spcPts val="1035"/>
              </a:spcBef>
              <a:spcAft>
                <a:spcPts val="0"/>
              </a:spcAft>
              <a:buSzPts val="2177"/>
              <a:buChar char="🞆"/>
            </a:pPr>
            <a:r>
              <a:rPr lang="en-US" sz="2177">
                <a:solidFill>
                  <a:srgbClr val="43FFF5"/>
                </a:solidFill>
              </a:rPr>
              <a:t>Difficulty level of understanding the program. </a:t>
            </a:r>
            <a:endParaRPr/>
          </a:p>
          <a:p>
            <a:pPr indent="-285750" lvl="1" marL="674004" rtl="0" algn="l">
              <a:lnSpc>
                <a:spcPct val="90000"/>
              </a:lnSpc>
              <a:spcBef>
                <a:spcPts val="1035"/>
              </a:spcBef>
              <a:spcAft>
                <a:spcPts val="0"/>
              </a:spcAft>
              <a:buSzPts val="2177"/>
              <a:buNone/>
            </a:pPr>
            <a:r>
              <a:rPr lang="en-US" sz="2177">
                <a:solidFill>
                  <a:srgbClr val="43FFF5"/>
                </a:solidFill>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899"/>
              <a:buFont typeface="Century Gothic"/>
              <a:buNone/>
            </a:pPr>
            <a:r>
              <a:rPr lang="en-US" sz="4899"/>
              <a:t>Cyclomatic Complexity</a:t>
            </a:r>
            <a:endParaRPr/>
          </a:p>
        </p:txBody>
      </p:sp>
      <p:sp>
        <p:nvSpPr>
          <p:cNvPr id="476" name="Google Shape;476;p5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95000"/>
              </a:lnSpc>
              <a:spcBef>
                <a:spcPts val="0"/>
              </a:spcBef>
              <a:spcAft>
                <a:spcPts val="0"/>
              </a:spcAft>
              <a:buSzPts val="2540"/>
              <a:buChar char="🞆"/>
            </a:pPr>
            <a:r>
              <a:rPr lang="en-US" sz="2540"/>
              <a:t>From maintenance perspective, </a:t>
            </a:r>
            <a:endParaRPr/>
          </a:p>
          <a:p>
            <a:pPr indent="-285750" lvl="1" marL="674004" rtl="0" algn="l">
              <a:lnSpc>
                <a:spcPct val="95000"/>
              </a:lnSpc>
              <a:spcBef>
                <a:spcPts val="818"/>
              </a:spcBef>
              <a:spcAft>
                <a:spcPts val="0"/>
              </a:spcAft>
              <a:buSzPts val="2177"/>
              <a:buChar char="🞆"/>
            </a:pPr>
            <a:r>
              <a:rPr lang="en-US" sz="2177"/>
              <a:t>limit cyclomatic complexity </a:t>
            </a:r>
            <a:endParaRPr/>
          </a:p>
          <a:p>
            <a:pPr indent="-207385" lvl="2" marL="1036930" rtl="0" algn="l">
              <a:lnSpc>
                <a:spcPct val="95000"/>
              </a:lnSpc>
              <a:spcBef>
                <a:spcPts val="781"/>
              </a:spcBef>
              <a:spcAft>
                <a:spcPts val="0"/>
              </a:spcAft>
              <a:buSzPts val="1814"/>
              <a:buChar char="🞆"/>
            </a:pPr>
            <a:r>
              <a:rPr lang="en-US" sz="1814"/>
              <a:t>of modules to some reasonable value. </a:t>
            </a:r>
            <a:endParaRPr/>
          </a:p>
          <a:p>
            <a:pPr indent="-285750" lvl="1" marL="674004" rtl="0" algn="l">
              <a:lnSpc>
                <a:spcPct val="95000"/>
              </a:lnSpc>
              <a:spcBef>
                <a:spcPts val="818"/>
              </a:spcBef>
              <a:spcAft>
                <a:spcPts val="0"/>
              </a:spcAft>
              <a:buSzPts val="2177"/>
              <a:buChar char="🞆"/>
            </a:pPr>
            <a:r>
              <a:rPr lang="en-US" sz="2177"/>
              <a:t>Good software development organizations: </a:t>
            </a:r>
            <a:endParaRPr/>
          </a:p>
          <a:p>
            <a:pPr indent="-207385" lvl="2" marL="1036930" rtl="0" algn="l">
              <a:lnSpc>
                <a:spcPct val="95000"/>
              </a:lnSpc>
              <a:spcBef>
                <a:spcPts val="781"/>
              </a:spcBef>
              <a:spcAft>
                <a:spcPts val="0"/>
              </a:spcAft>
              <a:buSzPts val="1814"/>
              <a:buChar char="🞆"/>
            </a:pPr>
            <a:r>
              <a:rPr lang="en-US" sz="1814"/>
              <a:t>restrict cyclomatic complexity of functions to a maximum of</a:t>
            </a:r>
            <a:r>
              <a:rPr b="1" lang="en-US" sz="1814">
                <a:solidFill>
                  <a:srgbClr val="43FFF5"/>
                </a:solidFill>
              </a:rPr>
              <a:t> TEN </a:t>
            </a:r>
            <a:r>
              <a:rPr lang="en-US" sz="1814"/>
              <a:t>or so.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887895" y="324645"/>
            <a:ext cx="11052313" cy="1021067"/>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600"/>
              <a:buFont typeface="Century Gothic"/>
              <a:buNone/>
            </a:pPr>
            <a:r>
              <a:rPr lang="en-US" sz="3600"/>
              <a:t>How is path testing carried out by using computed McCabe’s cyclomatic metric value?</a:t>
            </a:r>
            <a:endParaRPr/>
          </a:p>
        </p:txBody>
      </p:sp>
      <p:sp>
        <p:nvSpPr>
          <p:cNvPr id="482" name="Google Shape;482;p54"/>
          <p:cNvSpPr txBox="1"/>
          <p:nvPr>
            <p:ph idx="1" type="body"/>
          </p:nvPr>
        </p:nvSpPr>
        <p:spPr>
          <a:xfrm>
            <a:off x="917326" y="2478156"/>
            <a:ext cx="10174742" cy="3906325"/>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177"/>
              <a:buChar char="🞆"/>
            </a:pPr>
            <a:r>
              <a:rPr lang="en-US" sz="2177"/>
              <a:t>For the CFG of a moderately complex program segment (say 20 nodes and 25 edges), it requires several days of effort to identify all the linearly independent paths in it and to design the test cases. </a:t>
            </a:r>
            <a:endParaRPr/>
          </a:p>
          <a:p>
            <a:pPr indent="-204660" lvl="0" marL="342900" rtl="0" algn="l">
              <a:lnSpc>
                <a:spcPct val="90000"/>
              </a:lnSpc>
              <a:spcBef>
                <a:spcPts val="1035"/>
              </a:spcBef>
              <a:spcAft>
                <a:spcPts val="0"/>
              </a:spcAft>
              <a:buSzPts val="2177"/>
              <a:buNone/>
            </a:pPr>
            <a:r>
              <a:t/>
            </a:r>
            <a:endParaRPr sz="2177"/>
          </a:p>
          <a:p>
            <a:pPr indent="-342900" lvl="0" marL="342900" rtl="0" algn="l">
              <a:lnSpc>
                <a:spcPct val="90000"/>
              </a:lnSpc>
              <a:spcBef>
                <a:spcPts val="1035"/>
              </a:spcBef>
              <a:spcAft>
                <a:spcPts val="0"/>
              </a:spcAft>
              <a:buSzPts val="2177"/>
              <a:buChar char="🞆"/>
            </a:pPr>
            <a:r>
              <a:rPr lang="en-US" sz="2177"/>
              <a:t>It is therefore impractical to require the test designers to identify all the linearly independent paths in a code, and then design the test cases to force execution along each of the identified paths.</a:t>
            </a:r>
            <a:endParaRPr/>
          </a:p>
          <a:p>
            <a:pPr indent="-204660" lvl="0" marL="342900" rtl="0" algn="l">
              <a:lnSpc>
                <a:spcPct val="90000"/>
              </a:lnSpc>
              <a:spcBef>
                <a:spcPts val="1035"/>
              </a:spcBef>
              <a:spcAft>
                <a:spcPts val="0"/>
              </a:spcAft>
              <a:buSzPts val="2177"/>
              <a:buNone/>
            </a:pPr>
            <a:r>
              <a:t/>
            </a:r>
            <a:endParaRPr sz="2177"/>
          </a:p>
          <a:p>
            <a:pPr indent="-285750" lvl="1" marL="742950" rtl="0" algn="l">
              <a:lnSpc>
                <a:spcPct val="90000"/>
              </a:lnSpc>
              <a:spcBef>
                <a:spcPts val="963"/>
              </a:spcBef>
              <a:spcAft>
                <a:spcPts val="0"/>
              </a:spcAft>
              <a:buSzPts val="1814"/>
              <a:buChar char="🞆"/>
            </a:pPr>
            <a:r>
              <a:rPr lang="en-US" sz="1814"/>
              <a:t>In practice, for path testing, usually the tester keeps on forming test cases with random data and executes those until the required coverage is achieved. </a:t>
            </a:r>
            <a:endParaRPr/>
          </a:p>
          <a:p>
            <a:pPr indent="-204660" lvl="0" marL="342900" rtl="0" algn="l">
              <a:lnSpc>
                <a:spcPct val="90000"/>
              </a:lnSpc>
              <a:spcBef>
                <a:spcPts val="1035"/>
              </a:spcBef>
              <a:spcAft>
                <a:spcPts val="0"/>
              </a:spcAft>
              <a:buSzPts val="2177"/>
              <a:buNone/>
            </a:pPr>
            <a:r>
              <a:t/>
            </a:r>
            <a:endParaRPr sz="217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2194631" y="165619"/>
            <a:ext cx="7802739" cy="75607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Driver and stub modules</a:t>
            </a:r>
            <a:endParaRPr/>
          </a:p>
        </p:txBody>
      </p:sp>
      <p:sp>
        <p:nvSpPr>
          <p:cNvPr id="139" name="Google Shape;139;p19"/>
          <p:cNvSpPr txBox="1"/>
          <p:nvPr>
            <p:ph idx="1" type="body"/>
          </p:nvPr>
        </p:nvSpPr>
        <p:spPr>
          <a:xfrm>
            <a:off x="543339" y="1753692"/>
            <a:ext cx="11145078" cy="520182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Char char="🞆"/>
            </a:pPr>
            <a:r>
              <a:rPr lang="en-US" sz="2177"/>
              <a:t>In order to test a single module, we need a complete environment to provide all relevant code that is necessary for execution of the module.</a:t>
            </a:r>
            <a:endParaRPr/>
          </a:p>
          <a:p>
            <a:pPr indent="-342900" lvl="0" marL="342900" rtl="0" algn="l">
              <a:spcBef>
                <a:spcPts val="1035"/>
              </a:spcBef>
              <a:spcAft>
                <a:spcPts val="0"/>
              </a:spcAft>
              <a:buSzPts val="2177"/>
              <a:buChar char="🞆"/>
            </a:pPr>
            <a:r>
              <a:rPr lang="en-US" sz="2177"/>
              <a:t>Besides the module under test, the following are needed to test the module:</a:t>
            </a:r>
            <a:endParaRPr/>
          </a:p>
          <a:p>
            <a:pPr indent="-285750" lvl="1" marL="742950" rtl="0" algn="l">
              <a:spcBef>
                <a:spcPts val="963"/>
              </a:spcBef>
              <a:spcAft>
                <a:spcPts val="0"/>
              </a:spcAft>
              <a:buSzPts val="1814"/>
              <a:buChar char="🞆"/>
            </a:pPr>
            <a:r>
              <a:rPr lang="en-US" sz="1814"/>
              <a:t>The procedures belonging to other modules that the module under test calls.</a:t>
            </a:r>
            <a:endParaRPr/>
          </a:p>
          <a:p>
            <a:pPr indent="-285750" lvl="1" marL="742950" rtl="0" algn="l">
              <a:spcBef>
                <a:spcPts val="963"/>
              </a:spcBef>
              <a:spcAft>
                <a:spcPts val="0"/>
              </a:spcAft>
              <a:buSzPts val="1814"/>
              <a:buChar char="🞆"/>
            </a:pPr>
            <a:r>
              <a:rPr lang="en-US" sz="1814"/>
              <a:t>Non-local data structures that the module accesses.</a:t>
            </a:r>
            <a:endParaRPr/>
          </a:p>
          <a:p>
            <a:pPr indent="-285750" lvl="1" marL="742950" rtl="0" algn="l">
              <a:spcBef>
                <a:spcPts val="963"/>
              </a:spcBef>
              <a:spcAft>
                <a:spcPts val="0"/>
              </a:spcAft>
              <a:buSzPts val="1814"/>
              <a:buChar char="🞆"/>
            </a:pPr>
            <a:r>
              <a:rPr lang="en-US" sz="1814"/>
              <a:t>A procedure to call the functions of the module under test with appropriate parameters.</a:t>
            </a:r>
            <a:endParaRPr/>
          </a:p>
          <a:p>
            <a:pPr indent="-342900" lvl="0" marL="342900" rtl="0" algn="l">
              <a:spcBef>
                <a:spcPts val="1035"/>
              </a:spcBef>
              <a:spcAft>
                <a:spcPts val="0"/>
              </a:spcAft>
              <a:buSzPts val="2177"/>
              <a:buChar char="🞆"/>
            </a:pPr>
            <a:r>
              <a:rPr lang="en-US" sz="2177"/>
              <a:t>Modules required to provide the necessary environment (which either call or are called by the module under test) are usually not available until they too have been unit tested. </a:t>
            </a:r>
            <a:endParaRPr/>
          </a:p>
          <a:p>
            <a:pPr indent="-285750" lvl="1" marL="742950" rtl="0" algn="l">
              <a:spcBef>
                <a:spcPts val="963"/>
              </a:spcBef>
              <a:spcAft>
                <a:spcPts val="0"/>
              </a:spcAft>
              <a:buSzPts val="1814"/>
              <a:buChar char="🞆"/>
            </a:pPr>
            <a:r>
              <a:rPr lang="en-US" sz="1814"/>
              <a:t>In this context, stubs and drivers are designed to provide the complete environment for a module so that testing can be carried out.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540"/>
              <a:buFont typeface="Century Gothic"/>
              <a:buNone/>
            </a:pPr>
            <a:r>
              <a:rPr lang="en-US" sz="2540"/>
              <a:t>How is path testing carried out by using computed McCabe’s cyclomatic metric value?</a:t>
            </a:r>
            <a:endParaRPr/>
          </a:p>
        </p:txBody>
      </p:sp>
      <p:sp>
        <p:nvSpPr>
          <p:cNvPr id="488" name="Google Shape;488;p5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Char char="🞆"/>
            </a:pPr>
            <a:r>
              <a:rPr lang="en-US" sz="2177"/>
              <a:t>A testing tool such as a dynamic program analyser is used to determine the percentage of linearly independent paths covered by the test cases that have been executed so far. </a:t>
            </a:r>
            <a:endParaRPr/>
          </a:p>
          <a:p>
            <a:pPr indent="-285750" lvl="1" marL="742950" rtl="0" algn="l">
              <a:spcBef>
                <a:spcPts val="963"/>
              </a:spcBef>
              <a:spcAft>
                <a:spcPts val="0"/>
              </a:spcAft>
              <a:buSzPts val="1814"/>
              <a:buChar char="🞆"/>
            </a:pPr>
            <a:r>
              <a:rPr lang="en-US" sz="1814">
                <a:solidFill>
                  <a:srgbClr val="43FFF5"/>
                </a:solidFill>
              </a:rPr>
              <a:t>If the percentage of linearly independent paths covered is below 90 per cent, more test cases (with random inputs) are added to increase the path coverage. </a:t>
            </a:r>
            <a:endParaRPr/>
          </a:p>
          <a:p>
            <a:pPr indent="-204660" lvl="0" marL="342900" rtl="0" algn="l">
              <a:spcBef>
                <a:spcPts val="1035"/>
              </a:spcBef>
              <a:spcAft>
                <a:spcPts val="0"/>
              </a:spcAft>
              <a:buSzPts val="2177"/>
              <a:buNone/>
            </a:pPr>
            <a:r>
              <a:t/>
            </a:r>
            <a:endParaRPr sz="2177"/>
          </a:p>
          <a:p>
            <a:pPr indent="-342900" lvl="0" marL="342900" rtl="0" algn="l">
              <a:spcBef>
                <a:spcPts val="1035"/>
              </a:spcBef>
              <a:spcAft>
                <a:spcPts val="0"/>
              </a:spcAft>
              <a:buSzPts val="2177"/>
              <a:buChar char="🞆"/>
            </a:pPr>
            <a:r>
              <a:rPr lang="en-US" sz="2177">
                <a:solidFill>
                  <a:srgbClr val="43FFF5"/>
                </a:solidFill>
              </a:rPr>
              <a:t>Normally, it is not practical to target achievement of 100 percent path coverage, since, the McCabe’s metric is only an upper bound and does not give the exact number of paths.</a:t>
            </a:r>
            <a:endParaRPr b="0">
              <a:solidFill>
                <a:srgbClr val="43FFF5"/>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6532"/>
              <a:buFont typeface="Century Gothic"/>
              <a:buNone/>
            </a:pPr>
            <a:r>
              <a:rPr lang="en-US" sz="6532"/>
              <a:t>Summary</a:t>
            </a:r>
            <a:endParaRPr/>
          </a:p>
        </p:txBody>
      </p:sp>
      <p:sp>
        <p:nvSpPr>
          <p:cNvPr id="494" name="Google Shape;494;p56"/>
          <p:cNvSpPr txBox="1"/>
          <p:nvPr>
            <p:ph idx="1" type="body"/>
          </p:nvPr>
        </p:nvSpPr>
        <p:spPr>
          <a:xfrm>
            <a:off x="1929643" y="1434391"/>
            <a:ext cx="8436406" cy="462576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spcBef>
                <a:spcPts val="0"/>
              </a:spcBef>
              <a:spcAft>
                <a:spcPts val="0"/>
              </a:spcAft>
              <a:buSzPts val="2540"/>
              <a:buChar char="🞆"/>
            </a:pPr>
            <a:r>
              <a:rPr lang="en-US" sz="2540"/>
              <a:t>Exhaustive testing of non-trivial systems is impractical:</a:t>
            </a:r>
            <a:endParaRPr/>
          </a:p>
          <a:p>
            <a:pPr indent="-285750" lvl="1" marL="674004" rtl="0" algn="l">
              <a:spcBef>
                <a:spcPts val="1035"/>
              </a:spcBef>
              <a:spcAft>
                <a:spcPts val="0"/>
              </a:spcAft>
              <a:buSzPts val="2177"/>
              <a:buChar char="🞆"/>
            </a:pPr>
            <a:r>
              <a:rPr lang="en-US" sz="2177"/>
              <a:t>We need to design an optimal set of test cases </a:t>
            </a:r>
            <a:endParaRPr/>
          </a:p>
          <a:p>
            <a:pPr indent="-207385" lvl="2" marL="1036930" rtl="0" algn="l">
              <a:spcBef>
                <a:spcPts val="960"/>
              </a:spcBef>
              <a:spcAft>
                <a:spcPts val="0"/>
              </a:spcAft>
              <a:buSzPts val="1800"/>
              <a:buChar char="🞆"/>
            </a:pPr>
            <a:r>
              <a:rPr lang="en-US" sz="1800"/>
              <a:t>Should expose as many errors as possible. </a:t>
            </a:r>
            <a:endParaRPr/>
          </a:p>
          <a:p>
            <a:pPr indent="-311079" lvl="0" marL="311079" rtl="0" algn="l">
              <a:spcBef>
                <a:spcPts val="1035"/>
              </a:spcBef>
              <a:spcAft>
                <a:spcPts val="0"/>
              </a:spcAft>
              <a:buSzPts val="2177"/>
              <a:buChar char="🞆"/>
            </a:pPr>
            <a:r>
              <a:rPr lang="en-US" sz="2177"/>
              <a:t>If we select test cases randomly:</a:t>
            </a:r>
            <a:endParaRPr/>
          </a:p>
          <a:p>
            <a:pPr indent="-285750" lvl="1" marL="674004" rtl="0" algn="l">
              <a:spcBef>
                <a:spcPts val="963"/>
              </a:spcBef>
              <a:spcAft>
                <a:spcPts val="0"/>
              </a:spcAft>
              <a:buSzPts val="1814"/>
              <a:buChar char="🞆"/>
            </a:pPr>
            <a:r>
              <a:rPr lang="en-US" sz="1814"/>
              <a:t>many of the selected test cases do not add to the significance of the test set.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7"/>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r">
              <a:spcBef>
                <a:spcPts val="0"/>
              </a:spcBef>
              <a:spcAft>
                <a:spcPts val="0"/>
              </a:spcAft>
              <a:buClr>
                <a:srgbClr val="FEFEFE"/>
              </a:buClr>
              <a:buSzPts val="4800"/>
              <a:buFont typeface="Century Gothic"/>
              <a:buNone/>
            </a:pPr>
            <a:r>
              <a:t/>
            </a:r>
            <a:endParaRPr/>
          </a:p>
        </p:txBody>
      </p:sp>
      <p:sp>
        <p:nvSpPr>
          <p:cNvPr id="500" name="Google Shape;500;p57"/>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r">
              <a:spcBef>
                <a:spcPts val="0"/>
              </a:spcBef>
              <a:spcAft>
                <a:spcPts val="0"/>
              </a:spcAft>
              <a:buSzPts val="3629"/>
              <a:buNone/>
            </a:pPr>
            <a:r>
              <a:rPr lang="en-US" sz="3629"/>
              <a:t>Mutation Testing: fault-based testing methodoloy</a:t>
            </a:r>
            <a:endParaRPr/>
          </a:p>
          <a:p>
            <a:pPr indent="0" lvl="0" marL="0" rtl="0" algn="r">
              <a:spcBef>
                <a:spcPts val="1326"/>
              </a:spcBef>
              <a:spcAft>
                <a:spcPts val="0"/>
              </a:spcAft>
              <a:buSzPts val="3629"/>
              <a:buNone/>
            </a:pPr>
            <a:r>
              <a:t/>
            </a:r>
            <a:endParaRPr sz="3629"/>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Mutation Testing</a:t>
            </a:r>
            <a:endParaRPr/>
          </a:p>
        </p:txBody>
      </p:sp>
      <p:sp>
        <p:nvSpPr>
          <p:cNvPr id="507" name="Google Shape;507;p58"/>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b="0" lang="en-US" sz="2600"/>
              <a:t>The software is first tested:</a:t>
            </a:r>
            <a:endParaRPr/>
          </a:p>
          <a:p>
            <a:pPr indent="-285750" lvl="1" marL="674004" rtl="0" algn="l">
              <a:spcBef>
                <a:spcPts val="1247"/>
              </a:spcBef>
              <a:spcAft>
                <a:spcPts val="0"/>
              </a:spcAft>
              <a:buSzPts val="2200"/>
              <a:buChar char="🞆"/>
            </a:pPr>
            <a:r>
              <a:rPr b="0" lang="en-US" sz="2200"/>
              <a:t>using an initial testing method based on white-box strategies we already discussed.</a:t>
            </a:r>
            <a:endParaRPr/>
          </a:p>
          <a:p>
            <a:pPr indent="-311079" lvl="0" marL="311079" rtl="0" algn="l">
              <a:spcBef>
                <a:spcPts val="1496"/>
              </a:spcBef>
              <a:spcAft>
                <a:spcPts val="0"/>
              </a:spcAft>
              <a:buSzPts val="2600"/>
              <a:buChar char="🞆"/>
            </a:pPr>
            <a:r>
              <a:rPr b="0" lang="en-US" sz="2600"/>
              <a:t>After the initial testing is complete, mutation testing is taken up.</a:t>
            </a:r>
            <a:endParaRPr/>
          </a:p>
          <a:p>
            <a:pPr indent="-311079" lvl="0" marL="311079" rtl="0" algn="l">
              <a:spcBef>
                <a:spcPts val="1496"/>
              </a:spcBef>
              <a:spcAft>
                <a:spcPts val="0"/>
              </a:spcAft>
              <a:buSzPts val="2600"/>
              <a:buChar char="🞆"/>
            </a:pPr>
            <a:r>
              <a:rPr b="0" lang="en-US" sz="2600"/>
              <a:t>The idea behind mutation testing: </a:t>
            </a:r>
            <a:endParaRPr/>
          </a:p>
          <a:p>
            <a:pPr indent="-285750" lvl="1" marL="674004" rtl="0" algn="l">
              <a:spcBef>
                <a:spcPts val="1247"/>
              </a:spcBef>
              <a:spcAft>
                <a:spcPts val="0"/>
              </a:spcAft>
              <a:buSzPts val="2200"/>
              <a:buChar char="🞆"/>
            </a:pPr>
            <a:r>
              <a:rPr b="0" lang="en-US" sz="2200"/>
              <a:t>make a few arbitrary small changes to a program at a time.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Mutation Testing</a:t>
            </a:r>
            <a:endParaRPr/>
          </a:p>
        </p:txBody>
      </p:sp>
      <p:sp>
        <p:nvSpPr>
          <p:cNvPr id="514" name="Google Shape;514;p5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Each time the program is changed, </a:t>
            </a:r>
            <a:endParaRPr/>
          </a:p>
          <a:p>
            <a:pPr indent="-285750" lvl="1" marL="674004" rtl="0" algn="l">
              <a:spcBef>
                <a:spcPts val="1394"/>
              </a:spcBef>
              <a:spcAft>
                <a:spcPts val="0"/>
              </a:spcAft>
              <a:buSzPts val="2600"/>
              <a:buChar char="🞆"/>
            </a:pPr>
            <a:r>
              <a:rPr lang="en-US" sz="2600"/>
              <a:t>it is called a </a:t>
            </a:r>
            <a:r>
              <a:rPr lang="en-US" sz="2600">
                <a:solidFill>
                  <a:srgbClr val="43FFF5"/>
                </a:solidFill>
              </a:rPr>
              <a:t>mutated program </a:t>
            </a:r>
            <a:endParaRPr/>
          </a:p>
          <a:p>
            <a:pPr indent="-285750" lvl="1" marL="674004" rtl="0" algn="l">
              <a:spcBef>
                <a:spcPts val="1394"/>
              </a:spcBef>
              <a:spcAft>
                <a:spcPts val="0"/>
              </a:spcAft>
              <a:buSzPts val="2600"/>
              <a:buChar char="🞆"/>
            </a:pPr>
            <a:r>
              <a:rPr lang="en-US" sz="2600"/>
              <a:t>the change is called a </a:t>
            </a:r>
            <a:r>
              <a:rPr lang="en-US" sz="2600">
                <a:solidFill>
                  <a:srgbClr val="43FFF5"/>
                </a:solidFill>
              </a:rPr>
              <a:t>mutant</a:t>
            </a:r>
            <a:r>
              <a:rPr lang="en-US" sz="2600"/>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Mutation Testing</a:t>
            </a:r>
            <a:endParaRPr/>
          </a:p>
        </p:txBody>
      </p:sp>
      <p:sp>
        <p:nvSpPr>
          <p:cNvPr id="521" name="Google Shape;521;p6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b="0" lang="en-US" sz="2600"/>
              <a:t>A  mutated program:</a:t>
            </a:r>
            <a:endParaRPr/>
          </a:p>
          <a:p>
            <a:pPr indent="-285750" lvl="1" marL="674004" rtl="0" algn="l">
              <a:spcBef>
                <a:spcPts val="1247"/>
              </a:spcBef>
              <a:spcAft>
                <a:spcPts val="0"/>
              </a:spcAft>
              <a:buSzPts val="2200"/>
              <a:buChar char="🞆"/>
            </a:pPr>
            <a:r>
              <a:rPr b="0" lang="en-US" sz="2200">
                <a:solidFill>
                  <a:srgbClr val="43FFF5"/>
                </a:solidFill>
              </a:rPr>
              <a:t>tested against the full test suite of the program. </a:t>
            </a:r>
            <a:endParaRPr/>
          </a:p>
          <a:p>
            <a:pPr indent="-311079" lvl="0" marL="311079" rtl="0" algn="l">
              <a:spcBef>
                <a:spcPts val="1496"/>
              </a:spcBef>
              <a:spcAft>
                <a:spcPts val="0"/>
              </a:spcAft>
              <a:buSzPts val="2600"/>
              <a:buChar char="🞆"/>
            </a:pPr>
            <a:r>
              <a:rPr b="0" lang="en-US" sz="2600"/>
              <a:t>If there exists at least one test case in the test suite for which:</a:t>
            </a:r>
            <a:endParaRPr/>
          </a:p>
          <a:p>
            <a:pPr indent="-285750" lvl="1" marL="674004" rtl="0" algn="l">
              <a:spcBef>
                <a:spcPts val="1247"/>
              </a:spcBef>
              <a:spcAft>
                <a:spcPts val="0"/>
              </a:spcAft>
              <a:buSzPts val="2200"/>
              <a:buChar char="🞆"/>
            </a:pPr>
            <a:r>
              <a:rPr b="0" lang="en-US" sz="2200">
                <a:solidFill>
                  <a:srgbClr val="43FFF5"/>
                </a:solidFill>
              </a:rPr>
              <a:t>a mutant gives an incorrect result, </a:t>
            </a:r>
            <a:endParaRPr/>
          </a:p>
          <a:p>
            <a:pPr indent="-285750" lvl="1" marL="674004" rtl="0" algn="l">
              <a:spcBef>
                <a:spcPts val="1247"/>
              </a:spcBef>
              <a:spcAft>
                <a:spcPts val="0"/>
              </a:spcAft>
              <a:buSzPts val="2200"/>
              <a:buChar char="🞆"/>
            </a:pPr>
            <a:r>
              <a:rPr b="0" lang="en-US" sz="2200">
                <a:solidFill>
                  <a:srgbClr val="43FFF5"/>
                </a:solidFill>
              </a:rPr>
              <a:t>then the mutant is said to be dead.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1"/>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Mutation Testing</a:t>
            </a:r>
            <a:endParaRPr/>
          </a:p>
        </p:txBody>
      </p:sp>
      <p:sp>
        <p:nvSpPr>
          <p:cNvPr id="528" name="Google Shape;528;p61"/>
          <p:cNvSpPr txBox="1"/>
          <p:nvPr>
            <p:ph idx="1" type="body"/>
          </p:nvPr>
        </p:nvSpPr>
        <p:spPr>
          <a:xfrm>
            <a:off x="1451402" y="2230793"/>
            <a:ext cx="9362372" cy="4444307"/>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b="0" lang="en-US" sz="2600"/>
              <a:t>If a mutant remains alive: </a:t>
            </a:r>
            <a:endParaRPr/>
          </a:p>
          <a:p>
            <a:pPr indent="-285750" lvl="1" marL="674004" rtl="0" algn="l">
              <a:spcBef>
                <a:spcPts val="1247"/>
              </a:spcBef>
              <a:spcAft>
                <a:spcPts val="0"/>
              </a:spcAft>
              <a:buSzPts val="2200"/>
              <a:buChar char="🞆"/>
            </a:pPr>
            <a:r>
              <a:rPr b="0" lang="en-US" sz="2200"/>
              <a:t>even after all test cases have been exhausted, </a:t>
            </a:r>
            <a:endParaRPr/>
          </a:p>
          <a:p>
            <a:pPr indent="-285750" lvl="1" marL="674004" rtl="0" algn="l">
              <a:spcBef>
                <a:spcPts val="1247"/>
              </a:spcBef>
              <a:spcAft>
                <a:spcPts val="0"/>
              </a:spcAft>
              <a:buSzPts val="2200"/>
              <a:buChar char="🞆"/>
            </a:pPr>
            <a:r>
              <a:rPr b="0" lang="en-US" sz="2200">
                <a:solidFill>
                  <a:srgbClr val="43FFF5"/>
                </a:solidFill>
              </a:rPr>
              <a:t>the test suite is enhanced to kill the mutant </a:t>
            </a:r>
            <a:r>
              <a:rPr b="0" lang="en-US" sz="2200">
                <a:solidFill>
                  <a:schemeClr val="lt1"/>
                </a:solidFill>
              </a:rPr>
              <a:t>since it test suite fails to identify the mutant which implies adequate testing is not done earlier.</a:t>
            </a:r>
            <a:endParaRPr/>
          </a:p>
          <a:p>
            <a:pPr indent="-311079" lvl="0" marL="311079" rtl="0" algn="l">
              <a:spcBef>
                <a:spcPts val="1496"/>
              </a:spcBef>
              <a:spcAft>
                <a:spcPts val="0"/>
              </a:spcAft>
              <a:buSzPts val="2600"/>
              <a:buChar char="🞆"/>
            </a:pPr>
            <a:r>
              <a:rPr b="0" lang="en-US" sz="2600"/>
              <a:t>The process of generation and killing of mutants: </a:t>
            </a:r>
            <a:endParaRPr/>
          </a:p>
          <a:p>
            <a:pPr indent="-285750" lvl="1" marL="674004" rtl="0" algn="l">
              <a:spcBef>
                <a:spcPts val="1247"/>
              </a:spcBef>
              <a:spcAft>
                <a:spcPts val="0"/>
              </a:spcAft>
              <a:buSzPts val="2200"/>
              <a:buChar char="🞆"/>
            </a:pPr>
            <a:r>
              <a:rPr b="0" lang="en-US" sz="2200">
                <a:solidFill>
                  <a:srgbClr val="43FFF5"/>
                </a:solidFill>
              </a:rPr>
              <a:t>can be automated by predefining a set of primitive changes that can be applied to the program</a:t>
            </a:r>
            <a:r>
              <a:rPr b="0" lang="en-US" sz="2600">
                <a:solidFill>
                  <a:srgbClr val="0000CC"/>
                </a:solidFill>
              </a:rPr>
              <a:t>.</a:t>
            </a:r>
            <a:r>
              <a:rPr b="0" lang="en-US" sz="2600"/>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2"/>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Mutation Testing</a:t>
            </a:r>
            <a:endParaRPr/>
          </a:p>
        </p:txBody>
      </p:sp>
      <p:sp>
        <p:nvSpPr>
          <p:cNvPr id="535" name="Google Shape;535;p6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The primitive changes can be:</a:t>
            </a:r>
            <a:endParaRPr/>
          </a:p>
          <a:p>
            <a:pPr indent="-228600" lvl="2" marL="1065733" rtl="0" algn="l">
              <a:spcBef>
                <a:spcPts val="1315"/>
              </a:spcBef>
              <a:spcAft>
                <a:spcPts val="0"/>
              </a:spcAft>
              <a:buSzPts val="2200"/>
              <a:buChar char="🞆"/>
            </a:pPr>
            <a:r>
              <a:rPr lang="en-US" sz="2200">
                <a:solidFill>
                  <a:srgbClr val="43FFF5"/>
                </a:solidFill>
              </a:rPr>
              <a:t>altering an arithmetic operator, </a:t>
            </a:r>
            <a:endParaRPr/>
          </a:p>
          <a:p>
            <a:pPr indent="-228600" lvl="2" marL="1065733" rtl="0" algn="l">
              <a:spcBef>
                <a:spcPts val="1315"/>
              </a:spcBef>
              <a:spcAft>
                <a:spcPts val="0"/>
              </a:spcAft>
              <a:buSzPts val="2200"/>
              <a:buChar char="🞆"/>
            </a:pPr>
            <a:r>
              <a:rPr lang="en-US" sz="2200">
                <a:solidFill>
                  <a:srgbClr val="43FFF5"/>
                </a:solidFill>
              </a:rPr>
              <a:t>changing the value of a constant, </a:t>
            </a:r>
            <a:endParaRPr/>
          </a:p>
          <a:p>
            <a:pPr indent="-228600" lvl="2" marL="1065733" rtl="0" algn="l">
              <a:spcBef>
                <a:spcPts val="1315"/>
              </a:spcBef>
              <a:spcAft>
                <a:spcPts val="0"/>
              </a:spcAft>
              <a:buSzPts val="2200"/>
              <a:buChar char="🞆"/>
            </a:pPr>
            <a:r>
              <a:rPr lang="en-US" sz="2200">
                <a:solidFill>
                  <a:srgbClr val="43FFF5"/>
                </a:solidFill>
              </a:rPr>
              <a:t>changing a data type, etc.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3"/>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Mutation Testing</a:t>
            </a:r>
            <a:endParaRPr/>
          </a:p>
        </p:txBody>
      </p:sp>
      <p:sp>
        <p:nvSpPr>
          <p:cNvPr id="542" name="Google Shape;542;p63"/>
          <p:cNvSpPr txBox="1"/>
          <p:nvPr>
            <p:ph idx="1" type="body"/>
          </p:nvPr>
        </p:nvSpPr>
        <p:spPr>
          <a:xfrm>
            <a:off x="1787788" y="1549603"/>
            <a:ext cx="8616424"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A major disadvantage of  mutation testing:</a:t>
            </a:r>
            <a:endParaRPr/>
          </a:p>
          <a:p>
            <a:pPr indent="-228600" lvl="2" marL="1065733" rtl="0" algn="l">
              <a:spcBef>
                <a:spcPts val="1315"/>
              </a:spcBef>
              <a:spcAft>
                <a:spcPts val="0"/>
              </a:spcAft>
              <a:buSzPts val="2200"/>
              <a:buChar char="🞆"/>
            </a:pPr>
            <a:r>
              <a:rPr lang="en-US" sz="2200">
                <a:solidFill>
                  <a:srgbClr val="43FFF5"/>
                </a:solidFill>
              </a:rPr>
              <a:t>computationally very expensive, </a:t>
            </a:r>
            <a:endParaRPr/>
          </a:p>
          <a:p>
            <a:pPr indent="-228600" lvl="2" marL="1065733" rtl="0" algn="l">
              <a:spcBef>
                <a:spcPts val="1315"/>
              </a:spcBef>
              <a:spcAft>
                <a:spcPts val="0"/>
              </a:spcAft>
              <a:buSzPts val="2200"/>
              <a:buChar char="🞆"/>
            </a:pPr>
            <a:r>
              <a:rPr lang="en-US" sz="2200">
                <a:solidFill>
                  <a:srgbClr val="43FFF5"/>
                </a:solidFill>
              </a:rPr>
              <a:t>a large number of possible mutants can be generated.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4"/>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r">
              <a:spcBef>
                <a:spcPts val="0"/>
              </a:spcBef>
              <a:spcAft>
                <a:spcPts val="0"/>
              </a:spcAft>
              <a:buClr>
                <a:srgbClr val="FEFEFE"/>
              </a:buClr>
              <a:buSzPts val="4800"/>
              <a:buFont typeface="Century Gothic"/>
              <a:buNone/>
            </a:pPr>
            <a:r>
              <a:t/>
            </a:r>
            <a:endParaRPr/>
          </a:p>
        </p:txBody>
      </p:sp>
      <p:sp>
        <p:nvSpPr>
          <p:cNvPr id="548" name="Google Shape;548;p64"/>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r">
              <a:spcBef>
                <a:spcPts val="0"/>
              </a:spcBef>
              <a:spcAft>
                <a:spcPts val="0"/>
              </a:spcAft>
              <a:buSzPts val="3600"/>
              <a:buNone/>
            </a:pPr>
            <a:r>
              <a:rPr b="1" lang="en-US" sz="3600"/>
              <a:t>Debugging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2194631" y="165619"/>
            <a:ext cx="7802739" cy="802164"/>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Stub &amp; Driver</a:t>
            </a:r>
            <a:endParaRPr/>
          </a:p>
        </p:txBody>
      </p:sp>
      <p:sp>
        <p:nvSpPr>
          <p:cNvPr id="145" name="Google Shape;145;p20"/>
          <p:cNvSpPr txBox="1"/>
          <p:nvPr>
            <p:ph idx="1" type="body"/>
          </p:nvPr>
        </p:nvSpPr>
        <p:spPr>
          <a:xfrm>
            <a:off x="437880" y="2292971"/>
            <a:ext cx="6439997" cy="439941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177"/>
              <a:buChar char="🞆"/>
            </a:pPr>
            <a:r>
              <a:rPr b="1" lang="en-US" sz="2177"/>
              <a:t>A stub procedure </a:t>
            </a:r>
            <a:r>
              <a:rPr lang="en-US" sz="2177"/>
              <a:t>is a dummy procedure that has the same I/O parameters as the function called by the unit under test but has a highly simplified behaviour. </a:t>
            </a:r>
            <a:endParaRPr/>
          </a:p>
          <a:p>
            <a:pPr indent="-285750" lvl="1" marL="742950" rtl="0" algn="l">
              <a:lnSpc>
                <a:spcPct val="90000"/>
              </a:lnSpc>
              <a:spcBef>
                <a:spcPts val="963"/>
              </a:spcBef>
              <a:spcAft>
                <a:spcPts val="0"/>
              </a:spcAft>
              <a:buSzPts val="1814"/>
              <a:buChar char="🞆"/>
            </a:pPr>
            <a:r>
              <a:rPr lang="en-US" sz="1814"/>
              <a:t>For example, a stub procedure may produce the expected behaviour using a simple table look up mechanism.</a:t>
            </a:r>
            <a:endParaRPr/>
          </a:p>
          <a:p>
            <a:pPr indent="-342900" lvl="0" marL="342900" rtl="0" algn="l">
              <a:lnSpc>
                <a:spcPct val="90000"/>
              </a:lnSpc>
              <a:spcBef>
                <a:spcPts val="1035"/>
              </a:spcBef>
              <a:spcAft>
                <a:spcPts val="0"/>
              </a:spcAft>
              <a:buSzPts val="2177"/>
              <a:buChar char="🞆"/>
            </a:pPr>
            <a:r>
              <a:rPr b="1" lang="en-US" sz="2177"/>
              <a:t>A driver module </a:t>
            </a:r>
            <a:r>
              <a:rPr lang="en-US" sz="2177"/>
              <a:t>should contain the non-local data structures accessed by the module under test. </a:t>
            </a:r>
            <a:endParaRPr/>
          </a:p>
          <a:p>
            <a:pPr indent="-285750" lvl="1" marL="742950" rtl="0" algn="l">
              <a:lnSpc>
                <a:spcPct val="90000"/>
              </a:lnSpc>
              <a:spcBef>
                <a:spcPts val="963"/>
              </a:spcBef>
              <a:spcAft>
                <a:spcPts val="0"/>
              </a:spcAft>
              <a:buSzPts val="1814"/>
              <a:buChar char="🞆"/>
            </a:pPr>
            <a:r>
              <a:rPr lang="en-US" sz="1814"/>
              <a:t>Additionally, it should also have the code to call the different functions of the unit under test with appropriate parameter values for testing.</a:t>
            </a:r>
            <a:endParaRPr/>
          </a:p>
        </p:txBody>
      </p:sp>
      <p:pic>
        <p:nvPicPr>
          <p:cNvPr id="146" name="Google Shape;146;p20"/>
          <p:cNvPicPr preferRelativeResize="0"/>
          <p:nvPr/>
        </p:nvPicPr>
        <p:blipFill rotWithShape="1">
          <a:blip r:embed="rId3">
            <a:alphaModFix/>
          </a:blip>
          <a:srcRect b="0" l="0" r="0" t="0"/>
          <a:stretch/>
        </p:blipFill>
        <p:spPr>
          <a:xfrm>
            <a:off x="7329162" y="2797105"/>
            <a:ext cx="4553758" cy="289470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5"/>
          <p:cNvSpPr txBox="1"/>
          <p:nvPr>
            <p:ph type="title"/>
          </p:nvPr>
        </p:nvSpPr>
        <p:spPr>
          <a:xfrm>
            <a:off x="1929643" y="1"/>
            <a:ext cx="7772496" cy="1159322"/>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Debugging</a:t>
            </a:r>
            <a:endParaRPr/>
          </a:p>
        </p:txBody>
      </p:sp>
      <p:sp>
        <p:nvSpPr>
          <p:cNvPr id="555" name="Google Shape;555;p65"/>
          <p:cNvSpPr txBox="1"/>
          <p:nvPr>
            <p:ph idx="1" type="body"/>
          </p:nvPr>
        </p:nvSpPr>
        <p:spPr>
          <a:xfrm>
            <a:off x="1944045" y="2194559"/>
            <a:ext cx="8302472" cy="3597729"/>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Once errors are identified:</a:t>
            </a:r>
            <a:endParaRPr/>
          </a:p>
          <a:p>
            <a:pPr indent="-285750" lvl="1" marL="674004" rtl="0" algn="l">
              <a:spcBef>
                <a:spcPts val="1258"/>
              </a:spcBef>
              <a:spcAft>
                <a:spcPts val="0"/>
              </a:spcAft>
              <a:buSzPts val="2200"/>
              <a:buChar char="🞆"/>
            </a:pPr>
            <a:r>
              <a:rPr b="0" lang="en-US" sz="2200">
                <a:solidFill>
                  <a:srgbClr val="43FFF5"/>
                </a:solidFill>
              </a:rPr>
              <a:t>It is necessary identify the precise location of the errors and to fix them.</a:t>
            </a:r>
            <a:endParaRPr/>
          </a:p>
          <a:p>
            <a:pPr indent="-311079" lvl="0" marL="311079" rtl="0" algn="l">
              <a:spcBef>
                <a:spcPts val="1326"/>
              </a:spcBef>
              <a:spcAft>
                <a:spcPts val="0"/>
              </a:spcAft>
              <a:buSzPts val="2600"/>
              <a:buChar char="🞆"/>
            </a:pPr>
            <a:r>
              <a:rPr lang="en-US" sz="2600"/>
              <a:t>Each debugging approach has its own advantages and disadvantages:</a:t>
            </a:r>
            <a:endParaRPr/>
          </a:p>
          <a:p>
            <a:pPr indent="-285750" lvl="1" marL="674004" rtl="0" algn="l">
              <a:spcBef>
                <a:spcPts val="1258"/>
              </a:spcBef>
              <a:spcAft>
                <a:spcPts val="0"/>
              </a:spcAft>
              <a:buSzPts val="2200"/>
              <a:buChar char="🞆"/>
            </a:pPr>
            <a:r>
              <a:rPr b="0" lang="en-US" sz="2200">
                <a:solidFill>
                  <a:srgbClr val="43FFF5"/>
                </a:solidFill>
              </a:rPr>
              <a:t>Each is useful in appropriate circumstances.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6"/>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988"/>
              <a:buFont typeface="Century Gothic"/>
              <a:buNone/>
            </a:pPr>
            <a:r>
              <a:rPr lang="en-US" sz="5988"/>
              <a:t>Brute-Force method</a:t>
            </a:r>
            <a:endParaRPr/>
          </a:p>
        </p:txBody>
      </p:sp>
      <p:sp>
        <p:nvSpPr>
          <p:cNvPr id="562" name="Google Shape;562;p66"/>
          <p:cNvSpPr txBox="1"/>
          <p:nvPr>
            <p:ph idx="1" type="body"/>
          </p:nvPr>
        </p:nvSpPr>
        <p:spPr>
          <a:xfrm>
            <a:off x="1460652" y="2523145"/>
            <a:ext cx="8401842" cy="4334855"/>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This is the most common method of debugging:</a:t>
            </a:r>
            <a:endParaRPr/>
          </a:p>
          <a:p>
            <a:pPr indent="-147510" lvl="1" marL="674004" rtl="0" algn="l">
              <a:spcBef>
                <a:spcPts val="1258"/>
              </a:spcBef>
              <a:spcAft>
                <a:spcPts val="0"/>
              </a:spcAft>
              <a:buSzPts val="2177"/>
              <a:buNone/>
            </a:pPr>
            <a:r>
              <a:t/>
            </a:r>
            <a:endParaRPr sz="2177"/>
          </a:p>
          <a:p>
            <a:pPr indent="-311078" lvl="1" marL="725851" rtl="0" algn="l">
              <a:spcBef>
                <a:spcPts val="1258"/>
              </a:spcBef>
              <a:spcAft>
                <a:spcPts val="0"/>
              </a:spcAft>
              <a:buSzPts val="2200"/>
              <a:buChar char="🞆"/>
            </a:pPr>
            <a:r>
              <a:rPr lang="en-US" sz="2200">
                <a:solidFill>
                  <a:srgbClr val="43FFF5"/>
                </a:solidFill>
              </a:rPr>
              <a:t>print statements are inserted throughout the program</a:t>
            </a:r>
            <a:endParaRPr/>
          </a:p>
          <a:p>
            <a:pPr indent="-285750" lvl="1" marL="674004" rtl="0" algn="l">
              <a:spcBef>
                <a:spcPts val="1258"/>
              </a:spcBef>
              <a:spcAft>
                <a:spcPts val="0"/>
              </a:spcAft>
              <a:buSzPts val="2200"/>
              <a:buChar char="🞆"/>
            </a:pPr>
            <a:r>
              <a:rPr lang="en-US" sz="2200">
                <a:solidFill>
                  <a:srgbClr val="43FFF5"/>
                </a:solidFill>
              </a:rPr>
              <a:t>Print the intermediate values </a:t>
            </a:r>
            <a:endParaRPr/>
          </a:p>
          <a:p>
            <a:pPr indent="-285750" lvl="1" marL="674004" rtl="0" algn="l">
              <a:spcBef>
                <a:spcPts val="1258"/>
              </a:spcBef>
              <a:spcAft>
                <a:spcPts val="0"/>
              </a:spcAft>
              <a:buSzPts val="2200"/>
              <a:buChar char="🞆"/>
            </a:pPr>
            <a:r>
              <a:rPr lang="en-US" sz="2200">
                <a:solidFill>
                  <a:srgbClr val="43FFF5"/>
                </a:solidFill>
              </a:rPr>
              <a:t>Hope that some of printed values will help identify the error</a:t>
            </a:r>
            <a:endParaRPr/>
          </a:p>
          <a:p>
            <a:pPr indent="-285750" lvl="1" marL="674004" rtl="0" algn="l">
              <a:spcBef>
                <a:spcPts val="1258"/>
              </a:spcBef>
              <a:spcAft>
                <a:spcPts val="0"/>
              </a:spcAft>
              <a:buSzPts val="2200"/>
              <a:buChar char="🞆"/>
            </a:pPr>
            <a:r>
              <a:rPr lang="en-US" sz="2200">
                <a:solidFill>
                  <a:srgbClr val="43FFF5"/>
                </a:solidFill>
              </a:rPr>
              <a:t>Least efficient method. </a:t>
            </a:r>
            <a:endParaRPr/>
          </a:p>
          <a:p>
            <a:pPr indent="0" lvl="1" marL="414772" rtl="0" algn="l">
              <a:spcBef>
                <a:spcPts val="1258"/>
              </a:spcBef>
              <a:spcAft>
                <a:spcPts val="0"/>
              </a:spcAft>
              <a:buSzPts val="2177"/>
              <a:buNone/>
            </a:pPr>
            <a:r>
              <a:t/>
            </a:r>
            <a:endParaRPr sz="2177"/>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7"/>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988"/>
              <a:buFont typeface="Century Gothic"/>
              <a:buNone/>
            </a:pPr>
            <a:r>
              <a:rPr lang="en-US" sz="5988"/>
              <a:t>Symbolic Debugger</a:t>
            </a:r>
            <a:endParaRPr/>
          </a:p>
        </p:txBody>
      </p:sp>
      <p:sp>
        <p:nvSpPr>
          <p:cNvPr id="569" name="Google Shape;569;p67"/>
          <p:cNvSpPr txBox="1"/>
          <p:nvPr>
            <p:ph idx="1" type="body"/>
          </p:nvPr>
        </p:nvSpPr>
        <p:spPr>
          <a:xfrm>
            <a:off x="1440407" y="2373368"/>
            <a:ext cx="10195002" cy="4319013"/>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5000"/>
              </a:lnSpc>
              <a:spcBef>
                <a:spcPts val="0"/>
              </a:spcBef>
              <a:spcAft>
                <a:spcPts val="0"/>
              </a:spcAft>
              <a:buSzPts val="2600"/>
              <a:buChar char="🞆"/>
            </a:pPr>
            <a:r>
              <a:rPr lang="en-US" sz="2600"/>
              <a:t>Brute force approach becomes more systematic:</a:t>
            </a:r>
            <a:endParaRPr/>
          </a:p>
          <a:p>
            <a:pPr indent="-285750" lvl="1" marL="674004" rtl="0" algn="l">
              <a:lnSpc>
                <a:spcPct val="95000"/>
              </a:lnSpc>
              <a:spcBef>
                <a:spcPts val="759"/>
              </a:spcBef>
              <a:spcAft>
                <a:spcPts val="0"/>
              </a:spcAft>
              <a:buSzPts val="2200"/>
              <a:buChar char="🞆"/>
            </a:pPr>
            <a:r>
              <a:rPr b="0" lang="en-US" sz="2200">
                <a:solidFill>
                  <a:srgbClr val="43FFF5"/>
                </a:solidFill>
              </a:rPr>
              <a:t>With the use of a </a:t>
            </a:r>
            <a:r>
              <a:rPr b="0" lang="en-US" sz="2200" u="sng">
                <a:solidFill>
                  <a:srgbClr val="43FFF5"/>
                </a:solidFill>
              </a:rPr>
              <a:t>symbolic debugger</a:t>
            </a:r>
            <a:endParaRPr/>
          </a:p>
          <a:p>
            <a:pPr indent="-311079" lvl="0" marL="311079" rtl="0" algn="l">
              <a:spcBef>
                <a:spcPts val="1326"/>
              </a:spcBef>
              <a:spcAft>
                <a:spcPts val="0"/>
              </a:spcAft>
              <a:buSzPts val="2600"/>
              <a:buChar char="🞆"/>
            </a:pPr>
            <a:r>
              <a:rPr lang="en-US" sz="2600"/>
              <a:t>Using a symbolic debugger:</a:t>
            </a:r>
            <a:endParaRPr/>
          </a:p>
          <a:p>
            <a:pPr indent="-285750" lvl="1" marL="674004" rtl="0" algn="l">
              <a:spcBef>
                <a:spcPts val="1258"/>
              </a:spcBef>
              <a:spcAft>
                <a:spcPts val="0"/>
              </a:spcAft>
              <a:buSzPts val="2200"/>
              <a:buChar char="🞆"/>
            </a:pPr>
            <a:r>
              <a:rPr lang="en-US" sz="2200">
                <a:solidFill>
                  <a:srgbClr val="43FFF5"/>
                </a:solidFill>
              </a:rPr>
              <a:t>Values of different variables can be easily checked and modified</a:t>
            </a:r>
            <a:endParaRPr/>
          </a:p>
          <a:p>
            <a:pPr indent="-285750" lvl="1" marL="674004" rtl="0" algn="l">
              <a:spcBef>
                <a:spcPts val="1258"/>
              </a:spcBef>
              <a:spcAft>
                <a:spcPts val="0"/>
              </a:spcAft>
              <a:buSzPts val="2200"/>
              <a:buChar char="🞆"/>
            </a:pPr>
            <a:r>
              <a:rPr lang="en-US" sz="2200">
                <a:solidFill>
                  <a:srgbClr val="43FFF5"/>
                </a:solidFill>
              </a:rPr>
              <a:t>Single stepping to execute one instruction at a time</a:t>
            </a:r>
            <a:endParaRPr/>
          </a:p>
          <a:p>
            <a:pPr indent="-285750" lvl="1" marL="674004" rtl="0" algn="l">
              <a:spcBef>
                <a:spcPts val="1258"/>
              </a:spcBef>
              <a:spcAft>
                <a:spcPts val="0"/>
              </a:spcAft>
              <a:buSzPts val="2200"/>
              <a:buChar char="🞆"/>
            </a:pPr>
            <a:r>
              <a:rPr lang="en-US" sz="2200">
                <a:solidFill>
                  <a:srgbClr val="43FFF5"/>
                </a:solidFill>
              </a:rPr>
              <a:t>Break points and watch points can be set to test the values of variables.</a:t>
            </a:r>
            <a:endParaRPr/>
          </a:p>
          <a:p>
            <a:pPr indent="-117174" lvl="0" marL="282275" rtl="0" algn="l">
              <a:lnSpc>
                <a:spcPct val="95000"/>
              </a:lnSpc>
              <a:spcBef>
                <a:spcPts val="759"/>
              </a:spcBef>
              <a:spcAft>
                <a:spcPts val="0"/>
              </a:spcAft>
              <a:buSzPts val="2600"/>
              <a:buNone/>
            </a:pPr>
            <a:r>
              <a:t/>
            </a:r>
            <a:endParaRPr b="0" sz="2600"/>
          </a:p>
          <a:p>
            <a:pPr indent="-120650" lvl="1" marL="674004" rtl="0" algn="l">
              <a:lnSpc>
                <a:spcPct val="95000"/>
              </a:lnSpc>
              <a:spcBef>
                <a:spcPts val="759"/>
              </a:spcBef>
              <a:spcAft>
                <a:spcPts val="0"/>
              </a:spcAft>
              <a:buSzPts val="2600"/>
              <a:buNone/>
            </a:pPr>
            <a:r>
              <a:t/>
            </a:r>
            <a:endParaRPr b="0" sz="2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8"/>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988"/>
              <a:buFont typeface="Century Gothic"/>
              <a:buNone/>
            </a:pPr>
            <a:r>
              <a:rPr lang="en-US" sz="5988"/>
              <a:t>Backtracking</a:t>
            </a:r>
            <a:endParaRPr/>
          </a:p>
        </p:txBody>
      </p:sp>
      <p:sp>
        <p:nvSpPr>
          <p:cNvPr id="576" name="Google Shape;576;p68"/>
          <p:cNvSpPr txBox="1"/>
          <p:nvPr>
            <p:ph idx="1" type="body"/>
          </p:nvPr>
        </p:nvSpPr>
        <p:spPr>
          <a:xfrm>
            <a:off x="1967087" y="2226365"/>
            <a:ext cx="8014442" cy="391300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This is a fairly common approach.  </a:t>
            </a:r>
            <a:endParaRPr/>
          </a:p>
          <a:p>
            <a:pPr indent="-311079" lvl="0" marL="311079" rtl="0" algn="l">
              <a:spcBef>
                <a:spcPts val="1406"/>
              </a:spcBef>
              <a:spcAft>
                <a:spcPts val="0"/>
              </a:spcAft>
              <a:buSzPts val="2600"/>
              <a:buChar char="🞆"/>
            </a:pPr>
            <a:r>
              <a:rPr lang="en-US" sz="2600"/>
              <a:t>Beginning at the statement where an error symptom has been observed: </a:t>
            </a:r>
            <a:endParaRPr/>
          </a:p>
          <a:p>
            <a:pPr indent="-285750" lvl="1" marL="674004" rtl="0" algn="l">
              <a:spcBef>
                <a:spcPts val="1326"/>
              </a:spcBef>
              <a:spcAft>
                <a:spcPts val="0"/>
              </a:spcAft>
              <a:buSzPts val="2200"/>
              <a:buChar char="🞆"/>
            </a:pPr>
            <a:r>
              <a:rPr lang="en-US" sz="2200">
                <a:solidFill>
                  <a:srgbClr val="43FFF5"/>
                </a:solidFill>
              </a:rPr>
              <a:t>Source code is traced backwards until the error is discovered.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1929643" y="207093"/>
            <a:ext cx="7772496" cy="1159321"/>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988"/>
              <a:buFont typeface="Century Gothic"/>
              <a:buNone/>
            </a:pPr>
            <a:r>
              <a:rPr lang="en-US" sz="5988"/>
              <a:t>Example</a:t>
            </a:r>
            <a:endParaRPr/>
          </a:p>
        </p:txBody>
      </p:sp>
      <p:sp>
        <p:nvSpPr>
          <p:cNvPr id="583" name="Google Shape;583;p69"/>
          <p:cNvSpPr txBox="1"/>
          <p:nvPr/>
        </p:nvSpPr>
        <p:spPr>
          <a:xfrm>
            <a:off x="3307868" y="2469140"/>
            <a:ext cx="3198576" cy="4212442"/>
          </a:xfrm>
          <a:prstGeom prst="rect">
            <a:avLst/>
          </a:prstGeom>
          <a:noFill/>
          <a:ln>
            <a:noFill/>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lang="en-US" sz="3175">
                <a:solidFill>
                  <a:schemeClr val="lt1"/>
                </a:solidFill>
                <a:latin typeface="Times"/>
                <a:ea typeface="Times"/>
                <a:cs typeface="Times"/>
                <a:sym typeface="Times"/>
              </a:rPr>
              <a:t>int main(){</a:t>
            </a:r>
            <a:br>
              <a:rPr lang="en-US" sz="3175">
                <a:solidFill>
                  <a:schemeClr val="lt1"/>
                </a:solidFill>
                <a:latin typeface="Times"/>
                <a:ea typeface="Times"/>
                <a:cs typeface="Times"/>
                <a:sym typeface="Times"/>
              </a:rPr>
            </a:br>
            <a:r>
              <a:rPr lang="en-US" sz="3175">
                <a:solidFill>
                  <a:schemeClr val="lt1"/>
                </a:solidFill>
                <a:latin typeface="Times"/>
                <a:ea typeface="Times"/>
                <a:cs typeface="Times"/>
                <a:sym typeface="Times"/>
              </a:rPr>
              <a:t> int i,j,s;</a:t>
            </a:r>
            <a:endParaRPr/>
          </a:p>
          <a:p>
            <a:pPr indent="0" lvl="0" marL="0" marR="0" rtl="0" algn="l">
              <a:lnSpc>
                <a:spcPct val="85000"/>
              </a:lnSpc>
              <a:spcBef>
                <a:spcPts val="726"/>
              </a:spcBef>
              <a:spcAft>
                <a:spcPts val="0"/>
              </a:spcAft>
              <a:buNone/>
            </a:pPr>
            <a:r>
              <a:rPr lang="en-US" sz="3175">
                <a:solidFill>
                  <a:schemeClr val="lt1"/>
                </a:solidFill>
                <a:latin typeface="Times"/>
                <a:ea typeface="Times"/>
                <a:cs typeface="Times"/>
                <a:sym typeface="Times"/>
              </a:rPr>
              <a:t> i=1;</a:t>
            </a:r>
            <a:endParaRPr/>
          </a:p>
          <a:p>
            <a:pPr indent="0" lvl="0" marL="0" marR="0" rtl="0" algn="l">
              <a:lnSpc>
                <a:spcPct val="85000"/>
              </a:lnSpc>
              <a:spcBef>
                <a:spcPts val="726"/>
              </a:spcBef>
              <a:spcAft>
                <a:spcPts val="0"/>
              </a:spcAft>
              <a:buNone/>
            </a:pPr>
            <a:r>
              <a:rPr lang="en-US" sz="3175">
                <a:solidFill>
                  <a:schemeClr val="lt1"/>
                </a:solidFill>
                <a:latin typeface="Times"/>
                <a:ea typeface="Times"/>
                <a:cs typeface="Times"/>
                <a:sym typeface="Times"/>
              </a:rPr>
              <a:t> while(i&lt;=10){</a:t>
            </a:r>
            <a:br>
              <a:rPr lang="en-US" sz="3175">
                <a:solidFill>
                  <a:schemeClr val="lt1"/>
                </a:solidFill>
                <a:latin typeface="Times"/>
                <a:ea typeface="Times"/>
                <a:cs typeface="Times"/>
                <a:sym typeface="Times"/>
              </a:rPr>
            </a:br>
            <a:r>
              <a:rPr lang="en-US" sz="3175">
                <a:solidFill>
                  <a:schemeClr val="lt1"/>
                </a:solidFill>
                <a:latin typeface="Times"/>
                <a:ea typeface="Times"/>
                <a:cs typeface="Times"/>
                <a:sym typeface="Times"/>
              </a:rPr>
              <a:t>	s=s+i;</a:t>
            </a:r>
            <a:br>
              <a:rPr lang="en-US" sz="3175">
                <a:solidFill>
                  <a:schemeClr val="lt1"/>
                </a:solidFill>
                <a:latin typeface="Times"/>
                <a:ea typeface="Times"/>
                <a:cs typeface="Times"/>
                <a:sym typeface="Times"/>
              </a:rPr>
            </a:br>
            <a:r>
              <a:rPr lang="en-US" sz="3175">
                <a:solidFill>
                  <a:schemeClr val="lt1"/>
                </a:solidFill>
                <a:latin typeface="Times"/>
                <a:ea typeface="Times"/>
                <a:cs typeface="Times"/>
                <a:sym typeface="Times"/>
              </a:rPr>
              <a:t>	i++; j=j++;}</a:t>
            </a:r>
            <a:endParaRPr/>
          </a:p>
          <a:p>
            <a:pPr indent="0" lvl="0" marL="0" marR="0" rtl="0" algn="l">
              <a:lnSpc>
                <a:spcPct val="85000"/>
              </a:lnSpc>
              <a:spcBef>
                <a:spcPts val="726"/>
              </a:spcBef>
              <a:spcAft>
                <a:spcPts val="0"/>
              </a:spcAft>
              <a:buNone/>
            </a:pPr>
            <a:r>
              <a:rPr lang="en-US" sz="3175">
                <a:solidFill>
                  <a:schemeClr val="lt1"/>
                </a:solidFill>
                <a:latin typeface="Times"/>
                <a:ea typeface="Times"/>
                <a:cs typeface="Times"/>
                <a:sym typeface="Times"/>
              </a:rPr>
              <a:t>printf(“%d”,s);</a:t>
            </a:r>
            <a:endParaRPr/>
          </a:p>
          <a:p>
            <a:pPr indent="0" lvl="0" marL="0" marR="0" rtl="0" algn="l">
              <a:lnSpc>
                <a:spcPct val="85000"/>
              </a:lnSpc>
              <a:spcBef>
                <a:spcPts val="726"/>
              </a:spcBef>
              <a:spcAft>
                <a:spcPts val="0"/>
              </a:spcAft>
              <a:buNone/>
            </a:pPr>
            <a:r>
              <a:rPr lang="en-US" sz="3175">
                <a:solidFill>
                  <a:schemeClr val="lt1"/>
                </a:solidFill>
                <a:latin typeface="Times"/>
                <a:ea typeface="Times"/>
                <a:cs typeface="Times"/>
                <a:sym typeface="Times"/>
              </a:rPr>
              <a:t>}</a:t>
            </a:r>
            <a:endParaRPr/>
          </a:p>
        </p:txBody>
      </p:sp>
      <p:cxnSp>
        <p:nvCxnSpPr>
          <p:cNvPr id="584" name="Google Shape;584;p69"/>
          <p:cNvCxnSpPr/>
          <p:nvPr/>
        </p:nvCxnSpPr>
        <p:spPr>
          <a:xfrm rot="10800000">
            <a:off x="6849200" y="5489763"/>
            <a:ext cx="1042669" cy="0"/>
          </a:xfrm>
          <a:prstGeom prst="straightConnector1">
            <a:avLst/>
          </a:prstGeom>
          <a:noFill/>
          <a:ln cap="flat" cmpd="sng" w="28575">
            <a:solidFill>
              <a:srgbClr val="C00000"/>
            </a:solidFill>
            <a:prstDash val="solid"/>
            <a:round/>
            <a:headEnd len="med" w="med" type="none"/>
            <a:tailEnd len="med" w="med" type="triangle"/>
          </a:ln>
        </p:spPr>
      </p:cxnSp>
      <p:cxnSp>
        <p:nvCxnSpPr>
          <p:cNvPr id="585" name="Google Shape;585;p69"/>
          <p:cNvCxnSpPr/>
          <p:nvPr/>
        </p:nvCxnSpPr>
        <p:spPr>
          <a:xfrm rot="10800000">
            <a:off x="6849200" y="4437012"/>
            <a:ext cx="1042669" cy="0"/>
          </a:xfrm>
          <a:prstGeom prst="straightConnector1">
            <a:avLst/>
          </a:prstGeom>
          <a:noFill/>
          <a:ln cap="flat" cmpd="sng" w="28575">
            <a:solidFill>
              <a:srgbClr val="C00000"/>
            </a:solidFill>
            <a:prstDash val="solid"/>
            <a:round/>
            <a:headEnd len="med" w="med" type="none"/>
            <a:tailEnd len="med" w="med" type="triangle"/>
          </a:ln>
        </p:spPr>
      </p:cxnSp>
      <p:cxnSp>
        <p:nvCxnSpPr>
          <p:cNvPr id="586" name="Google Shape;586;p69"/>
          <p:cNvCxnSpPr/>
          <p:nvPr/>
        </p:nvCxnSpPr>
        <p:spPr>
          <a:xfrm rot="10800000">
            <a:off x="8067803" y="2507209"/>
            <a:ext cx="0" cy="2982554"/>
          </a:xfrm>
          <a:prstGeom prst="straightConnector1">
            <a:avLst/>
          </a:prstGeom>
          <a:noFill/>
          <a:ln cap="flat" cmpd="sng" w="9525">
            <a:solidFill>
              <a:schemeClr val="lt1"/>
            </a:solidFill>
            <a:prstDash val="solid"/>
            <a:round/>
            <a:headEnd len="med" w="med" type="none"/>
            <a:tailEnd len="med" w="med" type="triangle"/>
          </a:ln>
        </p:spPr>
      </p:cxnSp>
      <p:cxnSp>
        <p:nvCxnSpPr>
          <p:cNvPr id="587" name="Google Shape;587;p69"/>
          <p:cNvCxnSpPr/>
          <p:nvPr/>
        </p:nvCxnSpPr>
        <p:spPr>
          <a:xfrm rot="10800000">
            <a:off x="6849200" y="5026035"/>
            <a:ext cx="1042669" cy="0"/>
          </a:xfrm>
          <a:prstGeom prst="straightConnector1">
            <a:avLst/>
          </a:prstGeom>
          <a:noFill/>
          <a:ln cap="flat" cmpd="sng" w="28575">
            <a:solidFill>
              <a:srgbClr val="C00000"/>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0"/>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6532"/>
              <a:buFont typeface="Century Gothic"/>
              <a:buNone/>
            </a:pPr>
            <a:r>
              <a:rPr lang="en-US" sz="6532"/>
              <a:t>Backtracking</a:t>
            </a:r>
            <a:endParaRPr/>
          </a:p>
        </p:txBody>
      </p:sp>
      <p:sp>
        <p:nvSpPr>
          <p:cNvPr id="594" name="Google Shape;594;p70"/>
          <p:cNvSpPr txBox="1"/>
          <p:nvPr>
            <p:ph idx="1" type="body"/>
          </p:nvPr>
        </p:nvSpPr>
        <p:spPr>
          <a:xfrm>
            <a:off x="1745206" y="2335249"/>
            <a:ext cx="9850445" cy="411307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Unfortunately, as the number of source lines to be traced back increases, </a:t>
            </a:r>
            <a:endParaRPr/>
          </a:p>
          <a:p>
            <a:pPr indent="-285750" lvl="1" marL="674004" rtl="0" algn="l">
              <a:spcBef>
                <a:spcPts val="1258"/>
              </a:spcBef>
              <a:spcAft>
                <a:spcPts val="0"/>
              </a:spcAft>
              <a:buSzPts val="2200"/>
              <a:buChar char="🞆"/>
            </a:pPr>
            <a:r>
              <a:rPr lang="en-US" sz="2200">
                <a:solidFill>
                  <a:srgbClr val="43FFF5"/>
                </a:solidFill>
              </a:rPr>
              <a:t>the number of potential backward paths increases</a:t>
            </a:r>
            <a:endParaRPr/>
          </a:p>
          <a:p>
            <a:pPr indent="-285750" lvl="1" marL="674004" rtl="0" algn="l">
              <a:spcBef>
                <a:spcPts val="1258"/>
              </a:spcBef>
              <a:spcAft>
                <a:spcPts val="0"/>
              </a:spcAft>
              <a:buSzPts val="2200"/>
              <a:buChar char="🞆"/>
            </a:pPr>
            <a:r>
              <a:rPr lang="en-US" sz="2200">
                <a:solidFill>
                  <a:srgbClr val="43FFF5"/>
                </a:solidFill>
              </a:rPr>
              <a:t>becomes unmanageably large  for complex programs.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1"/>
          <p:cNvSpPr txBox="1"/>
          <p:nvPr>
            <p:ph type="title"/>
          </p:nvPr>
        </p:nvSpPr>
        <p:spPr>
          <a:xfrm>
            <a:off x="2194631" y="165619"/>
            <a:ext cx="9427526"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Cause-elimination method</a:t>
            </a:r>
            <a:endParaRPr/>
          </a:p>
        </p:txBody>
      </p:sp>
      <p:sp>
        <p:nvSpPr>
          <p:cNvPr id="601" name="Google Shape;601;p71"/>
          <p:cNvSpPr txBox="1"/>
          <p:nvPr>
            <p:ph idx="1" type="body"/>
          </p:nvPr>
        </p:nvSpPr>
        <p:spPr>
          <a:xfrm>
            <a:off x="554002" y="2239617"/>
            <a:ext cx="10604327" cy="4199300"/>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Determine a list of causes:</a:t>
            </a:r>
            <a:endParaRPr/>
          </a:p>
          <a:p>
            <a:pPr indent="-285750" lvl="1" marL="674004" rtl="0" algn="l">
              <a:spcBef>
                <a:spcPts val="1258"/>
              </a:spcBef>
              <a:spcAft>
                <a:spcPts val="0"/>
              </a:spcAft>
              <a:buSzPts val="2400"/>
              <a:buChar char="🞆"/>
            </a:pPr>
            <a:r>
              <a:rPr lang="en-US" sz="2400"/>
              <a:t>which could possibly have contributed to the error symptom</a:t>
            </a:r>
            <a:r>
              <a:rPr lang="en-US" sz="2600"/>
              <a:t>.</a:t>
            </a:r>
            <a:endParaRPr/>
          </a:p>
          <a:p>
            <a:pPr indent="-228600" lvl="2" marL="1065733" rtl="0" algn="l">
              <a:spcBef>
                <a:spcPts val="1258"/>
              </a:spcBef>
              <a:spcAft>
                <a:spcPts val="0"/>
              </a:spcAft>
              <a:buSzPts val="2200"/>
              <a:buChar char="🞆"/>
            </a:pPr>
            <a:r>
              <a:rPr lang="en-US" sz="2200">
                <a:solidFill>
                  <a:srgbClr val="43FFF5"/>
                </a:solidFill>
              </a:rPr>
              <a:t>Certain variable is having negative value though it should be positive</a:t>
            </a:r>
            <a:endParaRPr/>
          </a:p>
          <a:p>
            <a:pPr indent="-285750" lvl="1" marL="674004" rtl="0" algn="l">
              <a:spcBef>
                <a:spcPts val="1258"/>
              </a:spcBef>
              <a:spcAft>
                <a:spcPts val="0"/>
              </a:spcAft>
              <a:buSzPts val="2400"/>
              <a:buChar char="🞆"/>
            </a:pPr>
            <a:r>
              <a:rPr lang="en-US" sz="2400"/>
              <a:t>tests are conducted to eliminate each symptom.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2"/>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6532"/>
              <a:buFont typeface="Century Gothic"/>
              <a:buNone/>
            </a:pPr>
            <a:r>
              <a:rPr lang="en-US" sz="6532"/>
              <a:t>Program Slicing</a:t>
            </a:r>
            <a:endParaRPr/>
          </a:p>
        </p:txBody>
      </p:sp>
      <p:sp>
        <p:nvSpPr>
          <p:cNvPr id="608" name="Google Shape;608;p72"/>
          <p:cNvSpPr txBox="1"/>
          <p:nvPr>
            <p:ph idx="1" type="body"/>
          </p:nvPr>
        </p:nvSpPr>
        <p:spPr>
          <a:xfrm>
            <a:off x="689113" y="2464903"/>
            <a:ext cx="10482470" cy="3539087"/>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b="0" lang="en-US" sz="2600"/>
              <a:t>This technique is similar to backtracking. </a:t>
            </a:r>
            <a:endParaRPr/>
          </a:p>
          <a:p>
            <a:pPr indent="-311079" lvl="0" marL="311079" rtl="0" algn="l">
              <a:spcBef>
                <a:spcPts val="1507"/>
              </a:spcBef>
              <a:spcAft>
                <a:spcPts val="0"/>
              </a:spcAft>
              <a:buSzPts val="2600"/>
              <a:buChar char="🞆"/>
            </a:pPr>
            <a:r>
              <a:rPr b="0" lang="en-US" sz="2600"/>
              <a:t>However, </a:t>
            </a:r>
            <a:r>
              <a:rPr b="0" lang="en-US" sz="2600">
                <a:solidFill>
                  <a:srgbClr val="43FFF5"/>
                </a:solidFill>
              </a:rPr>
              <a:t>the search space is reduced by defining slices.  </a:t>
            </a:r>
            <a:endParaRPr/>
          </a:p>
          <a:p>
            <a:pPr indent="-311079" lvl="0" marL="311079" rtl="0" algn="l">
              <a:spcBef>
                <a:spcPts val="1507"/>
              </a:spcBef>
              <a:spcAft>
                <a:spcPts val="0"/>
              </a:spcAft>
              <a:buSzPts val="2600"/>
              <a:buChar char="🞆"/>
            </a:pPr>
            <a:r>
              <a:rPr b="0" lang="en-US" sz="2600"/>
              <a:t>A slice is defined for a particular variable at a particular statement: </a:t>
            </a:r>
            <a:endParaRPr/>
          </a:p>
          <a:p>
            <a:pPr indent="-285750" lvl="1" marL="674004" rtl="0" algn="l">
              <a:spcBef>
                <a:spcPts val="1258"/>
              </a:spcBef>
              <a:spcAft>
                <a:spcPts val="0"/>
              </a:spcAft>
              <a:buSzPts val="2200"/>
              <a:buChar char="🞆"/>
            </a:pPr>
            <a:r>
              <a:rPr b="0" lang="en-US" sz="2200">
                <a:solidFill>
                  <a:srgbClr val="43FFF5"/>
                </a:solidFill>
              </a:rPr>
              <a:t>set of source lines preceding this statement which can influence the value of the variable.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3"/>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Example</a:t>
            </a:r>
            <a:endParaRPr/>
          </a:p>
        </p:txBody>
      </p:sp>
      <p:sp>
        <p:nvSpPr>
          <p:cNvPr id="615" name="Google Shape;615;p73"/>
          <p:cNvSpPr txBox="1"/>
          <p:nvPr/>
        </p:nvSpPr>
        <p:spPr>
          <a:xfrm>
            <a:off x="3002098" y="2245668"/>
            <a:ext cx="3198576" cy="4772661"/>
          </a:xfrm>
          <a:prstGeom prst="rect">
            <a:avLst/>
          </a:prstGeom>
          <a:noFill/>
          <a:ln>
            <a:noFill/>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lang="en-US" sz="3175">
                <a:solidFill>
                  <a:schemeClr val="lt1"/>
                </a:solidFill>
                <a:latin typeface="Times New Roman"/>
                <a:ea typeface="Times New Roman"/>
                <a:cs typeface="Times New Roman"/>
                <a:sym typeface="Times New Roman"/>
              </a:rPr>
              <a:t>int main(){</a:t>
            </a:r>
            <a:br>
              <a:rPr lang="en-US" sz="3175">
                <a:solidFill>
                  <a:schemeClr val="lt1"/>
                </a:solidFill>
                <a:latin typeface="Times New Roman"/>
                <a:ea typeface="Times New Roman"/>
                <a:cs typeface="Times New Roman"/>
                <a:sym typeface="Times New Roman"/>
              </a:rPr>
            </a:br>
            <a:r>
              <a:rPr lang="en-US" sz="3175">
                <a:solidFill>
                  <a:schemeClr val="lt1"/>
                </a:solidFill>
                <a:latin typeface="Times New Roman"/>
                <a:ea typeface="Times New Roman"/>
                <a:cs typeface="Times New Roman"/>
                <a:sym typeface="Times New Roman"/>
              </a:rPr>
              <a:t> </a:t>
            </a:r>
            <a:r>
              <a:rPr lang="en-US" sz="3175">
                <a:solidFill>
                  <a:srgbClr val="43FFF5"/>
                </a:solidFill>
                <a:latin typeface="Times New Roman"/>
                <a:ea typeface="Times New Roman"/>
                <a:cs typeface="Times New Roman"/>
                <a:sym typeface="Times New Roman"/>
              </a:rPr>
              <a:t>int i</a:t>
            </a:r>
            <a:r>
              <a:rPr lang="en-US" sz="3175">
                <a:solidFill>
                  <a:schemeClr val="lt1"/>
                </a:solidFill>
                <a:latin typeface="Times New Roman"/>
                <a:ea typeface="Times New Roman"/>
                <a:cs typeface="Times New Roman"/>
                <a:sym typeface="Times New Roman"/>
              </a:rPr>
              <a:t>,s;</a:t>
            </a:r>
            <a:endParaRPr/>
          </a:p>
          <a:p>
            <a:pPr indent="0" lvl="0" marL="0" marR="0" rtl="0" algn="l">
              <a:lnSpc>
                <a:spcPct val="85000"/>
              </a:lnSpc>
              <a:spcBef>
                <a:spcPts val="726"/>
              </a:spcBef>
              <a:spcAft>
                <a:spcPts val="0"/>
              </a:spcAft>
              <a:buNone/>
            </a:pPr>
            <a:r>
              <a:rPr lang="en-US" sz="3175">
                <a:solidFill>
                  <a:schemeClr val="lt1"/>
                </a:solidFill>
                <a:latin typeface="Times New Roman"/>
                <a:ea typeface="Times New Roman"/>
                <a:cs typeface="Times New Roman"/>
                <a:sym typeface="Times New Roman"/>
              </a:rPr>
              <a:t> </a:t>
            </a:r>
            <a:r>
              <a:rPr lang="en-US" sz="3175">
                <a:solidFill>
                  <a:srgbClr val="43FFF5"/>
                </a:solidFill>
                <a:latin typeface="Times New Roman"/>
                <a:ea typeface="Times New Roman"/>
                <a:cs typeface="Times New Roman"/>
                <a:sym typeface="Times New Roman"/>
              </a:rPr>
              <a:t>i=1;</a:t>
            </a:r>
            <a:r>
              <a:rPr lang="en-US" sz="3175">
                <a:solidFill>
                  <a:srgbClr val="FFFF00"/>
                </a:solidFill>
                <a:latin typeface="Times New Roman"/>
                <a:ea typeface="Times New Roman"/>
                <a:cs typeface="Times New Roman"/>
                <a:sym typeface="Times New Roman"/>
              </a:rPr>
              <a:t> </a:t>
            </a:r>
            <a:r>
              <a:rPr lang="en-US" sz="3175">
                <a:solidFill>
                  <a:schemeClr val="lt1"/>
                </a:solidFill>
                <a:latin typeface="Times New Roman"/>
                <a:ea typeface="Times New Roman"/>
                <a:cs typeface="Times New Roman"/>
                <a:sym typeface="Times New Roman"/>
              </a:rPr>
              <a:t>s=1;</a:t>
            </a:r>
            <a:endParaRPr/>
          </a:p>
          <a:p>
            <a:pPr indent="0" lvl="0" marL="0" marR="0" rtl="0" algn="l">
              <a:lnSpc>
                <a:spcPct val="85000"/>
              </a:lnSpc>
              <a:spcBef>
                <a:spcPts val="726"/>
              </a:spcBef>
              <a:spcAft>
                <a:spcPts val="0"/>
              </a:spcAft>
              <a:buNone/>
            </a:pPr>
            <a:r>
              <a:rPr lang="en-US" sz="3175">
                <a:solidFill>
                  <a:schemeClr val="lt1"/>
                </a:solidFill>
                <a:latin typeface="Times New Roman"/>
                <a:ea typeface="Times New Roman"/>
                <a:cs typeface="Times New Roman"/>
                <a:sym typeface="Times New Roman"/>
              </a:rPr>
              <a:t> </a:t>
            </a:r>
            <a:r>
              <a:rPr lang="en-US" sz="3175">
                <a:solidFill>
                  <a:srgbClr val="43FFF5"/>
                </a:solidFill>
                <a:latin typeface="Times New Roman"/>
                <a:ea typeface="Times New Roman"/>
                <a:cs typeface="Times New Roman"/>
                <a:sym typeface="Times New Roman"/>
              </a:rPr>
              <a:t>while(i&lt;=10){</a:t>
            </a:r>
            <a:br>
              <a:rPr lang="en-US" sz="3175">
                <a:solidFill>
                  <a:srgbClr val="0000FF"/>
                </a:solidFill>
                <a:latin typeface="Times New Roman"/>
                <a:ea typeface="Times New Roman"/>
                <a:cs typeface="Times New Roman"/>
                <a:sym typeface="Times New Roman"/>
              </a:rPr>
            </a:br>
            <a:r>
              <a:rPr lang="en-US" sz="3175">
                <a:solidFill>
                  <a:schemeClr val="lt1"/>
                </a:solidFill>
                <a:latin typeface="Times New Roman"/>
                <a:ea typeface="Times New Roman"/>
                <a:cs typeface="Times New Roman"/>
                <a:sym typeface="Times New Roman"/>
              </a:rPr>
              <a:t>	s=s+i;</a:t>
            </a:r>
            <a:br>
              <a:rPr lang="en-US" sz="3175">
                <a:solidFill>
                  <a:schemeClr val="lt1"/>
                </a:solidFill>
                <a:latin typeface="Times New Roman"/>
                <a:ea typeface="Times New Roman"/>
                <a:cs typeface="Times New Roman"/>
                <a:sym typeface="Times New Roman"/>
              </a:rPr>
            </a:br>
            <a:r>
              <a:rPr lang="en-US" sz="3175">
                <a:solidFill>
                  <a:srgbClr val="0000FF"/>
                </a:solidFill>
                <a:latin typeface="Times New Roman"/>
                <a:ea typeface="Times New Roman"/>
                <a:cs typeface="Times New Roman"/>
                <a:sym typeface="Times New Roman"/>
              </a:rPr>
              <a:t>	</a:t>
            </a:r>
            <a:r>
              <a:rPr lang="en-US" sz="3175">
                <a:solidFill>
                  <a:srgbClr val="43FFF5"/>
                </a:solidFill>
                <a:latin typeface="Times New Roman"/>
                <a:ea typeface="Times New Roman"/>
                <a:cs typeface="Times New Roman"/>
                <a:sym typeface="Times New Roman"/>
              </a:rPr>
              <a:t>i++;}</a:t>
            </a:r>
            <a:endParaRPr/>
          </a:p>
          <a:p>
            <a:pPr indent="0" lvl="0" marL="0" marR="0" rtl="0" algn="l">
              <a:lnSpc>
                <a:spcPct val="85000"/>
              </a:lnSpc>
              <a:spcBef>
                <a:spcPts val="726"/>
              </a:spcBef>
              <a:spcAft>
                <a:spcPts val="0"/>
              </a:spcAft>
              <a:buNone/>
            </a:pPr>
            <a:r>
              <a:rPr lang="en-US" sz="3175">
                <a:solidFill>
                  <a:schemeClr val="lt1"/>
                </a:solidFill>
                <a:latin typeface="Times New Roman"/>
                <a:ea typeface="Times New Roman"/>
                <a:cs typeface="Times New Roman"/>
                <a:sym typeface="Times New Roman"/>
              </a:rPr>
              <a:t>printf(“%d”,s);</a:t>
            </a:r>
            <a:endParaRPr/>
          </a:p>
          <a:p>
            <a:pPr indent="0" lvl="0" marL="0" marR="0" rtl="0" algn="l">
              <a:lnSpc>
                <a:spcPct val="85000"/>
              </a:lnSpc>
              <a:spcBef>
                <a:spcPts val="726"/>
              </a:spcBef>
              <a:spcAft>
                <a:spcPts val="0"/>
              </a:spcAft>
              <a:buNone/>
            </a:pPr>
            <a:r>
              <a:rPr lang="en-US" sz="3175">
                <a:solidFill>
                  <a:srgbClr val="43FFF5"/>
                </a:solidFill>
                <a:latin typeface="Times New Roman"/>
                <a:ea typeface="Times New Roman"/>
                <a:cs typeface="Times New Roman"/>
                <a:sym typeface="Times New Roman"/>
              </a:rPr>
              <a:t>printf(“%d”,i);</a:t>
            </a:r>
            <a:endParaRPr/>
          </a:p>
          <a:p>
            <a:pPr indent="0" lvl="0" marL="0" marR="0" rtl="0" algn="l">
              <a:lnSpc>
                <a:spcPct val="85000"/>
              </a:lnSpc>
              <a:spcBef>
                <a:spcPts val="726"/>
              </a:spcBef>
              <a:spcAft>
                <a:spcPts val="0"/>
              </a:spcAft>
              <a:buNone/>
            </a:pPr>
            <a:r>
              <a:rPr lang="en-US" sz="3175">
                <a:solidFill>
                  <a:schemeClr val="lt1"/>
                </a:solidFill>
                <a:latin typeface="Times New Roman"/>
                <a:ea typeface="Times New Roman"/>
                <a:cs typeface="Times New Roman"/>
                <a:sym typeface="Times New Roman"/>
              </a:rPr>
              <a:t>}</a:t>
            </a:r>
            <a:endParaRPr/>
          </a:p>
        </p:txBody>
      </p:sp>
      <p:cxnSp>
        <p:nvCxnSpPr>
          <p:cNvPr id="616" name="Google Shape;616;p73"/>
          <p:cNvCxnSpPr/>
          <p:nvPr/>
        </p:nvCxnSpPr>
        <p:spPr>
          <a:xfrm rot="10800000">
            <a:off x="6200674" y="5778012"/>
            <a:ext cx="1601448" cy="0"/>
          </a:xfrm>
          <a:prstGeom prst="straightConnector1">
            <a:avLst/>
          </a:prstGeom>
          <a:noFill/>
          <a:ln cap="flat" cmpd="sng" w="38150">
            <a:solidFill>
              <a:srgbClr val="FFFFFF"/>
            </a:solidFill>
            <a:prstDash val="solid"/>
            <a:round/>
            <a:headEnd len="med" w="med" type="none"/>
            <a:tailEnd len="lg" w="lg"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4"/>
          <p:cNvSpPr txBox="1"/>
          <p:nvPr>
            <p:ph type="title"/>
          </p:nvPr>
        </p:nvSpPr>
        <p:spPr>
          <a:xfrm>
            <a:off x="2194631" y="165619"/>
            <a:ext cx="9178655"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Debugging Guidelines</a:t>
            </a:r>
            <a:endParaRPr/>
          </a:p>
        </p:txBody>
      </p:sp>
      <p:sp>
        <p:nvSpPr>
          <p:cNvPr id="623" name="Google Shape;623;p7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b="0" lang="en-US" sz="2600"/>
              <a:t>Debugging usually requires a thorough understanding of the program design.</a:t>
            </a:r>
            <a:endParaRPr/>
          </a:p>
          <a:p>
            <a:pPr indent="-311079" lvl="0" marL="311079" rtl="0" algn="l">
              <a:spcBef>
                <a:spcPts val="1507"/>
              </a:spcBef>
              <a:spcAft>
                <a:spcPts val="0"/>
              </a:spcAft>
              <a:buSzPts val="2600"/>
              <a:buChar char="🞆"/>
            </a:pPr>
            <a:r>
              <a:rPr b="0" lang="en-US" sz="2600"/>
              <a:t>Debugging may sometimes require full redesign of the system.  </a:t>
            </a:r>
            <a:endParaRPr/>
          </a:p>
          <a:p>
            <a:pPr indent="-311079" lvl="0" marL="311079" rtl="0" algn="l">
              <a:spcBef>
                <a:spcPts val="1507"/>
              </a:spcBef>
              <a:spcAft>
                <a:spcPts val="0"/>
              </a:spcAft>
              <a:buSzPts val="2600"/>
              <a:buChar char="🞆"/>
            </a:pPr>
            <a:r>
              <a:rPr b="0" lang="en-US" sz="2600">
                <a:solidFill>
                  <a:srgbClr val="43FFF5"/>
                </a:solidFill>
              </a:rPr>
              <a:t>A common mistake novice programmers often make:</a:t>
            </a:r>
            <a:endParaRPr/>
          </a:p>
          <a:p>
            <a:pPr indent="-285750" lvl="1" marL="674004" rtl="0" algn="l">
              <a:spcBef>
                <a:spcPts val="1258"/>
              </a:spcBef>
              <a:spcAft>
                <a:spcPts val="0"/>
              </a:spcAft>
              <a:buSzPts val="2200"/>
              <a:buChar char="🞆"/>
            </a:pPr>
            <a:r>
              <a:rPr b="0" lang="en-US" sz="2200">
                <a:solidFill>
                  <a:srgbClr val="43FFF5"/>
                </a:solidFill>
              </a:rPr>
              <a:t>not fixing the error but the error  symptoms.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a:t>White Box Testing</a:t>
            </a:r>
            <a:endParaRPr/>
          </a:p>
        </p:txBody>
      </p:sp>
      <p:sp>
        <p:nvSpPr>
          <p:cNvPr id="152" name="Google Shape;152;p21"/>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5"/>
          <p:cNvSpPr txBox="1"/>
          <p:nvPr>
            <p:ph type="title"/>
          </p:nvPr>
        </p:nvSpPr>
        <p:spPr>
          <a:xfrm>
            <a:off x="2194631" y="165619"/>
            <a:ext cx="9533543"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Debugging Guidelines</a:t>
            </a:r>
            <a:endParaRPr/>
          </a:p>
        </p:txBody>
      </p:sp>
      <p:sp>
        <p:nvSpPr>
          <p:cNvPr id="630" name="Google Shape;630;p7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Be aware of the possibility:</a:t>
            </a:r>
            <a:endParaRPr/>
          </a:p>
          <a:p>
            <a:pPr indent="-285750" lvl="1" marL="674004" rtl="0" algn="l">
              <a:spcBef>
                <a:spcPts val="1326"/>
              </a:spcBef>
              <a:spcAft>
                <a:spcPts val="0"/>
              </a:spcAft>
              <a:buSzPts val="2200"/>
              <a:buChar char="🞆"/>
            </a:pPr>
            <a:r>
              <a:rPr lang="en-US" sz="2200">
                <a:solidFill>
                  <a:srgbClr val="43FFF5"/>
                </a:solidFill>
              </a:rPr>
              <a:t>an error correction may introduce new errors. </a:t>
            </a:r>
            <a:endParaRPr/>
          </a:p>
          <a:p>
            <a:pPr indent="-311079" lvl="0" marL="311079" rtl="0" algn="l">
              <a:spcBef>
                <a:spcPts val="1406"/>
              </a:spcBef>
              <a:spcAft>
                <a:spcPts val="0"/>
              </a:spcAft>
              <a:buSzPts val="2600"/>
              <a:buChar char="🞆"/>
            </a:pPr>
            <a:r>
              <a:rPr lang="en-US" sz="2600"/>
              <a:t>After every round of error-fixing: </a:t>
            </a:r>
            <a:endParaRPr/>
          </a:p>
          <a:p>
            <a:pPr indent="-285750" lvl="1" marL="674004" rtl="0" algn="l">
              <a:spcBef>
                <a:spcPts val="1326"/>
              </a:spcBef>
              <a:spcAft>
                <a:spcPts val="0"/>
              </a:spcAft>
              <a:buSzPts val="2200"/>
              <a:buChar char="🞆"/>
            </a:pPr>
            <a:r>
              <a:rPr lang="en-US" sz="2200">
                <a:solidFill>
                  <a:srgbClr val="43FFF5"/>
                </a:solidFill>
              </a:rPr>
              <a:t>regression testing  must be carried out.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6"/>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Program Analysis Tools</a:t>
            </a:r>
            <a:endParaRPr/>
          </a:p>
        </p:txBody>
      </p:sp>
      <p:sp>
        <p:nvSpPr>
          <p:cNvPr id="637" name="Google Shape;637;p76"/>
          <p:cNvSpPr txBox="1"/>
          <p:nvPr>
            <p:ph idx="1" type="body"/>
          </p:nvPr>
        </p:nvSpPr>
        <p:spPr>
          <a:xfrm>
            <a:off x="1284621" y="2298607"/>
            <a:ext cx="10708596" cy="3489487"/>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An automated tool:</a:t>
            </a:r>
            <a:endParaRPr/>
          </a:p>
          <a:p>
            <a:pPr indent="-285750" lvl="1" marL="674004" rtl="0" algn="l">
              <a:spcBef>
                <a:spcPts val="1258"/>
              </a:spcBef>
              <a:spcAft>
                <a:spcPts val="0"/>
              </a:spcAft>
              <a:buSzPts val="2200"/>
              <a:buChar char="🞆"/>
            </a:pPr>
            <a:r>
              <a:rPr lang="en-US" sz="2200">
                <a:solidFill>
                  <a:srgbClr val="43FFF5"/>
                </a:solidFill>
              </a:rPr>
              <a:t>takes program source code as input </a:t>
            </a:r>
            <a:endParaRPr/>
          </a:p>
          <a:p>
            <a:pPr indent="-285750" lvl="1" marL="674004" rtl="0" algn="l">
              <a:spcBef>
                <a:spcPts val="1258"/>
              </a:spcBef>
              <a:spcAft>
                <a:spcPts val="0"/>
              </a:spcAft>
              <a:buSzPts val="2200"/>
              <a:buChar char="🞆"/>
            </a:pPr>
            <a:r>
              <a:rPr lang="en-US" sz="2200">
                <a:solidFill>
                  <a:srgbClr val="43FFF5"/>
                </a:solidFill>
              </a:rPr>
              <a:t>produces reports regarding several important characteristics of the program, </a:t>
            </a:r>
            <a:endParaRPr/>
          </a:p>
          <a:p>
            <a:pPr indent="-285750" lvl="1" marL="674004" rtl="0" algn="l">
              <a:spcBef>
                <a:spcPts val="1258"/>
              </a:spcBef>
              <a:spcAft>
                <a:spcPts val="0"/>
              </a:spcAft>
              <a:buSzPts val="2200"/>
              <a:buChar char="🞆"/>
            </a:pPr>
            <a:r>
              <a:rPr lang="en-US" sz="2200">
                <a:solidFill>
                  <a:srgbClr val="43FFF5"/>
                </a:solidFill>
              </a:rPr>
              <a:t>such as size, complexity, adequacy of commenting, adherence to programming standards, etc.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7"/>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Program Analysis Tools</a:t>
            </a:r>
            <a:endParaRPr/>
          </a:p>
        </p:txBody>
      </p:sp>
      <p:sp>
        <p:nvSpPr>
          <p:cNvPr id="644" name="Google Shape;644;p7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3266"/>
              <a:buChar char="🞆"/>
            </a:pPr>
            <a:r>
              <a:rPr lang="en-US" sz="3266"/>
              <a:t>Some program analysis tools: </a:t>
            </a:r>
            <a:endParaRPr/>
          </a:p>
          <a:p>
            <a:pPr indent="-228600" lvl="2" marL="1065733" rtl="0" algn="l">
              <a:spcBef>
                <a:spcPts val="1258"/>
              </a:spcBef>
              <a:spcAft>
                <a:spcPts val="0"/>
              </a:spcAft>
              <a:buSzPts val="2540"/>
              <a:buChar char="🞆"/>
            </a:pPr>
            <a:r>
              <a:rPr lang="en-US" sz="2540"/>
              <a:t>Produce reports regarding the adequacy of the test cases.</a:t>
            </a:r>
            <a:endParaRPr/>
          </a:p>
          <a:p>
            <a:pPr indent="-311079" lvl="0" marL="311079" rtl="0" algn="l">
              <a:spcBef>
                <a:spcPts val="1326"/>
              </a:spcBef>
              <a:spcAft>
                <a:spcPts val="0"/>
              </a:spcAft>
              <a:buSzPts val="3266"/>
              <a:buChar char="🞆"/>
            </a:pPr>
            <a:r>
              <a:rPr lang="en-US" sz="3266"/>
              <a:t>There are essentially two categories of program analysis tools:</a:t>
            </a:r>
            <a:endParaRPr/>
          </a:p>
          <a:p>
            <a:pPr indent="-228600" lvl="2" marL="1065733" rtl="0" algn="l">
              <a:spcBef>
                <a:spcPts val="1258"/>
              </a:spcBef>
              <a:spcAft>
                <a:spcPts val="0"/>
              </a:spcAft>
              <a:buSzPts val="2540"/>
              <a:buChar char="🞆"/>
            </a:pPr>
            <a:r>
              <a:rPr lang="en-US" sz="2540">
                <a:solidFill>
                  <a:srgbClr val="43FFF5"/>
                </a:solidFill>
              </a:rPr>
              <a:t>Static analysis tools</a:t>
            </a:r>
            <a:endParaRPr/>
          </a:p>
          <a:p>
            <a:pPr indent="-228600" lvl="2" marL="1065733" rtl="0" algn="l">
              <a:spcBef>
                <a:spcPts val="1258"/>
              </a:spcBef>
              <a:spcAft>
                <a:spcPts val="0"/>
              </a:spcAft>
              <a:buSzPts val="2540"/>
              <a:buChar char="🞆"/>
            </a:pPr>
            <a:r>
              <a:rPr lang="en-US" sz="2540">
                <a:solidFill>
                  <a:srgbClr val="43FFF5"/>
                </a:solidFill>
              </a:rPr>
              <a:t>Dynamic analysis tools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8"/>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Static Analysis Tools</a:t>
            </a:r>
            <a:endParaRPr/>
          </a:p>
        </p:txBody>
      </p:sp>
      <p:sp>
        <p:nvSpPr>
          <p:cNvPr id="651" name="Google Shape;651;p78"/>
          <p:cNvSpPr txBox="1"/>
          <p:nvPr>
            <p:ph idx="1" type="body"/>
          </p:nvPr>
        </p:nvSpPr>
        <p:spPr>
          <a:xfrm>
            <a:off x="975431" y="2181827"/>
            <a:ext cx="10673230"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0000"/>
              </a:lnSpc>
              <a:spcBef>
                <a:spcPts val="0"/>
              </a:spcBef>
              <a:spcAft>
                <a:spcPts val="0"/>
              </a:spcAft>
              <a:buSzPts val="3991"/>
              <a:buChar char="🞆"/>
            </a:pPr>
            <a:r>
              <a:rPr lang="en-US" sz="3991"/>
              <a:t>Static analysis tools: </a:t>
            </a:r>
            <a:endParaRPr/>
          </a:p>
          <a:p>
            <a:pPr indent="-285750" lvl="1" marL="674004" rtl="0" algn="l">
              <a:lnSpc>
                <a:spcPct val="90000"/>
              </a:lnSpc>
              <a:spcBef>
                <a:spcPts val="1406"/>
              </a:spcBef>
              <a:spcAft>
                <a:spcPts val="0"/>
              </a:spcAft>
              <a:buSzPts val="2359"/>
              <a:buChar char="🞆"/>
            </a:pPr>
            <a:r>
              <a:rPr lang="en-US" sz="2359"/>
              <a:t>Assess properties of a program without executing it. </a:t>
            </a:r>
            <a:endParaRPr/>
          </a:p>
          <a:p>
            <a:pPr indent="-285750" lvl="1" marL="674004" rtl="0" algn="l">
              <a:lnSpc>
                <a:spcPct val="90000"/>
              </a:lnSpc>
              <a:spcBef>
                <a:spcPts val="1406"/>
              </a:spcBef>
              <a:spcAft>
                <a:spcPts val="0"/>
              </a:spcAft>
              <a:buSzPts val="2359"/>
              <a:buChar char="🞆"/>
            </a:pPr>
            <a:r>
              <a:rPr lang="en-US" sz="2359">
                <a:solidFill>
                  <a:srgbClr val="43FFF5"/>
                </a:solidFill>
              </a:rPr>
              <a:t>Analyse the source code and Provide analytical conclusions </a:t>
            </a:r>
            <a:endParaRPr/>
          </a:p>
          <a:p>
            <a:pPr indent="-311078" lvl="2" marL="1094537" rtl="0" algn="l">
              <a:lnSpc>
                <a:spcPct val="90000"/>
              </a:lnSpc>
              <a:spcBef>
                <a:spcPts val="1507"/>
              </a:spcBef>
              <a:spcAft>
                <a:spcPts val="0"/>
              </a:spcAft>
              <a:buSzPts val="1995"/>
              <a:buChar char="🞆"/>
            </a:pPr>
            <a:r>
              <a:rPr lang="en-US" sz="1995"/>
              <a:t>Whether coding standards have been adhered to?</a:t>
            </a:r>
            <a:endParaRPr/>
          </a:p>
          <a:p>
            <a:pPr indent="-228600" lvl="3" marL="1457462" rtl="0" algn="l">
              <a:lnSpc>
                <a:spcPct val="90000"/>
              </a:lnSpc>
              <a:spcBef>
                <a:spcPts val="1258"/>
              </a:spcBef>
              <a:spcAft>
                <a:spcPts val="0"/>
              </a:spcAft>
              <a:buSzPts val="1995"/>
              <a:buChar char="🞆"/>
            </a:pPr>
            <a:r>
              <a:rPr lang="en-US" sz="1995"/>
              <a:t>Commenting is adequate?</a:t>
            </a:r>
            <a:endParaRPr/>
          </a:p>
          <a:p>
            <a:pPr indent="-311078" lvl="2" marL="1094537" rtl="0" algn="l">
              <a:lnSpc>
                <a:spcPct val="90000"/>
              </a:lnSpc>
              <a:spcBef>
                <a:spcPts val="1507"/>
              </a:spcBef>
              <a:spcAft>
                <a:spcPts val="0"/>
              </a:spcAft>
              <a:buSzPts val="1995"/>
              <a:buChar char="🞆"/>
            </a:pPr>
            <a:r>
              <a:rPr lang="en-US" sz="1995"/>
              <a:t>Programming errors such as:</a:t>
            </a:r>
            <a:endParaRPr/>
          </a:p>
          <a:p>
            <a:pPr indent="-228600" lvl="3" marL="1457462" rtl="0" algn="l">
              <a:lnSpc>
                <a:spcPct val="90000"/>
              </a:lnSpc>
              <a:spcBef>
                <a:spcPts val="1258"/>
              </a:spcBef>
              <a:spcAft>
                <a:spcPts val="0"/>
              </a:spcAft>
              <a:buSzPts val="1995"/>
              <a:buChar char="🞆"/>
            </a:pPr>
            <a:r>
              <a:rPr lang="en-US" sz="1995"/>
              <a:t>uninitialized variables </a:t>
            </a:r>
            <a:endParaRPr/>
          </a:p>
          <a:p>
            <a:pPr indent="-228600" lvl="3" marL="1457462" rtl="0" algn="l">
              <a:lnSpc>
                <a:spcPct val="90000"/>
              </a:lnSpc>
              <a:spcBef>
                <a:spcPts val="1258"/>
              </a:spcBef>
              <a:spcAft>
                <a:spcPts val="0"/>
              </a:spcAft>
              <a:buSzPts val="1995"/>
              <a:buChar char="🞆"/>
            </a:pPr>
            <a:r>
              <a:rPr lang="en-US" sz="1995"/>
              <a:t>mismatch between actual and formal parameters. </a:t>
            </a:r>
            <a:endParaRPr/>
          </a:p>
          <a:p>
            <a:pPr indent="-228600" lvl="3" marL="1457462" rtl="0" algn="l">
              <a:lnSpc>
                <a:spcPct val="90000"/>
              </a:lnSpc>
              <a:spcBef>
                <a:spcPts val="1258"/>
              </a:spcBef>
              <a:spcAft>
                <a:spcPts val="0"/>
              </a:spcAft>
              <a:buSzPts val="1995"/>
              <a:buChar char="🞆"/>
            </a:pPr>
            <a:r>
              <a:rPr lang="en-US" sz="1995"/>
              <a:t>Variables declared but never used, etc</a:t>
            </a:r>
            <a:endParaRPr sz="1995">
              <a:solidFill>
                <a:srgbClr val="0000FF"/>
              </a:solidFill>
            </a:endParaRPr>
          </a:p>
          <a:p>
            <a:pPr indent="-57589" lvl="2" marL="1036930" rtl="0" algn="l">
              <a:lnSpc>
                <a:spcPct val="90000"/>
              </a:lnSpc>
              <a:spcBef>
                <a:spcPts val="1326"/>
              </a:spcBef>
              <a:spcAft>
                <a:spcPts val="0"/>
              </a:spcAft>
              <a:buSzPts val="2359"/>
              <a:buNone/>
            </a:pPr>
            <a:r>
              <a:t/>
            </a:r>
            <a:endParaRPr sz="2359">
              <a:solidFill>
                <a:srgbClr val="FFFF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9"/>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Static Analysis Tools</a:t>
            </a:r>
            <a:endParaRPr/>
          </a:p>
        </p:txBody>
      </p:sp>
      <p:sp>
        <p:nvSpPr>
          <p:cNvPr id="658" name="Google Shape;658;p79"/>
          <p:cNvSpPr txBox="1"/>
          <p:nvPr>
            <p:ph idx="1" type="body"/>
          </p:nvPr>
        </p:nvSpPr>
        <p:spPr>
          <a:xfrm>
            <a:off x="761721" y="2181827"/>
            <a:ext cx="10555636"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80000"/>
              </a:lnSpc>
              <a:spcBef>
                <a:spcPts val="0"/>
              </a:spcBef>
              <a:spcAft>
                <a:spcPts val="0"/>
              </a:spcAft>
              <a:buSzPts val="2405"/>
              <a:buChar char="🞆"/>
            </a:pPr>
            <a:r>
              <a:rPr lang="en-US" sz="2405">
                <a:solidFill>
                  <a:srgbClr val="43FFF5"/>
                </a:solidFill>
              </a:rPr>
              <a:t>Code walk through and inspection can also be considered as static analysis methods: </a:t>
            </a:r>
            <a:endParaRPr/>
          </a:p>
          <a:p>
            <a:pPr indent="-285750" lvl="1" marL="674004" rtl="0" algn="l">
              <a:lnSpc>
                <a:spcPct val="80000"/>
              </a:lnSpc>
              <a:spcBef>
                <a:spcPts val="1326"/>
              </a:spcBef>
              <a:spcAft>
                <a:spcPts val="0"/>
              </a:spcAft>
              <a:buSzPts val="2182"/>
              <a:buChar char="🞆"/>
            </a:pPr>
            <a:r>
              <a:rPr lang="en-US" sz="2182"/>
              <a:t>However, the term </a:t>
            </a:r>
            <a:r>
              <a:rPr lang="en-US" sz="2182" u="sng"/>
              <a:t>static program analysis</a:t>
            </a:r>
            <a:r>
              <a:rPr lang="en-US" sz="2182"/>
              <a:t> is generally used for automated analysis tools.</a:t>
            </a:r>
            <a:endParaRPr/>
          </a:p>
          <a:p>
            <a:pPr indent="-273954" lvl="0" marL="273954" rtl="0" algn="l">
              <a:lnSpc>
                <a:spcPct val="80000"/>
              </a:lnSpc>
              <a:spcBef>
                <a:spcPts val="1326"/>
              </a:spcBef>
              <a:spcAft>
                <a:spcPts val="0"/>
              </a:spcAft>
              <a:buSzPts val="2367"/>
              <a:buChar char="🞆"/>
            </a:pPr>
            <a:r>
              <a:rPr lang="en-US" sz="2367">
                <a:solidFill>
                  <a:srgbClr val="43FFF5"/>
                </a:solidFill>
              </a:rPr>
              <a:t>Compiler  can be considered as a static analysis tool</a:t>
            </a:r>
            <a:endParaRPr/>
          </a:p>
          <a:p>
            <a:pPr indent="-285750" lvl="1" marL="674004" rtl="0" algn="l">
              <a:lnSpc>
                <a:spcPct val="80000"/>
              </a:lnSpc>
              <a:spcBef>
                <a:spcPts val="1326"/>
              </a:spcBef>
              <a:spcAft>
                <a:spcPts val="0"/>
              </a:spcAft>
              <a:buSzPts val="2182"/>
              <a:buChar char="🞆"/>
            </a:pPr>
            <a:r>
              <a:rPr lang="en-US" sz="2182"/>
              <a:t>A major limitation of static analysis tool is</a:t>
            </a:r>
            <a:endParaRPr/>
          </a:p>
          <a:p>
            <a:pPr indent="-228600" lvl="2" marL="1065733" rtl="0" algn="l">
              <a:lnSpc>
                <a:spcPct val="80000"/>
              </a:lnSpc>
              <a:spcBef>
                <a:spcPts val="1326"/>
              </a:spcBef>
              <a:spcAft>
                <a:spcPts val="0"/>
              </a:spcAft>
              <a:buSzPts val="1846"/>
              <a:buChar char="🞆"/>
            </a:pPr>
            <a:r>
              <a:rPr lang="en-US" sz="1846">
                <a:solidFill>
                  <a:srgbClr val="43FFF5"/>
                </a:solidFill>
              </a:rPr>
              <a:t>Inability to analyse run-time information such as dynamic memory references using pointer variables and pointer arithmetic etc. though dynamic memory referencing is a major source of programming errors.</a:t>
            </a:r>
            <a:endParaRPr/>
          </a:p>
          <a:p>
            <a:pPr indent="-228600" lvl="2" marL="1065733" rtl="0" algn="l">
              <a:lnSpc>
                <a:spcPct val="80000"/>
              </a:lnSpc>
              <a:spcBef>
                <a:spcPts val="1326"/>
              </a:spcBef>
              <a:spcAft>
                <a:spcPts val="0"/>
              </a:spcAft>
              <a:buSzPts val="1846"/>
              <a:buChar char="🞆"/>
            </a:pPr>
            <a:r>
              <a:rPr lang="en-US" sz="1846">
                <a:solidFill>
                  <a:srgbClr val="43FFF5"/>
                </a:solidFill>
              </a:rPr>
              <a:t>Static tools often summarizes the result of analysis of every function in a polar chart known as </a:t>
            </a:r>
            <a:r>
              <a:rPr b="1" lang="en-US" sz="1846">
                <a:solidFill>
                  <a:srgbClr val="43FFF5"/>
                </a:solidFill>
              </a:rPr>
              <a:t>kiviat chart</a:t>
            </a:r>
            <a:endParaRPr/>
          </a:p>
          <a:p>
            <a:pPr indent="-228600" lvl="2" marL="1065733" rtl="0" algn="l">
              <a:lnSpc>
                <a:spcPct val="80000"/>
              </a:lnSpc>
              <a:spcBef>
                <a:spcPts val="1326"/>
              </a:spcBef>
              <a:spcAft>
                <a:spcPts val="0"/>
              </a:spcAft>
              <a:buSzPts val="1846"/>
              <a:buChar char="🞆"/>
            </a:pPr>
            <a:r>
              <a:rPr lang="en-US" sz="1846"/>
              <a:t>A kiviat chart typically shows the analysed values for cyclomatic complexity, number of source lines, percentage of comments etc.</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0"/>
          <p:cNvSpPr txBox="1"/>
          <p:nvPr>
            <p:ph type="title"/>
          </p:nvPr>
        </p:nvSpPr>
        <p:spPr>
          <a:xfrm>
            <a:off x="2194631" y="165619"/>
            <a:ext cx="9162482"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Dynamic Analysis Tools</a:t>
            </a:r>
            <a:endParaRPr/>
          </a:p>
        </p:txBody>
      </p:sp>
      <p:sp>
        <p:nvSpPr>
          <p:cNvPr id="665" name="Google Shape;665;p80"/>
          <p:cNvSpPr txBox="1"/>
          <p:nvPr>
            <p:ph idx="1" type="body"/>
          </p:nvPr>
        </p:nvSpPr>
        <p:spPr>
          <a:xfrm>
            <a:off x="1714340" y="2315585"/>
            <a:ext cx="10172860" cy="411307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Dynamic program analysis tools require the program to be executed: </a:t>
            </a:r>
            <a:endParaRPr/>
          </a:p>
          <a:p>
            <a:pPr indent="-285750" lvl="1" marL="674004" rtl="0" algn="l">
              <a:spcBef>
                <a:spcPts val="480"/>
              </a:spcBef>
              <a:spcAft>
                <a:spcPts val="0"/>
              </a:spcAft>
              <a:buSzPts val="2400"/>
              <a:buChar char="🞆"/>
            </a:pPr>
            <a:r>
              <a:rPr lang="en-US" sz="2400"/>
              <a:t>its run time behaviour is recorded analysed</a:t>
            </a:r>
            <a:endParaRPr/>
          </a:p>
          <a:p>
            <a:pPr indent="-285750" lvl="1" marL="674004" rtl="0" algn="l">
              <a:spcBef>
                <a:spcPts val="480"/>
              </a:spcBef>
              <a:spcAft>
                <a:spcPts val="0"/>
              </a:spcAft>
              <a:buSzPts val="2400"/>
              <a:buChar char="🞆"/>
            </a:pPr>
            <a:r>
              <a:rPr lang="en-US" sz="2400"/>
              <a:t>Usually it collects the execution trace information by instrumenting the code</a:t>
            </a:r>
            <a:endParaRPr/>
          </a:p>
          <a:p>
            <a:pPr indent="-228600" lvl="2" marL="1065733" rtl="0" algn="l">
              <a:spcBef>
                <a:spcPts val="806"/>
              </a:spcBef>
              <a:spcAft>
                <a:spcPts val="0"/>
              </a:spcAft>
              <a:buSzPts val="2000"/>
              <a:buChar char="🞆"/>
            </a:pPr>
            <a:r>
              <a:rPr lang="en-US" sz="2000">
                <a:solidFill>
                  <a:srgbClr val="43FFF5"/>
                </a:solidFill>
              </a:rPr>
              <a:t>Code instrumentation is usually achieved by inserting additional statements to print the values of certain variables into a file to collect the execution trace of the program</a:t>
            </a:r>
            <a:endParaRPr/>
          </a:p>
          <a:p>
            <a:pPr indent="-228600" lvl="2" marL="1065733" rtl="0" algn="l">
              <a:spcBef>
                <a:spcPts val="1406"/>
              </a:spcBef>
              <a:spcAft>
                <a:spcPts val="0"/>
              </a:spcAft>
              <a:buSzPts val="2000"/>
              <a:buChar char="🞆"/>
            </a:pPr>
            <a:r>
              <a:rPr lang="en-US" sz="2000">
                <a:solidFill>
                  <a:srgbClr val="43FFF5"/>
                </a:solidFill>
              </a:rPr>
              <a:t>The instrumented code, when executed, records the behaviour of the software for different test cases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1"/>
          <p:cNvSpPr txBox="1"/>
          <p:nvPr>
            <p:ph type="title"/>
          </p:nvPr>
        </p:nvSpPr>
        <p:spPr>
          <a:xfrm>
            <a:off x="2194631" y="18724"/>
            <a:ext cx="8844430"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Dynamic Analysis Tools</a:t>
            </a:r>
            <a:endParaRPr/>
          </a:p>
        </p:txBody>
      </p:sp>
      <p:sp>
        <p:nvSpPr>
          <p:cNvPr id="672" name="Google Shape;672;p81"/>
          <p:cNvSpPr txBox="1"/>
          <p:nvPr>
            <p:ph idx="1" type="body"/>
          </p:nvPr>
        </p:nvSpPr>
        <p:spPr>
          <a:xfrm>
            <a:off x="861757" y="2387759"/>
            <a:ext cx="11065199" cy="411307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285750" lvl="1" marL="674004" rtl="0" algn="l">
              <a:lnSpc>
                <a:spcPct val="80000"/>
              </a:lnSpc>
              <a:spcBef>
                <a:spcPts val="0"/>
              </a:spcBef>
              <a:spcAft>
                <a:spcPts val="0"/>
              </a:spcAft>
              <a:buSzPts val="2182"/>
              <a:buChar char="🞆"/>
            </a:pPr>
            <a:r>
              <a:rPr lang="en-US" sz="2182"/>
              <a:t>After a software is tested with full test suite and its behaviour is recorded, the dynamic analysis tool carries out post execution analysis </a:t>
            </a:r>
            <a:endParaRPr/>
          </a:p>
          <a:p>
            <a:pPr indent="-228600" lvl="2" marL="1065733" rtl="0" algn="l">
              <a:lnSpc>
                <a:spcPct val="80000"/>
              </a:lnSpc>
              <a:spcBef>
                <a:spcPts val="1406"/>
              </a:spcBef>
              <a:spcAft>
                <a:spcPts val="0"/>
              </a:spcAft>
              <a:buSzPts val="1846"/>
              <a:buChar char="🞆"/>
            </a:pPr>
            <a:r>
              <a:rPr lang="en-US" sz="1846">
                <a:solidFill>
                  <a:srgbClr val="43FFF5"/>
                </a:solidFill>
              </a:rPr>
              <a:t>produce reports about statement, branch and path coverage achieved by the test suite</a:t>
            </a:r>
            <a:endParaRPr/>
          </a:p>
          <a:p>
            <a:pPr indent="-228600" lvl="2" marL="1065733" rtl="0" algn="l">
              <a:lnSpc>
                <a:spcPct val="80000"/>
              </a:lnSpc>
              <a:spcBef>
                <a:spcPts val="1406"/>
              </a:spcBef>
              <a:spcAft>
                <a:spcPts val="0"/>
              </a:spcAft>
              <a:buSzPts val="1846"/>
              <a:buChar char="🞆"/>
            </a:pPr>
            <a:r>
              <a:rPr lang="en-US" sz="1846">
                <a:solidFill>
                  <a:srgbClr val="43FFF5"/>
                </a:solidFill>
              </a:rPr>
              <a:t>If coverage achieved is not satisfactory, more test cases can be designed, added to the test suite and run</a:t>
            </a:r>
            <a:endParaRPr/>
          </a:p>
          <a:p>
            <a:pPr indent="-228600" lvl="2" marL="1065733" rtl="0" algn="l">
              <a:lnSpc>
                <a:spcPct val="80000"/>
              </a:lnSpc>
              <a:spcBef>
                <a:spcPts val="1406"/>
              </a:spcBef>
              <a:spcAft>
                <a:spcPts val="0"/>
              </a:spcAft>
              <a:buSzPts val="1846"/>
              <a:buChar char="🞆"/>
            </a:pPr>
            <a:r>
              <a:rPr lang="en-US" sz="1846">
                <a:solidFill>
                  <a:srgbClr val="43FFF5"/>
                </a:solidFill>
              </a:rPr>
              <a:t>Further, dynamic analysis results can help eliminate redundant test cases from the test suite</a:t>
            </a:r>
            <a:endParaRPr/>
          </a:p>
          <a:p>
            <a:pPr indent="-285750" lvl="1" marL="674004" rtl="0" algn="l">
              <a:lnSpc>
                <a:spcPct val="80000"/>
              </a:lnSpc>
              <a:spcBef>
                <a:spcPts val="1406"/>
              </a:spcBef>
              <a:spcAft>
                <a:spcPts val="0"/>
              </a:spcAft>
              <a:buSzPts val="2182"/>
              <a:buChar char="🞆"/>
            </a:pPr>
            <a:r>
              <a:rPr lang="en-US" sz="2182"/>
              <a:t>Normally dynamic analysis results are reported in the form of histogram/ pie chart to describe structural coverage achieved for different modules of the program.</a:t>
            </a:r>
            <a:endParaRPr/>
          </a:p>
          <a:p>
            <a:pPr indent="-285750" lvl="1" marL="674004" rtl="0" algn="l">
              <a:lnSpc>
                <a:spcPct val="80000"/>
              </a:lnSpc>
              <a:spcBef>
                <a:spcPts val="1406"/>
              </a:spcBef>
              <a:spcAft>
                <a:spcPts val="0"/>
              </a:spcAft>
              <a:buSzPts val="2182"/>
              <a:buChar char="🞆"/>
            </a:pPr>
            <a:r>
              <a:rPr lang="en-US" sz="2182"/>
              <a:t>The output of tool can be stored, printed and kept as evidence throughout testing phase.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82"/>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r">
              <a:spcBef>
                <a:spcPts val="0"/>
              </a:spcBef>
              <a:spcAft>
                <a:spcPts val="0"/>
              </a:spcAft>
              <a:buClr>
                <a:srgbClr val="FEFEFE"/>
              </a:buClr>
              <a:buSzPts val="4800"/>
              <a:buFont typeface="Century Gothic"/>
              <a:buNone/>
            </a:pPr>
            <a:r>
              <a:t/>
            </a:r>
            <a:endParaRPr/>
          </a:p>
        </p:txBody>
      </p:sp>
      <p:sp>
        <p:nvSpPr>
          <p:cNvPr id="678" name="Google Shape;678;p82"/>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r">
              <a:spcBef>
                <a:spcPts val="0"/>
              </a:spcBef>
              <a:spcAft>
                <a:spcPts val="0"/>
              </a:spcAft>
              <a:buSzPts val="3600"/>
              <a:buNone/>
            </a:pPr>
            <a:r>
              <a:rPr b="1" lang="en-US" sz="3600"/>
              <a:t>Integration testing</a:t>
            </a:r>
            <a:endParaRPr b="1" sz="36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3"/>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Integration testing</a:t>
            </a:r>
            <a:endParaRPr/>
          </a:p>
        </p:txBody>
      </p:sp>
      <p:sp>
        <p:nvSpPr>
          <p:cNvPr id="685" name="Google Shape;685;p83"/>
          <p:cNvSpPr txBox="1"/>
          <p:nvPr>
            <p:ph idx="1" type="body"/>
          </p:nvPr>
        </p:nvSpPr>
        <p:spPr>
          <a:xfrm>
            <a:off x="1268127" y="2123214"/>
            <a:ext cx="10367281" cy="420380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After different modules of a system have been coded and  unit tested: </a:t>
            </a:r>
            <a:endParaRPr/>
          </a:p>
          <a:p>
            <a:pPr indent="-285750" lvl="1" marL="674004" rtl="0" algn="l">
              <a:spcBef>
                <a:spcPts val="1326"/>
              </a:spcBef>
              <a:spcAft>
                <a:spcPts val="0"/>
              </a:spcAft>
              <a:buSzPts val="2200"/>
              <a:buChar char="🞆"/>
            </a:pPr>
            <a:r>
              <a:rPr lang="en-US" sz="2200">
                <a:solidFill>
                  <a:srgbClr val="43FFF5"/>
                </a:solidFill>
              </a:rPr>
              <a:t>modules are integrated in steps according to an integration plan</a:t>
            </a:r>
            <a:endParaRPr/>
          </a:p>
          <a:p>
            <a:pPr indent="-285750" lvl="1" marL="674004" rtl="0" algn="l">
              <a:spcBef>
                <a:spcPts val="1326"/>
              </a:spcBef>
              <a:spcAft>
                <a:spcPts val="0"/>
              </a:spcAft>
              <a:buSzPts val="2200"/>
              <a:buChar char="🞆"/>
            </a:pPr>
            <a:r>
              <a:rPr lang="en-US" sz="2200">
                <a:solidFill>
                  <a:srgbClr val="43FFF5"/>
                </a:solidFill>
              </a:rPr>
              <a:t>partially integrated system is tested at each integration step.</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84"/>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System Testing</a:t>
            </a:r>
            <a:endParaRPr/>
          </a:p>
        </p:txBody>
      </p:sp>
      <p:sp>
        <p:nvSpPr>
          <p:cNvPr id="692" name="Google Shape;692;p8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System testing involves:</a:t>
            </a:r>
            <a:endParaRPr/>
          </a:p>
          <a:p>
            <a:pPr indent="-285750" lvl="1" marL="674004" rtl="0" algn="l">
              <a:spcBef>
                <a:spcPts val="1507"/>
              </a:spcBef>
              <a:spcAft>
                <a:spcPts val="0"/>
              </a:spcAft>
              <a:buSzPts val="2200"/>
              <a:buChar char="🞆"/>
            </a:pPr>
            <a:r>
              <a:rPr lang="en-US" sz="2200">
                <a:solidFill>
                  <a:srgbClr val="43FFF5"/>
                </a:solidFill>
              </a:rPr>
              <a:t>validating a fully developed system against its requirements</a:t>
            </a:r>
            <a:r>
              <a:rPr lang="en-US" sz="2600">
                <a:solidFill>
                  <a:srgbClr val="0000FF"/>
                </a:solidFil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988"/>
              <a:buFont typeface="Century Gothic"/>
              <a:buNone/>
            </a:pPr>
            <a:r>
              <a:rPr lang="en-US" sz="5988"/>
              <a:t>White-Box Testing</a:t>
            </a:r>
            <a:endParaRPr/>
          </a:p>
        </p:txBody>
      </p:sp>
      <p:sp>
        <p:nvSpPr>
          <p:cNvPr id="158" name="Google Shape;158;p22"/>
          <p:cNvSpPr txBox="1"/>
          <p:nvPr>
            <p:ph idx="1" type="body"/>
          </p:nvPr>
        </p:nvSpPr>
        <p:spPr>
          <a:xfrm>
            <a:off x="2088669" y="2020949"/>
            <a:ext cx="8482491" cy="4648808"/>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105000"/>
              </a:lnSpc>
              <a:spcBef>
                <a:spcPts val="0"/>
              </a:spcBef>
              <a:spcAft>
                <a:spcPts val="0"/>
              </a:spcAft>
              <a:buSzPts val="2540"/>
              <a:buChar char="🞆"/>
            </a:pPr>
            <a:r>
              <a:rPr lang="en-US" sz="2540"/>
              <a:t>There exist several popular white-box testing methodologies:</a:t>
            </a:r>
            <a:endParaRPr/>
          </a:p>
          <a:p>
            <a:pPr indent="-311079" lvl="0" marL="311079" rtl="0" algn="l">
              <a:lnSpc>
                <a:spcPct val="105000"/>
              </a:lnSpc>
              <a:spcBef>
                <a:spcPts val="454"/>
              </a:spcBef>
              <a:spcAft>
                <a:spcPts val="0"/>
              </a:spcAft>
              <a:buSzPts val="2000"/>
              <a:buChar char="🞆"/>
            </a:pPr>
            <a:r>
              <a:rPr b="1" lang="en-US" sz="2000"/>
              <a:t>Coverage based testing</a:t>
            </a:r>
            <a:endParaRPr/>
          </a:p>
          <a:p>
            <a:pPr indent="-285750" lvl="1" marL="674004" rtl="0" algn="l">
              <a:lnSpc>
                <a:spcPct val="105000"/>
              </a:lnSpc>
              <a:spcBef>
                <a:spcPts val="380"/>
              </a:spcBef>
              <a:spcAft>
                <a:spcPts val="0"/>
              </a:spcAft>
              <a:buSzPts val="1800"/>
              <a:buChar char="🞆"/>
            </a:pPr>
            <a:r>
              <a:rPr b="0" lang="en-US" sz="1800"/>
              <a:t>Statement coverage</a:t>
            </a:r>
            <a:endParaRPr/>
          </a:p>
          <a:p>
            <a:pPr indent="-285750" lvl="1" marL="674004" rtl="0" algn="l">
              <a:lnSpc>
                <a:spcPct val="105000"/>
              </a:lnSpc>
              <a:spcBef>
                <a:spcPts val="360"/>
              </a:spcBef>
              <a:spcAft>
                <a:spcPts val="0"/>
              </a:spcAft>
              <a:buSzPts val="1800"/>
              <a:buChar char="🞆"/>
            </a:pPr>
            <a:r>
              <a:rPr b="0" lang="en-US" sz="1800"/>
              <a:t>Branch coverage</a:t>
            </a:r>
            <a:endParaRPr/>
          </a:p>
          <a:p>
            <a:pPr indent="-285750" lvl="1" marL="674004" rtl="0" algn="l">
              <a:lnSpc>
                <a:spcPct val="105000"/>
              </a:lnSpc>
              <a:spcBef>
                <a:spcPts val="360"/>
              </a:spcBef>
              <a:spcAft>
                <a:spcPts val="0"/>
              </a:spcAft>
              <a:buSzPts val="1800"/>
              <a:buChar char="🞆"/>
            </a:pPr>
            <a:r>
              <a:rPr b="0" lang="en-US" sz="1800"/>
              <a:t>Path coverage</a:t>
            </a:r>
            <a:endParaRPr/>
          </a:p>
          <a:p>
            <a:pPr indent="-285750" lvl="1" marL="674004" rtl="0" algn="l">
              <a:lnSpc>
                <a:spcPct val="105000"/>
              </a:lnSpc>
              <a:spcBef>
                <a:spcPts val="360"/>
              </a:spcBef>
              <a:spcAft>
                <a:spcPts val="0"/>
              </a:spcAft>
              <a:buSzPts val="1800"/>
              <a:buChar char="🞆"/>
            </a:pPr>
            <a:r>
              <a:rPr b="0" lang="en-US" sz="1800"/>
              <a:t>Condition coverage</a:t>
            </a:r>
            <a:endParaRPr/>
          </a:p>
          <a:p>
            <a:pPr indent="-285750" lvl="1" marL="674004" rtl="0" algn="l">
              <a:lnSpc>
                <a:spcPct val="105000"/>
              </a:lnSpc>
              <a:spcBef>
                <a:spcPts val="360"/>
              </a:spcBef>
              <a:spcAft>
                <a:spcPts val="0"/>
              </a:spcAft>
              <a:buSzPts val="1800"/>
              <a:buChar char="🞆"/>
            </a:pPr>
            <a:r>
              <a:rPr b="0" lang="en-US" sz="1800"/>
              <a:t>Data flow-based testing</a:t>
            </a:r>
            <a:endParaRPr/>
          </a:p>
          <a:p>
            <a:pPr indent="-282275" lvl="0" marL="282275" rtl="0" algn="l">
              <a:lnSpc>
                <a:spcPct val="105000"/>
              </a:lnSpc>
              <a:spcBef>
                <a:spcPts val="380"/>
              </a:spcBef>
              <a:spcAft>
                <a:spcPts val="0"/>
              </a:spcAft>
              <a:buSzPts val="2000"/>
              <a:buChar char="🞆"/>
            </a:pPr>
            <a:r>
              <a:rPr b="1" lang="en-US" sz="2000"/>
              <a:t>Fault based testing</a:t>
            </a:r>
            <a:endParaRPr/>
          </a:p>
          <a:p>
            <a:pPr indent="-285750" lvl="1" marL="674004" rtl="0" algn="l">
              <a:lnSpc>
                <a:spcPct val="105000"/>
              </a:lnSpc>
              <a:spcBef>
                <a:spcPts val="380"/>
              </a:spcBef>
              <a:spcAft>
                <a:spcPts val="0"/>
              </a:spcAft>
              <a:buSzPts val="1800"/>
              <a:buChar char="🞆"/>
            </a:pPr>
            <a:r>
              <a:rPr b="0" lang="en-US" sz="1800"/>
              <a:t>Mutation testing</a:t>
            </a:r>
            <a:endParaRPr/>
          </a:p>
          <a:p>
            <a:pPr indent="-184150" lvl="1" marL="674004" rtl="0" algn="l">
              <a:lnSpc>
                <a:spcPct val="105000"/>
              </a:lnSpc>
              <a:spcBef>
                <a:spcPts val="340"/>
              </a:spcBef>
              <a:spcAft>
                <a:spcPts val="0"/>
              </a:spcAft>
              <a:buSzPts val="1600"/>
              <a:buNone/>
            </a:pPr>
            <a:r>
              <a:t/>
            </a:r>
            <a:endParaRPr b="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85"/>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Integration Testing</a:t>
            </a:r>
            <a:endParaRPr/>
          </a:p>
        </p:txBody>
      </p:sp>
      <p:sp>
        <p:nvSpPr>
          <p:cNvPr id="699" name="Google Shape;699;p8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Develop the integration plan by examining the structure chart :</a:t>
            </a:r>
            <a:endParaRPr/>
          </a:p>
          <a:p>
            <a:pPr indent="-285750" lvl="1" marL="674004" rtl="0" algn="l">
              <a:spcBef>
                <a:spcPts val="1315"/>
              </a:spcBef>
              <a:spcAft>
                <a:spcPts val="0"/>
              </a:spcAft>
              <a:buSzPts val="2200"/>
              <a:buChar char="🞆"/>
            </a:pPr>
            <a:r>
              <a:rPr lang="en-US" sz="2200">
                <a:solidFill>
                  <a:srgbClr val="43FFF5"/>
                </a:solidFill>
              </a:rPr>
              <a:t>big bang approach</a:t>
            </a:r>
            <a:endParaRPr/>
          </a:p>
          <a:p>
            <a:pPr indent="-285750" lvl="1" marL="674004" rtl="0" algn="l">
              <a:spcBef>
                <a:spcPts val="1315"/>
              </a:spcBef>
              <a:spcAft>
                <a:spcPts val="0"/>
              </a:spcAft>
              <a:buSzPts val="2200"/>
              <a:buChar char="🞆"/>
            </a:pPr>
            <a:r>
              <a:rPr lang="en-US" sz="2200">
                <a:solidFill>
                  <a:srgbClr val="43FFF5"/>
                </a:solidFill>
              </a:rPr>
              <a:t>top-down approach</a:t>
            </a:r>
            <a:endParaRPr/>
          </a:p>
          <a:p>
            <a:pPr indent="-285750" lvl="1" marL="674004" rtl="0" algn="l">
              <a:spcBef>
                <a:spcPts val="1315"/>
              </a:spcBef>
              <a:spcAft>
                <a:spcPts val="0"/>
              </a:spcAft>
              <a:buSzPts val="2200"/>
              <a:buChar char="🞆"/>
            </a:pPr>
            <a:r>
              <a:rPr lang="en-US" sz="2200">
                <a:solidFill>
                  <a:srgbClr val="43FFF5"/>
                </a:solidFill>
              </a:rPr>
              <a:t>bottom-up approach</a:t>
            </a:r>
            <a:endParaRPr/>
          </a:p>
          <a:p>
            <a:pPr indent="-285750" lvl="1" marL="674004" rtl="0" algn="l">
              <a:spcBef>
                <a:spcPts val="1315"/>
              </a:spcBef>
              <a:spcAft>
                <a:spcPts val="0"/>
              </a:spcAft>
              <a:buSzPts val="2200"/>
              <a:buChar char="🞆"/>
            </a:pPr>
            <a:r>
              <a:rPr lang="en-US" sz="2200">
                <a:solidFill>
                  <a:srgbClr val="43FFF5"/>
                </a:solidFill>
              </a:rPr>
              <a:t>mixed approach</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6"/>
          <p:cNvSpPr txBox="1"/>
          <p:nvPr>
            <p:ph type="title"/>
          </p:nvPr>
        </p:nvSpPr>
        <p:spPr>
          <a:xfrm>
            <a:off x="1929643" y="182900"/>
            <a:ext cx="9732270"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b="0" lang="en-US" sz="5400"/>
              <a:t> </a:t>
            </a:r>
            <a:r>
              <a:rPr lang="en-US" sz="5400"/>
              <a:t>Example Structured Design</a:t>
            </a:r>
            <a:endParaRPr/>
          </a:p>
        </p:txBody>
      </p:sp>
      <p:grpSp>
        <p:nvGrpSpPr>
          <p:cNvPr id="706" name="Google Shape;706;p86"/>
          <p:cNvGrpSpPr/>
          <p:nvPr/>
        </p:nvGrpSpPr>
        <p:grpSpPr>
          <a:xfrm>
            <a:off x="2209033" y="3014806"/>
            <a:ext cx="7084104" cy="3305147"/>
            <a:chOff x="755650" y="1847850"/>
            <a:chExt cx="7808913" cy="3643313"/>
          </a:xfrm>
        </p:grpSpPr>
        <p:sp>
          <p:nvSpPr>
            <p:cNvPr id="707" name="Google Shape;707;p86"/>
            <p:cNvSpPr txBox="1"/>
            <p:nvPr/>
          </p:nvSpPr>
          <p:spPr>
            <a:xfrm>
              <a:off x="4537075" y="1847850"/>
              <a:ext cx="2095500" cy="500063"/>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2359">
                  <a:solidFill>
                    <a:schemeClr val="lt1"/>
                  </a:solidFill>
                  <a:latin typeface="Times"/>
                  <a:ea typeface="Times"/>
                  <a:cs typeface="Times"/>
                  <a:sym typeface="Times"/>
                </a:rPr>
                <a:t>root</a:t>
              </a:r>
              <a:endParaRPr/>
            </a:p>
          </p:txBody>
        </p:sp>
        <p:sp>
          <p:nvSpPr>
            <p:cNvPr id="708" name="Google Shape;708;p86"/>
            <p:cNvSpPr txBox="1"/>
            <p:nvPr/>
          </p:nvSpPr>
          <p:spPr>
            <a:xfrm>
              <a:off x="1428750" y="3443288"/>
              <a:ext cx="2095500"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995">
                  <a:solidFill>
                    <a:schemeClr val="lt1"/>
                  </a:solidFill>
                  <a:latin typeface="Times"/>
                  <a:ea typeface="Times"/>
                  <a:cs typeface="Times"/>
                  <a:sym typeface="Times"/>
                </a:rPr>
                <a:t>Get-good-data</a:t>
              </a:r>
              <a:endParaRPr/>
            </a:p>
          </p:txBody>
        </p:sp>
        <p:sp>
          <p:nvSpPr>
            <p:cNvPr id="709" name="Google Shape;709;p86"/>
            <p:cNvSpPr txBox="1"/>
            <p:nvPr/>
          </p:nvSpPr>
          <p:spPr>
            <a:xfrm>
              <a:off x="3779838" y="3443288"/>
              <a:ext cx="2349500" cy="750887"/>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995">
                  <a:solidFill>
                    <a:schemeClr val="lt1"/>
                  </a:solidFill>
                  <a:latin typeface="Times"/>
                  <a:ea typeface="Times"/>
                  <a:cs typeface="Times"/>
                  <a:sym typeface="Times"/>
                </a:rPr>
                <a:t>Compute-solution</a:t>
              </a:r>
              <a:endParaRPr/>
            </a:p>
          </p:txBody>
        </p:sp>
        <p:sp>
          <p:nvSpPr>
            <p:cNvPr id="710" name="Google Shape;710;p86"/>
            <p:cNvSpPr txBox="1"/>
            <p:nvPr/>
          </p:nvSpPr>
          <p:spPr>
            <a:xfrm>
              <a:off x="6300788" y="3443288"/>
              <a:ext cx="2263775"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995">
                  <a:solidFill>
                    <a:schemeClr val="lt1"/>
                  </a:solidFill>
                  <a:latin typeface="Times"/>
                  <a:ea typeface="Times"/>
                  <a:cs typeface="Times"/>
                  <a:sym typeface="Times"/>
                </a:rPr>
                <a:t>Display-solution</a:t>
              </a:r>
              <a:endParaRPr/>
            </a:p>
          </p:txBody>
        </p:sp>
        <p:sp>
          <p:nvSpPr>
            <p:cNvPr id="711" name="Google Shape;711;p86"/>
            <p:cNvSpPr txBox="1"/>
            <p:nvPr/>
          </p:nvSpPr>
          <p:spPr>
            <a:xfrm>
              <a:off x="755650" y="4872038"/>
              <a:ext cx="1676400" cy="433387"/>
            </a:xfrm>
            <a:prstGeom prst="rect">
              <a:avLst/>
            </a:prstGeom>
            <a:noFill/>
            <a:ln>
              <a:noFill/>
            </a:ln>
          </p:spPr>
          <p:txBody>
            <a:bodyPr anchorCtr="0" anchor="t" bIns="46800" lIns="17975" spcFirstLastPara="1" rIns="17975" wrap="square" tIns="46800">
              <a:noAutofit/>
            </a:bodyPr>
            <a:lstStyle/>
            <a:p>
              <a:pPr indent="0" lvl="0" marL="0" marR="0" rtl="0" algn="ctr">
                <a:lnSpc>
                  <a:spcPct val="72000"/>
                </a:lnSpc>
                <a:spcBef>
                  <a:spcPts val="0"/>
                </a:spcBef>
                <a:spcAft>
                  <a:spcPts val="0"/>
                </a:spcAft>
                <a:buNone/>
              </a:pPr>
              <a:r>
                <a:rPr b="1" lang="en-US" sz="1995">
                  <a:solidFill>
                    <a:schemeClr val="lt1"/>
                  </a:solidFill>
                  <a:latin typeface="Times"/>
                  <a:ea typeface="Times"/>
                  <a:cs typeface="Times"/>
                  <a:sym typeface="Times"/>
                </a:rPr>
                <a:t>Get-data</a:t>
              </a:r>
              <a:endParaRPr/>
            </a:p>
          </p:txBody>
        </p:sp>
        <p:sp>
          <p:nvSpPr>
            <p:cNvPr id="712" name="Google Shape;712;p86"/>
            <p:cNvSpPr txBox="1"/>
            <p:nvPr/>
          </p:nvSpPr>
          <p:spPr>
            <a:xfrm>
              <a:off x="2520950" y="4926013"/>
              <a:ext cx="1508125" cy="565150"/>
            </a:xfrm>
            <a:prstGeom prst="rect">
              <a:avLst/>
            </a:prstGeom>
            <a:noFill/>
            <a:ln>
              <a:noFill/>
            </a:ln>
          </p:spPr>
          <p:txBody>
            <a:bodyPr anchorCtr="0" anchor="t" bIns="46800" lIns="17975" spcFirstLastPara="1" rIns="17975" wrap="square" tIns="46800">
              <a:noAutofit/>
            </a:bodyPr>
            <a:lstStyle/>
            <a:p>
              <a:pPr indent="0" lvl="0" marL="0" marR="0" rtl="0" algn="ctr">
                <a:lnSpc>
                  <a:spcPct val="72000"/>
                </a:lnSpc>
                <a:spcBef>
                  <a:spcPts val="0"/>
                </a:spcBef>
                <a:spcAft>
                  <a:spcPts val="0"/>
                </a:spcAft>
                <a:buNone/>
              </a:pPr>
              <a:r>
                <a:rPr b="1" lang="en-US" sz="1995">
                  <a:solidFill>
                    <a:schemeClr val="lt1"/>
                  </a:solidFill>
                  <a:latin typeface="Times"/>
                  <a:ea typeface="Times"/>
                  <a:cs typeface="Times"/>
                  <a:sym typeface="Times"/>
                </a:rPr>
                <a:t>Validate-data</a:t>
              </a:r>
              <a:endParaRPr/>
            </a:p>
          </p:txBody>
        </p:sp>
        <p:sp>
          <p:nvSpPr>
            <p:cNvPr id="713" name="Google Shape;713;p86"/>
            <p:cNvSpPr/>
            <p:nvPr/>
          </p:nvSpPr>
          <p:spPr>
            <a:xfrm>
              <a:off x="4452938" y="1847850"/>
              <a:ext cx="919162" cy="584200"/>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sp>
          <p:nvSpPr>
            <p:cNvPr id="714" name="Google Shape;714;p86"/>
            <p:cNvSpPr/>
            <p:nvPr/>
          </p:nvSpPr>
          <p:spPr>
            <a:xfrm>
              <a:off x="3779838" y="3359150"/>
              <a:ext cx="2265362"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sp>
          <p:nvSpPr>
            <p:cNvPr id="715" name="Google Shape;715;p86"/>
            <p:cNvSpPr/>
            <p:nvPr/>
          </p:nvSpPr>
          <p:spPr>
            <a:xfrm>
              <a:off x="6216650" y="3359150"/>
              <a:ext cx="2263775"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sp>
          <p:nvSpPr>
            <p:cNvPr id="716" name="Google Shape;716;p86"/>
            <p:cNvSpPr/>
            <p:nvPr/>
          </p:nvSpPr>
          <p:spPr>
            <a:xfrm>
              <a:off x="1260475" y="3359150"/>
              <a:ext cx="2263775"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sp>
          <p:nvSpPr>
            <p:cNvPr id="717" name="Google Shape;717;p86"/>
            <p:cNvSpPr/>
            <p:nvPr/>
          </p:nvSpPr>
          <p:spPr>
            <a:xfrm>
              <a:off x="839788" y="4787900"/>
              <a:ext cx="1425575" cy="668338"/>
            </a:xfrm>
            <a:prstGeom prst="roundRect">
              <a:avLst>
                <a:gd fmla="val 259"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sp>
          <p:nvSpPr>
            <p:cNvPr id="718" name="Google Shape;718;p86"/>
            <p:cNvSpPr/>
            <p:nvPr/>
          </p:nvSpPr>
          <p:spPr>
            <a:xfrm>
              <a:off x="2603500" y="4787900"/>
              <a:ext cx="1425575" cy="668338"/>
            </a:xfrm>
            <a:prstGeom prst="roundRect">
              <a:avLst>
                <a:gd fmla="val 259"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cxnSp>
          <p:nvCxnSpPr>
            <p:cNvPr id="719" name="Google Shape;719;p86"/>
            <p:cNvCxnSpPr/>
            <p:nvPr/>
          </p:nvCxnSpPr>
          <p:spPr>
            <a:xfrm flipH="1">
              <a:off x="2352675" y="2435225"/>
              <a:ext cx="2184400" cy="923925"/>
            </a:xfrm>
            <a:prstGeom prst="straightConnector1">
              <a:avLst/>
            </a:prstGeom>
            <a:noFill/>
            <a:ln cap="flat" cmpd="sng" w="38150">
              <a:solidFill>
                <a:schemeClr val="lt1"/>
              </a:solidFill>
              <a:prstDash val="solid"/>
              <a:round/>
              <a:headEnd len="med" w="med" type="none"/>
              <a:tailEnd len="lg" w="lg" type="triangle"/>
            </a:ln>
          </p:spPr>
        </p:cxnSp>
        <p:cxnSp>
          <p:nvCxnSpPr>
            <p:cNvPr id="720" name="Google Shape;720;p86"/>
            <p:cNvCxnSpPr/>
            <p:nvPr/>
          </p:nvCxnSpPr>
          <p:spPr>
            <a:xfrm flipH="1">
              <a:off x="1512888" y="3948113"/>
              <a:ext cx="839787" cy="839787"/>
            </a:xfrm>
            <a:prstGeom prst="straightConnector1">
              <a:avLst/>
            </a:prstGeom>
            <a:noFill/>
            <a:ln cap="flat" cmpd="sng" w="38150">
              <a:solidFill>
                <a:schemeClr val="lt1"/>
              </a:solidFill>
              <a:prstDash val="solid"/>
              <a:round/>
              <a:headEnd len="med" w="med" type="none"/>
              <a:tailEnd len="lg" w="lg" type="triangle"/>
            </a:ln>
          </p:spPr>
        </p:cxnSp>
        <p:cxnSp>
          <p:nvCxnSpPr>
            <p:cNvPr id="721" name="Google Shape;721;p86"/>
            <p:cNvCxnSpPr/>
            <p:nvPr/>
          </p:nvCxnSpPr>
          <p:spPr>
            <a:xfrm>
              <a:off x="4872038" y="2435225"/>
              <a:ext cx="0" cy="923925"/>
            </a:xfrm>
            <a:prstGeom prst="straightConnector1">
              <a:avLst/>
            </a:prstGeom>
            <a:noFill/>
            <a:ln cap="flat" cmpd="sng" w="38150">
              <a:solidFill>
                <a:schemeClr val="lt1"/>
              </a:solidFill>
              <a:prstDash val="solid"/>
              <a:round/>
              <a:headEnd len="med" w="med" type="none"/>
              <a:tailEnd len="lg" w="lg" type="triangle"/>
            </a:ln>
          </p:spPr>
        </p:cxnSp>
        <p:cxnSp>
          <p:nvCxnSpPr>
            <p:cNvPr id="722" name="Google Shape;722;p86"/>
            <p:cNvCxnSpPr/>
            <p:nvPr/>
          </p:nvCxnSpPr>
          <p:spPr>
            <a:xfrm>
              <a:off x="5292725" y="2435225"/>
              <a:ext cx="2016125" cy="923925"/>
            </a:xfrm>
            <a:prstGeom prst="straightConnector1">
              <a:avLst/>
            </a:prstGeom>
            <a:noFill/>
            <a:ln cap="flat" cmpd="sng" w="38150">
              <a:solidFill>
                <a:schemeClr val="lt1"/>
              </a:solidFill>
              <a:prstDash val="solid"/>
              <a:round/>
              <a:headEnd len="med" w="med" type="none"/>
              <a:tailEnd len="lg" w="lg" type="triangle"/>
            </a:ln>
          </p:spPr>
        </p:cxnSp>
        <p:cxnSp>
          <p:nvCxnSpPr>
            <p:cNvPr id="723" name="Google Shape;723;p86"/>
            <p:cNvCxnSpPr/>
            <p:nvPr/>
          </p:nvCxnSpPr>
          <p:spPr>
            <a:xfrm>
              <a:off x="2603500" y="3948113"/>
              <a:ext cx="673100" cy="839787"/>
            </a:xfrm>
            <a:prstGeom prst="straightConnector1">
              <a:avLst/>
            </a:prstGeom>
            <a:noFill/>
            <a:ln cap="flat" cmpd="sng" w="38150">
              <a:solidFill>
                <a:schemeClr val="lt1"/>
              </a:solidFill>
              <a:prstDash val="solid"/>
              <a:round/>
              <a:headEnd len="med" w="med" type="none"/>
              <a:tailEnd len="lg" w="lg" type="triangle"/>
            </a:ln>
          </p:spPr>
        </p:cxnSp>
        <p:sp>
          <p:nvSpPr>
            <p:cNvPr id="724" name="Google Shape;724;p86"/>
            <p:cNvSpPr txBox="1"/>
            <p:nvPr/>
          </p:nvSpPr>
          <p:spPr>
            <a:xfrm>
              <a:off x="1931988" y="2501900"/>
              <a:ext cx="2097087"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995">
                  <a:solidFill>
                    <a:schemeClr val="lt1"/>
                  </a:solidFill>
                  <a:latin typeface="Times"/>
                  <a:ea typeface="Times"/>
                  <a:cs typeface="Times"/>
                  <a:sym typeface="Times"/>
                </a:rPr>
                <a:t>Valid-numbers</a:t>
              </a:r>
              <a:endParaRPr/>
            </a:p>
          </p:txBody>
        </p:sp>
        <p:cxnSp>
          <p:nvCxnSpPr>
            <p:cNvPr id="725" name="Google Shape;725;p86"/>
            <p:cNvCxnSpPr/>
            <p:nvPr/>
          </p:nvCxnSpPr>
          <p:spPr>
            <a:xfrm flipH="1" rot="10800000">
              <a:off x="3529013" y="2855913"/>
              <a:ext cx="503237" cy="168275"/>
            </a:xfrm>
            <a:prstGeom prst="straightConnector1">
              <a:avLst/>
            </a:prstGeom>
            <a:noFill/>
            <a:ln cap="flat" cmpd="sng" w="38150">
              <a:solidFill>
                <a:schemeClr val="lt1"/>
              </a:solidFill>
              <a:prstDash val="solid"/>
              <a:round/>
              <a:headEnd len="med" w="med" type="none"/>
              <a:tailEnd len="lg" w="lg" type="triangle"/>
            </a:ln>
          </p:spPr>
        </p:cxnSp>
        <p:sp>
          <p:nvSpPr>
            <p:cNvPr id="726" name="Google Shape;726;p86"/>
            <p:cNvSpPr txBox="1"/>
            <p:nvPr/>
          </p:nvSpPr>
          <p:spPr>
            <a:xfrm>
              <a:off x="3948113" y="2838450"/>
              <a:ext cx="2097087" cy="366713"/>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633">
                  <a:solidFill>
                    <a:schemeClr val="lt1"/>
                  </a:solidFill>
                  <a:latin typeface="Times"/>
                  <a:ea typeface="Times"/>
                  <a:cs typeface="Times"/>
                  <a:sym typeface="Times"/>
                </a:rPr>
                <a:t>Valid-numbers</a:t>
              </a:r>
              <a:endParaRPr/>
            </a:p>
          </p:txBody>
        </p:sp>
        <p:cxnSp>
          <p:nvCxnSpPr>
            <p:cNvPr id="727" name="Google Shape;727;p86"/>
            <p:cNvCxnSpPr/>
            <p:nvPr/>
          </p:nvCxnSpPr>
          <p:spPr>
            <a:xfrm>
              <a:off x="4787900" y="2519363"/>
              <a:ext cx="0" cy="420687"/>
            </a:xfrm>
            <a:prstGeom prst="straightConnector1">
              <a:avLst/>
            </a:prstGeom>
            <a:noFill/>
            <a:ln cap="flat" cmpd="sng" w="38150">
              <a:solidFill>
                <a:schemeClr val="lt1"/>
              </a:solidFill>
              <a:prstDash val="solid"/>
              <a:round/>
              <a:headEnd len="med" w="med" type="none"/>
              <a:tailEnd len="lg" w="lg" type="triangle"/>
            </a:ln>
          </p:spPr>
        </p:cxnSp>
        <p:cxnSp>
          <p:nvCxnSpPr>
            <p:cNvPr id="728" name="Google Shape;728;p86"/>
            <p:cNvCxnSpPr/>
            <p:nvPr/>
          </p:nvCxnSpPr>
          <p:spPr>
            <a:xfrm>
              <a:off x="4956175" y="2519363"/>
              <a:ext cx="0" cy="420687"/>
            </a:xfrm>
            <a:prstGeom prst="straightConnector1">
              <a:avLst/>
            </a:prstGeom>
            <a:noFill/>
            <a:ln cap="flat" cmpd="sng" w="38150">
              <a:solidFill>
                <a:schemeClr val="lt1"/>
              </a:solidFill>
              <a:prstDash val="solid"/>
              <a:round/>
              <a:headEnd len="lg" w="lg" type="triangle"/>
              <a:tailEnd len="med" w="med" type="none"/>
            </a:ln>
          </p:spPr>
        </p:cxnSp>
        <p:sp>
          <p:nvSpPr>
            <p:cNvPr id="729" name="Google Shape;729;p86"/>
            <p:cNvSpPr txBox="1"/>
            <p:nvPr/>
          </p:nvSpPr>
          <p:spPr>
            <a:xfrm>
              <a:off x="4956175" y="2435225"/>
              <a:ext cx="2097088"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995">
                  <a:solidFill>
                    <a:schemeClr val="lt1"/>
                  </a:solidFill>
                  <a:latin typeface="Times"/>
                  <a:ea typeface="Times"/>
                  <a:cs typeface="Times"/>
                  <a:sym typeface="Times"/>
                </a:rPr>
                <a:t>rms</a:t>
              </a:r>
              <a:endParaRPr/>
            </a:p>
          </p:txBody>
        </p:sp>
        <p:sp>
          <p:nvSpPr>
            <p:cNvPr id="730" name="Google Shape;730;p86"/>
            <p:cNvSpPr txBox="1"/>
            <p:nvPr/>
          </p:nvSpPr>
          <p:spPr>
            <a:xfrm>
              <a:off x="6469063" y="2603500"/>
              <a:ext cx="2095500"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995">
                  <a:solidFill>
                    <a:schemeClr val="lt1"/>
                  </a:solidFill>
                  <a:latin typeface="Times"/>
                  <a:ea typeface="Times"/>
                  <a:cs typeface="Times"/>
                  <a:sym typeface="Times"/>
                </a:rPr>
                <a:t>rms</a:t>
              </a:r>
              <a:endParaRPr/>
            </a:p>
          </p:txBody>
        </p:sp>
        <p:cxnSp>
          <p:nvCxnSpPr>
            <p:cNvPr id="731" name="Google Shape;731;p86"/>
            <p:cNvCxnSpPr/>
            <p:nvPr/>
          </p:nvCxnSpPr>
          <p:spPr>
            <a:xfrm>
              <a:off x="6048375" y="2603500"/>
              <a:ext cx="504825" cy="252413"/>
            </a:xfrm>
            <a:prstGeom prst="straightConnector1">
              <a:avLst/>
            </a:prstGeom>
            <a:noFill/>
            <a:ln cap="flat" cmpd="sng" w="38150">
              <a:solidFill>
                <a:schemeClr val="lt1"/>
              </a:solidFill>
              <a:prstDash val="solid"/>
              <a:round/>
              <a:headEnd len="med" w="med" type="none"/>
              <a:tailEnd len="lg" w="lg" type="triangle"/>
            </a:ln>
          </p:spPr>
        </p:cxnSp>
      </p:gr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87"/>
          <p:cNvSpPr txBox="1"/>
          <p:nvPr>
            <p:ph type="title"/>
          </p:nvPr>
        </p:nvSpPr>
        <p:spPr>
          <a:xfrm>
            <a:off x="1046922" y="182900"/>
            <a:ext cx="9554817"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Big bang Integration Testing</a:t>
            </a:r>
            <a:endParaRPr/>
          </a:p>
        </p:txBody>
      </p:sp>
      <p:sp>
        <p:nvSpPr>
          <p:cNvPr id="738" name="Google Shape;738;p8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Big bang approach is the simplest integration testing approach:</a:t>
            </a:r>
            <a:endParaRPr/>
          </a:p>
          <a:p>
            <a:pPr indent="-285750" lvl="1" marL="674004" rtl="0" algn="l">
              <a:spcBef>
                <a:spcPts val="1247"/>
              </a:spcBef>
              <a:spcAft>
                <a:spcPts val="0"/>
              </a:spcAft>
              <a:buSzPts val="2200"/>
              <a:buChar char="🞆"/>
            </a:pPr>
            <a:r>
              <a:rPr lang="en-US" sz="2200">
                <a:solidFill>
                  <a:srgbClr val="43FFF5"/>
                </a:solidFill>
              </a:rPr>
              <a:t>all the modules are simply put together and tested. </a:t>
            </a:r>
            <a:endParaRPr/>
          </a:p>
          <a:p>
            <a:pPr indent="-285750" lvl="1" marL="674004" rtl="0" algn="l">
              <a:spcBef>
                <a:spcPts val="1247"/>
              </a:spcBef>
              <a:spcAft>
                <a:spcPts val="0"/>
              </a:spcAft>
              <a:buSzPts val="2200"/>
              <a:buChar char="🞆"/>
            </a:pPr>
            <a:r>
              <a:rPr lang="en-US" sz="2200">
                <a:solidFill>
                  <a:srgbClr val="43FFF5"/>
                </a:solidFill>
              </a:rPr>
              <a:t>this technique is used only for very small systems.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8"/>
          <p:cNvSpPr txBox="1"/>
          <p:nvPr>
            <p:ph type="title"/>
          </p:nvPr>
        </p:nvSpPr>
        <p:spPr>
          <a:xfrm>
            <a:off x="1929642" y="182900"/>
            <a:ext cx="9467227"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Big bang Integration Testing</a:t>
            </a:r>
            <a:endParaRPr/>
          </a:p>
        </p:txBody>
      </p:sp>
      <p:sp>
        <p:nvSpPr>
          <p:cNvPr id="745" name="Google Shape;745;p88"/>
          <p:cNvSpPr txBox="1"/>
          <p:nvPr>
            <p:ph idx="1" type="body"/>
          </p:nvPr>
        </p:nvSpPr>
        <p:spPr>
          <a:xfrm>
            <a:off x="1042839" y="2540426"/>
            <a:ext cx="10035977" cy="413467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Main problems with this approach: </a:t>
            </a:r>
            <a:endParaRPr/>
          </a:p>
          <a:p>
            <a:pPr indent="-285750" lvl="1" marL="674004" rtl="0" algn="l">
              <a:spcBef>
                <a:spcPts val="1247"/>
              </a:spcBef>
              <a:spcAft>
                <a:spcPts val="0"/>
              </a:spcAft>
              <a:buSzPts val="2400"/>
              <a:buChar char="🞆"/>
            </a:pPr>
            <a:r>
              <a:rPr lang="en-US" sz="2400"/>
              <a:t>If an error is found: </a:t>
            </a:r>
            <a:endParaRPr/>
          </a:p>
          <a:p>
            <a:pPr indent="-207385" lvl="2" marL="1036930" rtl="0" algn="l">
              <a:spcBef>
                <a:spcPts val="1156"/>
              </a:spcBef>
              <a:spcAft>
                <a:spcPts val="0"/>
              </a:spcAft>
              <a:buSzPts val="2400"/>
              <a:buChar char="🞆"/>
            </a:pPr>
            <a:r>
              <a:rPr lang="en-US" sz="2400"/>
              <a:t>It is very difficult to localize the error</a:t>
            </a:r>
            <a:endParaRPr/>
          </a:p>
          <a:p>
            <a:pPr indent="-207385" lvl="2" marL="1036930" rtl="0" algn="l">
              <a:spcBef>
                <a:spcPts val="1156"/>
              </a:spcBef>
              <a:spcAft>
                <a:spcPts val="0"/>
              </a:spcAft>
              <a:buSzPts val="2400"/>
              <a:buChar char="🞆"/>
            </a:pPr>
            <a:r>
              <a:rPr lang="en-US" sz="2400"/>
              <a:t>The error may potentially belong to any of the modules being integrated. </a:t>
            </a:r>
            <a:endParaRPr/>
          </a:p>
          <a:p>
            <a:pPr indent="-285750" lvl="1" marL="674004" rtl="0" algn="l">
              <a:spcBef>
                <a:spcPts val="1247"/>
              </a:spcBef>
              <a:spcAft>
                <a:spcPts val="0"/>
              </a:spcAft>
              <a:buSzPts val="2400"/>
              <a:buChar char="🞆"/>
            </a:pPr>
            <a:r>
              <a:rPr lang="en-US" sz="2400">
                <a:solidFill>
                  <a:srgbClr val="43FFF5"/>
                </a:solidFill>
              </a:rPr>
              <a:t>Debugging errors found during big bang integration testing are very expensive to fix.</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9"/>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000"/>
              <a:buFont typeface="Century Gothic"/>
              <a:buNone/>
            </a:pPr>
            <a:r>
              <a:rPr lang="en-US"/>
              <a:t>Bottom-up Integration Testing</a:t>
            </a:r>
            <a:endParaRPr/>
          </a:p>
        </p:txBody>
      </p:sp>
      <p:sp>
        <p:nvSpPr>
          <p:cNvPr id="752" name="Google Shape;752;p89"/>
          <p:cNvSpPr txBox="1"/>
          <p:nvPr>
            <p:ph idx="1" type="body"/>
          </p:nvPr>
        </p:nvSpPr>
        <p:spPr>
          <a:xfrm>
            <a:off x="603479" y="2226136"/>
            <a:ext cx="5111837" cy="4333690"/>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b="0" lang="en-US" sz="2600"/>
              <a:t>Integrate and test the bottom level modules first. </a:t>
            </a:r>
            <a:endParaRPr/>
          </a:p>
          <a:p>
            <a:pPr indent="-311079" lvl="0" marL="311079" rtl="0" algn="l">
              <a:spcBef>
                <a:spcPts val="1315"/>
              </a:spcBef>
              <a:spcAft>
                <a:spcPts val="0"/>
              </a:spcAft>
              <a:buSzPts val="2600"/>
              <a:buChar char="🞆"/>
            </a:pPr>
            <a:r>
              <a:rPr b="0" lang="en-US" sz="2600"/>
              <a:t>A disadvantage of bottom-up testing:</a:t>
            </a:r>
            <a:endParaRPr/>
          </a:p>
          <a:p>
            <a:pPr indent="-285750" lvl="1" marL="674004" rtl="0" algn="l">
              <a:spcBef>
                <a:spcPts val="1247"/>
              </a:spcBef>
              <a:spcAft>
                <a:spcPts val="0"/>
              </a:spcAft>
              <a:buSzPts val="2200"/>
              <a:buChar char="🞆"/>
            </a:pPr>
            <a:r>
              <a:rPr b="0" lang="en-US" sz="2200"/>
              <a:t>When the system is made up of a large number of small subsystems. </a:t>
            </a:r>
            <a:endParaRPr/>
          </a:p>
          <a:p>
            <a:pPr indent="-207385" lvl="2" marL="1036930" rtl="0" algn="l">
              <a:spcBef>
                <a:spcPts val="1156"/>
              </a:spcBef>
              <a:spcAft>
                <a:spcPts val="0"/>
              </a:spcAft>
              <a:buSzPts val="2000"/>
              <a:buChar char="🞆"/>
            </a:pPr>
            <a:r>
              <a:rPr b="0" lang="en-US" sz="2000">
                <a:solidFill>
                  <a:srgbClr val="43FFF5"/>
                </a:solidFill>
              </a:rPr>
              <a:t>This extreme case corresponds to the big bang approach.</a:t>
            </a:r>
            <a:endParaRPr/>
          </a:p>
        </p:txBody>
      </p:sp>
      <p:grpSp>
        <p:nvGrpSpPr>
          <p:cNvPr id="753" name="Google Shape;753;p89"/>
          <p:cNvGrpSpPr/>
          <p:nvPr/>
        </p:nvGrpSpPr>
        <p:grpSpPr>
          <a:xfrm>
            <a:off x="7040524" y="2226136"/>
            <a:ext cx="4547997" cy="3659424"/>
            <a:chOff x="755650" y="1847850"/>
            <a:chExt cx="7808913" cy="3643313"/>
          </a:xfrm>
        </p:grpSpPr>
        <p:sp>
          <p:nvSpPr>
            <p:cNvPr id="754" name="Google Shape;754;p89"/>
            <p:cNvSpPr txBox="1"/>
            <p:nvPr/>
          </p:nvSpPr>
          <p:spPr>
            <a:xfrm>
              <a:off x="4537075" y="1847850"/>
              <a:ext cx="2095500" cy="500063"/>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root</a:t>
              </a:r>
              <a:endParaRPr/>
            </a:p>
          </p:txBody>
        </p:sp>
        <p:sp>
          <p:nvSpPr>
            <p:cNvPr id="755" name="Google Shape;755;p89"/>
            <p:cNvSpPr txBox="1"/>
            <p:nvPr/>
          </p:nvSpPr>
          <p:spPr>
            <a:xfrm>
              <a:off x="1428750" y="3443288"/>
              <a:ext cx="2095500"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Get-good-data</a:t>
              </a:r>
              <a:endParaRPr/>
            </a:p>
          </p:txBody>
        </p:sp>
        <p:sp>
          <p:nvSpPr>
            <p:cNvPr id="756" name="Google Shape;756;p89"/>
            <p:cNvSpPr txBox="1"/>
            <p:nvPr/>
          </p:nvSpPr>
          <p:spPr>
            <a:xfrm>
              <a:off x="3779838" y="3443288"/>
              <a:ext cx="2349500" cy="750887"/>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Compute-solution</a:t>
              </a:r>
              <a:endParaRPr/>
            </a:p>
          </p:txBody>
        </p:sp>
        <p:sp>
          <p:nvSpPr>
            <p:cNvPr id="757" name="Google Shape;757;p89"/>
            <p:cNvSpPr txBox="1"/>
            <p:nvPr/>
          </p:nvSpPr>
          <p:spPr>
            <a:xfrm>
              <a:off x="6300788" y="3443288"/>
              <a:ext cx="2263775"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Display-solution</a:t>
              </a:r>
              <a:endParaRPr/>
            </a:p>
          </p:txBody>
        </p:sp>
        <p:sp>
          <p:nvSpPr>
            <p:cNvPr id="758" name="Google Shape;758;p89"/>
            <p:cNvSpPr txBox="1"/>
            <p:nvPr/>
          </p:nvSpPr>
          <p:spPr>
            <a:xfrm>
              <a:off x="755650" y="4872038"/>
              <a:ext cx="1676400" cy="433387"/>
            </a:xfrm>
            <a:prstGeom prst="rect">
              <a:avLst/>
            </a:prstGeom>
            <a:noFill/>
            <a:ln>
              <a:noFill/>
            </a:ln>
          </p:spPr>
          <p:txBody>
            <a:bodyPr anchorCtr="0" anchor="t" bIns="46800" lIns="17975" spcFirstLastPara="1" rIns="17975" wrap="square" tIns="46800">
              <a:noAutofit/>
            </a:bodyPr>
            <a:lstStyle/>
            <a:p>
              <a:pPr indent="0" lvl="0" marL="0" marR="0" rtl="0" algn="ctr">
                <a:lnSpc>
                  <a:spcPct val="72000"/>
                </a:lnSpc>
                <a:spcBef>
                  <a:spcPts val="0"/>
                </a:spcBef>
                <a:spcAft>
                  <a:spcPts val="0"/>
                </a:spcAft>
                <a:buNone/>
              </a:pPr>
              <a:r>
                <a:rPr b="1" lang="en-US" sz="1270">
                  <a:solidFill>
                    <a:schemeClr val="lt1"/>
                  </a:solidFill>
                  <a:latin typeface="Times"/>
                  <a:ea typeface="Times"/>
                  <a:cs typeface="Times"/>
                  <a:sym typeface="Times"/>
                </a:rPr>
                <a:t>Get-data</a:t>
              </a:r>
              <a:endParaRPr/>
            </a:p>
          </p:txBody>
        </p:sp>
        <p:sp>
          <p:nvSpPr>
            <p:cNvPr id="759" name="Google Shape;759;p89"/>
            <p:cNvSpPr txBox="1"/>
            <p:nvPr/>
          </p:nvSpPr>
          <p:spPr>
            <a:xfrm>
              <a:off x="2520950" y="4926013"/>
              <a:ext cx="1508125" cy="565150"/>
            </a:xfrm>
            <a:prstGeom prst="rect">
              <a:avLst/>
            </a:prstGeom>
            <a:noFill/>
            <a:ln>
              <a:noFill/>
            </a:ln>
          </p:spPr>
          <p:txBody>
            <a:bodyPr anchorCtr="0" anchor="t" bIns="46800" lIns="17975" spcFirstLastPara="1" rIns="17975" wrap="square" tIns="46800">
              <a:noAutofit/>
            </a:bodyPr>
            <a:lstStyle/>
            <a:p>
              <a:pPr indent="0" lvl="0" marL="0" marR="0" rtl="0" algn="ctr">
                <a:lnSpc>
                  <a:spcPct val="72000"/>
                </a:lnSpc>
                <a:spcBef>
                  <a:spcPts val="0"/>
                </a:spcBef>
                <a:spcAft>
                  <a:spcPts val="0"/>
                </a:spcAft>
                <a:buNone/>
              </a:pPr>
              <a:r>
                <a:rPr b="1" lang="en-US" sz="1270">
                  <a:solidFill>
                    <a:schemeClr val="lt1"/>
                  </a:solidFill>
                  <a:latin typeface="Times"/>
                  <a:ea typeface="Times"/>
                  <a:cs typeface="Times"/>
                  <a:sym typeface="Times"/>
                </a:rPr>
                <a:t>Validate-data</a:t>
              </a:r>
              <a:endParaRPr/>
            </a:p>
          </p:txBody>
        </p:sp>
        <p:sp>
          <p:nvSpPr>
            <p:cNvPr id="760" name="Google Shape;760;p89"/>
            <p:cNvSpPr/>
            <p:nvPr/>
          </p:nvSpPr>
          <p:spPr>
            <a:xfrm>
              <a:off x="4452938" y="1847850"/>
              <a:ext cx="919162" cy="584200"/>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61" name="Google Shape;761;p89"/>
            <p:cNvSpPr/>
            <p:nvPr/>
          </p:nvSpPr>
          <p:spPr>
            <a:xfrm>
              <a:off x="3779838" y="3359150"/>
              <a:ext cx="2265362"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62" name="Google Shape;762;p89"/>
            <p:cNvSpPr/>
            <p:nvPr/>
          </p:nvSpPr>
          <p:spPr>
            <a:xfrm>
              <a:off x="6216650" y="3359150"/>
              <a:ext cx="2263775"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63" name="Google Shape;763;p89"/>
            <p:cNvSpPr/>
            <p:nvPr/>
          </p:nvSpPr>
          <p:spPr>
            <a:xfrm>
              <a:off x="1260475" y="3359150"/>
              <a:ext cx="2263775"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64" name="Google Shape;764;p89"/>
            <p:cNvSpPr/>
            <p:nvPr/>
          </p:nvSpPr>
          <p:spPr>
            <a:xfrm>
              <a:off x="839788" y="4787900"/>
              <a:ext cx="1425575" cy="668338"/>
            </a:xfrm>
            <a:prstGeom prst="roundRect">
              <a:avLst>
                <a:gd fmla="val 259"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65" name="Google Shape;765;p89"/>
            <p:cNvSpPr/>
            <p:nvPr/>
          </p:nvSpPr>
          <p:spPr>
            <a:xfrm>
              <a:off x="2603500" y="4787900"/>
              <a:ext cx="1425575" cy="668338"/>
            </a:xfrm>
            <a:prstGeom prst="roundRect">
              <a:avLst>
                <a:gd fmla="val 259"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cxnSp>
          <p:nvCxnSpPr>
            <p:cNvPr id="766" name="Google Shape;766;p89"/>
            <p:cNvCxnSpPr/>
            <p:nvPr/>
          </p:nvCxnSpPr>
          <p:spPr>
            <a:xfrm flipH="1">
              <a:off x="2352675" y="2435225"/>
              <a:ext cx="2184400" cy="923925"/>
            </a:xfrm>
            <a:prstGeom prst="straightConnector1">
              <a:avLst/>
            </a:prstGeom>
            <a:noFill/>
            <a:ln cap="flat" cmpd="sng" w="38150">
              <a:solidFill>
                <a:schemeClr val="lt1"/>
              </a:solidFill>
              <a:prstDash val="solid"/>
              <a:round/>
              <a:headEnd len="med" w="med" type="none"/>
              <a:tailEnd len="lg" w="lg" type="triangle"/>
            </a:ln>
          </p:spPr>
        </p:cxnSp>
        <p:cxnSp>
          <p:nvCxnSpPr>
            <p:cNvPr id="767" name="Google Shape;767;p89"/>
            <p:cNvCxnSpPr/>
            <p:nvPr/>
          </p:nvCxnSpPr>
          <p:spPr>
            <a:xfrm flipH="1">
              <a:off x="1512888" y="3948113"/>
              <a:ext cx="839787" cy="839787"/>
            </a:xfrm>
            <a:prstGeom prst="straightConnector1">
              <a:avLst/>
            </a:prstGeom>
            <a:noFill/>
            <a:ln cap="flat" cmpd="sng" w="38150">
              <a:solidFill>
                <a:schemeClr val="lt1"/>
              </a:solidFill>
              <a:prstDash val="solid"/>
              <a:round/>
              <a:headEnd len="med" w="med" type="none"/>
              <a:tailEnd len="lg" w="lg" type="triangle"/>
            </a:ln>
          </p:spPr>
        </p:cxnSp>
        <p:cxnSp>
          <p:nvCxnSpPr>
            <p:cNvPr id="768" name="Google Shape;768;p89"/>
            <p:cNvCxnSpPr/>
            <p:nvPr/>
          </p:nvCxnSpPr>
          <p:spPr>
            <a:xfrm>
              <a:off x="4872038" y="2435225"/>
              <a:ext cx="0" cy="923925"/>
            </a:xfrm>
            <a:prstGeom prst="straightConnector1">
              <a:avLst/>
            </a:prstGeom>
            <a:noFill/>
            <a:ln cap="flat" cmpd="sng" w="38150">
              <a:solidFill>
                <a:schemeClr val="lt1"/>
              </a:solidFill>
              <a:prstDash val="solid"/>
              <a:round/>
              <a:headEnd len="med" w="med" type="none"/>
              <a:tailEnd len="lg" w="lg" type="triangle"/>
            </a:ln>
          </p:spPr>
        </p:cxnSp>
        <p:cxnSp>
          <p:nvCxnSpPr>
            <p:cNvPr id="769" name="Google Shape;769;p89"/>
            <p:cNvCxnSpPr/>
            <p:nvPr/>
          </p:nvCxnSpPr>
          <p:spPr>
            <a:xfrm>
              <a:off x="5292725" y="2435225"/>
              <a:ext cx="2016125" cy="923925"/>
            </a:xfrm>
            <a:prstGeom prst="straightConnector1">
              <a:avLst/>
            </a:prstGeom>
            <a:noFill/>
            <a:ln cap="flat" cmpd="sng" w="38150">
              <a:solidFill>
                <a:schemeClr val="lt1"/>
              </a:solidFill>
              <a:prstDash val="solid"/>
              <a:round/>
              <a:headEnd len="med" w="med" type="none"/>
              <a:tailEnd len="lg" w="lg" type="triangle"/>
            </a:ln>
          </p:spPr>
        </p:cxnSp>
        <p:cxnSp>
          <p:nvCxnSpPr>
            <p:cNvPr id="770" name="Google Shape;770;p89"/>
            <p:cNvCxnSpPr/>
            <p:nvPr/>
          </p:nvCxnSpPr>
          <p:spPr>
            <a:xfrm>
              <a:off x="2603500" y="3948113"/>
              <a:ext cx="673100" cy="839787"/>
            </a:xfrm>
            <a:prstGeom prst="straightConnector1">
              <a:avLst/>
            </a:prstGeom>
            <a:noFill/>
            <a:ln cap="flat" cmpd="sng" w="38150">
              <a:solidFill>
                <a:schemeClr val="lt1"/>
              </a:solidFill>
              <a:prstDash val="solid"/>
              <a:round/>
              <a:headEnd len="med" w="med" type="none"/>
              <a:tailEnd len="lg" w="lg" type="triangle"/>
            </a:ln>
          </p:spPr>
        </p:cxnSp>
        <p:sp>
          <p:nvSpPr>
            <p:cNvPr id="771" name="Google Shape;771;p89"/>
            <p:cNvSpPr txBox="1"/>
            <p:nvPr/>
          </p:nvSpPr>
          <p:spPr>
            <a:xfrm>
              <a:off x="1931988" y="2501900"/>
              <a:ext cx="2097087"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Valid-numbers</a:t>
              </a:r>
              <a:endParaRPr/>
            </a:p>
          </p:txBody>
        </p:sp>
        <p:cxnSp>
          <p:nvCxnSpPr>
            <p:cNvPr id="772" name="Google Shape;772;p89"/>
            <p:cNvCxnSpPr/>
            <p:nvPr/>
          </p:nvCxnSpPr>
          <p:spPr>
            <a:xfrm flipH="1" rot="10800000">
              <a:off x="3529013" y="2855913"/>
              <a:ext cx="503237" cy="168275"/>
            </a:xfrm>
            <a:prstGeom prst="straightConnector1">
              <a:avLst/>
            </a:prstGeom>
            <a:noFill/>
            <a:ln cap="flat" cmpd="sng" w="38150">
              <a:solidFill>
                <a:schemeClr val="lt1"/>
              </a:solidFill>
              <a:prstDash val="solid"/>
              <a:round/>
              <a:headEnd len="med" w="med" type="none"/>
              <a:tailEnd len="lg" w="lg" type="triangle"/>
            </a:ln>
          </p:spPr>
        </p:cxnSp>
        <p:sp>
          <p:nvSpPr>
            <p:cNvPr id="773" name="Google Shape;773;p89"/>
            <p:cNvSpPr txBox="1"/>
            <p:nvPr/>
          </p:nvSpPr>
          <p:spPr>
            <a:xfrm>
              <a:off x="3948113" y="2838450"/>
              <a:ext cx="2097087" cy="366713"/>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Valid-numbers</a:t>
              </a:r>
              <a:endParaRPr/>
            </a:p>
          </p:txBody>
        </p:sp>
        <p:cxnSp>
          <p:nvCxnSpPr>
            <p:cNvPr id="774" name="Google Shape;774;p89"/>
            <p:cNvCxnSpPr/>
            <p:nvPr/>
          </p:nvCxnSpPr>
          <p:spPr>
            <a:xfrm>
              <a:off x="4787900" y="2519363"/>
              <a:ext cx="0" cy="420687"/>
            </a:xfrm>
            <a:prstGeom prst="straightConnector1">
              <a:avLst/>
            </a:prstGeom>
            <a:noFill/>
            <a:ln cap="flat" cmpd="sng" w="38150">
              <a:solidFill>
                <a:schemeClr val="lt1"/>
              </a:solidFill>
              <a:prstDash val="solid"/>
              <a:round/>
              <a:headEnd len="med" w="med" type="none"/>
              <a:tailEnd len="lg" w="lg" type="triangle"/>
            </a:ln>
          </p:spPr>
        </p:cxnSp>
        <p:cxnSp>
          <p:nvCxnSpPr>
            <p:cNvPr id="775" name="Google Shape;775;p89"/>
            <p:cNvCxnSpPr/>
            <p:nvPr/>
          </p:nvCxnSpPr>
          <p:spPr>
            <a:xfrm>
              <a:off x="4956175" y="2519363"/>
              <a:ext cx="0" cy="420687"/>
            </a:xfrm>
            <a:prstGeom prst="straightConnector1">
              <a:avLst/>
            </a:prstGeom>
            <a:noFill/>
            <a:ln cap="flat" cmpd="sng" w="38150">
              <a:solidFill>
                <a:schemeClr val="lt1"/>
              </a:solidFill>
              <a:prstDash val="solid"/>
              <a:round/>
              <a:headEnd len="lg" w="lg" type="triangle"/>
              <a:tailEnd len="med" w="med" type="none"/>
            </a:ln>
          </p:spPr>
        </p:cxnSp>
        <p:sp>
          <p:nvSpPr>
            <p:cNvPr id="776" name="Google Shape;776;p89"/>
            <p:cNvSpPr txBox="1"/>
            <p:nvPr/>
          </p:nvSpPr>
          <p:spPr>
            <a:xfrm>
              <a:off x="4956175" y="2435225"/>
              <a:ext cx="2097088"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rms</a:t>
              </a:r>
              <a:endParaRPr/>
            </a:p>
          </p:txBody>
        </p:sp>
        <p:sp>
          <p:nvSpPr>
            <p:cNvPr id="777" name="Google Shape;777;p89"/>
            <p:cNvSpPr txBox="1"/>
            <p:nvPr/>
          </p:nvSpPr>
          <p:spPr>
            <a:xfrm>
              <a:off x="6469063" y="2603500"/>
              <a:ext cx="2095500"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rms</a:t>
              </a:r>
              <a:endParaRPr/>
            </a:p>
          </p:txBody>
        </p:sp>
        <p:cxnSp>
          <p:nvCxnSpPr>
            <p:cNvPr id="778" name="Google Shape;778;p89"/>
            <p:cNvCxnSpPr/>
            <p:nvPr/>
          </p:nvCxnSpPr>
          <p:spPr>
            <a:xfrm>
              <a:off x="6048375" y="2603500"/>
              <a:ext cx="504825" cy="252413"/>
            </a:xfrm>
            <a:prstGeom prst="straightConnector1">
              <a:avLst/>
            </a:prstGeom>
            <a:noFill/>
            <a:ln cap="flat" cmpd="sng" w="38150">
              <a:solidFill>
                <a:schemeClr val="lt1"/>
              </a:solidFill>
              <a:prstDash val="solid"/>
              <a:round/>
              <a:headEnd len="med" w="med" type="none"/>
              <a:tailEnd len="lg" w="lg" type="triangle"/>
            </a:ln>
          </p:spPr>
        </p:cxn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0"/>
          <p:cNvSpPr txBox="1"/>
          <p:nvPr>
            <p:ph type="title"/>
          </p:nvPr>
        </p:nvSpPr>
        <p:spPr>
          <a:xfrm>
            <a:off x="1929642" y="182900"/>
            <a:ext cx="9719019" cy="1182074"/>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Top-down integration testing</a:t>
            </a:r>
            <a:endParaRPr/>
          </a:p>
        </p:txBody>
      </p:sp>
      <p:sp>
        <p:nvSpPr>
          <p:cNvPr id="785" name="Google Shape;785;p90"/>
          <p:cNvSpPr txBox="1"/>
          <p:nvPr>
            <p:ph idx="1" type="body"/>
          </p:nvPr>
        </p:nvSpPr>
        <p:spPr>
          <a:xfrm>
            <a:off x="785541" y="2164546"/>
            <a:ext cx="5204296"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Top-down integration testing starts with the main routine: </a:t>
            </a:r>
            <a:endParaRPr/>
          </a:p>
          <a:p>
            <a:pPr indent="-285750" lvl="1" marL="674004" rtl="0" algn="l">
              <a:spcBef>
                <a:spcPts val="1247"/>
              </a:spcBef>
              <a:spcAft>
                <a:spcPts val="0"/>
              </a:spcAft>
              <a:buSzPts val="2200"/>
              <a:buChar char="🞆"/>
            </a:pPr>
            <a:r>
              <a:rPr lang="en-US" sz="2200"/>
              <a:t>and one or two subordinate routines in the system.</a:t>
            </a:r>
            <a:r>
              <a:rPr lang="en-US" sz="2600"/>
              <a:t> </a:t>
            </a:r>
            <a:endParaRPr/>
          </a:p>
          <a:p>
            <a:pPr indent="-311079" lvl="0" marL="311079" rtl="0" algn="l">
              <a:spcBef>
                <a:spcPts val="1496"/>
              </a:spcBef>
              <a:spcAft>
                <a:spcPts val="0"/>
              </a:spcAft>
              <a:buSzPts val="2600"/>
              <a:buChar char="🞆"/>
            </a:pPr>
            <a:r>
              <a:rPr lang="en-US" sz="2600"/>
              <a:t>After the top-level 'skeleton’ has been tested:</a:t>
            </a:r>
            <a:endParaRPr/>
          </a:p>
          <a:p>
            <a:pPr indent="-285750" lvl="1" marL="674004" rtl="0" algn="l">
              <a:spcBef>
                <a:spcPts val="1247"/>
              </a:spcBef>
              <a:spcAft>
                <a:spcPts val="0"/>
              </a:spcAft>
              <a:buSzPts val="2200"/>
              <a:buChar char="🞆"/>
            </a:pPr>
            <a:r>
              <a:rPr lang="en-US" sz="2200"/>
              <a:t>Immediate subordinate modules of the 'skeleton’ are combined with it and tested.  </a:t>
            </a:r>
            <a:endParaRPr/>
          </a:p>
        </p:txBody>
      </p:sp>
      <p:grpSp>
        <p:nvGrpSpPr>
          <p:cNvPr id="786" name="Google Shape;786;p90"/>
          <p:cNvGrpSpPr/>
          <p:nvPr/>
        </p:nvGrpSpPr>
        <p:grpSpPr>
          <a:xfrm>
            <a:off x="7071581" y="2590111"/>
            <a:ext cx="4547997" cy="3659424"/>
            <a:chOff x="755650" y="1847850"/>
            <a:chExt cx="7808913" cy="3643313"/>
          </a:xfrm>
        </p:grpSpPr>
        <p:sp>
          <p:nvSpPr>
            <p:cNvPr id="787" name="Google Shape;787;p90"/>
            <p:cNvSpPr txBox="1"/>
            <p:nvPr/>
          </p:nvSpPr>
          <p:spPr>
            <a:xfrm>
              <a:off x="4537075" y="1847850"/>
              <a:ext cx="2095500" cy="500063"/>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root</a:t>
              </a:r>
              <a:endParaRPr/>
            </a:p>
          </p:txBody>
        </p:sp>
        <p:sp>
          <p:nvSpPr>
            <p:cNvPr id="788" name="Google Shape;788;p90"/>
            <p:cNvSpPr txBox="1"/>
            <p:nvPr/>
          </p:nvSpPr>
          <p:spPr>
            <a:xfrm>
              <a:off x="1428750" y="3443288"/>
              <a:ext cx="2095500"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Get-good-data</a:t>
              </a:r>
              <a:endParaRPr/>
            </a:p>
          </p:txBody>
        </p:sp>
        <p:sp>
          <p:nvSpPr>
            <p:cNvPr id="789" name="Google Shape;789;p90"/>
            <p:cNvSpPr txBox="1"/>
            <p:nvPr/>
          </p:nvSpPr>
          <p:spPr>
            <a:xfrm>
              <a:off x="3779838" y="3443288"/>
              <a:ext cx="2349500" cy="750887"/>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Compute-solution</a:t>
              </a:r>
              <a:endParaRPr/>
            </a:p>
          </p:txBody>
        </p:sp>
        <p:sp>
          <p:nvSpPr>
            <p:cNvPr id="790" name="Google Shape;790;p90"/>
            <p:cNvSpPr txBox="1"/>
            <p:nvPr/>
          </p:nvSpPr>
          <p:spPr>
            <a:xfrm>
              <a:off x="6300788" y="3443288"/>
              <a:ext cx="2263775"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Display-solution</a:t>
              </a:r>
              <a:endParaRPr/>
            </a:p>
          </p:txBody>
        </p:sp>
        <p:sp>
          <p:nvSpPr>
            <p:cNvPr id="791" name="Google Shape;791;p90"/>
            <p:cNvSpPr txBox="1"/>
            <p:nvPr/>
          </p:nvSpPr>
          <p:spPr>
            <a:xfrm>
              <a:off x="755650" y="4872038"/>
              <a:ext cx="1676400" cy="433387"/>
            </a:xfrm>
            <a:prstGeom prst="rect">
              <a:avLst/>
            </a:prstGeom>
            <a:noFill/>
            <a:ln>
              <a:noFill/>
            </a:ln>
          </p:spPr>
          <p:txBody>
            <a:bodyPr anchorCtr="0" anchor="t" bIns="46800" lIns="17975" spcFirstLastPara="1" rIns="17975" wrap="square" tIns="46800">
              <a:noAutofit/>
            </a:bodyPr>
            <a:lstStyle/>
            <a:p>
              <a:pPr indent="0" lvl="0" marL="0" marR="0" rtl="0" algn="ctr">
                <a:lnSpc>
                  <a:spcPct val="72000"/>
                </a:lnSpc>
                <a:spcBef>
                  <a:spcPts val="0"/>
                </a:spcBef>
                <a:spcAft>
                  <a:spcPts val="0"/>
                </a:spcAft>
                <a:buNone/>
              </a:pPr>
              <a:r>
                <a:rPr b="1" lang="en-US" sz="1270">
                  <a:solidFill>
                    <a:schemeClr val="lt1"/>
                  </a:solidFill>
                  <a:latin typeface="Times"/>
                  <a:ea typeface="Times"/>
                  <a:cs typeface="Times"/>
                  <a:sym typeface="Times"/>
                </a:rPr>
                <a:t>Get-data</a:t>
              </a:r>
              <a:endParaRPr/>
            </a:p>
          </p:txBody>
        </p:sp>
        <p:sp>
          <p:nvSpPr>
            <p:cNvPr id="792" name="Google Shape;792;p90"/>
            <p:cNvSpPr txBox="1"/>
            <p:nvPr/>
          </p:nvSpPr>
          <p:spPr>
            <a:xfrm>
              <a:off x="2520950" y="4926013"/>
              <a:ext cx="1508125" cy="565150"/>
            </a:xfrm>
            <a:prstGeom prst="rect">
              <a:avLst/>
            </a:prstGeom>
            <a:noFill/>
            <a:ln>
              <a:noFill/>
            </a:ln>
          </p:spPr>
          <p:txBody>
            <a:bodyPr anchorCtr="0" anchor="t" bIns="46800" lIns="17975" spcFirstLastPara="1" rIns="17975" wrap="square" tIns="46800">
              <a:noAutofit/>
            </a:bodyPr>
            <a:lstStyle/>
            <a:p>
              <a:pPr indent="0" lvl="0" marL="0" marR="0" rtl="0" algn="ctr">
                <a:lnSpc>
                  <a:spcPct val="72000"/>
                </a:lnSpc>
                <a:spcBef>
                  <a:spcPts val="0"/>
                </a:spcBef>
                <a:spcAft>
                  <a:spcPts val="0"/>
                </a:spcAft>
                <a:buNone/>
              </a:pPr>
              <a:r>
                <a:rPr b="1" lang="en-US" sz="1270">
                  <a:solidFill>
                    <a:schemeClr val="lt1"/>
                  </a:solidFill>
                  <a:latin typeface="Times"/>
                  <a:ea typeface="Times"/>
                  <a:cs typeface="Times"/>
                  <a:sym typeface="Times"/>
                </a:rPr>
                <a:t>Validate-data</a:t>
              </a:r>
              <a:endParaRPr/>
            </a:p>
          </p:txBody>
        </p:sp>
        <p:sp>
          <p:nvSpPr>
            <p:cNvPr id="793" name="Google Shape;793;p90"/>
            <p:cNvSpPr/>
            <p:nvPr/>
          </p:nvSpPr>
          <p:spPr>
            <a:xfrm>
              <a:off x="4452938" y="1847850"/>
              <a:ext cx="919162" cy="584200"/>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94" name="Google Shape;794;p90"/>
            <p:cNvSpPr/>
            <p:nvPr/>
          </p:nvSpPr>
          <p:spPr>
            <a:xfrm>
              <a:off x="3779838" y="3359150"/>
              <a:ext cx="2265362"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95" name="Google Shape;795;p90"/>
            <p:cNvSpPr/>
            <p:nvPr/>
          </p:nvSpPr>
          <p:spPr>
            <a:xfrm>
              <a:off x="6216650" y="3359150"/>
              <a:ext cx="2263775"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96" name="Google Shape;796;p90"/>
            <p:cNvSpPr/>
            <p:nvPr/>
          </p:nvSpPr>
          <p:spPr>
            <a:xfrm>
              <a:off x="1260475" y="3359150"/>
              <a:ext cx="2263775" cy="585788"/>
            </a:xfrm>
            <a:prstGeom prst="roundRect">
              <a:avLst>
                <a:gd fmla="val 296"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97" name="Google Shape;797;p90"/>
            <p:cNvSpPr/>
            <p:nvPr/>
          </p:nvSpPr>
          <p:spPr>
            <a:xfrm>
              <a:off x="839788" y="4787900"/>
              <a:ext cx="1425575" cy="668338"/>
            </a:xfrm>
            <a:prstGeom prst="roundRect">
              <a:avLst>
                <a:gd fmla="val 259"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sp>
          <p:nvSpPr>
            <p:cNvPr id="798" name="Google Shape;798;p90"/>
            <p:cNvSpPr/>
            <p:nvPr/>
          </p:nvSpPr>
          <p:spPr>
            <a:xfrm>
              <a:off x="2603500" y="4787900"/>
              <a:ext cx="1425575" cy="668338"/>
            </a:xfrm>
            <a:prstGeom prst="roundRect">
              <a:avLst>
                <a:gd fmla="val 259" name="adj"/>
              </a:avLst>
            </a:prstGeom>
            <a:noFill/>
            <a:ln cap="flat" cmpd="sng" w="381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0">
                <a:solidFill>
                  <a:srgbClr val="000000"/>
                </a:solidFill>
                <a:latin typeface="Times New Roman"/>
                <a:ea typeface="Times New Roman"/>
                <a:cs typeface="Times New Roman"/>
                <a:sym typeface="Times New Roman"/>
              </a:endParaRPr>
            </a:p>
          </p:txBody>
        </p:sp>
        <p:cxnSp>
          <p:nvCxnSpPr>
            <p:cNvPr id="799" name="Google Shape;799;p90"/>
            <p:cNvCxnSpPr/>
            <p:nvPr/>
          </p:nvCxnSpPr>
          <p:spPr>
            <a:xfrm flipH="1">
              <a:off x="2352675" y="2435225"/>
              <a:ext cx="2184400" cy="923925"/>
            </a:xfrm>
            <a:prstGeom prst="straightConnector1">
              <a:avLst/>
            </a:prstGeom>
            <a:noFill/>
            <a:ln cap="flat" cmpd="sng" w="38150">
              <a:solidFill>
                <a:schemeClr val="lt1"/>
              </a:solidFill>
              <a:prstDash val="solid"/>
              <a:round/>
              <a:headEnd len="med" w="med" type="none"/>
              <a:tailEnd len="lg" w="lg" type="triangle"/>
            </a:ln>
          </p:spPr>
        </p:cxnSp>
        <p:cxnSp>
          <p:nvCxnSpPr>
            <p:cNvPr id="800" name="Google Shape;800;p90"/>
            <p:cNvCxnSpPr/>
            <p:nvPr/>
          </p:nvCxnSpPr>
          <p:spPr>
            <a:xfrm flipH="1">
              <a:off x="1512888" y="3948113"/>
              <a:ext cx="839787" cy="839787"/>
            </a:xfrm>
            <a:prstGeom prst="straightConnector1">
              <a:avLst/>
            </a:prstGeom>
            <a:noFill/>
            <a:ln cap="flat" cmpd="sng" w="38150">
              <a:solidFill>
                <a:schemeClr val="lt1"/>
              </a:solidFill>
              <a:prstDash val="solid"/>
              <a:round/>
              <a:headEnd len="med" w="med" type="none"/>
              <a:tailEnd len="lg" w="lg" type="triangle"/>
            </a:ln>
          </p:spPr>
        </p:cxnSp>
        <p:cxnSp>
          <p:nvCxnSpPr>
            <p:cNvPr id="801" name="Google Shape;801;p90"/>
            <p:cNvCxnSpPr/>
            <p:nvPr/>
          </p:nvCxnSpPr>
          <p:spPr>
            <a:xfrm>
              <a:off x="4872038" y="2435225"/>
              <a:ext cx="0" cy="923925"/>
            </a:xfrm>
            <a:prstGeom prst="straightConnector1">
              <a:avLst/>
            </a:prstGeom>
            <a:noFill/>
            <a:ln cap="flat" cmpd="sng" w="38150">
              <a:solidFill>
                <a:schemeClr val="lt1"/>
              </a:solidFill>
              <a:prstDash val="solid"/>
              <a:round/>
              <a:headEnd len="med" w="med" type="none"/>
              <a:tailEnd len="lg" w="lg" type="triangle"/>
            </a:ln>
          </p:spPr>
        </p:cxnSp>
        <p:cxnSp>
          <p:nvCxnSpPr>
            <p:cNvPr id="802" name="Google Shape;802;p90"/>
            <p:cNvCxnSpPr/>
            <p:nvPr/>
          </p:nvCxnSpPr>
          <p:spPr>
            <a:xfrm>
              <a:off x="5292725" y="2435225"/>
              <a:ext cx="2016125" cy="923925"/>
            </a:xfrm>
            <a:prstGeom prst="straightConnector1">
              <a:avLst/>
            </a:prstGeom>
            <a:noFill/>
            <a:ln cap="flat" cmpd="sng" w="38150">
              <a:solidFill>
                <a:schemeClr val="lt1"/>
              </a:solidFill>
              <a:prstDash val="solid"/>
              <a:round/>
              <a:headEnd len="med" w="med" type="none"/>
              <a:tailEnd len="lg" w="lg" type="triangle"/>
            </a:ln>
          </p:spPr>
        </p:cxnSp>
        <p:cxnSp>
          <p:nvCxnSpPr>
            <p:cNvPr id="803" name="Google Shape;803;p90"/>
            <p:cNvCxnSpPr/>
            <p:nvPr/>
          </p:nvCxnSpPr>
          <p:spPr>
            <a:xfrm>
              <a:off x="2603500" y="3948113"/>
              <a:ext cx="673100" cy="839787"/>
            </a:xfrm>
            <a:prstGeom prst="straightConnector1">
              <a:avLst/>
            </a:prstGeom>
            <a:noFill/>
            <a:ln cap="flat" cmpd="sng" w="38150">
              <a:solidFill>
                <a:schemeClr val="lt1"/>
              </a:solidFill>
              <a:prstDash val="solid"/>
              <a:round/>
              <a:headEnd len="med" w="med" type="none"/>
              <a:tailEnd len="lg" w="lg" type="triangle"/>
            </a:ln>
          </p:spPr>
        </p:cxnSp>
        <p:sp>
          <p:nvSpPr>
            <p:cNvPr id="804" name="Google Shape;804;p90"/>
            <p:cNvSpPr txBox="1"/>
            <p:nvPr/>
          </p:nvSpPr>
          <p:spPr>
            <a:xfrm>
              <a:off x="1931988" y="2501900"/>
              <a:ext cx="2097087"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Valid-numbers</a:t>
              </a:r>
              <a:endParaRPr/>
            </a:p>
          </p:txBody>
        </p:sp>
        <p:cxnSp>
          <p:nvCxnSpPr>
            <p:cNvPr id="805" name="Google Shape;805;p90"/>
            <p:cNvCxnSpPr/>
            <p:nvPr/>
          </p:nvCxnSpPr>
          <p:spPr>
            <a:xfrm flipH="1" rot="10800000">
              <a:off x="3529013" y="2855913"/>
              <a:ext cx="503237" cy="168275"/>
            </a:xfrm>
            <a:prstGeom prst="straightConnector1">
              <a:avLst/>
            </a:prstGeom>
            <a:noFill/>
            <a:ln cap="flat" cmpd="sng" w="38150">
              <a:solidFill>
                <a:schemeClr val="lt1"/>
              </a:solidFill>
              <a:prstDash val="solid"/>
              <a:round/>
              <a:headEnd len="med" w="med" type="none"/>
              <a:tailEnd len="lg" w="lg" type="triangle"/>
            </a:ln>
          </p:spPr>
        </p:cxnSp>
        <p:sp>
          <p:nvSpPr>
            <p:cNvPr id="806" name="Google Shape;806;p90"/>
            <p:cNvSpPr txBox="1"/>
            <p:nvPr/>
          </p:nvSpPr>
          <p:spPr>
            <a:xfrm>
              <a:off x="3948113" y="2838450"/>
              <a:ext cx="2097087" cy="366713"/>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Valid-numbers</a:t>
              </a:r>
              <a:endParaRPr/>
            </a:p>
          </p:txBody>
        </p:sp>
        <p:cxnSp>
          <p:nvCxnSpPr>
            <p:cNvPr id="807" name="Google Shape;807;p90"/>
            <p:cNvCxnSpPr/>
            <p:nvPr/>
          </p:nvCxnSpPr>
          <p:spPr>
            <a:xfrm>
              <a:off x="4787900" y="2519363"/>
              <a:ext cx="0" cy="420687"/>
            </a:xfrm>
            <a:prstGeom prst="straightConnector1">
              <a:avLst/>
            </a:prstGeom>
            <a:noFill/>
            <a:ln cap="flat" cmpd="sng" w="38150">
              <a:solidFill>
                <a:schemeClr val="lt1"/>
              </a:solidFill>
              <a:prstDash val="solid"/>
              <a:round/>
              <a:headEnd len="med" w="med" type="none"/>
              <a:tailEnd len="lg" w="lg" type="triangle"/>
            </a:ln>
          </p:spPr>
        </p:cxnSp>
        <p:cxnSp>
          <p:nvCxnSpPr>
            <p:cNvPr id="808" name="Google Shape;808;p90"/>
            <p:cNvCxnSpPr/>
            <p:nvPr/>
          </p:nvCxnSpPr>
          <p:spPr>
            <a:xfrm>
              <a:off x="4956175" y="2519363"/>
              <a:ext cx="0" cy="420687"/>
            </a:xfrm>
            <a:prstGeom prst="straightConnector1">
              <a:avLst/>
            </a:prstGeom>
            <a:noFill/>
            <a:ln cap="flat" cmpd="sng" w="38150">
              <a:solidFill>
                <a:schemeClr val="lt1"/>
              </a:solidFill>
              <a:prstDash val="solid"/>
              <a:round/>
              <a:headEnd len="lg" w="lg" type="triangle"/>
              <a:tailEnd len="med" w="med" type="none"/>
            </a:ln>
          </p:spPr>
        </p:cxnSp>
        <p:sp>
          <p:nvSpPr>
            <p:cNvPr id="809" name="Google Shape;809;p90"/>
            <p:cNvSpPr txBox="1"/>
            <p:nvPr/>
          </p:nvSpPr>
          <p:spPr>
            <a:xfrm>
              <a:off x="4956175" y="2435225"/>
              <a:ext cx="2097088"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rms</a:t>
              </a:r>
              <a:endParaRPr/>
            </a:p>
          </p:txBody>
        </p:sp>
        <p:sp>
          <p:nvSpPr>
            <p:cNvPr id="810" name="Google Shape;810;p90"/>
            <p:cNvSpPr txBox="1"/>
            <p:nvPr/>
          </p:nvSpPr>
          <p:spPr>
            <a:xfrm>
              <a:off x="6469063" y="2603500"/>
              <a:ext cx="2095500" cy="434975"/>
            </a:xfrm>
            <a:prstGeom prst="rect">
              <a:avLst/>
            </a:prstGeom>
            <a:noFill/>
            <a:ln>
              <a:noFill/>
            </a:ln>
          </p:spPr>
          <p:txBody>
            <a:bodyPr anchorCtr="0" anchor="t" bIns="46800" lIns="17975" spcFirstLastPara="1" rIns="17975" wrap="square" tIns="46800">
              <a:noAutofit/>
            </a:bodyPr>
            <a:lstStyle/>
            <a:p>
              <a:pPr indent="0" lvl="0" marL="0" marR="0" rtl="0" algn="l">
                <a:lnSpc>
                  <a:spcPct val="72000"/>
                </a:lnSpc>
                <a:spcBef>
                  <a:spcPts val="0"/>
                </a:spcBef>
                <a:spcAft>
                  <a:spcPts val="0"/>
                </a:spcAft>
                <a:buNone/>
              </a:pPr>
              <a:r>
                <a:rPr b="1" lang="en-US" sz="1270">
                  <a:solidFill>
                    <a:schemeClr val="lt1"/>
                  </a:solidFill>
                  <a:latin typeface="Times"/>
                  <a:ea typeface="Times"/>
                  <a:cs typeface="Times"/>
                  <a:sym typeface="Times"/>
                </a:rPr>
                <a:t>rms</a:t>
              </a:r>
              <a:endParaRPr/>
            </a:p>
          </p:txBody>
        </p:sp>
        <p:cxnSp>
          <p:nvCxnSpPr>
            <p:cNvPr id="811" name="Google Shape;811;p90"/>
            <p:cNvCxnSpPr/>
            <p:nvPr/>
          </p:nvCxnSpPr>
          <p:spPr>
            <a:xfrm>
              <a:off x="6048375" y="2603500"/>
              <a:ext cx="504825" cy="252413"/>
            </a:xfrm>
            <a:prstGeom prst="straightConnector1">
              <a:avLst/>
            </a:prstGeom>
            <a:noFill/>
            <a:ln cap="flat" cmpd="sng" w="38150">
              <a:solidFill>
                <a:schemeClr val="lt1"/>
              </a:solidFill>
              <a:prstDash val="solid"/>
              <a:round/>
              <a:headEnd len="med" w="med" type="none"/>
              <a:tailEnd len="lg" w="lg" type="triangle"/>
            </a:ln>
          </p:spPr>
        </p:cxn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9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en-US" sz="5400"/>
              <a:t>Top-down Integration Testing</a:t>
            </a:r>
            <a:endParaRPr/>
          </a:p>
        </p:txBody>
      </p:sp>
      <p:sp>
        <p:nvSpPr>
          <p:cNvPr id="817" name="Google Shape;817;p9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600"/>
              <a:buChar char="🞆"/>
            </a:pPr>
            <a:r>
              <a:rPr b="0" lang="en-US" sz="2600"/>
              <a:t>This approach requires the use of program STUBs to simulate the effect of lower level routine that are called by the routines under test.</a:t>
            </a:r>
            <a:endParaRPr/>
          </a:p>
          <a:p>
            <a:pPr indent="-342900" lvl="0" marL="342900" rtl="0" algn="l">
              <a:spcBef>
                <a:spcPts val="1120"/>
              </a:spcBef>
              <a:spcAft>
                <a:spcPts val="0"/>
              </a:spcAft>
              <a:buSzPts val="2600"/>
              <a:buChar char="🞆"/>
            </a:pPr>
            <a:r>
              <a:rPr b="0" lang="en-US" sz="2600"/>
              <a:t>A pure top down integration does not require any driver routines</a:t>
            </a:r>
            <a:endParaRPr/>
          </a:p>
          <a:p>
            <a:pPr indent="-342900" lvl="0" marL="342900" rtl="0" algn="l">
              <a:spcBef>
                <a:spcPts val="1120"/>
              </a:spcBef>
              <a:spcAft>
                <a:spcPts val="0"/>
              </a:spcAft>
              <a:buSzPts val="2600"/>
              <a:buChar char="🞆"/>
            </a:pPr>
            <a:r>
              <a:rPr b="0" lang="en-US" sz="2600">
                <a:solidFill>
                  <a:srgbClr val="43FFF5"/>
                </a:solidFill>
              </a:rPr>
              <a:t>Disadvantage of top down approach is that</a:t>
            </a:r>
            <a:endParaRPr/>
          </a:p>
          <a:p>
            <a:pPr indent="-285750" lvl="1" marL="742950" rtl="0" algn="l">
              <a:spcBef>
                <a:spcPts val="1040"/>
              </a:spcBef>
              <a:spcAft>
                <a:spcPts val="0"/>
              </a:spcAft>
              <a:buSzPts val="2200"/>
              <a:buChar char="🞆"/>
            </a:pPr>
            <a:r>
              <a:rPr b="0" lang="en-US" sz="2200">
                <a:solidFill>
                  <a:srgbClr val="43FFF5"/>
                </a:solidFill>
              </a:rPr>
              <a:t>In the absence of lower level routines it becomes difficult to exercise top level routines in the desired manner since lower level routines perform I/O operations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92"/>
          <p:cNvSpPr txBox="1"/>
          <p:nvPr>
            <p:ph type="title"/>
          </p:nvPr>
        </p:nvSpPr>
        <p:spPr>
          <a:xfrm>
            <a:off x="1929643" y="169647"/>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Integration Testing</a:t>
            </a:r>
            <a:endParaRPr/>
          </a:p>
        </p:txBody>
      </p:sp>
      <p:sp>
        <p:nvSpPr>
          <p:cNvPr id="824" name="Google Shape;824;p9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In top-down approach:</a:t>
            </a:r>
            <a:endParaRPr/>
          </a:p>
          <a:p>
            <a:pPr indent="-285750" lvl="1" marL="674004" rtl="0" algn="l">
              <a:spcBef>
                <a:spcPts val="1247"/>
              </a:spcBef>
              <a:spcAft>
                <a:spcPts val="0"/>
              </a:spcAft>
              <a:buSzPts val="2200"/>
              <a:buChar char="🞆"/>
            </a:pPr>
            <a:r>
              <a:rPr lang="en-US" sz="2200">
                <a:solidFill>
                  <a:srgbClr val="43FFF5"/>
                </a:solidFill>
              </a:rPr>
              <a:t>testing waits till all top-level modules are coded and unit tested. </a:t>
            </a:r>
            <a:endParaRPr/>
          </a:p>
          <a:p>
            <a:pPr indent="-311079" lvl="0" marL="311079" rtl="0" algn="l">
              <a:spcBef>
                <a:spcPts val="1315"/>
              </a:spcBef>
              <a:spcAft>
                <a:spcPts val="0"/>
              </a:spcAft>
              <a:buSzPts val="2600"/>
              <a:buChar char="🞆"/>
            </a:pPr>
            <a:r>
              <a:rPr lang="en-US" sz="2600"/>
              <a:t>In bottom-up approach:</a:t>
            </a:r>
            <a:endParaRPr/>
          </a:p>
          <a:p>
            <a:pPr indent="-285750" lvl="1" marL="674004" rtl="0" algn="l">
              <a:spcBef>
                <a:spcPts val="1247"/>
              </a:spcBef>
              <a:spcAft>
                <a:spcPts val="0"/>
              </a:spcAft>
              <a:buSzPts val="2200"/>
              <a:buChar char="🞆"/>
            </a:pPr>
            <a:r>
              <a:rPr lang="en-US" sz="2200">
                <a:solidFill>
                  <a:srgbClr val="43FFF5"/>
                </a:solidFill>
              </a:rPr>
              <a:t>testing can start only after bottom level modules are ready.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3"/>
          <p:cNvSpPr txBox="1"/>
          <p:nvPr>
            <p:ph type="title"/>
          </p:nvPr>
        </p:nvSpPr>
        <p:spPr>
          <a:xfrm>
            <a:off x="1929643" y="182900"/>
            <a:ext cx="9308200"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Mixed integration testing</a:t>
            </a:r>
            <a:endParaRPr/>
          </a:p>
        </p:txBody>
      </p:sp>
      <p:sp>
        <p:nvSpPr>
          <p:cNvPr id="831" name="Google Shape;831;p9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Mixed (or sandwiched) integration testing: </a:t>
            </a:r>
            <a:endParaRPr/>
          </a:p>
          <a:p>
            <a:pPr indent="-285750" lvl="1" marL="674004" rtl="0" algn="l">
              <a:spcBef>
                <a:spcPts val="1315"/>
              </a:spcBef>
              <a:spcAft>
                <a:spcPts val="0"/>
              </a:spcAft>
              <a:buSzPts val="2200"/>
              <a:buChar char="🞆"/>
            </a:pPr>
            <a:r>
              <a:rPr lang="en-US" sz="2200">
                <a:solidFill>
                  <a:srgbClr val="43FFF5"/>
                </a:solidFill>
              </a:rPr>
              <a:t>Uses both top-down and bottom-up testing approaches. </a:t>
            </a:r>
            <a:endParaRPr/>
          </a:p>
          <a:p>
            <a:pPr indent="-285750" lvl="1" marL="674004" rtl="0" algn="l">
              <a:spcBef>
                <a:spcPts val="1315"/>
              </a:spcBef>
              <a:spcAft>
                <a:spcPts val="0"/>
              </a:spcAft>
              <a:buSzPts val="2200"/>
              <a:buChar char="🞆"/>
            </a:pPr>
            <a:r>
              <a:rPr lang="en-US" sz="2200">
                <a:solidFill>
                  <a:srgbClr val="43FFF5"/>
                </a:solidFill>
              </a:rPr>
              <a:t>Most common approach</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384313" y="182900"/>
            <a:ext cx="11582400"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000"/>
              <a:buFont typeface="Century Gothic"/>
              <a:buNone/>
            </a:pPr>
            <a:r>
              <a:rPr lang="en-US"/>
              <a:t>Phased vs. Incremental Integration Testing</a:t>
            </a:r>
            <a:endParaRPr/>
          </a:p>
        </p:txBody>
      </p:sp>
      <p:sp>
        <p:nvSpPr>
          <p:cNvPr id="838" name="Google Shape;838;p9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Integration can be </a:t>
            </a:r>
            <a:r>
              <a:rPr lang="en-US" sz="2600">
                <a:solidFill>
                  <a:srgbClr val="43FFF5"/>
                </a:solidFill>
              </a:rPr>
              <a:t>incremental or phased.</a:t>
            </a:r>
            <a:endParaRPr/>
          </a:p>
          <a:p>
            <a:pPr indent="-311079" lvl="0" marL="311079" rtl="0" algn="l">
              <a:spcBef>
                <a:spcPts val="1394"/>
              </a:spcBef>
              <a:spcAft>
                <a:spcPts val="0"/>
              </a:spcAft>
              <a:buSzPts val="2600"/>
              <a:buChar char="🞆"/>
            </a:pPr>
            <a:r>
              <a:rPr lang="en-US" sz="2600"/>
              <a:t>In incremental integration testing, </a:t>
            </a:r>
            <a:endParaRPr/>
          </a:p>
          <a:p>
            <a:pPr indent="-285750" lvl="1" marL="674004" rtl="0" algn="l">
              <a:spcBef>
                <a:spcPts val="1315"/>
              </a:spcBef>
              <a:spcAft>
                <a:spcPts val="0"/>
              </a:spcAft>
              <a:buSzPts val="2200"/>
              <a:buChar char="🞆"/>
            </a:pPr>
            <a:r>
              <a:rPr lang="en-US" sz="2200">
                <a:solidFill>
                  <a:srgbClr val="43FFF5"/>
                </a:solidFill>
              </a:rPr>
              <a:t>only one new module is added to the partial system each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991"/>
              <a:buFont typeface="Century Gothic"/>
              <a:buNone/>
            </a:pPr>
            <a:r>
              <a:rPr lang="en-US" sz="3991"/>
              <a:t>Coverage-Based Testing</a:t>
            </a:r>
            <a:endParaRPr/>
          </a:p>
        </p:txBody>
      </p:sp>
      <p:sp>
        <p:nvSpPr>
          <p:cNvPr id="164" name="Google Shape;164;p23"/>
          <p:cNvSpPr txBox="1"/>
          <p:nvPr>
            <p:ph idx="1" type="body"/>
          </p:nvPr>
        </p:nvSpPr>
        <p:spPr>
          <a:xfrm>
            <a:off x="1929643" y="1549603"/>
            <a:ext cx="8447927" cy="451055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Char char="🞆"/>
            </a:pPr>
            <a:r>
              <a:rPr lang="en-US" sz="2177"/>
              <a:t>Idea behind coverage-based testing:</a:t>
            </a:r>
            <a:endParaRPr/>
          </a:p>
          <a:p>
            <a:pPr indent="-285750" lvl="1" marL="742950" rtl="0" algn="l">
              <a:spcBef>
                <a:spcPts val="963"/>
              </a:spcBef>
              <a:spcAft>
                <a:spcPts val="0"/>
              </a:spcAft>
              <a:buSzPts val="1814"/>
              <a:buChar char="🞆"/>
            </a:pPr>
            <a:r>
              <a:rPr b="1" lang="en-US" sz="1814"/>
              <a:t>Design test cases so that certain program elements are executed (or covered).</a:t>
            </a:r>
            <a:endParaRPr/>
          </a:p>
          <a:p>
            <a:pPr indent="-285750" lvl="1" marL="742950" rtl="0" algn="l">
              <a:spcBef>
                <a:spcPts val="963"/>
              </a:spcBef>
              <a:spcAft>
                <a:spcPts val="0"/>
              </a:spcAft>
              <a:buSzPts val="1814"/>
              <a:buChar char="🞆"/>
            </a:pPr>
            <a:r>
              <a:rPr lang="en-US" sz="1814"/>
              <a:t>Example: statement coverage, path coverage, etc.</a:t>
            </a:r>
            <a:endParaRPr/>
          </a:p>
          <a:p>
            <a:pPr indent="-342900" lvl="0" marL="342900" rtl="0" algn="l">
              <a:spcBef>
                <a:spcPts val="1035"/>
              </a:spcBef>
              <a:spcAft>
                <a:spcPts val="0"/>
              </a:spcAft>
              <a:buSzPts val="2177"/>
              <a:buChar char="🞆"/>
            </a:pPr>
            <a:r>
              <a:rPr lang="en-US" sz="2177"/>
              <a:t>Idea behind fault-based testing:</a:t>
            </a:r>
            <a:endParaRPr/>
          </a:p>
          <a:p>
            <a:pPr indent="-285750" lvl="1" marL="742950" rtl="0" algn="l">
              <a:spcBef>
                <a:spcPts val="963"/>
              </a:spcBef>
              <a:spcAft>
                <a:spcPts val="0"/>
              </a:spcAft>
              <a:buSzPts val="1814"/>
              <a:buChar char="🞆"/>
            </a:pPr>
            <a:r>
              <a:rPr b="1" lang="en-US" sz="1814"/>
              <a:t>Design test cases that focus on discovering certain types of faults.</a:t>
            </a:r>
            <a:endParaRPr/>
          </a:p>
          <a:p>
            <a:pPr indent="-285750" lvl="1" marL="742950" rtl="0" algn="l">
              <a:spcBef>
                <a:spcPts val="963"/>
              </a:spcBef>
              <a:spcAft>
                <a:spcPts val="0"/>
              </a:spcAft>
              <a:buSzPts val="1814"/>
              <a:buChar char="🞆"/>
            </a:pPr>
            <a:r>
              <a:rPr lang="en-US" sz="1814"/>
              <a:t>Example: Mutation testing.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5"/>
          <p:cNvSpPr txBox="1"/>
          <p:nvPr>
            <p:ph type="title"/>
          </p:nvPr>
        </p:nvSpPr>
        <p:spPr>
          <a:xfrm>
            <a:off x="530088" y="182900"/>
            <a:ext cx="11569148"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000"/>
              <a:buFont typeface="Century Gothic"/>
              <a:buNone/>
            </a:pPr>
            <a:r>
              <a:rPr lang="en-US"/>
              <a:t>Phased versus Incremental Integration Testing</a:t>
            </a:r>
            <a:endParaRPr/>
          </a:p>
        </p:txBody>
      </p:sp>
      <p:sp>
        <p:nvSpPr>
          <p:cNvPr id="845" name="Google Shape;845;p9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0000"/>
              </a:lnSpc>
              <a:spcBef>
                <a:spcPts val="0"/>
              </a:spcBef>
              <a:spcAft>
                <a:spcPts val="0"/>
              </a:spcAft>
              <a:buSzPts val="2600"/>
              <a:buChar char="🞆"/>
            </a:pPr>
            <a:r>
              <a:rPr lang="en-US" sz="2600"/>
              <a:t>In phased integration, </a:t>
            </a:r>
            <a:endParaRPr/>
          </a:p>
          <a:p>
            <a:pPr indent="-285750" lvl="1" marL="674004" rtl="0" algn="l">
              <a:lnSpc>
                <a:spcPct val="90000"/>
              </a:lnSpc>
              <a:spcBef>
                <a:spcPts val="918"/>
              </a:spcBef>
              <a:spcAft>
                <a:spcPts val="0"/>
              </a:spcAft>
              <a:buSzPts val="2600"/>
              <a:buChar char="🞆"/>
            </a:pPr>
            <a:r>
              <a:rPr lang="en-US" sz="2600">
                <a:solidFill>
                  <a:srgbClr val="43FFF5"/>
                </a:solidFill>
              </a:rPr>
              <a:t>A group of related modules are added to the partially integrated system each time.</a:t>
            </a:r>
            <a:endParaRPr/>
          </a:p>
          <a:p>
            <a:pPr indent="-311079" lvl="0" marL="311079" rtl="0" algn="l">
              <a:lnSpc>
                <a:spcPct val="90000"/>
              </a:lnSpc>
              <a:spcBef>
                <a:spcPts val="952"/>
              </a:spcBef>
              <a:spcAft>
                <a:spcPts val="0"/>
              </a:spcAft>
              <a:buSzPts val="2600"/>
              <a:buChar char="🞆"/>
            </a:pPr>
            <a:r>
              <a:rPr lang="en-US" sz="2600"/>
              <a:t>Big-bang testing: </a:t>
            </a:r>
            <a:endParaRPr/>
          </a:p>
          <a:p>
            <a:pPr indent="-285750" lvl="1" marL="674004" rtl="0" algn="l">
              <a:lnSpc>
                <a:spcPct val="90000"/>
              </a:lnSpc>
              <a:spcBef>
                <a:spcPts val="952"/>
              </a:spcBef>
              <a:spcAft>
                <a:spcPts val="0"/>
              </a:spcAft>
              <a:buSzPts val="2600"/>
              <a:buChar char="🞆"/>
            </a:pPr>
            <a:r>
              <a:rPr lang="en-US" sz="2600"/>
              <a:t>A degenerate case of the phased integration testing.</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96"/>
          <p:cNvSpPr txBox="1"/>
          <p:nvPr>
            <p:ph type="title"/>
          </p:nvPr>
        </p:nvSpPr>
        <p:spPr>
          <a:xfrm>
            <a:off x="516836" y="182900"/>
            <a:ext cx="11675164"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000"/>
              <a:buFont typeface="Century Gothic"/>
              <a:buNone/>
            </a:pPr>
            <a:r>
              <a:rPr lang="en-US"/>
              <a:t>Phased versus Incremental Integration Testing</a:t>
            </a:r>
            <a:endParaRPr/>
          </a:p>
        </p:txBody>
      </p:sp>
      <p:sp>
        <p:nvSpPr>
          <p:cNvPr id="852" name="Google Shape;852;p96"/>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85000"/>
              </a:lnSpc>
              <a:spcBef>
                <a:spcPts val="0"/>
              </a:spcBef>
              <a:spcAft>
                <a:spcPts val="0"/>
              </a:spcAft>
              <a:buSzPts val="2600"/>
              <a:buChar char="🞆"/>
            </a:pPr>
            <a:r>
              <a:rPr lang="en-US" sz="2600"/>
              <a:t>Phased integration requires less number of integration steps:</a:t>
            </a:r>
            <a:endParaRPr/>
          </a:p>
          <a:p>
            <a:pPr indent="-285750" lvl="1" marL="674004" rtl="0" algn="l">
              <a:lnSpc>
                <a:spcPct val="85000"/>
              </a:lnSpc>
              <a:spcBef>
                <a:spcPts val="918"/>
              </a:spcBef>
              <a:spcAft>
                <a:spcPts val="0"/>
              </a:spcAft>
              <a:buSzPts val="2600"/>
              <a:buChar char="🞆"/>
            </a:pPr>
            <a:r>
              <a:rPr lang="en-US" sz="2600"/>
              <a:t> compared to the incremental integration approach. </a:t>
            </a:r>
            <a:endParaRPr/>
          </a:p>
          <a:p>
            <a:pPr indent="-311079" lvl="0" marL="311079" rtl="0" algn="l">
              <a:lnSpc>
                <a:spcPct val="85000"/>
              </a:lnSpc>
              <a:spcBef>
                <a:spcPts val="1043"/>
              </a:spcBef>
              <a:spcAft>
                <a:spcPts val="0"/>
              </a:spcAft>
              <a:buSzPts val="2600"/>
              <a:buChar char="🞆"/>
            </a:pPr>
            <a:r>
              <a:rPr lang="en-US" sz="2600"/>
              <a:t>However, when failures are detected, </a:t>
            </a:r>
            <a:endParaRPr/>
          </a:p>
          <a:p>
            <a:pPr indent="-285750" lvl="1" marL="674004" rtl="0" algn="l">
              <a:lnSpc>
                <a:spcPct val="85000"/>
              </a:lnSpc>
              <a:spcBef>
                <a:spcPts val="918"/>
              </a:spcBef>
              <a:spcAft>
                <a:spcPts val="0"/>
              </a:spcAft>
              <a:buSzPts val="2400"/>
              <a:buChar char="🞆"/>
            </a:pPr>
            <a:r>
              <a:rPr lang="en-US" sz="2400">
                <a:solidFill>
                  <a:srgbClr val="43FFF5"/>
                </a:solidFill>
              </a:rPr>
              <a:t>it is easier to debug if using incremental testing </a:t>
            </a:r>
            <a:endParaRPr/>
          </a:p>
          <a:p>
            <a:pPr indent="-207385" lvl="2" marL="1036930" rtl="0" algn="l">
              <a:lnSpc>
                <a:spcPct val="85000"/>
              </a:lnSpc>
              <a:spcBef>
                <a:spcPts val="872"/>
              </a:spcBef>
              <a:spcAft>
                <a:spcPts val="0"/>
              </a:spcAft>
              <a:buSzPts val="2200"/>
              <a:buChar char="🞆"/>
            </a:pPr>
            <a:r>
              <a:rPr lang="en-US" sz="2200">
                <a:solidFill>
                  <a:srgbClr val="43FFF5"/>
                </a:solidFill>
              </a:rPr>
              <a:t>since errors are very likely to be in the newly integrated module.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97"/>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r">
              <a:spcBef>
                <a:spcPts val="0"/>
              </a:spcBef>
              <a:spcAft>
                <a:spcPts val="0"/>
              </a:spcAft>
              <a:buClr>
                <a:srgbClr val="FEFEFE"/>
              </a:buClr>
              <a:buSzPts val="4800"/>
              <a:buFont typeface="Century Gothic"/>
              <a:buNone/>
            </a:pPr>
            <a:r>
              <a:t/>
            </a:r>
            <a:endParaRPr/>
          </a:p>
        </p:txBody>
      </p:sp>
      <p:sp>
        <p:nvSpPr>
          <p:cNvPr id="858" name="Google Shape;858;p97"/>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r">
              <a:spcBef>
                <a:spcPts val="0"/>
              </a:spcBef>
              <a:spcAft>
                <a:spcPts val="0"/>
              </a:spcAft>
              <a:buSzPts val="3600"/>
              <a:buNone/>
            </a:pPr>
            <a:r>
              <a:rPr b="1" lang="en-US" sz="3600"/>
              <a:t>System Testing</a:t>
            </a:r>
            <a:endParaRPr b="1" sz="36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8"/>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System Testing</a:t>
            </a:r>
            <a:endParaRPr/>
          </a:p>
        </p:txBody>
      </p:sp>
      <p:sp>
        <p:nvSpPr>
          <p:cNvPr id="865" name="Google Shape;865;p98"/>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System tests are designed to validate a fully developed system: </a:t>
            </a:r>
            <a:endParaRPr/>
          </a:p>
          <a:p>
            <a:pPr indent="-285750" lvl="1" marL="674004" rtl="0" algn="l">
              <a:spcBef>
                <a:spcPts val="1394"/>
              </a:spcBef>
              <a:spcAft>
                <a:spcPts val="0"/>
              </a:spcAft>
              <a:buSzPts val="2200"/>
              <a:buChar char="🞆"/>
            </a:pPr>
            <a:r>
              <a:rPr lang="en-US" sz="2200">
                <a:solidFill>
                  <a:srgbClr val="43FFF5"/>
                </a:solidFill>
              </a:rPr>
              <a:t>To assure that it meets its requirements</a:t>
            </a:r>
            <a:endParaRPr/>
          </a:p>
          <a:p>
            <a:pPr indent="-311079" lvl="0" marL="311079" rtl="0" algn="l">
              <a:spcBef>
                <a:spcPts val="1394"/>
              </a:spcBef>
              <a:spcAft>
                <a:spcPts val="0"/>
              </a:spcAft>
              <a:buSzPts val="2600"/>
              <a:buChar char="🞆"/>
            </a:pPr>
            <a:r>
              <a:rPr lang="en-US" sz="2600"/>
              <a:t>There are three main kinds of system testing:</a:t>
            </a:r>
            <a:endParaRPr/>
          </a:p>
          <a:p>
            <a:pPr indent="-285750" lvl="1" marL="674004" rtl="0" algn="l">
              <a:spcBef>
                <a:spcPts val="1315"/>
              </a:spcBef>
              <a:spcAft>
                <a:spcPts val="0"/>
              </a:spcAft>
              <a:buSzPts val="2200"/>
              <a:buChar char="🞆"/>
            </a:pPr>
            <a:r>
              <a:rPr lang="en-US" sz="2200">
                <a:solidFill>
                  <a:srgbClr val="43FFF5"/>
                </a:solidFill>
              </a:rPr>
              <a:t>Alpha Testing</a:t>
            </a:r>
            <a:endParaRPr/>
          </a:p>
          <a:p>
            <a:pPr indent="-285750" lvl="1" marL="674004" rtl="0" algn="l">
              <a:spcBef>
                <a:spcPts val="1315"/>
              </a:spcBef>
              <a:spcAft>
                <a:spcPts val="0"/>
              </a:spcAft>
              <a:buSzPts val="2200"/>
              <a:buChar char="🞆"/>
            </a:pPr>
            <a:r>
              <a:rPr lang="en-US" sz="2200">
                <a:solidFill>
                  <a:srgbClr val="43FFF5"/>
                </a:solidFill>
              </a:rPr>
              <a:t>Beta Testing</a:t>
            </a:r>
            <a:endParaRPr/>
          </a:p>
          <a:p>
            <a:pPr indent="-285750" lvl="1" marL="674004" rtl="0" algn="l">
              <a:spcBef>
                <a:spcPts val="1315"/>
              </a:spcBef>
              <a:spcAft>
                <a:spcPts val="0"/>
              </a:spcAft>
              <a:buSzPts val="2200"/>
              <a:buChar char="🞆"/>
            </a:pPr>
            <a:r>
              <a:rPr lang="en-US" sz="2200">
                <a:solidFill>
                  <a:srgbClr val="43FFF5"/>
                </a:solidFill>
              </a:rPr>
              <a:t>Acceptance Testing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99"/>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Alpha testing</a:t>
            </a:r>
            <a:endParaRPr/>
          </a:p>
        </p:txBody>
      </p:sp>
      <p:sp>
        <p:nvSpPr>
          <p:cNvPr id="872" name="Google Shape;872;p9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System testing is carried out </a:t>
            </a:r>
            <a:endParaRPr/>
          </a:p>
          <a:p>
            <a:pPr indent="-285750" lvl="1" marL="674004" rtl="0" algn="l">
              <a:spcBef>
                <a:spcPts val="1315"/>
              </a:spcBef>
              <a:spcAft>
                <a:spcPts val="0"/>
              </a:spcAft>
              <a:buSzPts val="2200"/>
              <a:buChar char="🞆"/>
            </a:pPr>
            <a:r>
              <a:rPr lang="en-US" sz="2200">
                <a:solidFill>
                  <a:srgbClr val="43FFF5"/>
                </a:solidFill>
              </a:rPr>
              <a:t>by the test team within the developing organization.</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00"/>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Beta Testing</a:t>
            </a:r>
            <a:endParaRPr/>
          </a:p>
        </p:txBody>
      </p:sp>
      <p:sp>
        <p:nvSpPr>
          <p:cNvPr id="879" name="Google Shape;879;p10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Beta testing is the system testing:</a:t>
            </a:r>
            <a:endParaRPr/>
          </a:p>
          <a:p>
            <a:pPr indent="-285750" lvl="1" marL="674004" rtl="0" algn="l">
              <a:spcBef>
                <a:spcPts val="1315"/>
              </a:spcBef>
              <a:spcAft>
                <a:spcPts val="0"/>
              </a:spcAft>
              <a:buSzPts val="2200"/>
              <a:buChar char="🞆"/>
            </a:pPr>
            <a:r>
              <a:rPr lang="en-US" sz="2200">
                <a:solidFill>
                  <a:srgbClr val="43FFF5"/>
                </a:solidFill>
              </a:rPr>
              <a:t>performed by a select group of friendly customers</a:t>
            </a:r>
            <a:r>
              <a:rPr lang="en-US" sz="2600"/>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01"/>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899"/>
              <a:buFont typeface="Century Gothic"/>
              <a:buNone/>
            </a:pPr>
            <a:r>
              <a:rPr lang="en-US" sz="4899"/>
              <a:t>Acceptance Testing</a:t>
            </a:r>
            <a:endParaRPr/>
          </a:p>
        </p:txBody>
      </p:sp>
      <p:sp>
        <p:nvSpPr>
          <p:cNvPr id="886" name="Google Shape;886;p101"/>
          <p:cNvSpPr txBox="1"/>
          <p:nvPr>
            <p:ph idx="1" type="body"/>
          </p:nvPr>
        </p:nvSpPr>
        <p:spPr>
          <a:xfrm>
            <a:off x="816486" y="2164546"/>
            <a:ext cx="9997369"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Acceptance testing is the system where </a:t>
            </a:r>
            <a:endParaRPr/>
          </a:p>
          <a:p>
            <a:pPr indent="-311079" lvl="1" marL="702808" rtl="0" algn="l">
              <a:spcBef>
                <a:spcPts val="1394"/>
              </a:spcBef>
              <a:spcAft>
                <a:spcPts val="0"/>
              </a:spcAft>
              <a:buSzPts val="2200"/>
              <a:buChar char="🞆"/>
            </a:pPr>
            <a:r>
              <a:rPr lang="en-US" sz="2200">
                <a:solidFill>
                  <a:srgbClr val="43FFF5"/>
                </a:solidFill>
              </a:rPr>
              <a:t>testing performed by the customer </a:t>
            </a:r>
            <a:endParaRPr/>
          </a:p>
          <a:p>
            <a:pPr indent="-285750" lvl="1" marL="674004" rtl="0" algn="l">
              <a:spcBef>
                <a:spcPts val="1315"/>
              </a:spcBef>
              <a:spcAft>
                <a:spcPts val="0"/>
              </a:spcAft>
              <a:buSzPts val="2200"/>
              <a:buChar char="🞆"/>
            </a:pPr>
            <a:r>
              <a:rPr lang="en-US" sz="2200">
                <a:solidFill>
                  <a:srgbClr val="43FFF5"/>
                </a:solidFill>
              </a:rPr>
              <a:t>to determine whether he should accept the delivery of the system.</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02"/>
          <p:cNvSpPr txBox="1"/>
          <p:nvPr>
            <p:ph type="title"/>
          </p:nvPr>
        </p:nvSpPr>
        <p:spPr>
          <a:xfrm>
            <a:off x="1929643" y="169648"/>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System Testing</a:t>
            </a:r>
            <a:endParaRPr/>
          </a:p>
        </p:txBody>
      </p:sp>
      <p:sp>
        <p:nvSpPr>
          <p:cNvPr id="893" name="Google Shape;893;p10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During system testing:</a:t>
            </a:r>
            <a:endParaRPr/>
          </a:p>
          <a:p>
            <a:pPr indent="-285750" lvl="1" marL="674004" rtl="0" algn="l">
              <a:spcBef>
                <a:spcPts val="1394"/>
              </a:spcBef>
              <a:spcAft>
                <a:spcPts val="0"/>
              </a:spcAft>
              <a:buSzPts val="2200"/>
              <a:buChar char="🞆"/>
            </a:pPr>
            <a:r>
              <a:rPr lang="en-US" sz="2200">
                <a:solidFill>
                  <a:srgbClr val="43FFF5"/>
                </a:solidFill>
              </a:rPr>
              <a:t>Functional requirements are validated through functional tests.</a:t>
            </a:r>
            <a:endParaRPr/>
          </a:p>
          <a:p>
            <a:pPr indent="-285750" lvl="1" marL="674004" rtl="0" algn="l">
              <a:spcBef>
                <a:spcPts val="1315"/>
              </a:spcBef>
              <a:spcAft>
                <a:spcPts val="0"/>
              </a:spcAft>
              <a:buSzPts val="2200"/>
              <a:buChar char="🞆"/>
            </a:pPr>
            <a:r>
              <a:rPr lang="en-US" sz="2200">
                <a:solidFill>
                  <a:srgbClr val="43FFF5"/>
                </a:solidFill>
              </a:rPr>
              <a:t>Non-functional requirements validated through performance tests.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03"/>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899"/>
              <a:buFont typeface="Century Gothic"/>
              <a:buNone/>
            </a:pPr>
            <a:r>
              <a:rPr lang="en-US" sz="4899"/>
              <a:t>Performance Testing</a:t>
            </a:r>
            <a:endParaRPr/>
          </a:p>
        </p:txBody>
      </p:sp>
      <p:sp>
        <p:nvSpPr>
          <p:cNvPr id="900" name="Google Shape;900;p10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Addresses non-functional requirements.</a:t>
            </a:r>
            <a:endParaRPr/>
          </a:p>
          <a:p>
            <a:pPr indent="-285750" lvl="1" marL="674004" rtl="0" algn="l">
              <a:spcBef>
                <a:spcPts val="1247"/>
              </a:spcBef>
              <a:spcAft>
                <a:spcPts val="0"/>
              </a:spcAft>
              <a:buSzPts val="2200"/>
              <a:buChar char="🞆"/>
            </a:pPr>
            <a:r>
              <a:rPr lang="en-US" sz="2200">
                <a:solidFill>
                  <a:srgbClr val="43FFF5"/>
                </a:solidFill>
              </a:rPr>
              <a:t>May sometimes involve testing hardware and software together.</a:t>
            </a:r>
            <a:endParaRPr/>
          </a:p>
          <a:p>
            <a:pPr indent="-285750" lvl="1" marL="674004" rtl="0" algn="l">
              <a:spcBef>
                <a:spcPts val="1247"/>
              </a:spcBef>
              <a:spcAft>
                <a:spcPts val="0"/>
              </a:spcAft>
              <a:buSzPts val="2200"/>
              <a:buChar char="🞆"/>
            </a:pPr>
            <a:r>
              <a:rPr lang="en-US" sz="2200">
                <a:solidFill>
                  <a:srgbClr val="43FFF5"/>
                </a:solidFill>
              </a:rPr>
              <a:t>There are several categories of performance testing.</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04"/>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Stress testing</a:t>
            </a:r>
            <a:endParaRPr/>
          </a:p>
        </p:txBody>
      </p:sp>
      <p:sp>
        <p:nvSpPr>
          <p:cNvPr id="907" name="Google Shape;907;p10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Stress testing also known as </a:t>
            </a:r>
            <a:r>
              <a:rPr lang="en-US" sz="2600">
                <a:solidFill>
                  <a:srgbClr val="43FFF5"/>
                </a:solidFill>
              </a:rPr>
              <a:t>endurance testing. </a:t>
            </a:r>
            <a:endParaRPr/>
          </a:p>
          <a:p>
            <a:pPr indent="-311079" lvl="0" marL="311079" rtl="0" algn="l">
              <a:spcBef>
                <a:spcPts val="1394"/>
              </a:spcBef>
              <a:spcAft>
                <a:spcPts val="0"/>
              </a:spcAft>
              <a:buSzPts val="2600"/>
              <a:buChar char="🞆"/>
            </a:pPr>
            <a:r>
              <a:rPr b="0" lang="en-US" sz="2600"/>
              <a:t>Evaluates system performance </a:t>
            </a:r>
            <a:endParaRPr/>
          </a:p>
          <a:p>
            <a:pPr indent="-285750" lvl="1" marL="674004" rtl="0" algn="l">
              <a:spcBef>
                <a:spcPts val="1315"/>
              </a:spcBef>
              <a:spcAft>
                <a:spcPts val="0"/>
              </a:spcAft>
              <a:buSzPts val="2200"/>
              <a:buChar char="🞆"/>
            </a:pPr>
            <a:r>
              <a:rPr lang="en-US" sz="2200">
                <a:solidFill>
                  <a:srgbClr val="43FFF5"/>
                </a:solidFill>
              </a:rPr>
              <a:t>when stressed for short periods of time</a:t>
            </a:r>
            <a:r>
              <a:rPr lang="en-US" sz="2600"/>
              <a:t>.</a:t>
            </a:r>
            <a:endParaRPr/>
          </a:p>
          <a:p>
            <a:pPr indent="-311079" lvl="0" marL="311079" rtl="0" algn="l">
              <a:spcBef>
                <a:spcPts val="1394"/>
              </a:spcBef>
              <a:spcAft>
                <a:spcPts val="0"/>
              </a:spcAft>
              <a:buSzPts val="2600"/>
              <a:buChar char="🞆"/>
            </a:pPr>
            <a:r>
              <a:rPr lang="en-US" sz="2600"/>
              <a:t>Stress tests are black box tests: </a:t>
            </a:r>
            <a:endParaRPr/>
          </a:p>
          <a:p>
            <a:pPr indent="-285750" lvl="1" marL="674004" rtl="0" algn="l">
              <a:spcBef>
                <a:spcPts val="1315"/>
              </a:spcBef>
              <a:spcAft>
                <a:spcPts val="0"/>
              </a:spcAft>
              <a:buSzPts val="2200"/>
              <a:buChar char="🞆"/>
            </a:pPr>
            <a:r>
              <a:rPr lang="en-US" sz="2200">
                <a:solidFill>
                  <a:srgbClr val="43FFF5"/>
                </a:solidFill>
              </a:rPr>
              <a:t>Test cases are designed to impose a range of abnormal and even  illegal input conditions so as to stress the capabilities of the software. </a:t>
            </a:r>
            <a:endParaRPr/>
          </a:p>
          <a:p>
            <a:pPr indent="-117174" lvl="0" marL="282275" rtl="0" algn="l">
              <a:spcBef>
                <a:spcPts val="1315"/>
              </a:spcBef>
              <a:spcAft>
                <a:spcPts val="0"/>
              </a:spcAft>
              <a:buSzPts val="2600"/>
              <a:buNone/>
            </a:pPr>
            <a:r>
              <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43"/>
              <a:buFont typeface="Century Gothic"/>
              <a:buNone/>
            </a:pPr>
            <a:r>
              <a:rPr lang="en-US" sz="5443"/>
              <a:t>Statement Coverage</a:t>
            </a:r>
            <a:endParaRPr/>
          </a:p>
        </p:txBody>
      </p:sp>
      <p:sp>
        <p:nvSpPr>
          <p:cNvPr id="170" name="Google Shape;170;p24"/>
          <p:cNvSpPr txBox="1"/>
          <p:nvPr>
            <p:ph idx="1" type="body"/>
          </p:nvPr>
        </p:nvSpPr>
        <p:spPr>
          <a:xfrm>
            <a:off x="1338470" y="2292623"/>
            <a:ext cx="10204173" cy="4594919"/>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11079" lvl="0" marL="311079" rtl="0" algn="l">
              <a:lnSpc>
                <a:spcPct val="105000"/>
              </a:lnSpc>
              <a:spcBef>
                <a:spcPts val="0"/>
              </a:spcBef>
              <a:spcAft>
                <a:spcPts val="0"/>
              </a:spcAft>
              <a:buSzPts val="2177"/>
              <a:buChar char="🞆"/>
            </a:pPr>
            <a:r>
              <a:rPr lang="en-US" sz="2177"/>
              <a:t>Statement coverage methodology:</a:t>
            </a:r>
            <a:endParaRPr/>
          </a:p>
          <a:p>
            <a:pPr indent="-285750" lvl="1" marL="674004" rtl="0" algn="l">
              <a:lnSpc>
                <a:spcPct val="105000"/>
              </a:lnSpc>
              <a:spcBef>
                <a:spcPts val="327"/>
              </a:spcBef>
              <a:spcAft>
                <a:spcPts val="0"/>
              </a:spcAft>
              <a:buSzPts val="2177"/>
              <a:buChar char="🞆"/>
            </a:pPr>
            <a:r>
              <a:rPr lang="en-US" sz="2177">
                <a:solidFill>
                  <a:schemeClr val="hlink"/>
                </a:solidFill>
              </a:rPr>
              <a:t>Design test cases so that every statement in the program is executed at least once. </a:t>
            </a:r>
            <a:endParaRPr/>
          </a:p>
          <a:p>
            <a:pPr indent="-147510" lvl="1" marL="674004" rtl="0" algn="l">
              <a:lnSpc>
                <a:spcPct val="105000"/>
              </a:lnSpc>
              <a:spcBef>
                <a:spcPts val="327"/>
              </a:spcBef>
              <a:spcAft>
                <a:spcPts val="0"/>
              </a:spcAft>
              <a:buSzPts val="2177"/>
              <a:buNone/>
            </a:pPr>
            <a:r>
              <a:t/>
            </a:r>
            <a:endParaRPr sz="2177">
              <a:solidFill>
                <a:schemeClr val="hlink"/>
              </a:solidFill>
            </a:endParaRPr>
          </a:p>
          <a:p>
            <a:pPr indent="-311079" lvl="0" marL="311079" rtl="0" algn="l">
              <a:spcBef>
                <a:spcPts val="544"/>
              </a:spcBef>
              <a:spcAft>
                <a:spcPts val="0"/>
              </a:spcAft>
              <a:buSzPts val="2177"/>
              <a:buChar char="🞆"/>
            </a:pPr>
            <a:r>
              <a:rPr lang="en-US" sz="2177"/>
              <a:t>The principal idea: </a:t>
            </a:r>
            <a:endParaRPr/>
          </a:p>
          <a:p>
            <a:pPr indent="-285750" lvl="1" marL="674004" rtl="0" algn="l">
              <a:spcBef>
                <a:spcPts val="1035"/>
              </a:spcBef>
              <a:spcAft>
                <a:spcPts val="0"/>
              </a:spcAft>
              <a:buSzPts val="2177"/>
              <a:buChar char="🞆"/>
            </a:pPr>
            <a:r>
              <a:rPr lang="en-US" sz="2177"/>
              <a:t>Unless a statement is executed, we have no way of knowing  if an error exists in that statement. </a:t>
            </a:r>
            <a:endParaRPr/>
          </a:p>
          <a:p>
            <a:pPr indent="-147510" lvl="1" marL="674004" rtl="0" algn="l">
              <a:spcBef>
                <a:spcPts val="1035"/>
              </a:spcBef>
              <a:spcAft>
                <a:spcPts val="0"/>
              </a:spcAft>
              <a:buSzPts val="2177"/>
              <a:buNone/>
            </a:pPr>
            <a:r>
              <a:t/>
            </a:r>
            <a:endParaRPr sz="2177"/>
          </a:p>
          <a:p>
            <a:pPr indent="-311079" lvl="0" marL="311079" rtl="0" algn="l">
              <a:spcBef>
                <a:spcPts val="854"/>
              </a:spcBef>
              <a:spcAft>
                <a:spcPts val="0"/>
              </a:spcAft>
              <a:buSzPts val="2540"/>
              <a:buChar char="🞆"/>
            </a:pPr>
            <a:r>
              <a:rPr lang="en-US" sz="2540"/>
              <a:t>Observing that a statement behaves properly for one input value:</a:t>
            </a:r>
            <a:endParaRPr/>
          </a:p>
          <a:p>
            <a:pPr indent="-285750" lvl="1" marL="674004" rtl="0" algn="l">
              <a:spcBef>
                <a:spcPts val="345"/>
              </a:spcBef>
              <a:spcAft>
                <a:spcPts val="0"/>
              </a:spcAft>
              <a:buSzPts val="2177"/>
              <a:buChar char="🞆"/>
            </a:pPr>
            <a:r>
              <a:rPr lang="en-US" sz="2177"/>
              <a:t>No guarantee that it will behave correctly for all input values.</a:t>
            </a:r>
            <a:endParaRPr/>
          </a:p>
          <a:p>
            <a:pPr indent="-147510" lvl="1" marL="674004" rtl="0" algn="l">
              <a:lnSpc>
                <a:spcPct val="105000"/>
              </a:lnSpc>
              <a:spcBef>
                <a:spcPts val="327"/>
              </a:spcBef>
              <a:spcAft>
                <a:spcPts val="0"/>
              </a:spcAft>
              <a:buSzPts val="2177"/>
              <a:buNone/>
            </a:pPr>
            <a:r>
              <a:t/>
            </a:r>
            <a:endParaRPr sz="2177">
              <a:solidFill>
                <a:schemeClr val="hlink"/>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05"/>
          <p:cNvSpPr txBox="1"/>
          <p:nvPr>
            <p:ph type="title"/>
          </p:nvPr>
        </p:nvSpPr>
        <p:spPr>
          <a:xfrm>
            <a:off x="1929643" y="487699"/>
            <a:ext cx="7771056" cy="806485"/>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Stress Testing</a:t>
            </a:r>
            <a:endParaRPr/>
          </a:p>
        </p:txBody>
      </p:sp>
      <p:sp>
        <p:nvSpPr>
          <p:cNvPr id="914" name="Google Shape;914;p105"/>
          <p:cNvSpPr txBox="1"/>
          <p:nvPr>
            <p:ph idx="1" type="body"/>
          </p:nvPr>
        </p:nvSpPr>
        <p:spPr>
          <a:xfrm>
            <a:off x="961862" y="2342918"/>
            <a:ext cx="10859077"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If the requirements is to handle a specified number of users, or devices:</a:t>
            </a:r>
            <a:endParaRPr/>
          </a:p>
          <a:p>
            <a:pPr indent="-285750" lvl="1" marL="674004" rtl="0" algn="l">
              <a:spcBef>
                <a:spcPts val="1315"/>
              </a:spcBef>
              <a:spcAft>
                <a:spcPts val="0"/>
              </a:spcAft>
              <a:buSzPts val="2200"/>
              <a:buChar char="🞆"/>
            </a:pPr>
            <a:r>
              <a:rPr lang="en-US" sz="2200">
                <a:solidFill>
                  <a:srgbClr val="43FFF5"/>
                </a:solidFill>
              </a:rPr>
              <a:t>Stress testing evaluates system performance when all users or devices are busy simultaneously.</a:t>
            </a:r>
            <a:endParaRPr/>
          </a:p>
          <a:p>
            <a:pPr indent="-311079" lvl="0" marL="311079" rtl="0" algn="l">
              <a:spcBef>
                <a:spcPts val="1496"/>
              </a:spcBef>
              <a:spcAft>
                <a:spcPts val="0"/>
              </a:spcAft>
              <a:buSzPts val="2600"/>
              <a:buChar char="🞆"/>
            </a:pPr>
            <a:r>
              <a:rPr lang="en-US" sz="2600"/>
              <a:t>If an operating system is supposed to support 15 multi-programmed jobs, </a:t>
            </a:r>
            <a:endParaRPr/>
          </a:p>
          <a:p>
            <a:pPr indent="-285750" lvl="1" marL="674004" rtl="0" algn="l">
              <a:spcBef>
                <a:spcPts val="1247"/>
              </a:spcBef>
              <a:spcAft>
                <a:spcPts val="0"/>
              </a:spcAft>
              <a:buSzPts val="2200"/>
              <a:buChar char="🞆"/>
            </a:pPr>
            <a:r>
              <a:rPr lang="en-US" sz="2200">
                <a:solidFill>
                  <a:srgbClr val="43FFF5"/>
                </a:solidFill>
              </a:rPr>
              <a:t>The system is stressed by attempting to run 15 or more jobs simultaneously. </a:t>
            </a:r>
            <a:endParaRPr/>
          </a:p>
          <a:p>
            <a:pPr indent="-311079" lvl="0" marL="311079" rtl="0" algn="l">
              <a:spcBef>
                <a:spcPts val="1496"/>
              </a:spcBef>
              <a:spcAft>
                <a:spcPts val="0"/>
              </a:spcAft>
              <a:buSzPts val="2600"/>
              <a:buChar char="🞆"/>
            </a:pPr>
            <a:r>
              <a:rPr lang="en-US" sz="2600"/>
              <a:t>A real-time system might be tested </a:t>
            </a:r>
            <a:endParaRPr/>
          </a:p>
          <a:p>
            <a:pPr indent="-285750" lvl="1" marL="674004" rtl="0" algn="l">
              <a:spcBef>
                <a:spcPts val="1247"/>
              </a:spcBef>
              <a:spcAft>
                <a:spcPts val="0"/>
              </a:spcAft>
              <a:buSzPts val="2200"/>
              <a:buChar char="🞆"/>
            </a:pPr>
            <a:r>
              <a:rPr lang="en-US" sz="2200">
                <a:solidFill>
                  <a:srgbClr val="43FFF5"/>
                </a:solidFill>
              </a:rPr>
              <a:t>To determine the effect of simultaneous arrival of several high-priority interrupts.</a:t>
            </a:r>
            <a:endParaRPr/>
          </a:p>
          <a:p>
            <a:pPr indent="-117174" lvl="0" marL="282275" rtl="0" algn="l">
              <a:spcBef>
                <a:spcPts val="1315"/>
              </a:spcBef>
              <a:spcAft>
                <a:spcPts val="0"/>
              </a:spcAft>
              <a:buSzPts val="2600"/>
              <a:buNone/>
            </a:pPr>
            <a:r>
              <a:t/>
            </a:r>
            <a:endParaRPr b="0" sz="26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6"/>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Stress Testing</a:t>
            </a:r>
            <a:endParaRPr/>
          </a:p>
        </p:txBody>
      </p:sp>
      <p:sp>
        <p:nvSpPr>
          <p:cNvPr id="921" name="Google Shape;921;p106"/>
          <p:cNvSpPr txBox="1"/>
          <p:nvPr>
            <p:ph idx="1" type="body"/>
          </p:nvPr>
        </p:nvSpPr>
        <p:spPr>
          <a:xfrm>
            <a:off x="1287336" y="2024424"/>
            <a:ext cx="10480594"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Stress testing usually involves an element of time or size, </a:t>
            </a:r>
            <a:endParaRPr/>
          </a:p>
          <a:p>
            <a:pPr indent="-285750" lvl="1" marL="674004" rtl="0" algn="l">
              <a:spcBef>
                <a:spcPts val="1247"/>
              </a:spcBef>
              <a:spcAft>
                <a:spcPts val="0"/>
              </a:spcAft>
              <a:buSzPts val="2200"/>
              <a:buChar char="🞆"/>
            </a:pPr>
            <a:r>
              <a:rPr lang="en-US" sz="2200">
                <a:solidFill>
                  <a:srgbClr val="43FFF5"/>
                </a:solidFill>
              </a:rPr>
              <a:t>Such as the number of records transferred per unit time, </a:t>
            </a:r>
            <a:endParaRPr/>
          </a:p>
          <a:p>
            <a:pPr indent="-285750" lvl="1" marL="674004" rtl="0" algn="l">
              <a:spcBef>
                <a:spcPts val="1247"/>
              </a:spcBef>
              <a:spcAft>
                <a:spcPts val="0"/>
              </a:spcAft>
              <a:buSzPts val="2200"/>
              <a:buChar char="🞆"/>
            </a:pPr>
            <a:r>
              <a:rPr lang="en-US" sz="2200">
                <a:solidFill>
                  <a:srgbClr val="43FFF5"/>
                </a:solidFill>
              </a:rPr>
              <a:t>The maximum number of users active at any time, input data size, etc.</a:t>
            </a:r>
            <a:endParaRPr/>
          </a:p>
          <a:p>
            <a:pPr indent="-311079" lvl="0" marL="311079" rtl="0" algn="l">
              <a:spcBef>
                <a:spcPts val="1496"/>
              </a:spcBef>
              <a:spcAft>
                <a:spcPts val="0"/>
              </a:spcAft>
              <a:buSzPts val="2600"/>
              <a:buChar char="🞆"/>
            </a:pPr>
            <a:r>
              <a:rPr lang="en-US" sz="2600"/>
              <a:t>Therefore stress testing may not be applicable to many types of systems.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7"/>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Volume Testing</a:t>
            </a:r>
            <a:endParaRPr/>
          </a:p>
        </p:txBody>
      </p:sp>
      <p:sp>
        <p:nvSpPr>
          <p:cNvPr id="928" name="Google Shape;928;p107"/>
          <p:cNvSpPr txBox="1"/>
          <p:nvPr>
            <p:ph idx="1" type="body"/>
          </p:nvPr>
        </p:nvSpPr>
        <p:spPr>
          <a:xfrm>
            <a:off x="831444" y="2164546"/>
            <a:ext cx="10273878"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0000"/>
              </a:lnSpc>
              <a:spcBef>
                <a:spcPts val="0"/>
              </a:spcBef>
              <a:spcAft>
                <a:spcPts val="0"/>
              </a:spcAft>
              <a:buSzPts val="2600"/>
              <a:buChar char="🞆"/>
            </a:pPr>
            <a:r>
              <a:rPr lang="en-US" sz="2600"/>
              <a:t>Addresses handling large amounts of data in the system:</a:t>
            </a:r>
            <a:endParaRPr/>
          </a:p>
          <a:p>
            <a:pPr indent="-285750" lvl="1" marL="674004" rtl="0" algn="l">
              <a:lnSpc>
                <a:spcPct val="90000"/>
              </a:lnSpc>
              <a:spcBef>
                <a:spcPts val="918"/>
              </a:spcBef>
              <a:spcAft>
                <a:spcPts val="0"/>
              </a:spcAft>
              <a:buSzPts val="2200"/>
              <a:buChar char="🞆"/>
            </a:pPr>
            <a:r>
              <a:rPr lang="en-US" sz="2200">
                <a:solidFill>
                  <a:srgbClr val="43FFF5"/>
                </a:solidFill>
              </a:rPr>
              <a:t>Whether data structures (e.g. queues, stacks, arrays, etc.) are large enough to handle all possible situations.</a:t>
            </a:r>
            <a:endParaRPr/>
          </a:p>
          <a:p>
            <a:pPr indent="-285750" lvl="1" marL="674004" rtl="0" algn="l">
              <a:lnSpc>
                <a:spcPct val="90000"/>
              </a:lnSpc>
              <a:spcBef>
                <a:spcPts val="918"/>
              </a:spcBef>
              <a:spcAft>
                <a:spcPts val="0"/>
              </a:spcAft>
              <a:buSzPts val="2200"/>
              <a:buChar char="🞆"/>
            </a:pPr>
            <a:r>
              <a:rPr lang="en-US" sz="2200">
                <a:solidFill>
                  <a:srgbClr val="43FFF5"/>
                </a:solidFill>
              </a:rPr>
              <a:t>Fields, records, and files are stressed to check if their size can accommodate all possible data volumes.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08"/>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899"/>
              <a:buFont typeface="Century Gothic"/>
              <a:buNone/>
            </a:pPr>
            <a:r>
              <a:rPr lang="en-US" sz="4899"/>
              <a:t>Configuration Testing</a:t>
            </a:r>
            <a:endParaRPr/>
          </a:p>
        </p:txBody>
      </p:sp>
      <p:sp>
        <p:nvSpPr>
          <p:cNvPr id="935" name="Google Shape;935;p108"/>
          <p:cNvSpPr txBox="1"/>
          <p:nvPr>
            <p:ph idx="1" type="body"/>
          </p:nvPr>
        </p:nvSpPr>
        <p:spPr>
          <a:xfrm>
            <a:off x="1332133" y="2420311"/>
            <a:ext cx="10263519" cy="4172118"/>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Analyze system behavior:</a:t>
            </a:r>
            <a:endParaRPr/>
          </a:p>
          <a:p>
            <a:pPr indent="-285750" lvl="1" marL="674004" rtl="0" algn="l">
              <a:spcBef>
                <a:spcPts val="1247"/>
              </a:spcBef>
              <a:spcAft>
                <a:spcPts val="0"/>
              </a:spcAft>
              <a:buSzPts val="2200"/>
              <a:buChar char="🞆"/>
            </a:pPr>
            <a:r>
              <a:rPr lang="en-US" sz="2200">
                <a:solidFill>
                  <a:srgbClr val="43FFF5"/>
                </a:solidFill>
              </a:rPr>
              <a:t>in various hardware and software configurations specified in the requirements</a:t>
            </a:r>
            <a:endParaRPr/>
          </a:p>
          <a:p>
            <a:pPr indent="-285750" lvl="1" marL="674004" rtl="0" algn="l">
              <a:spcBef>
                <a:spcPts val="1247"/>
              </a:spcBef>
              <a:spcAft>
                <a:spcPts val="0"/>
              </a:spcAft>
              <a:buSzPts val="2200"/>
              <a:buChar char="🞆"/>
            </a:pPr>
            <a:r>
              <a:rPr lang="en-US" sz="2200">
                <a:solidFill>
                  <a:srgbClr val="43FFF5"/>
                </a:solidFill>
              </a:rPr>
              <a:t>sometimes systems are built in various configurations for different users</a:t>
            </a:r>
            <a:endParaRPr/>
          </a:p>
          <a:p>
            <a:pPr indent="-285750" lvl="1" marL="674004" rtl="0" algn="l">
              <a:spcBef>
                <a:spcPts val="1247"/>
              </a:spcBef>
              <a:spcAft>
                <a:spcPts val="0"/>
              </a:spcAft>
              <a:buSzPts val="2200"/>
              <a:buChar char="🞆"/>
            </a:pPr>
            <a:r>
              <a:rPr lang="en-US" sz="2200">
                <a:solidFill>
                  <a:srgbClr val="43FFF5"/>
                </a:solidFill>
              </a:rPr>
              <a:t>for instance, </a:t>
            </a:r>
            <a:endParaRPr/>
          </a:p>
          <a:p>
            <a:pPr indent="-228600" lvl="2" marL="1074054" rtl="0" algn="l">
              <a:spcBef>
                <a:spcPts val="1247"/>
              </a:spcBef>
              <a:spcAft>
                <a:spcPts val="0"/>
              </a:spcAft>
              <a:buSzPts val="2000"/>
              <a:buChar char="🞆"/>
            </a:pPr>
            <a:r>
              <a:rPr lang="en-US" sz="2000">
                <a:solidFill>
                  <a:srgbClr val="43FFF5"/>
                </a:solidFill>
              </a:rPr>
              <a:t> </a:t>
            </a:r>
            <a:r>
              <a:rPr lang="en-US" sz="2000"/>
              <a:t>a minimal system may serve a single user, </a:t>
            </a:r>
            <a:endParaRPr/>
          </a:p>
          <a:p>
            <a:pPr indent="-207385" lvl="2" marL="1036930" rtl="0" algn="l">
              <a:spcBef>
                <a:spcPts val="1156"/>
              </a:spcBef>
              <a:spcAft>
                <a:spcPts val="0"/>
              </a:spcAft>
              <a:buSzPts val="2000"/>
              <a:buChar char="🞆"/>
            </a:pPr>
            <a:r>
              <a:rPr lang="en-US" sz="2000"/>
              <a:t> other configurations for additional users.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09"/>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00"/>
              <a:buFont typeface="Century Gothic"/>
              <a:buNone/>
            </a:pPr>
            <a:r>
              <a:rPr lang="en-US" sz="5400"/>
              <a:t>Compatibility Testing</a:t>
            </a:r>
            <a:endParaRPr/>
          </a:p>
        </p:txBody>
      </p:sp>
      <p:sp>
        <p:nvSpPr>
          <p:cNvPr id="942" name="Google Shape;942;p109"/>
          <p:cNvSpPr txBox="1"/>
          <p:nvPr>
            <p:ph idx="1" type="body"/>
          </p:nvPr>
        </p:nvSpPr>
        <p:spPr>
          <a:xfrm>
            <a:off x="818713" y="2460826"/>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These tests are needed when the system interfaces with other systems:</a:t>
            </a:r>
            <a:endParaRPr/>
          </a:p>
          <a:p>
            <a:pPr indent="-285750" lvl="1" marL="674004" rtl="0" algn="l">
              <a:spcBef>
                <a:spcPts val="1315"/>
              </a:spcBef>
              <a:spcAft>
                <a:spcPts val="0"/>
              </a:spcAft>
              <a:buSzPts val="2200"/>
              <a:buChar char="🞆"/>
            </a:pPr>
            <a:r>
              <a:rPr lang="en-US" sz="2200">
                <a:solidFill>
                  <a:srgbClr val="43FFF5"/>
                </a:solidFill>
              </a:rPr>
              <a:t>Check whether the interface functions as required.</a:t>
            </a:r>
            <a:endParaRPr/>
          </a:p>
          <a:p>
            <a:pPr indent="-311079" lvl="0" marL="311079" rtl="0" algn="l">
              <a:spcBef>
                <a:spcPts val="1394"/>
              </a:spcBef>
              <a:spcAft>
                <a:spcPts val="0"/>
              </a:spcAft>
              <a:buSzPts val="2600"/>
              <a:buChar char="🞆"/>
            </a:pPr>
            <a:r>
              <a:rPr lang="en-US" sz="2600"/>
              <a:t>If a system is to communicate with a large database system to retrieve information:</a:t>
            </a:r>
            <a:endParaRPr/>
          </a:p>
          <a:p>
            <a:pPr indent="-285750" lvl="1" marL="674004" rtl="0" algn="l">
              <a:spcBef>
                <a:spcPts val="1315"/>
              </a:spcBef>
              <a:spcAft>
                <a:spcPts val="0"/>
              </a:spcAft>
              <a:buSzPts val="2200"/>
              <a:buChar char="🞆"/>
            </a:pPr>
            <a:r>
              <a:rPr lang="en-US" sz="2200">
                <a:solidFill>
                  <a:srgbClr val="43FFF5"/>
                </a:solidFill>
              </a:rPr>
              <a:t>A compatibility test examines speed and accuracy of retrieval.</a:t>
            </a:r>
            <a:endParaRPr/>
          </a:p>
          <a:p>
            <a:pPr indent="-117174" lvl="0" marL="282275" rtl="0" algn="l">
              <a:spcBef>
                <a:spcPts val="1315"/>
              </a:spcBef>
              <a:spcAft>
                <a:spcPts val="0"/>
              </a:spcAft>
              <a:buSzPts val="2600"/>
              <a:buNone/>
            </a:pPr>
            <a:r>
              <a:t/>
            </a:r>
            <a:endParaRPr sz="26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10"/>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Recovery Testing</a:t>
            </a:r>
            <a:endParaRPr/>
          </a:p>
        </p:txBody>
      </p:sp>
      <p:sp>
        <p:nvSpPr>
          <p:cNvPr id="949" name="Google Shape;949;p11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These tests check response to:</a:t>
            </a:r>
            <a:endParaRPr/>
          </a:p>
          <a:p>
            <a:pPr indent="-285750" lvl="1" marL="674004" rtl="0" algn="l">
              <a:spcBef>
                <a:spcPts val="1315"/>
              </a:spcBef>
              <a:spcAft>
                <a:spcPts val="0"/>
              </a:spcAft>
              <a:buSzPts val="2200"/>
              <a:buChar char="🞆"/>
            </a:pPr>
            <a:r>
              <a:rPr lang="en-US" sz="2200">
                <a:solidFill>
                  <a:srgbClr val="43FFF5"/>
                </a:solidFill>
              </a:rPr>
              <a:t>Presence of faults or to the loss of data, power, devices, or services</a:t>
            </a:r>
            <a:endParaRPr/>
          </a:p>
          <a:p>
            <a:pPr indent="-285750" lvl="1" marL="674004" rtl="0" algn="l">
              <a:spcBef>
                <a:spcPts val="1315"/>
              </a:spcBef>
              <a:spcAft>
                <a:spcPts val="0"/>
              </a:spcAft>
              <a:buSzPts val="2600"/>
              <a:buChar char="🞆"/>
            </a:pPr>
            <a:r>
              <a:rPr lang="en-US" sz="2600"/>
              <a:t>Subject system to loss of resources</a:t>
            </a:r>
            <a:endParaRPr/>
          </a:p>
          <a:p>
            <a:pPr indent="-207385" lvl="2" marL="1036930" rtl="0" algn="l">
              <a:spcBef>
                <a:spcPts val="1247"/>
              </a:spcBef>
              <a:spcAft>
                <a:spcPts val="0"/>
              </a:spcAft>
              <a:buSzPts val="2200"/>
              <a:buChar char="🞆"/>
            </a:pPr>
            <a:r>
              <a:rPr lang="en-US" sz="2200">
                <a:solidFill>
                  <a:srgbClr val="43FFF5"/>
                </a:solidFill>
              </a:rPr>
              <a:t>Check if the system recovers properly</a:t>
            </a:r>
            <a:r>
              <a:rPr lang="en-US" sz="2600"/>
              <a: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11"/>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899"/>
              <a:buFont typeface="Century Gothic"/>
              <a:buNone/>
            </a:pPr>
            <a:r>
              <a:rPr lang="en-US" sz="4899"/>
              <a:t>Maintenance Testing</a:t>
            </a:r>
            <a:endParaRPr/>
          </a:p>
        </p:txBody>
      </p:sp>
      <p:sp>
        <p:nvSpPr>
          <p:cNvPr id="956" name="Google Shape;956;p11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5000"/>
              </a:lnSpc>
              <a:spcBef>
                <a:spcPts val="0"/>
              </a:spcBef>
              <a:spcAft>
                <a:spcPts val="0"/>
              </a:spcAft>
              <a:buSzPts val="2600"/>
              <a:buChar char="🞆"/>
            </a:pPr>
            <a:r>
              <a:rPr lang="en-US" sz="2600"/>
              <a:t>Diagnostic tools and procedures:</a:t>
            </a:r>
            <a:endParaRPr/>
          </a:p>
          <a:p>
            <a:pPr indent="-285750" lvl="1" marL="674004" rtl="0" algn="l">
              <a:lnSpc>
                <a:spcPct val="95000"/>
              </a:lnSpc>
              <a:spcBef>
                <a:spcPts val="771"/>
              </a:spcBef>
              <a:spcAft>
                <a:spcPts val="0"/>
              </a:spcAft>
              <a:buSzPts val="2200"/>
              <a:buChar char="🞆"/>
            </a:pPr>
            <a:r>
              <a:rPr lang="en-US" sz="2200"/>
              <a:t>help find source of problems.</a:t>
            </a:r>
            <a:endParaRPr/>
          </a:p>
          <a:p>
            <a:pPr indent="-285750" lvl="1" marL="674004" rtl="0" algn="l">
              <a:lnSpc>
                <a:spcPct val="95000"/>
              </a:lnSpc>
              <a:spcBef>
                <a:spcPts val="771"/>
              </a:spcBef>
              <a:spcAft>
                <a:spcPts val="0"/>
              </a:spcAft>
              <a:buSzPts val="2200"/>
              <a:buChar char="🞆"/>
            </a:pPr>
            <a:r>
              <a:rPr lang="en-US" sz="2200"/>
              <a:t>It may be required to supply</a:t>
            </a:r>
            <a:endParaRPr/>
          </a:p>
          <a:p>
            <a:pPr indent="-207385" lvl="2" marL="1036930" rtl="0" algn="l">
              <a:lnSpc>
                <a:spcPct val="95000"/>
              </a:lnSpc>
              <a:spcBef>
                <a:spcPts val="748"/>
              </a:spcBef>
              <a:spcAft>
                <a:spcPts val="0"/>
              </a:spcAft>
              <a:buSzPts val="2000"/>
              <a:buChar char="🞆"/>
            </a:pPr>
            <a:r>
              <a:rPr lang="en-US" sz="2000">
                <a:solidFill>
                  <a:srgbClr val="43FFF5"/>
                </a:solidFill>
              </a:rPr>
              <a:t>memory maps</a:t>
            </a:r>
            <a:endParaRPr/>
          </a:p>
          <a:p>
            <a:pPr indent="-207385" lvl="2" marL="1036930" rtl="0" algn="l">
              <a:lnSpc>
                <a:spcPct val="95000"/>
              </a:lnSpc>
              <a:spcBef>
                <a:spcPts val="748"/>
              </a:spcBef>
              <a:spcAft>
                <a:spcPts val="0"/>
              </a:spcAft>
              <a:buSzPts val="2000"/>
              <a:buChar char="🞆"/>
            </a:pPr>
            <a:r>
              <a:rPr lang="en-US" sz="2000">
                <a:solidFill>
                  <a:srgbClr val="43FFF5"/>
                </a:solidFill>
              </a:rPr>
              <a:t>diagnostic programs</a:t>
            </a:r>
            <a:endParaRPr/>
          </a:p>
          <a:p>
            <a:pPr indent="-207385" lvl="2" marL="1036930" rtl="0" algn="l">
              <a:lnSpc>
                <a:spcPct val="95000"/>
              </a:lnSpc>
              <a:spcBef>
                <a:spcPts val="748"/>
              </a:spcBef>
              <a:spcAft>
                <a:spcPts val="0"/>
              </a:spcAft>
              <a:buSzPts val="2000"/>
              <a:buChar char="🞆"/>
            </a:pPr>
            <a:r>
              <a:rPr lang="en-US" sz="2000">
                <a:solidFill>
                  <a:srgbClr val="43FFF5"/>
                </a:solidFill>
              </a:rPr>
              <a:t>traces of transactions, </a:t>
            </a:r>
            <a:endParaRPr/>
          </a:p>
          <a:p>
            <a:pPr indent="-207385" lvl="2" marL="1036930" rtl="0" algn="l">
              <a:lnSpc>
                <a:spcPct val="95000"/>
              </a:lnSpc>
              <a:spcBef>
                <a:spcPts val="748"/>
              </a:spcBef>
              <a:spcAft>
                <a:spcPts val="0"/>
              </a:spcAft>
              <a:buSzPts val="2000"/>
              <a:buChar char="🞆"/>
            </a:pPr>
            <a:r>
              <a:rPr lang="en-US" sz="2000">
                <a:solidFill>
                  <a:srgbClr val="43FFF5"/>
                </a:solidFill>
              </a:rPr>
              <a:t>circuit diagrams, etc.</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12"/>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899"/>
              <a:buFont typeface="Century Gothic"/>
              <a:buNone/>
            </a:pPr>
            <a:r>
              <a:rPr lang="en-US" sz="4899"/>
              <a:t>Maintenance Testing</a:t>
            </a:r>
            <a:endParaRPr/>
          </a:p>
        </p:txBody>
      </p:sp>
      <p:sp>
        <p:nvSpPr>
          <p:cNvPr id="963" name="Google Shape;963;p11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Verify that: </a:t>
            </a:r>
            <a:endParaRPr/>
          </a:p>
          <a:p>
            <a:pPr indent="-285750" lvl="1" marL="674004" rtl="0" algn="l">
              <a:spcBef>
                <a:spcPts val="1315"/>
              </a:spcBef>
              <a:spcAft>
                <a:spcPts val="0"/>
              </a:spcAft>
              <a:buSzPts val="2200"/>
              <a:buChar char="🞆"/>
            </a:pPr>
            <a:r>
              <a:rPr lang="en-US" sz="2200">
                <a:solidFill>
                  <a:srgbClr val="43FFF5"/>
                </a:solidFill>
              </a:rPr>
              <a:t>all required artifacts for maintenance exist</a:t>
            </a:r>
            <a:endParaRPr/>
          </a:p>
          <a:p>
            <a:pPr indent="-285750" lvl="1" marL="674004" rtl="0" algn="l">
              <a:spcBef>
                <a:spcPts val="1315"/>
              </a:spcBef>
              <a:spcAft>
                <a:spcPts val="0"/>
              </a:spcAft>
              <a:buSzPts val="2200"/>
              <a:buChar char="🞆"/>
            </a:pPr>
            <a:r>
              <a:rPr lang="en-US" sz="2200">
                <a:solidFill>
                  <a:srgbClr val="43FFF5"/>
                </a:solidFill>
              </a:rPr>
              <a:t>they function properly</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13"/>
          <p:cNvSpPr txBox="1"/>
          <p:nvPr>
            <p:ph type="title"/>
          </p:nvPr>
        </p:nvSpPr>
        <p:spPr>
          <a:xfrm>
            <a:off x="1929643" y="182900"/>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899"/>
              <a:buFont typeface="Century Gothic"/>
              <a:buNone/>
            </a:pPr>
            <a:r>
              <a:rPr lang="en-US" sz="4899"/>
              <a:t>Documentation tests</a:t>
            </a:r>
            <a:endParaRPr/>
          </a:p>
        </p:txBody>
      </p:sp>
      <p:sp>
        <p:nvSpPr>
          <p:cNvPr id="970" name="Google Shape;970;p113"/>
          <p:cNvSpPr txBox="1"/>
          <p:nvPr>
            <p:ph idx="1" type="body"/>
          </p:nvPr>
        </p:nvSpPr>
        <p:spPr>
          <a:xfrm>
            <a:off x="675861" y="2164546"/>
            <a:ext cx="11025809"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5000"/>
              </a:lnSpc>
              <a:spcBef>
                <a:spcPts val="0"/>
              </a:spcBef>
              <a:spcAft>
                <a:spcPts val="0"/>
              </a:spcAft>
              <a:buSzPts val="2600"/>
              <a:buChar char="🞆"/>
            </a:pPr>
            <a:r>
              <a:rPr lang="en-US" sz="2600"/>
              <a:t>Check that required documents exist and are consistent:</a:t>
            </a:r>
            <a:endParaRPr/>
          </a:p>
          <a:p>
            <a:pPr indent="-285750" lvl="1" marL="674004" rtl="0" algn="l">
              <a:lnSpc>
                <a:spcPct val="95000"/>
              </a:lnSpc>
              <a:spcBef>
                <a:spcPts val="952"/>
              </a:spcBef>
              <a:spcAft>
                <a:spcPts val="0"/>
              </a:spcAft>
              <a:buSzPts val="2200"/>
              <a:buChar char="🞆"/>
            </a:pPr>
            <a:r>
              <a:rPr lang="en-US" sz="2200">
                <a:solidFill>
                  <a:srgbClr val="43FFF5"/>
                </a:solidFill>
              </a:rPr>
              <a:t>user guides, </a:t>
            </a:r>
            <a:endParaRPr/>
          </a:p>
          <a:p>
            <a:pPr indent="-285750" lvl="1" marL="674004" rtl="0" algn="l">
              <a:lnSpc>
                <a:spcPct val="95000"/>
              </a:lnSpc>
              <a:spcBef>
                <a:spcPts val="952"/>
              </a:spcBef>
              <a:spcAft>
                <a:spcPts val="0"/>
              </a:spcAft>
              <a:buSzPts val="2200"/>
              <a:buChar char="🞆"/>
            </a:pPr>
            <a:r>
              <a:rPr lang="en-US" sz="2200">
                <a:solidFill>
                  <a:srgbClr val="43FFF5"/>
                </a:solidFill>
              </a:rPr>
              <a:t>maintenance guides, </a:t>
            </a:r>
            <a:endParaRPr/>
          </a:p>
          <a:p>
            <a:pPr indent="-285750" lvl="1" marL="674004" rtl="0" algn="l">
              <a:lnSpc>
                <a:spcPct val="95000"/>
              </a:lnSpc>
              <a:spcBef>
                <a:spcPts val="952"/>
              </a:spcBef>
              <a:spcAft>
                <a:spcPts val="0"/>
              </a:spcAft>
              <a:buSzPts val="2200"/>
              <a:buChar char="🞆"/>
            </a:pPr>
            <a:r>
              <a:rPr lang="en-US" sz="2200">
                <a:solidFill>
                  <a:srgbClr val="43FFF5"/>
                </a:solidFill>
              </a:rPr>
              <a:t>technical documents</a:t>
            </a:r>
            <a:endParaRPr/>
          </a:p>
          <a:p>
            <a:pPr indent="-311079" lvl="0" marL="311079" rtl="0" algn="l">
              <a:spcBef>
                <a:spcPts val="1394"/>
              </a:spcBef>
              <a:spcAft>
                <a:spcPts val="0"/>
              </a:spcAft>
              <a:buSzPts val="2600"/>
              <a:buChar char="🞆"/>
            </a:pPr>
            <a:r>
              <a:rPr lang="en-US" sz="2600"/>
              <a:t>Sometimes requirements specify:</a:t>
            </a:r>
            <a:endParaRPr/>
          </a:p>
          <a:p>
            <a:pPr indent="-285750" lvl="1" marL="674004" rtl="0" algn="l">
              <a:spcBef>
                <a:spcPts val="1315"/>
              </a:spcBef>
              <a:spcAft>
                <a:spcPts val="0"/>
              </a:spcAft>
              <a:buSzPts val="2200"/>
              <a:buChar char="🞆"/>
            </a:pPr>
            <a:r>
              <a:rPr lang="en-US" sz="2200">
                <a:solidFill>
                  <a:srgbClr val="43FFF5"/>
                </a:solidFill>
              </a:rPr>
              <a:t>Format and audience of specific documents</a:t>
            </a:r>
            <a:endParaRPr/>
          </a:p>
          <a:p>
            <a:pPr indent="-285750" lvl="1" marL="674004" rtl="0" algn="l">
              <a:spcBef>
                <a:spcPts val="1315"/>
              </a:spcBef>
              <a:spcAft>
                <a:spcPts val="0"/>
              </a:spcAft>
              <a:buSzPts val="2200"/>
              <a:buChar char="🞆"/>
            </a:pPr>
            <a:r>
              <a:rPr lang="en-US" sz="2200">
                <a:solidFill>
                  <a:srgbClr val="43FFF5"/>
                </a:solidFill>
              </a:rPr>
              <a:t>Documents are evaluated for compliance</a:t>
            </a:r>
            <a:endParaRPr/>
          </a:p>
          <a:p>
            <a:pPr indent="0" lvl="0" marL="23043" rtl="0" algn="l">
              <a:lnSpc>
                <a:spcPct val="95000"/>
              </a:lnSpc>
              <a:spcBef>
                <a:spcPts val="952"/>
              </a:spcBef>
              <a:spcAft>
                <a:spcPts val="0"/>
              </a:spcAft>
              <a:buSzPts val="2600"/>
              <a:buNone/>
            </a:pPr>
            <a:r>
              <a:t/>
            </a:r>
            <a:endParaRPr sz="26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14"/>
          <p:cNvSpPr txBox="1"/>
          <p:nvPr>
            <p:ph type="title"/>
          </p:nvPr>
        </p:nvSpPr>
        <p:spPr>
          <a:xfrm>
            <a:off x="1929643" y="169647"/>
            <a:ext cx="7771056" cy="113915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Usability tests</a:t>
            </a:r>
            <a:endParaRPr/>
          </a:p>
        </p:txBody>
      </p:sp>
      <p:sp>
        <p:nvSpPr>
          <p:cNvPr id="977" name="Google Shape;977;p11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600"/>
              <a:buChar char="🞆"/>
            </a:pPr>
            <a:r>
              <a:rPr lang="en-US" sz="2600"/>
              <a:t>All aspects of user interfaces are tested:</a:t>
            </a:r>
            <a:endParaRPr/>
          </a:p>
          <a:p>
            <a:pPr indent="-285750" lvl="1" marL="674004" rtl="0" algn="l">
              <a:spcBef>
                <a:spcPts val="1247"/>
              </a:spcBef>
              <a:spcAft>
                <a:spcPts val="0"/>
              </a:spcAft>
              <a:buSzPts val="2200"/>
              <a:buChar char="🞆"/>
            </a:pPr>
            <a:r>
              <a:rPr lang="en-US" sz="2200">
                <a:solidFill>
                  <a:srgbClr val="43FFF5"/>
                </a:solidFill>
              </a:rPr>
              <a:t>Display screens</a:t>
            </a:r>
            <a:endParaRPr/>
          </a:p>
          <a:p>
            <a:pPr indent="-285750" lvl="1" marL="674004" rtl="0" algn="l">
              <a:spcBef>
                <a:spcPts val="1247"/>
              </a:spcBef>
              <a:spcAft>
                <a:spcPts val="0"/>
              </a:spcAft>
              <a:buSzPts val="2200"/>
              <a:buChar char="🞆"/>
            </a:pPr>
            <a:r>
              <a:rPr lang="en-US" sz="2200">
                <a:solidFill>
                  <a:srgbClr val="43FFF5"/>
                </a:solidFill>
              </a:rPr>
              <a:t>messages</a:t>
            </a:r>
            <a:endParaRPr/>
          </a:p>
          <a:p>
            <a:pPr indent="-285750" lvl="1" marL="674004" rtl="0" algn="l">
              <a:spcBef>
                <a:spcPts val="1247"/>
              </a:spcBef>
              <a:spcAft>
                <a:spcPts val="0"/>
              </a:spcAft>
              <a:buSzPts val="2200"/>
              <a:buChar char="🞆"/>
            </a:pPr>
            <a:r>
              <a:rPr lang="en-US" sz="2200">
                <a:solidFill>
                  <a:srgbClr val="43FFF5"/>
                </a:solidFill>
              </a:rPr>
              <a:t>report formats</a:t>
            </a:r>
            <a:endParaRPr/>
          </a:p>
          <a:p>
            <a:pPr indent="-285750" lvl="1" marL="674004" rtl="0" algn="l">
              <a:spcBef>
                <a:spcPts val="1247"/>
              </a:spcBef>
              <a:spcAft>
                <a:spcPts val="0"/>
              </a:spcAft>
              <a:buSzPts val="2200"/>
              <a:buChar char="🞆"/>
            </a:pPr>
            <a:r>
              <a:rPr lang="en-US" sz="2200">
                <a:solidFill>
                  <a:srgbClr val="43FFF5"/>
                </a:solidFill>
              </a:rPr>
              <a:t>navigation and selection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