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12192000"/>
  <p:notesSz cx="6858000" cy="9144000"/>
  <p:embeddedFontLst>
    <p:embeddedFont>
      <p:font typeface="Arial Black"/>
      <p:regular r:id="rId47"/>
    </p:embeddedFont>
    <p:embeddedFont>
      <p:font typeface="Century Gothic"/>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5BC79E-D061-45D1-BD96-4E43169573CE}">
  <a:tblStyle styleId="{515BC79E-D061-45D1-BD96-4E43169573CE}" styleName="Table_0">
    <a:wholeTbl>
      <a:tcTxStyle b="off" i="off">
        <a:font>
          <a:latin typeface="Century Gothic"/>
          <a:ea typeface="Century Gothic"/>
          <a:cs typeface="Century Gothic"/>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40000"/>
            </a:schemeClr>
          </a:solidFill>
        </a:fill>
      </a:tcStyle>
    </a:band1H>
    <a:band2H>
      <a:tcTxStyle/>
    </a:band2H>
    <a:band1V>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fill>
          <a:solidFill>
            <a:schemeClr val="accent1">
              <a:alpha val="40000"/>
            </a:schemeClr>
          </a:solidFill>
        </a:fill>
      </a:tcStyle>
    </a:band1V>
    <a:band2V>
      <a:tcTxStyle/>
    </a:band2V>
    <a:la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entury Gothic"/>
          <a:ea typeface="Century Gothic"/>
          <a:cs typeface="Century Gothic"/>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regular.fntdata"/><Relationship Id="rId47" Type="http://schemas.openxmlformats.org/officeDocument/2006/relationships/font" Target="fonts/ArialBlack-regular.fntdata"/><Relationship Id="rId49"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boldItalic.fntdata"/><Relationship Id="rId5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0: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800"/>
              <a:buFont typeface="Times New Roman"/>
              <a:buNone/>
            </a:pPr>
            <a:r>
              <a:t/>
            </a:r>
            <a:endParaRPr b="0" i="0" sz="2800" u="none" cap="none" strike="noStrike">
              <a:solidFill>
                <a:schemeClr val="dk1"/>
              </a:solidFill>
              <a:latin typeface="Arial Black"/>
              <a:ea typeface="Arial Black"/>
              <a:cs typeface="Arial Black"/>
              <a:sym typeface="Arial Black"/>
            </a:endParaRPr>
          </a:p>
        </p:txBody>
      </p:sp>
      <p:sp>
        <p:nvSpPr>
          <p:cNvPr id="180" name="Google Shape;18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1: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800"/>
              <a:buFont typeface="Times New Roman"/>
              <a:buNone/>
            </a:pPr>
            <a:r>
              <a:t/>
            </a:r>
            <a:endParaRPr b="0" i="0" sz="2800" u="none" cap="none" strike="noStrike">
              <a:solidFill>
                <a:schemeClr val="dk1"/>
              </a:solidFill>
              <a:latin typeface="Arial Black"/>
              <a:ea typeface="Arial Black"/>
              <a:cs typeface="Arial Black"/>
              <a:sym typeface="Arial Black"/>
            </a:endParaRPr>
          </a:p>
        </p:txBody>
      </p:sp>
      <p:sp>
        <p:nvSpPr>
          <p:cNvPr id="188" name="Google Shape;18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3: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800"/>
              <a:buFont typeface="Times New Roman"/>
              <a:buNone/>
            </a:pPr>
            <a:r>
              <a:t/>
            </a:r>
            <a:endParaRPr b="0" i="0" sz="2800" u="none" cap="none" strike="noStrike">
              <a:solidFill>
                <a:schemeClr val="dk1"/>
              </a:solidFill>
              <a:latin typeface="Arial Black"/>
              <a:ea typeface="Arial Black"/>
              <a:cs typeface="Arial Black"/>
              <a:sym typeface="Arial Black"/>
            </a:endParaRPr>
          </a:p>
        </p:txBody>
      </p:sp>
      <p:sp>
        <p:nvSpPr>
          <p:cNvPr id="132" name="Google Shape;13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9: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800"/>
              <a:buFont typeface="Times New Roman"/>
              <a:buNone/>
            </a:pPr>
            <a:r>
              <a:t/>
            </a:r>
            <a:endParaRPr b="0" i="0" sz="2800" u="none" cap="none" strike="noStrike">
              <a:solidFill>
                <a:schemeClr val="dk1"/>
              </a:solidFill>
              <a:latin typeface="Arial Black"/>
              <a:ea typeface="Arial Black"/>
              <a:cs typeface="Arial Black"/>
              <a:sym typeface="Arial Black"/>
            </a:endParaRPr>
          </a:p>
        </p:txBody>
      </p:sp>
      <p:sp>
        <p:nvSpPr>
          <p:cNvPr id="173" name="Google Shape;17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7" name="Google Shape;17;p2"/>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9" name="Google Shape;19;p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1"/>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45700" lIns="91425" spcFirstLastPara="1" rIns="91425" wrap="square" tIns="45700">
            <a:noAutofit/>
          </a:bodyPr>
          <a:lstStyle>
            <a:lvl1pPr lvl="0" marR="0" rtl="0" algn="ctr">
              <a:spcBef>
                <a:spcPts val="32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2" name="Google Shape;82;p11"/>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83" name="Google Shape;83;p1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6" name="Shape 86"/>
        <p:cNvGrpSpPr/>
        <p:nvPr/>
      </p:nvGrpSpPr>
      <p:grpSpPr>
        <a:xfrm>
          <a:off x="0" y="0"/>
          <a:ext cx="0" cy="0"/>
          <a:chOff x="0" y="0"/>
          <a:chExt cx="0" cy="0"/>
        </a:xfrm>
      </p:grpSpPr>
      <p:sp>
        <p:nvSpPr>
          <p:cNvPr id="87" name="Google Shape;87;p12"/>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8" name="Google Shape;88;p12"/>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200"/>
              <a:buFont typeface="Century Gothic"/>
              <a:buNone/>
              <a:defRPr b="1" sz="4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90" name="Google Shape;90;p12"/>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1" name="Google Shape;91;p1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13"/>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6" name="Google Shape;96;p13"/>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8" name="Google Shape;98;p1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4"/>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3" name="Google Shape;103;p1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5" name="Google Shape;105;p1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15"/>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10" name="Google Shape;110;p15"/>
          <p:cNvSpPr txBox="1"/>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12" name="Google Shape;112;p1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4" name="Google Shape;24;p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4"/>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0" name="Google Shape;30;p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32" name="Google Shape;32;p4"/>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33" name="Google Shape;33;p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5"/>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8" name="Google Shape;38;p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0" name="Google Shape;40;p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7"/>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9" name="Google Shape;49;p7"/>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spcBef>
                <a:spcPts val="0"/>
              </a:spcBef>
              <a:spcAft>
                <a:spcPts val="0"/>
              </a:spcAft>
              <a:buClr>
                <a:srgbClr val="FEFEFE"/>
              </a:buClr>
              <a:buSzPts val="4800"/>
              <a:buFont typeface="Century Gothic"/>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51" name="Google Shape;51;p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8"/>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6" name="Google Shape;56;p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58" name="Google Shape;58;p8"/>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59" name="Google Shape;59;p8"/>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60" name="Google Shape;60;p8"/>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61" name="Google Shape;61;p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6" name="Google Shape;66;p9"/>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000"/>
              <a:buFont typeface="Century Gothic"/>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68" name="Google Shape;68;p9"/>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9" name="Google Shape;69;p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28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5" name="Google Shape;75;p10"/>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6" name="Google Shape;76;p10"/>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2" name="Google Shape;12;p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b="0" i="0" sz="20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jpg"/><Relationship Id="rId4" Type="http://schemas.openxmlformats.org/officeDocument/2006/relationships/image" Target="../media/image11.png"/><Relationship Id="rId5" Type="http://schemas.openxmlformats.org/officeDocument/2006/relationships/image" Target="../media/image7.jpg"/><Relationship Id="rId6"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idx="1" type="subTitle"/>
          </p:nvPr>
        </p:nvSpPr>
        <p:spPr>
          <a:xfrm>
            <a:off x="810001" y="5280846"/>
            <a:ext cx="10572000" cy="974179"/>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Subject Code: </a:t>
            </a:r>
            <a:r>
              <a:rPr b="0" lang="en-US"/>
              <a:t>INFO 3104</a:t>
            </a:r>
            <a:endParaRPr/>
          </a:p>
          <a:p>
            <a:pPr indent="0" lvl="0" marL="0" rtl="0" algn="l">
              <a:spcBef>
                <a:spcPts val="960"/>
              </a:spcBef>
              <a:spcAft>
                <a:spcPts val="0"/>
              </a:spcAft>
              <a:buSzPts val="1800"/>
              <a:buNone/>
            </a:pPr>
            <a:r>
              <a:rPr lang="en-US"/>
              <a:t>Book: </a:t>
            </a:r>
            <a:r>
              <a:rPr b="0" lang="en-US"/>
              <a:t>Fundamentals of Software Engineering by Rajib Mall</a:t>
            </a:r>
            <a:endParaRPr/>
          </a:p>
        </p:txBody>
      </p:sp>
      <p:sp>
        <p:nvSpPr>
          <p:cNvPr id="120" name="Google Shape;120;p16"/>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a:t>Software Engineering </a:t>
            </a:r>
            <a:br>
              <a:rPr lang="en-US"/>
            </a:br>
            <a:r>
              <a:rPr lang="en-US">
                <a:solidFill>
                  <a:srgbClr val="E33616"/>
                </a:solidFill>
              </a:rPr>
              <a:t>(SR, Part-1)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991"/>
              <a:buFont typeface="Century Gothic"/>
              <a:buNone/>
            </a:pPr>
            <a:r>
              <a:rPr lang="en-US" sz="3991"/>
              <a:t>Why Study Software Engineering?</a:t>
            </a:r>
            <a:endParaRPr/>
          </a:p>
        </p:txBody>
      </p:sp>
      <p:sp>
        <p:nvSpPr>
          <p:cNvPr id="183" name="Google Shape;183;p25"/>
          <p:cNvSpPr txBox="1"/>
          <p:nvPr>
            <p:ph idx="1" type="body"/>
          </p:nvPr>
        </p:nvSpPr>
        <p:spPr>
          <a:xfrm>
            <a:off x="1874917" y="2154467"/>
            <a:ext cx="8404722" cy="4375179"/>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540"/>
              <a:buChar char="🞆"/>
            </a:pPr>
            <a:r>
              <a:rPr lang="en-US" sz="2540"/>
              <a:t>Ability to solve complex programming problems: </a:t>
            </a:r>
            <a:endParaRPr/>
          </a:p>
          <a:p>
            <a:pPr indent="-228600" lvl="2" marL="1065733" rtl="0" algn="l">
              <a:spcBef>
                <a:spcPts val="1258"/>
              </a:spcBef>
              <a:spcAft>
                <a:spcPts val="0"/>
              </a:spcAft>
              <a:buSzPts val="1400"/>
              <a:buChar char="🞆"/>
            </a:pPr>
            <a:r>
              <a:rPr b="0" lang="en-US"/>
              <a:t>How to break large projects into smaller and manageable parts?</a:t>
            </a:r>
            <a:endParaRPr/>
          </a:p>
          <a:p>
            <a:pPr indent="-228600" lvl="2" marL="1065733" rtl="0" algn="l">
              <a:spcBef>
                <a:spcPts val="1258"/>
              </a:spcBef>
              <a:spcAft>
                <a:spcPts val="0"/>
              </a:spcAft>
              <a:buSzPts val="1400"/>
              <a:buChar char="🞆"/>
            </a:pPr>
            <a:r>
              <a:rPr b="0" lang="en-US"/>
              <a:t>How to use abstraction?</a:t>
            </a:r>
            <a:endParaRPr/>
          </a:p>
          <a:p>
            <a:pPr indent="-311079" lvl="0" marL="311079" rtl="0" algn="l">
              <a:spcBef>
                <a:spcPts val="1326"/>
              </a:spcBef>
              <a:spcAft>
                <a:spcPts val="0"/>
              </a:spcAft>
              <a:buSzPts val="2540"/>
              <a:buChar char="🞆"/>
            </a:pPr>
            <a:r>
              <a:rPr lang="en-US" sz="2540"/>
              <a:t>Also learn techniques of: </a:t>
            </a:r>
            <a:endParaRPr/>
          </a:p>
          <a:p>
            <a:pPr indent="-228600" lvl="2" marL="1065733" rtl="0" algn="l">
              <a:spcBef>
                <a:spcPts val="1258"/>
              </a:spcBef>
              <a:spcAft>
                <a:spcPts val="0"/>
              </a:spcAft>
              <a:buSzPts val="1400"/>
              <a:buChar char="🞆"/>
            </a:pPr>
            <a:r>
              <a:rPr b="0" lang="en-US"/>
              <a:t>Specification, design, user interface development, testing, project management, etc.</a:t>
            </a:r>
            <a:endParaRPr/>
          </a:p>
          <a:p>
            <a:pPr indent="-311079" lvl="0" marL="311079" rtl="0" algn="l">
              <a:spcBef>
                <a:spcPts val="1108"/>
              </a:spcBef>
              <a:spcAft>
                <a:spcPts val="0"/>
              </a:spcAft>
              <a:buSzPts val="2540"/>
              <a:buChar char="🞆"/>
            </a:pPr>
            <a:r>
              <a:rPr lang="en-US" sz="2540"/>
              <a:t>To  acquire skills to be a better programmer: </a:t>
            </a:r>
            <a:endParaRPr/>
          </a:p>
          <a:p>
            <a:pPr indent="-207385" lvl="2" marL="1036930" rtl="0" algn="l">
              <a:spcBef>
                <a:spcPts val="534"/>
              </a:spcBef>
              <a:spcAft>
                <a:spcPts val="0"/>
              </a:spcAft>
              <a:buSzPts val="1400"/>
              <a:buChar char="🞆"/>
            </a:pPr>
            <a:r>
              <a:rPr b="0" lang="en-US"/>
              <a:t>Higher Productivity </a:t>
            </a:r>
            <a:endParaRPr/>
          </a:p>
          <a:p>
            <a:pPr indent="-207385" lvl="2" marL="1036930" rtl="0" algn="l">
              <a:spcBef>
                <a:spcPts val="420"/>
              </a:spcBef>
              <a:spcAft>
                <a:spcPts val="0"/>
              </a:spcAft>
              <a:buSzPts val="1400"/>
              <a:buChar char="🞆"/>
            </a:pPr>
            <a:r>
              <a:rPr b="0" lang="en-US"/>
              <a:t>Better Quality Programs</a:t>
            </a:r>
            <a:endParaRPr/>
          </a:p>
          <a:p>
            <a:pPr indent="-167975" lvl="0" marL="282275" rtl="0" algn="l">
              <a:spcBef>
                <a:spcPts val="798"/>
              </a:spcBef>
              <a:spcAft>
                <a:spcPts val="0"/>
              </a:spcAft>
              <a:buSzPts val="1800"/>
              <a:buNone/>
            </a:pPr>
            <a:r>
              <a:t/>
            </a:r>
            <a:endParaRPr b="0"/>
          </a:p>
        </p:txBody>
      </p:sp>
      <p:pic>
        <p:nvPicPr>
          <p:cNvPr id="184" name="Google Shape;184;p25"/>
          <p:cNvPicPr preferRelativeResize="0"/>
          <p:nvPr/>
        </p:nvPicPr>
        <p:blipFill rotWithShape="1">
          <a:blip r:embed="rId3">
            <a:alphaModFix/>
          </a:blip>
          <a:srcRect b="0" l="0" r="0" t="0"/>
          <a:stretch/>
        </p:blipFill>
        <p:spPr>
          <a:xfrm>
            <a:off x="8866852" y="747439"/>
            <a:ext cx="1548162" cy="12385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Software development process: Entities involved</a:t>
            </a:r>
            <a:endParaRPr/>
          </a:p>
        </p:txBody>
      </p:sp>
      <p:grpSp>
        <p:nvGrpSpPr>
          <p:cNvPr id="191" name="Google Shape;191;p26"/>
          <p:cNvGrpSpPr/>
          <p:nvPr/>
        </p:nvGrpSpPr>
        <p:grpSpPr>
          <a:xfrm>
            <a:off x="8746435" y="2311443"/>
            <a:ext cx="3254185" cy="3373739"/>
            <a:chOff x="1763713" y="2168525"/>
            <a:chExt cx="6551612" cy="3879850"/>
          </a:xfrm>
        </p:grpSpPr>
        <p:sp>
          <p:nvSpPr>
            <p:cNvPr id="192" name="Google Shape;192;p26"/>
            <p:cNvSpPr txBox="1"/>
            <p:nvPr/>
          </p:nvSpPr>
          <p:spPr>
            <a:xfrm>
              <a:off x="1763713" y="2168525"/>
              <a:ext cx="2351087" cy="434975"/>
            </a:xfrm>
            <a:prstGeom prst="rect">
              <a:avLst/>
            </a:prstGeom>
            <a:noFill/>
            <a:ln cap="flat" cmpd="sng" w="9525">
              <a:solidFill>
                <a:srgbClr val="000000"/>
              </a:solidFill>
              <a:prstDash val="solid"/>
              <a:miter lim="800000"/>
              <a:headEnd len="sm" w="sm" type="none"/>
              <a:tailEnd len="sm" w="sm" type="none"/>
            </a:ln>
          </p:spPr>
          <p:txBody>
            <a:bodyPr anchorCtr="0" anchor="t" bIns="46800" lIns="17975" spcFirstLastPara="1" rIns="17975" wrap="square" tIns="46800">
              <a:noAutofit/>
            </a:bodyPr>
            <a:lstStyle/>
            <a:p>
              <a:pPr indent="0" lvl="0" marL="0" marR="0" rtl="0" algn="l">
                <a:lnSpc>
                  <a:spcPct val="85000"/>
                </a:lnSpc>
                <a:spcBef>
                  <a:spcPts val="0"/>
                </a:spcBef>
                <a:spcAft>
                  <a:spcPts val="0"/>
                </a:spcAft>
                <a:buNone/>
              </a:pPr>
              <a:r>
                <a:rPr b="0" i="0" lang="en-US" sz="1000" u="none" cap="none" strike="noStrike">
                  <a:solidFill>
                    <a:schemeClr val="lt1"/>
                  </a:solidFill>
                  <a:latin typeface="Times"/>
                  <a:ea typeface="Times"/>
                  <a:cs typeface="Times"/>
                  <a:sym typeface="Times"/>
                </a:rPr>
                <a:t>Feasibility Study</a:t>
              </a:r>
              <a:endParaRPr/>
            </a:p>
          </p:txBody>
        </p:sp>
        <p:sp>
          <p:nvSpPr>
            <p:cNvPr id="193" name="Google Shape;193;p26"/>
            <p:cNvSpPr/>
            <p:nvPr/>
          </p:nvSpPr>
          <p:spPr>
            <a:xfrm>
              <a:off x="1763713" y="2168525"/>
              <a:ext cx="2252662" cy="417513"/>
            </a:xfrm>
            <a:prstGeom prst="roundRect">
              <a:avLst>
                <a:gd fmla="val 417" name="adj"/>
              </a:avLst>
            </a:prstGeom>
            <a:noFill/>
            <a:ln cap="flat" cmpd="sng" w="38150">
              <a:solidFill>
                <a:srgbClr val="0094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000" u="none" cap="none" strike="noStrike">
                <a:solidFill>
                  <a:srgbClr val="000000"/>
                </a:solidFill>
                <a:latin typeface="Times New Roman"/>
                <a:ea typeface="Times New Roman"/>
                <a:cs typeface="Times New Roman"/>
                <a:sym typeface="Times New Roman"/>
              </a:endParaRPr>
            </a:p>
          </p:txBody>
        </p:sp>
        <p:sp>
          <p:nvSpPr>
            <p:cNvPr id="194" name="Google Shape;194;p26"/>
            <p:cNvSpPr txBox="1"/>
            <p:nvPr/>
          </p:nvSpPr>
          <p:spPr>
            <a:xfrm>
              <a:off x="2520950" y="2924175"/>
              <a:ext cx="2349500" cy="434975"/>
            </a:xfrm>
            <a:prstGeom prst="rect">
              <a:avLst/>
            </a:prstGeom>
            <a:noFill/>
            <a:ln cap="flat" cmpd="sng" w="9525">
              <a:solidFill>
                <a:srgbClr val="000000"/>
              </a:solidFill>
              <a:prstDash val="solid"/>
              <a:miter lim="800000"/>
              <a:headEnd len="sm" w="sm" type="none"/>
              <a:tailEnd len="sm" w="sm" type="none"/>
            </a:ln>
          </p:spPr>
          <p:txBody>
            <a:bodyPr anchorCtr="0" anchor="t" bIns="46800" lIns="17975" spcFirstLastPara="1" rIns="17975" wrap="square" tIns="46800">
              <a:noAutofit/>
            </a:bodyPr>
            <a:lstStyle/>
            <a:p>
              <a:pPr indent="0" lvl="0" marL="0" marR="0" rtl="0" algn="l">
                <a:lnSpc>
                  <a:spcPct val="85000"/>
                </a:lnSpc>
                <a:spcBef>
                  <a:spcPts val="0"/>
                </a:spcBef>
                <a:spcAft>
                  <a:spcPts val="0"/>
                </a:spcAft>
                <a:buNone/>
              </a:pPr>
              <a:r>
                <a:rPr b="0" i="0" lang="en-US" sz="1000" u="none" cap="none" strike="noStrike">
                  <a:solidFill>
                    <a:schemeClr val="lt1"/>
                  </a:solidFill>
                  <a:latin typeface="Times"/>
                  <a:ea typeface="Times"/>
                  <a:cs typeface="Times"/>
                  <a:sym typeface="Times"/>
                </a:rPr>
                <a:t>Req.   Analysis</a:t>
              </a:r>
              <a:endParaRPr/>
            </a:p>
          </p:txBody>
        </p:sp>
        <p:sp>
          <p:nvSpPr>
            <p:cNvPr id="195" name="Google Shape;195;p26"/>
            <p:cNvSpPr/>
            <p:nvPr/>
          </p:nvSpPr>
          <p:spPr>
            <a:xfrm>
              <a:off x="2520950" y="2924175"/>
              <a:ext cx="2251075" cy="417513"/>
            </a:xfrm>
            <a:prstGeom prst="roundRect">
              <a:avLst>
                <a:gd fmla="val 417" name="adj"/>
              </a:avLst>
            </a:prstGeom>
            <a:noFill/>
            <a:ln cap="flat" cmpd="sng" w="38150">
              <a:solidFill>
                <a:srgbClr val="0094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000" u="none" cap="none" strike="noStrike">
                <a:solidFill>
                  <a:srgbClr val="000000"/>
                </a:solidFill>
                <a:latin typeface="Times New Roman"/>
                <a:ea typeface="Times New Roman"/>
                <a:cs typeface="Times New Roman"/>
                <a:sym typeface="Times New Roman"/>
              </a:endParaRPr>
            </a:p>
          </p:txBody>
        </p:sp>
        <p:sp>
          <p:nvSpPr>
            <p:cNvPr id="196" name="Google Shape;196;p26"/>
            <p:cNvSpPr txBox="1"/>
            <p:nvPr/>
          </p:nvSpPr>
          <p:spPr>
            <a:xfrm>
              <a:off x="3276600" y="3595688"/>
              <a:ext cx="2349500" cy="436562"/>
            </a:xfrm>
            <a:prstGeom prst="rect">
              <a:avLst/>
            </a:prstGeom>
            <a:noFill/>
            <a:ln cap="flat" cmpd="sng" w="9525">
              <a:solidFill>
                <a:srgbClr val="000000"/>
              </a:solidFill>
              <a:prstDash val="solid"/>
              <a:miter lim="800000"/>
              <a:headEnd len="sm" w="sm" type="none"/>
              <a:tailEnd len="sm" w="sm" type="none"/>
            </a:ln>
          </p:spPr>
          <p:txBody>
            <a:bodyPr anchorCtr="0" anchor="t" bIns="46800" lIns="17975" spcFirstLastPara="1" rIns="17975" wrap="square" tIns="46800">
              <a:noAutofit/>
            </a:bodyPr>
            <a:lstStyle/>
            <a:p>
              <a:pPr indent="0" lvl="0" marL="0" marR="0" rtl="0" algn="l">
                <a:lnSpc>
                  <a:spcPct val="85000"/>
                </a:lnSpc>
                <a:spcBef>
                  <a:spcPts val="0"/>
                </a:spcBef>
                <a:spcAft>
                  <a:spcPts val="0"/>
                </a:spcAft>
                <a:buNone/>
              </a:pPr>
              <a:r>
                <a:rPr b="0" i="0" lang="en-US" sz="1000" u="none" cap="none" strike="noStrike">
                  <a:solidFill>
                    <a:schemeClr val="lt1"/>
                  </a:solidFill>
                  <a:latin typeface="Times"/>
                  <a:ea typeface="Times"/>
                  <a:cs typeface="Times"/>
                  <a:sym typeface="Times"/>
                </a:rPr>
                <a:t>       Design</a:t>
              </a:r>
              <a:endParaRPr/>
            </a:p>
          </p:txBody>
        </p:sp>
        <p:sp>
          <p:nvSpPr>
            <p:cNvPr id="197" name="Google Shape;197;p26"/>
            <p:cNvSpPr/>
            <p:nvPr/>
          </p:nvSpPr>
          <p:spPr>
            <a:xfrm>
              <a:off x="3276600" y="3595688"/>
              <a:ext cx="2252663" cy="419100"/>
            </a:xfrm>
            <a:prstGeom prst="roundRect">
              <a:avLst>
                <a:gd fmla="val 417" name="adj"/>
              </a:avLst>
            </a:prstGeom>
            <a:noFill/>
            <a:ln cap="flat" cmpd="sng" w="38150">
              <a:solidFill>
                <a:srgbClr val="0094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000" u="none" cap="none" strike="noStrike">
                <a:solidFill>
                  <a:srgbClr val="000000"/>
                </a:solidFill>
                <a:latin typeface="Times New Roman"/>
                <a:ea typeface="Times New Roman"/>
                <a:cs typeface="Times New Roman"/>
                <a:sym typeface="Times New Roman"/>
              </a:endParaRPr>
            </a:p>
          </p:txBody>
        </p:sp>
        <p:sp>
          <p:nvSpPr>
            <p:cNvPr id="198" name="Google Shape;198;p26"/>
            <p:cNvSpPr txBox="1"/>
            <p:nvPr/>
          </p:nvSpPr>
          <p:spPr>
            <a:xfrm>
              <a:off x="4116388" y="4268788"/>
              <a:ext cx="2349500" cy="434975"/>
            </a:xfrm>
            <a:prstGeom prst="rect">
              <a:avLst/>
            </a:prstGeom>
            <a:noFill/>
            <a:ln cap="flat" cmpd="sng" w="9525">
              <a:solidFill>
                <a:srgbClr val="000000"/>
              </a:solidFill>
              <a:prstDash val="solid"/>
              <a:miter lim="800000"/>
              <a:headEnd len="sm" w="sm" type="none"/>
              <a:tailEnd len="sm" w="sm" type="none"/>
            </a:ln>
          </p:spPr>
          <p:txBody>
            <a:bodyPr anchorCtr="0" anchor="t" bIns="46800" lIns="17975" spcFirstLastPara="1" rIns="17975" wrap="square" tIns="46800">
              <a:noAutofit/>
            </a:bodyPr>
            <a:lstStyle/>
            <a:p>
              <a:pPr indent="0" lvl="0" marL="0" marR="0" rtl="0" algn="l">
                <a:lnSpc>
                  <a:spcPct val="85000"/>
                </a:lnSpc>
                <a:spcBef>
                  <a:spcPts val="0"/>
                </a:spcBef>
                <a:spcAft>
                  <a:spcPts val="0"/>
                </a:spcAft>
                <a:buNone/>
              </a:pPr>
              <a:r>
                <a:rPr b="0" i="0" lang="en-US" sz="1000" u="none" cap="none" strike="noStrike">
                  <a:solidFill>
                    <a:schemeClr val="lt1"/>
                  </a:solidFill>
                  <a:latin typeface="Times"/>
                  <a:ea typeface="Times"/>
                  <a:cs typeface="Times"/>
                  <a:sym typeface="Times"/>
                </a:rPr>
                <a:t>        Coding</a:t>
              </a:r>
              <a:endParaRPr/>
            </a:p>
          </p:txBody>
        </p:sp>
        <p:sp>
          <p:nvSpPr>
            <p:cNvPr id="199" name="Google Shape;199;p26"/>
            <p:cNvSpPr/>
            <p:nvPr/>
          </p:nvSpPr>
          <p:spPr>
            <a:xfrm>
              <a:off x="4116388" y="4268788"/>
              <a:ext cx="2252662" cy="417512"/>
            </a:xfrm>
            <a:prstGeom prst="roundRect">
              <a:avLst>
                <a:gd fmla="val 417" name="adj"/>
              </a:avLst>
            </a:prstGeom>
            <a:noFill/>
            <a:ln cap="flat" cmpd="sng" w="38150">
              <a:solidFill>
                <a:srgbClr val="0094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000" u="none" cap="none" strike="noStrike">
                <a:solidFill>
                  <a:srgbClr val="000000"/>
                </a:solidFill>
                <a:latin typeface="Times New Roman"/>
                <a:ea typeface="Times New Roman"/>
                <a:cs typeface="Times New Roman"/>
                <a:sym typeface="Times New Roman"/>
              </a:endParaRPr>
            </a:p>
          </p:txBody>
        </p:sp>
        <p:sp>
          <p:nvSpPr>
            <p:cNvPr id="200" name="Google Shape;200;p26"/>
            <p:cNvSpPr txBox="1"/>
            <p:nvPr/>
          </p:nvSpPr>
          <p:spPr>
            <a:xfrm>
              <a:off x="5040313" y="4940300"/>
              <a:ext cx="2351087" cy="434975"/>
            </a:xfrm>
            <a:prstGeom prst="rect">
              <a:avLst/>
            </a:prstGeom>
            <a:noFill/>
            <a:ln cap="flat" cmpd="sng" w="9525">
              <a:solidFill>
                <a:srgbClr val="000000"/>
              </a:solidFill>
              <a:prstDash val="solid"/>
              <a:miter lim="800000"/>
              <a:headEnd len="sm" w="sm" type="none"/>
              <a:tailEnd len="sm" w="sm" type="none"/>
            </a:ln>
          </p:spPr>
          <p:txBody>
            <a:bodyPr anchorCtr="0" anchor="t" bIns="46800" lIns="17975" spcFirstLastPara="1" rIns="17975" wrap="square" tIns="46800">
              <a:noAutofit/>
            </a:bodyPr>
            <a:lstStyle/>
            <a:p>
              <a:pPr indent="0" lvl="0" marL="0" marR="0" rtl="0" algn="l">
                <a:lnSpc>
                  <a:spcPct val="85000"/>
                </a:lnSpc>
                <a:spcBef>
                  <a:spcPts val="0"/>
                </a:spcBef>
                <a:spcAft>
                  <a:spcPts val="0"/>
                </a:spcAft>
                <a:buNone/>
              </a:pPr>
              <a:r>
                <a:rPr b="0" i="0" lang="en-US" sz="1000" u="none" cap="none" strike="noStrike">
                  <a:solidFill>
                    <a:schemeClr val="lt1"/>
                  </a:solidFill>
                  <a:latin typeface="Times"/>
                  <a:ea typeface="Times"/>
                  <a:cs typeface="Times"/>
                  <a:sym typeface="Times"/>
                </a:rPr>
                <a:t>      Testing</a:t>
              </a:r>
              <a:endParaRPr/>
            </a:p>
          </p:txBody>
        </p:sp>
        <p:sp>
          <p:nvSpPr>
            <p:cNvPr id="201" name="Google Shape;201;p26"/>
            <p:cNvSpPr/>
            <p:nvPr/>
          </p:nvSpPr>
          <p:spPr>
            <a:xfrm>
              <a:off x="5040313" y="4940300"/>
              <a:ext cx="2252662" cy="417513"/>
            </a:xfrm>
            <a:prstGeom prst="roundRect">
              <a:avLst>
                <a:gd fmla="val 417" name="adj"/>
              </a:avLst>
            </a:prstGeom>
            <a:noFill/>
            <a:ln cap="flat" cmpd="sng" w="38150">
              <a:solidFill>
                <a:srgbClr val="0094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000" u="none" cap="none" strike="noStrike">
                <a:solidFill>
                  <a:srgbClr val="000000"/>
                </a:solidFill>
                <a:latin typeface="Times New Roman"/>
                <a:ea typeface="Times New Roman"/>
                <a:cs typeface="Times New Roman"/>
                <a:sym typeface="Times New Roman"/>
              </a:endParaRPr>
            </a:p>
          </p:txBody>
        </p:sp>
        <p:sp>
          <p:nvSpPr>
            <p:cNvPr id="202" name="Google Shape;202;p26"/>
            <p:cNvSpPr txBox="1"/>
            <p:nvPr/>
          </p:nvSpPr>
          <p:spPr>
            <a:xfrm>
              <a:off x="5964238" y="5611813"/>
              <a:ext cx="2351087" cy="436562"/>
            </a:xfrm>
            <a:prstGeom prst="rect">
              <a:avLst/>
            </a:prstGeom>
            <a:noFill/>
            <a:ln cap="flat" cmpd="sng" w="9525">
              <a:solidFill>
                <a:srgbClr val="000000"/>
              </a:solidFill>
              <a:prstDash val="solid"/>
              <a:miter lim="800000"/>
              <a:headEnd len="sm" w="sm" type="none"/>
              <a:tailEnd len="sm" w="sm" type="none"/>
            </a:ln>
          </p:spPr>
          <p:txBody>
            <a:bodyPr anchorCtr="0" anchor="t" bIns="46800" lIns="17975" spcFirstLastPara="1" rIns="17975" wrap="square" tIns="46800">
              <a:noAutofit/>
            </a:bodyPr>
            <a:lstStyle/>
            <a:p>
              <a:pPr indent="0" lvl="0" marL="0" marR="0" rtl="0" algn="l">
                <a:lnSpc>
                  <a:spcPct val="85000"/>
                </a:lnSpc>
                <a:spcBef>
                  <a:spcPts val="0"/>
                </a:spcBef>
                <a:spcAft>
                  <a:spcPts val="0"/>
                </a:spcAft>
                <a:buNone/>
              </a:pPr>
              <a:r>
                <a:rPr b="0" i="0" lang="en-US" sz="1000" u="none" cap="none" strike="noStrike">
                  <a:solidFill>
                    <a:schemeClr val="lt1"/>
                  </a:solidFill>
                  <a:latin typeface="Times"/>
                  <a:ea typeface="Times"/>
                  <a:cs typeface="Times"/>
                  <a:sym typeface="Times"/>
                </a:rPr>
                <a:t>    Maintenance</a:t>
              </a:r>
              <a:endParaRPr/>
            </a:p>
          </p:txBody>
        </p:sp>
        <p:sp>
          <p:nvSpPr>
            <p:cNvPr id="203" name="Google Shape;203;p26"/>
            <p:cNvSpPr/>
            <p:nvPr/>
          </p:nvSpPr>
          <p:spPr>
            <a:xfrm>
              <a:off x="5964238" y="5611813"/>
              <a:ext cx="2252662" cy="419100"/>
            </a:xfrm>
            <a:prstGeom prst="roundRect">
              <a:avLst>
                <a:gd fmla="val 417" name="adj"/>
              </a:avLst>
            </a:prstGeom>
            <a:noFill/>
            <a:ln cap="flat" cmpd="sng" w="38150">
              <a:solidFill>
                <a:srgbClr val="0094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000" u="none" cap="none" strike="noStrike">
                <a:solidFill>
                  <a:srgbClr val="000000"/>
                </a:solidFill>
                <a:latin typeface="Times New Roman"/>
                <a:ea typeface="Times New Roman"/>
                <a:cs typeface="Times New Roman"/>
                <a:sym typeface="Times New Roman"/>
              </a:endParaRPr>
            </a:p>
          </p:txBody>
        </p:sp>
        <p:cxnSp>
          <p:nvCxnSpPr>
            <p:cNvPr id="204" name="Google Shape;204;p26"/>
            <p:cNvCxnSpPr/>
            <p:nvPr/>
          </p:nvCxnSpPr>
          <p:spPr>
            <a:xfrm>
              <a:off x="3990975" y="2420938"/>
              <a:ext cx="293688" cy="1587"/>
            </a:xfrm>
            <a:prstGeom prst="straightConnector1">
              <a:avLst/>
            </a:prstGeom>
            <a:noFill/>
            <a:ln cap="flat" cmpd="sng" w="38150">
              <a:solidFill>
                <a:srgbClr val="00948C"/>
              </a:solidFill>
              <a:prstDash val="solid"/>
              <a:round/>
              <a:headEnd len="med" w="med" type="none"/>
              <a:tailEnd len="med" w="med" type="none"/>
            </a:ln>
          </p:spPr>
        </p:cxnSp>
        <p:cxnSp>
          <p:nvCxnSpPr>
            <p:cNvPr id="205" name="Google Shape;205;p26"/>
            <p:cNvCxnSpPr/>
            <p:nvPr/>
          </p:nvCxnSpPr>
          <p:spPr>
            <a:xfrm>
              <a:off x="4283075" y="2420938"/>
              <a:ext cx="1588" cy="503237"/>
            </a:xfrm>
            <a:prstGeom prst="straightConnector1">
              <a:avLst/>
            </a:prstGeom>
            <a:noFill/>
            <a:ln cap="flat" cmpd="sng" w="38150">
              <a:solidFill>
                <a:srgbClr val="00948C"/>
              </a:solidFill>
              <a:prstDash val="solid"/>
              <a:round/>
              <a:headEnd len="med" w="med" type="none"/>
              <a:tailEnd len="lg" w="lg" type="triangle"/>
            </a:ln>
          </p:spPr>
        </p:cxnSp>
        <p:cxnSp>
          <p:nvCxnSpPr>
            <p:cNvPr id="206" name="Google Shape;206;p26"/>
            <p:cNvCxnSpPr/>
            <p:nvPr/>
          </p:nvCxnSpPr>
          <p:spPr>
            <a:xfrm>
              <a:off x="4787900" y="3176588"/>
              <a:ext cx="293688" cy="1587"/>
            </a:xfrm>
            <a:prstGeom prst="straightConnector1">
              <a:avLst/>
            </a:prstGeom>
            <a:noFill/>
            <a:ln cap="flat" cmpd="sng" w="38150">
              <a:solidFill>
                <a:srgbClr val="00948C"/>
              </a:solidFill>
              <a:prstDash val="solid"/>
              <a:round/>
              <a:headEnd len="med" w="med" type="none"/>
              <a:tailEnd len="med" w="med" type="none"/>
            </a:ln>
          </p:spPr>
        </p:cxnSp>
        <p:cxnSp>
          <p:nvCxnSpPr>
            <p:cNvPr id="207" name="Google Shape;207;p26"/>
            <p:cNvCxnSpPr/>
            <p:nvPr/>
          </p:nvCxnSpPr>
          <p:spPr>
            <a:xfrm>
              <a:off x="5040313" y="3176588"/>
              <a:ext cx="1587" cy="419100"/>
            </a:xfrm>
            <a:prstGeom prst="straightConnector1">
              <a:avLst/>
            </a:prstGeom>
            <a:noFill/>
            <a:ln cap="flat" cmpd="sng" w="38150">
              <a:solidFill>
                <a:srgbClr val="00948C"/>
              </a:solidFill>
              <a:prstDash val="solid"/>
              <a:round/>
              <a:headEnd len="med" w="med" type="none"/>
              <a:tailEnd len="lg" w="lg" type="triangle"/>
            </a:ln>
          </p:spPr>
        </p:cxnSp>
        <p:cxnSp>
          <p:nvCxnSpPr>
            <p:cNvPr id="208" name="Google Shape;208;p26"/>
            <p:cNvCxnSpPr/>
            <p:nvPr/>
          </p:nvCxnSpPr>
          <p:spPr>
            <a:xfrm>
              <a:off x="5545138" y="3848100"/>
              <a:ext cx="293687" cy="1588"/>
            </a:xfrm>
            <a:prstGeom prst="straightConnector1">
              <a:avLst/>
            </a:prstGeom>
            <a:noFill/>
            <a:ln cap="flat" cmpd="sng" w="38150">
              <a:solidFill>
                <a:srgbClr val="00948C"/>
              </a:solidFill>
              <a:prstDash val="solid"/>
              <a:round/>
              <a:headEnd len="med" w="med" type="none"/>
              <a:tailEnd len="med" w="med" type="none"/>
            </a:ln>
          </p:spPr>
        </p:cxnSp>
        <p:cxnSp>
          <p:nvCxnSpPr>
            <p:cNvPr id="209" name="Google Shape;209;p26"/>
            <p:cNvCxnSpPr/>
            <p:nvPr/>
          </p:nvCxnSpPr>
          <p:spPr>
            <a:xfrm>
              <a:off x="5795963" y="3848100"/>
              <a:ext cx="0" cy="420688"/>
            </a:xfrm>
            <a:prstGeom prst="straightConnector1">
              <a:avLst/>
            </a:prstGeom>
            <a:noFill/>
            <a:ln cap="flat" cmpd="sng" w="38150">
              <a:solidFill>
                <a:srgbClr val="00948C"/>
              </a:solidFill>
              <a:prstDash val="solid"/>
              <a:round/>
              <a:headEnd len="med" w="med" type="none"/>
              <a:tailEnd len="lg" w="lg" type="triangle"/>
            </a:ln>
          </p:spPr>
        </p:cxnSp>
        <p:cxnSp>
          <p:nvCxnSpPr>
            <p:cNvPr id="210" name="Google Shape;210;p26"/>
            <p:cNvCxnSpPr/>
            <p:nvPr/>
          </p:nvCxnSpPr>
          <p:spPr>
            <a:xfrm>
              <a:off x="6384925" y="4519613"/>
              <a:ext cx="293688" cy="1587"/>
            </a:xfrm>
            <a:prstGeom prst="straightConnector1">
              <a:avLst/>
            </a:prstGeom>
            <a:noFill/>
            <a:ln cap="flat" cmpd="sng" w="38150">
              <a:solidFill>
                <a:srgbClr val="00948C"/>
              </a:solidFill>
              <a:prstDash val="solid"/>
              <a:round/>
              <a:headEnd len="med" w="med" type="none"/>
              <a:tailEnd len="med" w="med" type="none"/>
            </a:ln>
          </p:spPr>
        </p:cxnSp>
        <p:cxnSp>
          <p:nvCxnSpPr>
            <p:cNvPr id="211" name="Google Shape;211;p26"/>
            <p:cNvCxnSpPr/>
            <p:nvPr/>
          </p:nvCxnSpPr>
          <p:spPr>
            <a:xfrm>
              <a:off x="6635750" y="4519613"/>
              <a:ext cx="0" cy="420687"/>
            </a:xfrm>
            <a:prstGeom prst="straightConnector1">
              <a:avLst/>
            </a:prstGeom>
            <a:noFill/>
            <a:ln cap="flat" cmpd="sng" w="38150">
              <a:solidFill>
                <a:srgbClr val="00948C"/>
              </a:solidFill>
              <a:prstDash val="solid"/>
              <a:round/>
              <a:headEnd len="med" w="med" type="none"/>
              <a:tailEnd len="lg" w="lg" type="triangle"/>
            </a:ln>
          </p:spPr>
        </p:cxnSp>
        <p:cxnSp>
          <p:nvCxnSpPr>
            <p:cNvPr id="212" name="Google Shape;212;p26"/>
            <p:cNvCxnSpPr/>
            <p:nvPr/>
          </p:nvCxnSpPr>
          <p:spPr>
            <a:xfrm>
              <a:off x="7308850" y="5108575"/>
              <a:ext cx="334963" cy="0"/>
            </a:xfrm>
            <a:prstGeom prst="straightConnector1">
              <a:avLst/>
            </a:prstGeom>
            <a:noFill/>
            <a:ln cap="flat" cmpd="sng" w="38150">
              <a:solidFill>
                <a:srgbClr val="00948C"/>
              </a:solidFill>
              <a:prstDash val="solid"/>
              <a:round/>
              <a:headEnd len="med" w="med" type="none"/>
              <a:tailEnd len="med" w="med" type="none"/>
            </a:ln>
          </p:spPr>
        </p:cxnSp>
        <p:cxnSp>
          <p:nvCxnSpPr>
            <p:cNvPr id="213" name="Google Shape;213;p26"/>
            <p:cNvCxnSpPr/>
            <p:nvPr/>
          </p:nvCxnSpPr>
          <p:spPr>
            <a:xfrm>
              <a:off x="7643813" y="5108575"/>
              <a:ext cx="0" cy="503238"/>
            </a:xfrm>
            <a:prstGeom prst="straightConnector1">
              <a:avLst/>
            </a:prstGeom>
            <a:noFill/>
            <a:ln cap="flat" cmpd="sng" w="38150">
              <a:solidFill>
                <a:srgbClr val="00948C"/>
              </a:solidFill>
              <a:prstDash val="solid"/>
              <a:round/>
              <a:headEnd len="med" w="med" type="none"/>
              <a:tailEnd len="lg" w="lg" type="triangle"/>
            </a:ln>
          </p:spPr>
        </p:cxnSp>
      </p:grpSp>
      <p:pic>
        <p:nvPicPr>
          <p:cNvPr descr="Image result for entities involved in software development process" id="214" name="Google Shape;214;p26"/>
          <p:cNvPicPr preferRelativeResize="0"/>
          <p:nvPr/>
        </p:nvPicPr>
        <p:blipFill rotWithShape="1">
          <a:blip r:embed="rId3">
            <a:alphaModFix/>
          </a:blip>
          <a:srcRect b="0" l="0" r="0" t="0"/>
          <a:stretch/>
        </p:blipFill>
        <p:spPr>
          <a:xfrm>
            <a:off x="114997" y="2115493"/>
            <a:ext cx="5875817" cy="2704604"/>
          </a:xfrm>
          <a:prstGeom prst="rect">
            <a:avLst/>
          </a:prstGeom>
          <a:noFill/>
          <a:ln>
            <a:noFill/>
          </a:ln>
        </p:spPr>
      </p:pic>
      <p:pic>
        <p:nvPicPr>
          <p:cNvPr descr="Related image" id="215" name="Google Shape;215;p26"/>
          <p:cNvPicPr preferRelativeResize="0"/>
          <p:nvPr/>
        </p:nvPicPr>
        <p:blipFill rotWithShape="1">
          <a:blip r:embed="rId4">
            <a:alphaModFix/>
          </a:blip>
          <a:srcRect b="0" l="0" r="0" t="0"/>
          <a:stretch/>
        </p:blipFill>
        <p:spPr>
          <a:xfrm>
            <a:off x="5458937" y="4276061"/>
            <a:ext cx="4391021" cy="23935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Image result for client and software developers" id="220" name="Google Shape;220;p27"/>
          <p:cNvPicPr preferRelativeResize="0"/>
          <p:nvPr/>
        </p:nvPicPr>
        <p:blipFill rotWithShape="1">
          <a:blip r:embed="rId3">
            <a:alphaModFix/>
          </a:blip>
          <a:srcRect b="0" l="0" r="0" t="0"/>
          <a:stretch/>
        </p:blipFill>
        <p:spPr>
          <a:xfrm>
            <a:off x="1977169" y="717196"/>
            <a:ext cx="7635682" cy="57807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Image result for software developers and tester" id="225" name="Google Shape;225;p28"/>
          <p:cNvPicPr preferRelativeResize="0"/>
          <p:nvPr/>
        </p:nvPicPr>
        <p:blipFill rotWithShape="1">
          <a:blip r:embed="rId3">
            <a:alphaModFix/>
          </a:blip>
          <a:srcRect b="0" l="0" r="0" t="0"/>
          <a:stretch/>
        </p:blipFill>
        <p:spPr>
          <a:xfrm>
            <a:off x="1126436" y="130870"/>
            <a:ext cx="9872868" cy="659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descr="Image result for client and software delivery manager cartoon" id="230" name="Google Shape;230;p29"/>
          <p:cNvSpPr/>
          <p:nvPr/>
        </p:nvSpPr>
        <p:spPr>
          <a:xfrm>
            <a:off x="1687698" y="-192980"/>
            <a:ext cx="276509" cy="2765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540" u="none" cap="none" strike="noStrike">
              <a:solidFill>
                <a:srgbClr val="000000"/>
              </a:solidFill>
              <a:latin typeface="Times New Roman"/>
              <a:ea typeface="Times New Roman"/>
              <a:cs typeface="Times New Roman"/>
              <a:sym typeface="Times New Roman"/>
            </a:endParaRPr>
          </a:p>
        </p:txBody>
      </p:sp>
      <p:sp>
        <p:nvSpPr>
          <p:cNvPr descr="Image result for client and software delivery manager cartoon" id="231" name="Google Shape;231;p29"/>
          <p:cNvSpPr/>
          <p:nvPr/>
        </p:nvSpPr>
        <p:spPr>
          <a:xfrm>
            <a:off x="1687698" y="-192980"/>
            <a:ext cx="276509" cy="2765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540" u="none" cap="none" strike="noStrike">
              <a:solidFill>
                <a:srgbClr val="000000"/>
              </a:solidFill>
              <a:latin typeface="Times New Roman"/>
              <a:ea typeface="Times New Roman"/>
              <a:cs typeface="Times New Roman"/>
              <a:sym typeface="Times New Roman"/>
            </a:endParaRPr>
          </a:p>
        </p:txBody>
      </p:sp>
      <p:pic>
        <p:nvPicPr>
          <p:cNvPr descr="https://www.zentao.pm/file.php?f=201712/f_2a1ca764ce384a33d056f8256f6a1ce5&amp;t=jpg&amp;o=&amp;s=&amp;v=1512957254" id="232" name="Google Shape;232;p29"/>
          <p:cNvPicPr preferRelativeResize="0"/>
          <p:nvPr/>
        </p:nvPicPr>
        <p:blipFill rotWithShape="1">
          <a:blip r:embed="rId3">
            <a:alphaModFix/>
          </a:blip>
          <a:srcRect b="0" l="0" r="0" t="0"/>
          <a:stretch/>
        </p:blipFill>
        <p:spPr>
          <a:xfrm>
            <a:off x="1673296" y="1329260"/>
            <a:ext cx="8594822" cy="5298316"/>
          </a:xfrm>
          <a:prstGeom prst="rect">
            <a:avLst/>
          </a:prstGeom>
          <a:noFill/>
          <a:ln>
            <a:noFill/>
          </a:ln>
        </p:spPr>
      </p:pic>
      <p:sp>
        <p:nvSpPr>
          <p:cNvPr id="233" name="Google Shape;233;p29"/>
          <p:cNvSpPr txBox="1"/>
          <p:nvPr>
            <p:ph type="title"/>
          </p:nvPr>
        </p:nvSpPr>
        <p:spPr>
          <a:xfrm>
            <a:off x="810000" y="447188"/>
            <a:ext cx="10571998" cy="599734"/>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903"/>
              <a:buFont typeface="Century Gothic"/>
              <a:buNone/>
            </a:pPr>
            <a:r>
              <a:rPr lang="en-US" sz="2903"/>
              <a:t>Project Management - A Tree Swing Story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Coding and Testing</a:t>
            </a:r>
            <a:endParaRPr/>
          </a:p>
        </p:txBody>
      </p:sp>
      <p:sp>
        <p:nvSpPr>
          <p:cNvPr id="239" name="Google Shape;239;p30"/>
          <p:cNvSpPr txBox="1"/>
          <p:nvPr>
            <p:ph idx="1" type="body"/>
          </p:nvPr>
        </p:nvSpPr>
        <p:spPr>
          <a:xfrm>
            <a:off x="240156" y="2119447"/>
            <a:ext cx="11196469" cy="451055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540"/>
              <a:buChar char="🞆"/>
            </a:pPr>
            <a:r>
              <a:rPr lang="en-US" sz="2540">
                <a:solidFill>
                  <a:srgbClr val="FFC000"/>
                </a:solidFill>
              </a:rPr>
              <a:t>Coding is undertaken once the design phase is complete and the design documents have been successfully reviewed</a:t>
            </a:r>
            <a:r>
              <a:rPr lang="en-US" sz="2540"/>
              <a:t>.</a:t>
            </a:r>
            <a:endParaRPr/>
          </a:p>
          <a:p>
            <a:pPr indent="-285750" lvl="1" marL="742950" rtl="0" algn="l">
              <a:spcBef>
                <a:spcPts val="999"/>
              </a:spcBef>
              <a:spcAft>
                <a:spcPts val="0"/>
              </a:spcAft>
              <a:buSzPts val="1995"/>
              <a:buChar char="🞆"/>
            </a:pPr>
            <a:r>
              <a:rPr lang="en-US" sz="1995"/>
              <a:t>In the coding phase, every module specified in the design document is coded and unit tested. </a:t>
            </a:r>
            <a:endParaRPr/>
          </a:p>
          <a:p>
            <a:pPr indent="-285750" lvl="1" marL="742950" rtl="0" algn="l">
              <a:spcBef>
                <a:spcPts val="999"/>
              </a:spcBef>
              <a:spcAft>
                <a:spcPts val="0"/>
              </a:spcAft>
              <a:buSzPts val="1995"/>
              <a:buChar char="🞆"/>
            </a:pPr>
            <a:r>
              <a:rPr lang="en-US" sz="1995"/>
              <a:t>During unit testing, each module is tested in isolation from other modules. </a:t>
            </a:r>
            <a:endParaRPr/>
          </a:p>
          <a:p>
            <a:pPr indent="-228600" lvl="2" marL="1143000" rtl="0" algn="l">
              <a:spcBef>
                <a:spcPts val="963"/>
              </a:spcBef>
              <a:spcAft>
                <a:spcPts val="0"/>
              </a:spcAft>
              <a:buSzPts val="1814"/>
              <a:buChar char="🞆"/>
            </a:pPr>
            <a:r>
              <a:rPr lang="en-US" sz="1814"/>
              <a:t>That is, a module is tested independently as and when its coding is complete.</a:t>
            </a:r>
            <a:endParaRPr/>
          </a:p>
          <a:p>
            <a:pPr indent="-342900" lvl="0" marL="342900" rtl="0" algn="l">
              <a:spcBef>
                <a:spcPts val="1108"/>
              </a:spcBef>
              <a:spcAft>
                <a:spcPts val="0"/>
              </a:spcAft>
              <a:buSzPts val="2540"/>
              <a:buChar char="🞆"/>
            </a:pPr>
            <a:r>
              <a:rPr lang="en-US" sz="2540">
                <a:solidFill>
                  <a:srgbClr val="FFC000"/>
                </a:solidFill>
              </a:rPr>
              <a:t>After all the modules of a system have been coded and unit tested, </a:t>
            </a:r>
            <a:endParaRPr/>
          </a:p>
          <a:p>
            <a:pPr indent="-285750" lvl="1" marL="742950" rtl="0" algn="l">
              <a:spcBef>
                <a:spcPts val="999"/>
              </a:spcBef>
              <a:spcAft>
                <a:spcPts val="0"/>
              </a:spcAft>
              <a:buSzPts val="1995"/>
              <a:buChar char="🞆"/>
            </a:pPr>
            <a:r>
              <a:rPr lang="en-US" sz="1995"/>
              <a:t>the integration and system testing phase is undertaken.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Coding and Testing</a:t>
            </a:r>
            <a:endParaRPr/>
          </a:p>
        </p:txBody>
      </p:sp>
      <p:sp>
        <p:nvSpPr>
          <p:cNvPr id="245" name="Google Shape;245;p31"/>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90000"/>
              </a:lnSpc>
              <a:spcBef>
                <a:spcPts val="0"/>
              </a:spcBef>
              <a:spcAft>
                <a:spcPts val="0"/>
              </a:spcAft>
              <a:buSzPts val="2349"/>
              <a:buChar char="🞆"/>
            </a:pPr>
            <a:r>
              <a:rPr lang="en-US" sz="2349">
                <a:solidFill>
                  <a:srgbClr val="FFC000"/>
                </a:solidFill>
              </a:rPr>
              <a:t>Integration and testing of modules is carried out according to an integration plan. </a:t>
            </a:r>
            <a:endParaRPr/>
          </a:p>
          <a:p>
            <a:pPr indent="-285750" lvl="1" marL="742950" rtl="0" algn="l">
              <a:lnSpc>
                <a:spcPct val="90000"/>
              </a:lnSpc>
              <a:spcBef>
                <a:spcPts val="969"/>
              </a:spcBef>
              <a:spcAft>
                <a:spcPts val="0"/>
              </a:spcAft>
              <a:buSzPts val="1846"/>
              <a:buChar char="🞆"/>
            </a:pPr>
            <a:r>
              <a:rPr lang="en-US" sz="1846"/>
              <a:t>The integration plan, according to which different modules are integrated together, usually envisages integration of modules through a number of steps. </a:t>
            </a:r>
            <a:endParaRPr/>
          </a:p>
          <a:p>
            <a:pPr indent="-285750" lvl="1" marL="742950" rtl="0" algn="l">
              <a:lnSpc>
                <a:spcPct val="90000"/>
              </a:lnSpc>
              <a:spcBef>
                <a:spcPts val="969"/>
              </a:spcBef>
              <a:spcAft>
                <a:spcPts val="0"/>
              </a:spcAft>
              <a:buSzPts val="1846"/>
              <a:buChar char="🞆"/>
            </a:pPr>
            <a:r>
              <a:rPr lang="en-US" sz="1846"/>
              <a:t>During each integration step, a number of modules are added to the partially integrated system and the resultant system is tested.</a:t>
            </a:r>
            <a:endParaRPr/>
          </a:p>
          <a:p>
            <a:pPr indent="-285750" lvl="1" marL="742950" rtl="0" algn="l">
              <a:lnSpc>
                <a:spcPct val="90000"/>
              </a:lnSpc>
              <a:spcBef>
                <a:spcPts val="969"/>
              </a:spcBef>
              <a:spcAft>
                <a:spcPts val="0"/>
              </a:spcAft>
              <a:buSzPts val="1846"/>
              <a:buChar char="🞆"/>
            </a:pPr>
            <a:r>
              <a:rPr lang="en-US" sz="1846"/>
              <a:t>The full product takes shape only after all the modules have been integrated together.</a:t>
            </a:r>
            <a:endParaRPr/>
          </a:p>
          <a:p>
            <a:pPr indent="-342900" lvl="0" marL="342900" rtl="0" algn="l">
              <a:lnSpc>
                <a:spcPct val="90000"/>
              </a:lnSpc>
              <a:spcBef>
                <a:spcPts val="1070"/>
              </a:spcBef>
              <a:spcAft>
                <a:spcPts val="0"/>
              </a:spcAft>
              <a:buSzPts val="2013"/>
              <a:buChar char="🞆"/>
            </a:pPr>
            <a:r>
              <a:rPr lang="en-US" sz="2013">
                <a:solidFill>
                  <a:srgbClr val="FFC000"/>
                </a:solidFill>
              </a:rPr>
              <a:t> </a:t>
            </a:r>
            <a:r>
              <a:rPr lang="en-US" sz="2349">
                <a:solidFill>
                  <a:srgbClr val="FFC000"/>
                </a:solidFill>
              </a:rPr>
              <a:t>System testing is conducted on the full product. </a:t>
            </a:r>
            <a:endParaRPr/>
          </a:p>
          <a:p>
            <a:pPr indent="-285750" lvl="1" marL="742950" rtl="0" algn="l">
              <a:lnSpc>
                <a:spcPct val="90000"/>
              </a:lnSpc>
              <a:spcBef>
                <a:spcPts val="969"/>
              </a:spcBef>
              <a:spcAft>
                <a:spcPts val="0"/>
              </a:spcAft>
              <a:buSzPts val="1846"/>
              <a:buChar char="🞆"/>
            </a:pPr>
            <a:r>
              <a:rPr lang="en-US" sz="1846"/>
              <a:t>During system testing, the product is tested against its  requirements as recorded in the SRS document.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Coding and Testing</a:t>
            </a:r>
            <a:endParaRPr/>
          </a:p>
        </p:txBody>
      </p:sp>
      <p:sp>
        <p:nvSpPr>
          <p:cNvPr id="251" name="Google Shape;251;p32"/>
          <p:cNvSpPr txBox="1"/>
          <p:nvPr>
            <p:ph idx="1" type="body"/>
          </p:nvPr>
        </p:nvSpPr>
        <p:spPr>
          <a:xfrm>
            <a:off x="636104" y="2036374"/>
            <a:ext cx="11251096" cy="4821626"/>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540"/>
              <a:buChar char="🞆"/>
            </a:pPr>
            <a:r>
              <a:rPr lang="en-US" sz="2540">
                <a:solidFill>
                  <a:srgbClr val="FFC000"/>
                </a:solidFill>
              </a:rPr>
              <a:t>Testing is an important phase in software development and typically requires the maximum effort among all the development phases</a:t>
            </a:r>
            <a:r>
              <a:rPr lang="en-US" sz="2540"/>
              <a:t>. </a:t>
            </a:r>
            <a:endParaRPr/>
          </a:p>
          <a:p>
            <a:pPr indent="-285750" lvl="1" marL="742950" rtl="0" algn="l">
              <a:spcBef>
                <a:spcPts val="1035"/>
              </a:spcBef>
              <a:spcAft>
                <a:spcPts val="0"/>
              </a:spcAft>
              <a:buSzPts val="2177"/>
              <a:buChar char="🞆"/>
            </a:pPr>
            <a:r>
              <a:rPr lang="en-US" sz="2177"/>
              <a:t>Moreover, testing involves a lot of creative thinking. </a:t>
            </a:r>
            <a:r>
              <a:rPr lang="en-US" sz="2177">
                <a:solidFill>
                  <a:srgbClr val="FFC000"/>
                </a:solidFill>
              </a:rPr>
              <a:t>Usually, testing of a professional software is carried out using a large number of test cases. </a:t>
            </a:r>
            <a:endParaRPr/>
          </a:p>
          <a:p>
            <a:pPr indent="-285750" lvl="1" marL="742950" rtl="0" algn="l">
              <a:spcBef>
                <a:spcPts val="1035"/>
              </a:spcBef>
              <a:spcAft>
                <a:spcPts val="0"/>
              </a:spcAft>
              <a:buSzPts val="2177"/>
              <a:buChar char="🞆"/>
            </a:pPr>
            <a:r>
              <a:rPr lang="en-US" sz="2177"/>
              <a:t>It is usually the case that many of the different test cases can be executed in parallel by different team members.</a:t>
            </a:r>
            <a:endParaRPr/>
          </a:p>
          <a:p>
            <a:pPr indent="-285750" lvl="1" marL="742950" rtl="0" algn="l">
              <a:spcBef>
                <a:spcPts val="1035"/>
              </a:spcBef>
              <a:spcAft>
                <a:spcPts val="0"/>
              </a:spcAft>
              <a:buSzPts val="2177"/>
              <a:buChar char="🞆"/>
            </a:pPr>
            <a:r>
              <a:rPr lang="en-US" sz="2177"/>
              <a:t>Therefore, </a:t>
            </a:r>
            <a:r>
              <a:rPr lang="en-US" sz="2177">
                <a:solidFill>
                  <a:srgbClr val="FFC000"/>
                </a:solidFill>
              </a:rPr>
              <a:t>to reduce the testing time, during the testing phase the largest manpower </a:t>
            </a:r>
            <a:r>
              <a:rPr lang="en-US" sz="2177"/>
              <a:t>(compared to all other life cycle phases) is deployed. </a:t>
            </a:r>
            <a:endParaRPr/>
          </a:p>
          <a:p>
            <a:pPr indent="-285750" lvl="1" marL="742950" rtl="0" algn="l">
              <a:spcBef>
                <a:spcPts val="999"/>
              </a:spcBef>
              <a:spcAft>
                <a:spcPts val="0"/>
              </a:spcAft>
              <a:buSzPts val="1995"/>
              <a:buChar char="🞆"/>
            </a:pPr>
            <a:r>
              <a:rPr lang="en-US" sz="1995"/>
              <a:t>Testing a software product is as much challenging as initial development activities such as specifications, design, and coding.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descr="Image result for Tester &amp; Developer" id="256" name="Google Shape;256;p33"/>
          <p:cNvSpPr/>
          <p:nvPr/>
        </p:nvSpPr>
        <p:spPr>
          <a:xfrm>
            <a:off x="1687698" y="-192980"/>
            <a:ext cx="276509" cy="2765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540" u="none" cap="none" strike="noStrike">
              <a:solidFill>
                <a:srgbClr val="000000"/>
              </a:solidFill>
              <a:latin typeface="Times New Roman"/>
              <a:ea typeface="Times New Roman"/>
              <a:cs typeface="Times New Roman"/>
              <a:sym typeface="Times New Roman"/>
            </a:endParaRPr>
          </a:p>
        </p:txBody>
      </p:sp>
      <p:sp>
        <p:nvSpPr>
          <p:cNvPr descr="Image result for Tester &amp; Developer" id="257" name="Google Shape;257;p33"/>
          <p:cNvSpPr/>
          <p:nvPr/>
        </p:nvSpPr>
        <p:spPr>
          <a:xfrm>
            <a:off x="1687698" y="-192980"/>
            <a:ext cx="276509" cy="2765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540" u="none" cap="none" strike="noStrike">
              <a:solidFill>
                <a:srgbClr val="000000"/>
              </a:solidFill>
              <a:latin typeface="Times New Roman"/>
              <a:ea typeface="Times New Roman"/>
              <a:cs typeface="Times New Roman"/>
              <a:sym typeface="Times New Roman"/>
            </a:endParaRPr>
          </a:p>
        </p:txBody>
      </p:sp>
      <p:sp>
        <p:nvSpPr>
          <p:cNvPr descr="Image result for Tester &amp; Developer" id="258" name="Google Shape;258;p33"/>
          <p:cNvSpPr/>
          <p:nvPr/>
        </p:nvSpPr>
        <p:spPr>
          <a:xfrm>
            <a:off x="1687698" y="-192980"/>
            <a:ext cx="276509" cy="2765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540" u="none" cap="none" strike="noStrike">
              <a:solidFill>
                <a:srgbClr val="000000"/>
              </a:solidFill>
              <a:latin typeface="Times New Roman"/>
              <a:ea typeface="Times New Roman"/>
              <a:cs typeface="Times New Roman"/>
              <a:sym typeface="Times New Roman"/>
            </a:endParaRPr>
          </a:p>
        </p:txBody>
      </p:sp>
      <p:pic>
        <p:nvPicPr>
          <p:cNvPr descr="Software Testers and Software Developers" id="259" name="Google Shape;259;p33"/>
          <p:cNvPicPr preferRelativeResize="0"/>
          <p:nvPr/>
        </p:nvPicPr>
        <p:blipFill rotWithShape="1">
          <a:blip r:embed="rId3">
            <a:alphaModFix/>
          </a:blip>
          <a:srcRect b="0" l="0" r="0" t="0"/>
          <a:stretch/>
        </p:blipFill>
        <p:spPr>
          <a:xfrm>
            <a:off x="4951882" y="4273192"/>
            <a:ext cx="3073283" cy="2465538"/>
          </a:xfrm>
          <a:prstGeom prst="rect">
            <a:avLst/>
          </a:prstGeom>
          <a:noFill/>
          <a:ln>
            <a:noFill/>
          </a:ln>
        </p:spPr>
      </p:pic>
      <p:pic>
        <p:nvPicPr>
          <p:cNvPr descr="Related image" id="260" name="Google Shape;260;p33"/>
          <p:cNvPicPr preferRelativeResize="0"/>
          <p:nvPr/>
        </p:nvPicPr>
        <p:blipFill rotWithShape="1">
          <a:blip r:embed="rId4">
            <a:alphaModFix/>
          </a:blip>
          <a:srcRect b="0" l="0" r="0" t="0"/>
          <a:stretch/>
        </p:blipFill>
        <p:spPr>
          <a:xfrm>
            <a:off x="8030995" y="4273193"/>
            <a:ext cx="4055466" cy="2465539"/>
          </a:xfrm>
          <a:prstGeom prst="rect">
            <a:avLst/>
          </a:prstGeom>
          <a:noFill/>
          <a:ln>
            <a:noFill/>
          </a:ln>
        </p:spPr>
      </p:pic>
      <p:pic>
        <p:nvPicPr>
          <p:cNvPr descr="Related image" id="261" name="Google Shape;261;p33"/>
          <p:cNvPicPr preferRelativeResize="0"/>
          <p:nvPr/>
        </p:nvPicPr>
        <p:blipFill rotWithShape="1">
          <a:blip r:embed="rId5">
            <a:alphaModFix/>
          </a:blip>
          <a:srcRect b="0" l="0" r="0" t="0"/>
          <a:stretch/>
        </p:blipFill>
        <p:spPr>
          <a:xfrm>
            <a:off x="6280534" y="1915626"/>
            <a:ext cx="3937373" cy="2351766"/>
          </a:xfrm>
          <a:prstGeom prst="rect">
            <a:avLst/>
          </a:prstGeom>
          <a:noFill/>
          <a:ln>
            <a:noFill/>
          </a:ln>
        </p:spPr>
      </p:pic>
      <p:pic>
        <p:nvPicPr>
          <p:cNvPr descr="Related image" id="262" name="Google Shape;262;p33"/>
          <p:cNvPicPr preferRelativeResize="0"/>
          <p:nvPr/>
        </p:nvPicPr>
        <p:blipFill rotWithShape="1">
          <a:blip r:embed="rId6">
            <a:alphaModFix/>
          </a:blip>
          <a:srcRect b="0" l="0" r="0" t="0"/>
          <a:stretch/>
        </p:blipFill>
        <p:spPr>
          <a:xfrm>
            <a:off x="70850" y="2372138"/>
            <a:ext cx="4891369" cy="4393095"/>
          </a:xfrm>
          <a:prstGeom prst="rect">
            <a:avLst/>
          </a:prstGeom>
          <a:noFill/>
          <a:ln>
            <a:noFill/>
          </a:ln>
        </p:spPr>
      </p:pic>
      <p:sp>
        <p:nvSpPr>
          <p:cNvPr id="263" name="Google Shape;263;p33"/>
          <p:cNvSpPr txBox="1"/>
          <p:nvPr/>
        </p:nvSpPr>
        <p:spPr>
          <a:xfrm>
            <a:off x="6211406" y="1229112"/>
            <a:ext cx="4006501" cy="42736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177" u="none" cap="none" strike="noStrike">
                <a:solidFill>
                  <a:srgbClr val="000000"/>
                </a:solidFill>
                <a:latin typeface="Times New Roman"/>
                <a:ea typeface="Times New Roman"/>
                <a:cs typeface="Times New Roman"/>
                <a:sym typeface="Times New Roman"/>
              </a:rPr>
              <a:t>Tussle between Coder &amp; Tester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Coding</a:t>
            </a:r>
            <a:endParaRPr/>
          </a:p>
        </p:txBody>
      </p:sp>
      <p:sp>
        <p:nvSpPr>
          <p:cNvPr id="269" name="Google Shape;269;p34"/>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182"/>
              <a:buChar char="🞆"/>
            </a:pPr>
            <a:r>
              <a:rPr lang="en-US" sz="2182">
                <a:solidFill>
                  <a:srgbClr val="FFC000"/>
                </a:solidFill>
              </a:rPr>
              <a:t>The objective of the coding phase is to transform the design of a system into code in a high-level language, and then to unit test this code</a:t>
            </a:r>
            <a:r>
              <a:rPr lang="en-US" sz="2182"/>
              <a:t>.</a:t>
            </a:r>
            <a:endParaRPr/>
          </a:p>
          <a:p>
            <a:pPr indent="-285750" lvl="1" marL="742950" rtl="0" algn="l">
              <a:spcBef>
                <a:spcPts val="969"/>
              </a:spcBef>
              <a:spcAft>
                <a:spcPts val="0"/>
              </a:spcAft>
              <a:buSzPts val="1846"/>
              <a:buChar char="🞆"/>
            </a:pPr>
            <a:r>
              <a:rPr lang="en-US" sz="1846"/>
              <a:t>The </a:t>
            </a:r>
            <a:r>
              <a:rPr lang="en-US" sz="1846">
                <a:solidFill>
                  <a:srgbClr val="FFC000"/>
                </a:solidFill>
              </a:rPr>
              <a:t>input</a:t>
            </a:r>
            <a:r>
              <a:rPr lang="en-US" sz="1846"/>
              <a:t> to the </a:t>
            </a:r>
            <a:r>
              <a:rPr lang="en-US" sz="1846">
                <a:solidFill>
                  <a:srgbClr val="FFC000"/>
                </a:solidFill>
              </a:rPr>
              <a:t>coding</a:t>
            </a:r>
            <a:r>
              <a:rPr lang="en-US" sz="1846"/>
              <a:t> </a:t>
            </a:r>
            <a:r>
              <a:rPr lang="en-US" sz="1846">
                <a:solidFill>
                  <a:srgbClr val="FFC000"/>
                </a:solidFill>
              </a:rPr>
              <a:t>phase</a:t>
            </a:r>
            <a:r>
              <a:rPr lang="en-US" sz="1846"/>
              <a:t> is the </a:t>
            </a:r>
            <a:r>
              <a:rPr lang="en-US" sz="1846">
                <a:solidFill>
                  <a:srgbClr val="FFC000"/>
                </a:solidFill>
              </a:rPr>
              <a:t>design</a:t>
            </a:r>
            <a:r>
              <a:rPr lang="en-US" sz="1846"/>
              <a:t> </a:t>
            </a:r>
            <a:r>
              <a:rPr lang="en-US" sz="1846">
                <a:solidFill>
                  <a:srgbClr val="FFC000"/>
                </a:solidFill>
              </a:rPr>
              <a:t>document</a:t>
            </a:r>
            <a:r>
              <a:rPr lang="en-US" sz="1846"/>
              <a:t> produced at the end of the design phase.</a:t>
            </a:r>
            <a:endParaRPr/>
          </a:p>
          <a:p>
            <a:pPr indent="-285750" lvl="1" marL="742950" rtl="0" algn="l">
              <a:spcBef>
                <a:spcPts val="969"/>
              </a:spcBef>
              <a:spcAft>
                <a:spcPts val="0"/>
              </a:spcAft>
              <a:buSzPts val="1846"/>
              <a:buChar char="🞆"/>
            </a:pPr>
            <a:r>
              <a:rPr lang="en-US" sz="1846"/>
              <a:t>The detailed design is usually documented in the form of module specifications where</a:t>
            </a:r>
            <a:endParaRPr/>
          </a:p>
          <a:p>
            <a:pPr indent="-228600" lvl="2" marL="1143000" rtl="0" algn="l">
              <a:spcBef>
                <a:spcPts val="935"/>
              </a:spcBef>
              <a:spcAft>
                <a:spcPts val="0"/>
              </a:spcAft>
              <a:buSzPts val="1677"/>
              <a:buChar char="🞆"/>
            </a:pPr>
            <a:r>
              <a:rPr lang="en-US" sz="1677"/>
              <a:t> the data structures and algorithms for each module are specified. </a:t>
            </a:r>
            <a:endParaRPr/>
          </a:p>
          <a:p>
            <a:pPr indent="-122110" lvl="2" marL="1143000" rtl="0" algn="l">
              <a:spcBef>
                <a:spcPts val="935"/>
              </a:spcBef>
              <a:spcAft>
                <a:spcPts val="0"/>
              </a:spcAft>
              <a:buSzPts val="1677"/>
              <a:buNone/>
            </a:pPr>
            <a:r>
              <a:t/>
            </a:r>
            <a:endParaRPr sz="1677"/>
          </a:p>
          <a:p>
            <a:pPr indent="-285750" lvl="1" marL="742950" rtl="0" algn="l">
              <a:spcBef>
                <a:spcPts val="969"/>
              </a:spcBef>
              <a:spcAft>
                <a:spcPts val="0"/>
              </a:spcAft>
              <a:buSzPts val="1846"/>
              <a:buChar char="🞆"/>
            </a:pPr>
            <a:r>
              <a:rPr lang="en-US" sz="1846">
                <a:solidFill>
                  <a:srgbClr val="FFC000"/>
                </a:solidFill>
              </a:rPr>
              <a:t>During the coding phase, different modules identified in the design document are coded according to their respective module specifications.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2194631" y="165619"/>
            <a:ext cx="7802739" cy="69847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Scope &amp; necessity of SE</a:t>
            </a:r>
            <a:endParaRPr/>
          </a:p>
        </p:txBody>
      </p:sp>
      <p:pic>
        <p:nvPicPr>
          <p:cNvPr id="126" name="Google Shape;126;p17"/>
          <p:cNvPicPr preferRelativeResize="0"/>
          <p:nvPr/>
        </p:nvPicPr>
        <p:blipFill rotWithShape="1">
          <a:blip r:embed="rId3">
            <a:alphaModFix/>
          </a:blip>
          <a:srcRect b="5143" l="13586" r="42743" t="28885"/>
          <a:stretch/>
        </p:blipFill>
        <p:spPr>
          <a:xfrm>
            <a:off x="503104" y="2049537"/>
            <a:ext cx="5314948" cy="4534384"/>
          </a:xfrm>
          <a:prstGeom prst="rect">
            <a:avLst/>
          </a:prstGeom>
          <a:noFill/>
          <a:ln>
            <a:noFill/>
          </a:ln>
        </p:spPr>
      </p:pic>
      <p:pic>
        <p:nvPicPr>
          <p:cNvPr id="127" name="Google Shape;127;p17"/>
          <p:cNvPicPr preferRelativeResize="0"/>
          <p:nvPr/>
        </p:nvPicPr>
        <p:blipFill rotWithShape="1">
          <a:blip r:embed="rId4">
            <a:alphaModFix/>
          </a:blip>
          <a:srcRect b="11741" l="13824" r="44608" t="52278"/>
          <a:stretch/>
        </p:blipFill>
        <p:spPr>
          <a:xfrm>
            <a:off x="6154689" y="3868697"/>
            <a:ext cx="6037311" cy="2951021"/>
          </a:xfrm>
          <a:prstGeom prst="rect">
            <a:avLst/>
          </a:prstGeom>
          <a:noFill/>
          <a:ln>
            <a:noFill/>
          </a:ln>
        </p:spPr>
      </p:pic>
      <p:sp>
        <p:nvSpPr>
          <p:cNvPr id="128" name="Google Shape;128;p17"/>
          <p:cNvSpPr txBox="1"/>
          <p:nvPr/>
        </p:nvSpPr>
        <p:spPr>
          <a:xfrm>
            <a:off x="6506470" y="2477061"/>
            <a:ext cx="5314948" cy="34362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633" u="none" cap="none" strike="noStrike">
                <a:solidFill>
                  <a:srgbClr val="FFC000"/>
                </a:solidFill>
                <a:latin typeface="Century Gothic"/>
                <a:ea typeface="Century Gothic"/>
                <a:cs typeface="Century Gothic"/>
                <a:sym typeface="Century Gothic"/>
              </a:rPr>
              <a:t>Programs Vs. Complex commercial software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Coding standard</a:t>
            </a:r>
            <a:endParaRPr/>
          </a:p>
        </p:txBody>
      </p:sp>
      <p:sp>
        <p:nvSpPr>
          <p:cNvPr id="275" name="Google Shape;275;p35"/>
          <p:cNvSpPr txBox="1"/>
          <p:nvPr>
            <p:ph idx="1" type="body"/>
          </p:nvPr>
        </p:nvSpPr>
        <p:spPr>
          <a:xfrm>
            <a:off x="357809" y="2191496"/>
            <a:ext cx="11560679" cy="451055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90000"/>
              </a:lnSpc>
              <a:spcBef>
                <a:spcPts val="0"/>
              </a:spcBef>
              <a:spcAft>
                <a:spcPts val="0"/>
              </a:spcAft>
              <a:buSzPts val="2540"/>
              <a:buChar char="🞆"/>
            </a:pPr>
            <a:r>
              <a:rPr lang="en-US" sz="2540">
                <a:solidFill>
                  <a:srgbClr val="FFC000"/>
                </a:solidFill>
              </a:rPr>
              <a:t>Good software development organizations require their programmers to adhere to some well-defined and standard style of coding which is called their </a:t>
            </a:r>
            <a:r>
              <a:rPr b="1" lang="en-US" sz="2540">
                <a:solidFill>
                  <a:srgbClr val="FFC000"/>
                </a:solidFill>
              </a:rPr>
              <a:t>coding standard</a:t>
            </a:r>
            <a:r>
              <a:rPr lang="en-US" sz="2540"/>
              <a:t>. </a:t>
            </a:r>
            <a:endParaRPr/>
          </a:p>
          <a:p>
            <a:pPr indent="-285750" lvl="1" marL="742950" rtl="0" algn="l">
              <a:lnSpc>
                <a:spcPct val="90000"/>
              </a:lnSpc>
              <a:spcBef>
                <a:spcPts val="999"/>
              </a:spcBef>
              <a:spcAft>
                <a:spcPts val="0"/>
              </a:spcAft>
              <a:buSzPts val="1995"/>
              <a:buChar char="🞆"/>
            </a:pPr>
            <a:r>
              <a:rPr lang="en-US" sz="1995"/>
              <a:t>A coding standard lists several rules to be followed during coding, such as the way variables are to be named, the way the code is to be laid out, the error return conventions, etc.</a:t>
            </a:r>
            <a:endParaRPr/>
          </a:p>
          <a:p>
            <a:pPr indent="-285750" lvl="1" marL="742950" rtl="0" algn="l">
              <a:lnSpc>
                <a:spcPct val="90000"/>
              </a:lnSpc>
              <a:spcBef>
                <a:spcPts val="999"/>
              </a:spcBef>
              <a:spcAft>
                <a:spcPts val="0"/>
              </a:spcAft>
              <a:buSzPts val="1995"/>
              <a:buChar char="🞆"/>
            </a:pPr>
            <a:r>
              <a:rPr lang="en-US" sz="1995"/>
              <a:t>These software development organizations formulate their own coding standards that suit them the most, and require their developers to follow the standards rigorously because of the significant business advantages it offers. </a:t>
            </a:r>
            <a:endParaRPr/>
          </a:p>
          <a:p>
            <a:pPr indent="-228600" lvl="2" marL="1143000" rtl="0" algn="l">
              <a:lnSpc>
                <a:spcPct val="90000"/>
              </a:lnSpc>
              <a:spcBef>
                <a:spcPts val="963"/>
              </a:spcBef>
              <a:spcAft>
                <a:spcPts val="0"/>
              </a:spcAft>
              <a:buSzPts val="1814"/>
              <a:buChar char="🞆"/>
            </a:pPr>
            <a:r>
              <a:rPr lang="en-US" sz="1814">
                <a:solidFill>
                  <a:srgbClr val="FFC000"/>
                </a:solidFill>
              </a:rPr>
              <a:t>A coding standard gives a uniform appearance to the codes written by different engineers.</a:t>
            </a:r>
            <a:endParaRPr/>
          </a:p>
          <a:p>
            <a:pPr indent="-228600" lvl="2" marL="1143000" rtl="0" algn="l">
              <a:lnSpc>
                <a:spcPct val="90000"/>
              </a:lnSpc>
              <a:spcBef>
                <a:spcPts val="963"/>
              </a:spcBef>
              <a:spcAft>
                <a:spcPts val="0"/>
              </a:spcAft>
              <a:buSzPts val="1814"/>
              <a:buChar char="🞆"/>
            </a:pPr>
            <a:r>
              <a:rPr lang="en-US" sz="1814">
                <a:solidFill>
                  <a:srgbClr val="FFC000"/>
                </a:solidFill>
              </a:rPr>
              <a:t>It facilitates code understanding and code reuse.</a:t>
            </a:r>
            <a:endParaRPr/>
          </a:p>
          <a:p>
            <a:pPr indent="-228600" lvl="2" marL="1143000" rtl="0" algn="l">
              <a:lnSpc>
                <a:spcPct val="90000"/>
              </a:lnSpc>
              <a:spcBef>
                <a:spcPts val="963"/>
              </a:spcBef>
              <a:spcAft>
                <a:spcPts val="0"/>
              </a:spcAft>
              <a:buSzPts val="1814"/>
              <a:buChar char="🞆"/>
            </a:pPr>
            <a:r>
              <a:rPr lang="en-US" sz="1814">
                <a:solidFill>
                  <a:srgbClr val="FFC000"/>
                </a:solidFill>
              </a:rPr>
              <a:t>It promotes good programming practices.</a:t>
            </a:r>
            <a:endParaRPr/>
          </a:p>
          <a:p>
            <a:pPr indent="-342900" lvl="0" marL="342900" rtl="0" algn="l">
              <a:lnSpc>
                <a:spcPct val="90000"/>
              </a:lnSpc>
              <a:spcBef>
                <a:spcPts val="960"/>
              </a:spcBef>
              <a:spcAft>
                <a:spcPts val="0"/>
              </a:spcAft>
              <a:buSzPts val="1800"/>
              <a:buFont typeface="Noto Sans Symbols"/>
              <a:buNone/>
            </a:pPr>
            <a:r>
              <a:t/>
            </a:r>
            <a:endParaRPr b="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1523521" y="165619"/>
            <a:ext cx="9144960" cy="8712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Representative coding standards </a:t>
            </a:r>
            <a:endParaRPr/>
          </a:p>
        </p:txBody>
      </p:sp>
      <p:sp>
        <p:nvSpPr>
          <p:cNvPr id="281" name="Google Shape;281;p36"/>
          <p:cNvSpPr txBox="1"/>
          <p:nvPr>
            <p:ph idx="1" type="body"/>
          </p:nvPr>
        </p:nvSpPr>
        <p:spPr>
          <a:xfrm>
            <a:off x="251791" y="1878099"/>
            <a:ext cx="11728174" cy="515574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349"/>
              <a:buChar char="🞆"/>
            </a:pPr>
            <a:r>
              <a:rPr lang="en-US" sz="2349">
                <a:solidFill>
                  <a:srgbClr val="FFC000"/>
                </a:solidFill>
              </a:rPr>
              <a:t>Rules for limiting the use of globals</a:t>
            </a:r>
            <a:r>
              <a:rPr b="0" lang="en-US" sz="1665">
                <a:solidFill>
                  <a:srgbClr val="FFC000"/>
                </a:solidFill>
              </a:rPr>
              <a:t>: </a:t>
            </a:r>
            <a:endParaRPr/>
          </a:p>
          <a:p>
            <a:pPr indent="-285750" lvl="1" marL="742950" rtl="0" algn="l">
              <a:spcBef>
                <a:spcPts val="1003"/>
              </a:spcBef>
              <a:spcAft>
                <a:spcPts val="0"/>
              </a:spcAft>
              <a:buSzPts val="2013"/>
              <a:buChar char="🞆"/>
            </a:pPr>
            <a:r>
              <a:rPr lang="en-US" sz="2013"/>
              <a:t>These rules list what types of data can be declared global and what cannot</a:t>
            </a:r>
            <a:r>
              <a:rPr b="0" lang="en-US" sz="1480"/>
              <a:t>.</a:t>
            </a:r>
            <a:endParaRPr/>
          </a:p>
          <a:p>
            <a:pPr indent="-342900" lvl="0" marL="342900" rtl="0" algn="l">
              <a:spcBef>
                <a:spcPts val="1070"/>
              </a:spcBef>
              <a:spcAft>
                <a:spcPts val="0"/>
              </a:spcAft>
              <a:buSzPts val="2349"/>
              <a:buChar char="🞆"/>
            </a:pPr>
            <a:r>
              <a:rPr lang="en-US" sz="2349">
                <a:solidFill>
                  <a:srgbClr val="FFC000"/>
                </a:solidFill>
              </a:rPr>
              <a:t>Standard headers for different modules: </a:t>
            </a:r>
            <a:endParaRPr/>
          </a:p>
          <a:p>
            <a:pPr indent="-285750" lvl="1" marL="742950" rtl="0" algn="l">
              <a:spcBef>
                <a:spcPts val="1003"/>
              </a:spcBef>
              <a:spcAft>
                <a:spcPts val="0"/>
              </a:spcAft>
              <a:buSzPts val="2013"/>
              <a:buChar char="🞆"/>
            </a:pPr>
            <a:r>
              <a:rPr lang="en-US" sz="2013"/>
              <a:t>The header of different modules should have standard format and information for ease of understanding and maintenance. </a:t>
            </a:r>
            <a:endParaRPr/>
          </a:p>
          <a:p>
            <a:pPr indent="-228600" lvl="3" marL="1600200" rtl="0" algn="l">
              <a:spcBef>
                <a:spcPts val="969"/>
              </a:spcBef>
              <a:spcAft>
                <a:spcPts val="0"/>
              </a:spcAft>
              <a:buSzPts val="1846"/>
              <a:buChar char="🞆"/>
            </a:pPr>
            <a:r>
              <a:rPr lang="en-US" sz="1846"/>
              <a:t>Name of the module</a:t>
            </a:r>
            <a:endParaRPr/>
          </a:p>
          <a:p>
            <a:pPr indent="-228600" lvl="3" marL="1600200" rtl="0" algn="l">
              <a:spcBef>
                <a:spcPts val="969"/>
              </a:spcBef>
              <a:spcAft>
                <a:spcPts val="0"/>
              </a:spcAft>
              <a:buSzPts val="1846"/>
              <a:buChar char="🞆"/>
            </a:pPr>
            <a:r>
              <a:rPr lang="en-US" sz="1846"/>
              <a:t>Date on which the module was created</a:t>
            </a:r>
            <a:endParaRPr/>
          </a:p>
          <a:p>
            <a:pPr indent="-228600" lvl="3" marL="1600200" rtl="0" algn="l">
              <a:spcBef>
                <a:spcPts val="969"/>
              </a:spcBef>
              <a:spcAft>
                <a:spcPts val="0"/>
              </a:spcAft>
              <a:buSzPts val="1846"/>
              <a:buChar char="🞆"/>
            </a:pPr>
            <a:r>
              <a:rPr lang="en-US" sz="1846"/>
              <a:t>Author’s name</a:t>
            </a:r>
            <a:endParaRPr/>
          </a:p>
          <a:p>
            <a:pPr indent="-228600" lvl="3" marL="1600200" rtl="0" algn="l">
              <a:spcBef>
                <a:spcPts val="969"/>
              </a:spcBef>
              <a:spcAft>
                <a:spcPts val="0"/>
              </a:spcAft>
              <a:buSzPts val="1846"/>
              <a:buChar char="🞆"/>
            </a:pPr>
            <a:r>
              <a:rPr lang="en-US" sz="1846"/>
              <a:t>Modification history</a:t>
            </a:r>
            <a:endParaRPr/>
          </a:p>
          <a:p>
            <a:pPr indent="-228600" lvl="3" marL="1600200" rtl="0" algn="l">
              <a:spcBef>
                <a:spcPts val="969"/>
              </a:spcBef>
              <a:spcAft>
                <a:spcPts val="0"/>
              </a:spcAft>
              <a:buSzPts val="1846"/>
              <a:buChar char="🞆"/>
            </a:pPr>
            <a:r>
              <a:rPr lang="en-US" sz="1846"/>
              <a:t>Synopsis of the module. (small write-up about what the module does)</a:t>
            </a:r>
            <a:endParaRPr/>
          </a:p>
          <a:p>
            <a:pPr indent="-228600" lvl="3" marL="1600200" rtl="0" algn="l">
              <a:spcBef>
                <a:spcPts val="969"/>
              </a:spcBef>
              <a:spcAft>
                <a:spcPts val="0"/>
              </a:spcAft>
              <a:buSzPts val="1846"/>
              <a:buChar char="🞆"/>
            </a:pPr>
            <a:r>
              <a:rPr lang="en-US" sz="1846"/>
              <a:t>Different functions supported in the module, along with their input/output parameters</a:t>
            </a:r>
            <a:endParaRPr/>
          </a:p>
          <a:p>
            <a:pPr indent="-228600" lvl="3" marL="1600200" rtl="0" algn="l">
              <a:spcBef>
                <a:spcPts val="969"/>
              </a:spcBef>
              <a:spcAft>
                <a:spcPts val="0"/>
              </a:spcAft>
              <a:buSzPts val="1846"/>
              <a:buChar char="🞆"/>
            </a:pPr>
            <a:r>
              <a:rPr lang="en-US" sz="1846"/>
              <a:t>Global variables accessed/modified by the module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1742424" y="165618"/>
            <a:ext cx="8926057" cy="113915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Representative coding standards </a:t>
            </a:r>
            <a:endParaRPr/>
          </a:p>
        </p:txBody>
      </p:sp>
      <p:sp>
        <p:nvSpPr>
          <p:cNvPr id="287" name="Google Shape;287;p37"/>
          <p:cNvSpPr txBox="1"/>
          <p:nvPr>
            <p:ph idx="1" type="body"/>
          </p:nvPr>
        </p:nvSpPr>
        <p:spPr>
          <a:xfrm>
            <a:off x="841274" y="2181828"/>
            <a:ext cx="10118273" cy="451055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80000"/>
              </a:lnSpc>
              <a:spcBef>
                <a:spcPts val="0"/>
              </a:spcBef>
              <a:spcAft>
                <a:spcPts val="0"/>
              </a:spcAft>
              <a:buSzPts val="2349"/>
              <a:buChar char="🞆"/>
            </a:pPr>
            <a:r>
              <a:rPr lang="en-US" sz="2349">
                <a:solidFill>
                  <a:srgbClr val="FFC000"/>
                </a:solidFill>
              </a:rPr>
              <a:t>Naming conventions for global variables, local variables, and constant identifiers: </a:t>
            </a:r>
            <a:endParaRPr/>
          </a:p>
          <a:p>
            <a:pPr indent="-285750" lvl="1" marL="742950" rtl="0" algn="l">
              <a:lnSpc>
                <a:spcPct val="80000"/>
              </a:lnSpc>
              <a:spcBef>
                <a:spcPts val="1003"/>
              </a:spcBef>
              <a:spcAft>
                <a:spcPts val="0"/>
              </a:spcAft>
              <a:buSzPts val="2013"/>
              <a:buChar char="🞆"/>
            </a:pPr>
            <a:r>
              <a:rPr lang="en-US" sz="2013"/>
              <a:t>A popular naming convention is that variables are named using mixed case lettering. </a:t>
            </a:r>
            <a:endParaRPr/>
          </a:p>
          <a:p>
            <a:pPr indent="-228600" lvl="2" marL="1143000" rtl="0" algn="l">
              <a:lnSpc>
                <a:spcPct val="80000"/>
              </a:lnSpc>
              <a:spcBef>
                <a:spcPts val="935"/>
              </a:spcBef>
              <a:spcAft>
                <a:spcPts val="0"/>
              </a:spcAft>
              <a:buSzPts val="1677"/>
              <a:buChar char="🞆"/>
            </a:pPr>
            <a:r>
              <a:rPr lang="en-US" sz="1677"/>
              <a:t>Global variable names would always start with a capital letter (e.g., GlobalData) and local variable names start with small letters (e.g., localData). </a:t>
            </a:r>
            <a:endParaRPr/>
          </a:p>
          <a:p>
            <a:pPr indent="-228600" lvl="2" marL="1143000" rtl="0" algn="l">
              <a:lnSpc>
                <a:spcPct val="80000"/>
              </a:lnSpc>
              <a:spcBef>
                <a:spcPts val="935"/>
              </a:spcBef>
              <a:spcAft>
                <a:spcPts val="0"/>
              </a:spcAft>
              <a:buSzPts val="1677"/>
              <a:buChar char="🞆"/>
            </a:pPr>
            <a:r>
              <a:rPr lang="en-US" sz="1677"/>
              <a:t>Constant names should be formed using capital letters only (e.g., CONSTDATA).</a:t>
            </a:r>
            <a:endParaRPr/>
          </a:p>
          <a:p>
            <a:pPr indent="-342900" lvl="0" marL="342900" rtl="0" algn="l">
              <a:lnSpc>
                <a:spcPct val="80000"/>
              </a:lnSpc>
              <a:spcBef>
                <a:spcPts val="1070"/>
              </a:spcBef>
              <a:spcAft>
                <a:spcPts val="0"/>
              </a:spcAft>
              <a:buSzPts val="2349"/>
              <a:buChar char="🞆"/>
            </a:pPr>
            <a:r>
              <a:rPr lang="en-US" sz="2349">
                <a:solidFill>
                  <a:srgbClr val="FFC000"/>
                </a:solidFill>
              </a:rPr>
              <a:t>Conventions regarding error return values and exception handling mechanisms: </a:t>
            </a:r>
            <a:endParaRPr/>
          </a:p>
          <a:p>
            <a:pPr indent="-285750" lvl="1" marL="742950" rtl="0" algn="l">
              <a:lnSpc>
                <a:spcPct val="80000"/>
              </a:lnSpc>
              <a:spcBef>
                <a:spcPts val="1003"/>
              </a:spcBef>
              <a:spcAft>
                <a:spcPts val="0"/>
              </a:spcAft>
              <a:buSzPts val="2013"/>
              <a:buChar char="🞆"/>
            </a:pPr>
            <a:r>
              <a:rPr lang="en-US" sz="2013"/>
              <a:t>The way error conditions are reported by different functions in a program should be standard within an organization. </a:t>
            </a:r>
            <a:endParaRPr/>
          </a:p>
          <a:p>
            <a:pPr indent="-228600" lvl="2" marL="1143000" rtl="0" algn="l">
              <a:lnSpc>
                <a:spcPct val="80000"/>
              </a:lnSpc>
              <a:spcBef>
                <a:spcPts val="935"/>
              </a:spcBef>
              <a:spcAft>
                <a:spcPts val="0"/>
              </a:spcAft>
              <a:buSzPts val="1677"/>
              <a:buChar char="🞆"/>
            </a:pPr>
            <a:r>
              <a:rPr lang="en-US" sz="1677"/>
              <a:t>For example, all functions while encountering an error condition should either return a 0 or 1 consistently, independent of which programmer has written the code. </a:t>
            </a:r>
            <a:endParaRPr/>
          </a:p>
          <a:p>
            <a:pPr indent="-228600" lvl="2" marL="1143000" rtl="0" algn="l">
              <a:lnSpc>
                <a:spcPct val="80000"/>
              </a:lnSpc>
              <a:spcBef>
                <a:spcPts val="935"/>
              </a:spcBef>
              <a:spcAft>
                <a:spcPts val="0"/>
              </a:spcAft>
              <a:buSzPts val="1677"/>
              <a:buChar char="🞆"/>
            </a:pPr>
            <a:r>
              <a:rPr lang="en-US" sz="1677"/>
              <a:t>This facilitates reuse and debugging.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2194630" y="482811"/>
            <a:ext cx="7802739" cy="6783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Coding guidelines</a:t>
            </a:r>
            <a:endParaRPr/>
          </a:p>
        </p:txBody>
      </p:sp>
      <p:sp>
        <p:nvSpPr>
          <p:cNvPr id="293" name="Google Shape;293;p38"/>
          <p:cNvSpPr txBox="1"/>
          <p:nvPr>
            <p:ph idx="1" type="body"/>
          </p:nvPr>
        </p:nvSpPr>
        <p:spPr>
          <a:xfrm>
            <a:off x="980971" y="2048104"/>
            <a:ext cx="10508664" cy="451055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90000"/>
              </a:lnSpc>
              <a:spcBef>
                <a:spcPts val="0"/>
              </a:spcBef>
              <a:spcAft>
                <a:spcPts val="0"/>
              </a:spcAft>
              <a:buSzPts val="2159"/>
              <a:buFont typeface="Noto Sans Symbols"/>
              <a:buNone/>
            </a:pPr>
            <a:r>
              <a:rPr lang="en-US" sz="2159">
                <a:solidFill>
                  <a:srgbClr val="FFC000"/>
                </a:solidFill>
              </a:rPr>
              <a:t>Representative coding guidelines: </a:t>
            </a:r>
            <a:endParaRPr/>
          </a:p>
          <a:p>
            <a:pPr indent="-285750" lvl="1" marL="742950" rtl="0" algn="l">
              <a:lnSpc>
                <a:spcPct val="90000"/>
              </a:lnSpc>
              <a:spcBef>
                <a:spcPts val="970"/>
              </a:spcBef>
              <a:spcAft>
                <a:spcPts val="0"/>
              </a:spcAft>
              <a:buSzPts val="1850"/>
              <a:buChar char="🞆"/>
            </a:pPr>
            <a:r>
              <a:rPr lang="en-US" sz="1850"/>
              <a:t>Do not use a coding style that is too clever or too difficult to understand:</a:t>
            </a:r>
            <a:endParaRPr/>
          </a:p>
          <a:p>
            <a:pPr indent="-228600" lvl="2" marL="1143000" rtl="0" algn="l">
              <a:lnSpc>
                <a:spcPct val="90000"/>
              </a:lnSpc>
              <a:spcBef>
                <a:spcPts val="908"/>
              </a:spcBef>
              <a:spcAft>
                <a:spcPts val="0"/>
              </a:spcAft>
              <a:buSzPts val="1541"/>
              <a:buChar char="🞆"/>
            </a:pPr>
            <a:r>
              <a:rPr lang="en-US" sz="1541"/>
              <a:t>C l e v e r coding can obscure meaning of the code and reduce code understandability; thereby making maintenance and debugging difficult and expensive.</a:t>
            </a:r>
            <a:endParaRPr/>
          </a:p>
          <a:p>
            <a:pPr indent="-285750" lvl="1" marL="742950" rtl="0" algn="l">
              <a:lnSpc>
                <a:spcPct val="90000"/>
              </a:lnSpc>
              <a:spcBef>
                <a:spcPts val="970"/>
              </a:spcBef>
              <a:spcAft>
                <a:spcPts val="0"/>
              </a:spcAft>
              <a:buSzPts val="1850"/>
              <a:buChar char="🞆"/>
            </a:pPr>
            <a:r>
              <a:rPr lang="en-US" sz="1850"/>
              <a:t>Do not use an identifier for multiple purposes:</a:t>
            </a:r>
            <a:endParaRPr/>
          </a:p>
          <a:p>
            <a:pPr indent="-228600" lvl="2" marL="1143000" rtl="0" algn="l">
              <a:lnSpc>
                <a:spcPct val="90000"/>
              </a:lnSpc>
              <a:spcBef>
                <a:spcPts val="908"/>
              </a:spcBef>
              <a:spcAft>
                <a:spcPts val="0"/>
              </a:spcAft>
              <a:buSzPts val="1541"/>
              <a:buChar char="🞆"/>
            </a:pPr>
            <a:r>
              <a:rPr lang="en-US" sz="1541"/>
              <a:t>Programmers often use the same identifier to denote several temporary entities. For example, some programmers make use of a temporary loop variable for also computing and storing the final result.</a:t>
            </a:r>
            <a:endParaRPr/>
          </a:p>
          <a:p>
            <a:pPr indent="-285750" lvl="1" marL="742950" rtl="0" algn="l">
              <a:lnSpc>
                <a:spcPct val="90000"/>
              </a:lnSpc>
              <a:spcBef>
                <a:spcPts val="970"/>
              </a:spcBef>
              <a:spcAft>
                <a:spcPts val="0"/>
              </a:spcAft>
              <a:buSzPts val="1850"/>
              <a:buChar char="🞆"/>
            </a:pPr>
            <a:r>
              <a:rPr lang="en-US" sz="1850"/>
              <a:t>Code should be well-documented: </a:t>
            </a:r>
            <a:endParaRPr/>
          </a:p>
          <a:p>
            <a:pPr indent="-228600" lvl="2" marL="1143000" rtl="0" algn="l">
              <a:lnSpc>
                <a:spcPct val="90000"/>
              </a:lnSpc>
              <a:spcBef>
                <a:spcPts val="908"/>
              </a:spcBef>
              <a:spcAft>
                <a:spcPts val="0"/>
              </a:spcAft>
              <a:buSzPts val="1541"/>
              <a:buChar char="🞆"/>
            </a:pPr>
            <a:r>
              <a:rPr lang="en-US" sz="1541"/>
              <a:t>As a rule of thumb, there should be at least one comment line on the average for every three/ four lines of code.</a:t>
            </a:r>
            <a:endParaRPr/>
          </a:p>
          <a:p>
            <a:pPr indent="-285750" lvl="1" marL="742950" rtl="0" algn="l">
              <a:lnSpc>
                <a:spcPct val="90000"/>
              </a:lnSpc>
              <a:spcBef>
                <a:spcPts val="970"/>
              </a:spcBef>
              <a:spcAft>
                <a:spcPts val="0"/>
              </a:spcAft>
              <a:buSzPts val="1850"/>
              <a:buChar char="🞆"/>
            </a:pPr>
            <a:r>
              <a:rPr lang="en-US" sz="1850"/>
              <a:t>Length of any function should not exceed 10 source lines:</a:t>
            </a:r>
            <a:endParaRPr/>
          </a:p>
          <a:p>
            <a:pPr indent="-342900" lvl="0" marL="342900" rtl="0" algn="l">
              <a:lnSpc>
                <a:spcPct val="90000"/>
              </a:lnSpc>
              <a:spcBef>
                <a:spcPts val="970"/>
              </a:spcBef>
              <a:spcAft>
                <a:spcPts val="0"/>
              </a:spcAft>
              <a:buSzPts val="1850"/>
              <a:buChar char="🞆"/>
            </a:pPr>
            <a:r>
              <a:rPr lang="en-US" sz="1850"/>
              <a:t>Do not use GO TO statements: </a:t>
            </a:r>
            <a:endParaRPr/>
          </a:p>
          <a:p>
            <a:pPr indent="-285750" lvl="1" marL="742950" rtl="0" algn="l">
              <a:lnSpc>
                <a:spcPct val="90000"/>
              </a:lnSpc>
              <a:spcBef>
                <a:spcPts val="878"/>
              </a:spcBef>
              <a:spcAft>
                <a:spcPts val="0"/>
              </a:spcAft>
              <a:buSzPts val="1388"/>
              <a:buChar char="🞆"/>
            </a:pPr>
            <a:r>
              <a:rPr lang="en-US" sz="1388"/>
              <a:t>Use of GO TO statements makes a program unstructured. This makes the program very difficult to understand, debug, and maintain.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2194631" y="259228"/>
            <a:ext cx="9414273" cy="129127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CODE REVIEW </a:t>
            </a:r>
            <a:br>
              <a:rPr lang="en-US"/>
            </a:br>
            <a:r>
              <a:rPr lang="en-US" sz="2177"/>
              <a:t>(starts after successful compilation of developed module)</a:t>
            </a:r>
            <a:endParaRPr/>
          </a:p>
        </p:txBody>
      </p:sp>
      <p:sp>
        <p:nvSpPr>
          <p:cNvPr id="299" name="Google Shape;299;p39"/>
          <p:cNvSpPr txBox="1"/>
          <p:nvPr>
            <p:ph idx="1" type="body"/>
          </p:nvPr>
        </p:nvSpPr>
        <p:spPr>
          <a:xfrm>
            <a:off x="1086678" y="2239619"/>
            <a:ext cx="10707756" cy="4512365"/>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90000"/>
              </a:lnSpc>
              <a:spcBef>
                <a:spcPts val="0"/>
              </a:spcBef>
              <a:spcAft>
                <a:spcPts val="0"/>
              </a:spcAft>
              <a:buSzPts val="2349"/>
              <a:buChar char="🞆"/>
            </a:pPr>
            <a:r>
              <a:rPr lang="en-US" sz="2349">
                <a:solidFill>
                  <a:srgbClr val="FFC000"/>
                </a:solidFill>
              </a:rPr>
              <a:t>Testing</a:t>
            </a:r>
            <a:r>
              <a:rPr lang="en-US" sz="2349"/>
              <a:t> </a:t>
            </a:r>
            <a:r>
              <a:rPr lang="en-US" sz="2349">
                <a:solidFill>
                  <a:srgbClr val="FFC000"/>
                </a:solidFill>
              </a:rPr>
              <a:t>is an effective defect removal mechanism from executable</a:t>
            </a:r>
            <a:r>
              <a:rPr lang="en-US" sz="2349">
                <a:solidFill>
                  <a:srgbClr val="C00000"/>
                </a:solidFill>
              </a:rPr>
              <a:t> </a:t>
            </a:r>
            <a:r>
              <a:rPr lang="en-US" sz="2349">
                <a:solidFill>
                  <a:srgbClr val="FFC000"/>
                </a:solidFill>
              </a:rPr>
              <a:t>code</a:t>
            </a:r>
            <a:r>
              <a:rPr lang="en-US" sz="2349"/>
              <a:t>. </a:t>
            </a:r>
            <a:endParaRPr/>
          </a:p>
          <a:p>
            <a:pPr indent="-342900" lvl="0" marL="342900" rtl="0" algn="l">
              <a:lnSpc>
                <a:spcPct val="90000"/>
              </a:lnSpc>
              <a:spcBef>
                <a:spcPts val="1070"/>
              </a:spcBef>
              <a:spcAft>
                <a:spcPts val="0"/>
              </a:spcAft>
              <a:buSzPts val="2349"/>
              <a:buChar char="🞆"/>
            </a:pPr>
            <a:r>
              <a:rPr lang="en-US" sz="2349">
                <a:solidFill>
                  <a:srgbClr val="FFC000"/>
                </a:solidFill>
              </a:rPr>
              <a:t>Review is a very effective technique to remove defects from source</a:t>
            </a:r>
            <a:r>
              <a:rPr lang="en-US" sz="2349">
                <a:solidFill>
                  <a:srgbClr val="C00000"/>
                </a:solidFill>
              </a:rPr>
              <a:t> </a:t>
            </a:r>
            <a:r>
              <a:rPr lang="en-US" sz="2349">
                <a:solidFill>
                  <a:srgbClr val="FFC000"/>
                </a:solidFill>
              </a:rPr>
              <a:t>code</a:t>
            </a:r>
            <a:r>
              <a:rPr lang="en-US" sz="2349"/>
              <a:t>. </a:t>
            </a:r>
            <a:endParaRPr/>
          </a:p>
          <a:p>
            <a:pPr indent="-285750" lvl="1" marL="742950" rtl="0" algn="l">
              <a:lnSpc>
                <a:spcPct val="90000"/>
              </a:lnSpc>
              <a:spcBef>
                <a:spcPts val="969"/>
              </a:spcBef>
              <a:spcAft>
                <a:spcPts val="0"/>
              </a:spcAft>
              <a:buSzPts val="1846"/>
              <a:buChar char="🞆"/>
            </a:pPr>
            <a:r>
              <a:rPr lang="en-US" sz="1846"/>
              <a:t>Code review for a module is undertaken after the module successfully compiles. </a:t>
            </a:r>
            <a:endParaRPr/>
          </a:p>
          <a:p>
            <a:pPr indent="-285750" lvl="1" marL="742950" rtl="0" algn="l">
              <a:lnSpc>
                <a:spcPct val="90000"/>
              </a:lnSpc>
              <a:spcBef>
                <a:spcPts val="969"/>
              </a:spcBef>
              <a:spcAft>
                <a:spcPts val="0"/>
              </a:spcAft>
              <a:buSzPts val="1846"/>
              <a:buChar char="🞆"/>
            </a:pPr>
            <a:r>
              <a:rPr lang="en-US" sz="1846"/>
              <a:t>That is, all the syntax errors have been eliminated from the module. </a:t>
            </a:r>
            <a:endParaRPr/>
          </a:p>
          <a:p>
            <a:pPr indent="-285750" lvl="1" marL="742950" rtl="0" algn="l">
              <a:lnSpc>
                <a:spcPct val="90000"/>
              </a:lnSpc>
              <a:spcBef>
                <a:spcPts val="969"/>
              </a:spcBef>
              <a:spcAft>
                <a:spcPts val="0"/>
              </a:spcAft>
              <a:buSzPts val="1846"/>
              <a:buChar char="🞆"/>
            </a:pPr>
            <a:r>
              <a:rPr lang="en-US" sz="1846"/>
              <a:t>Code review is designed to </a:t>
            </a:r>
            <a:r>
              <a:rPr lang="en-US" sz="1846">
                <a:solidFill>
                  <a:srgbClr val="FFC000"/>
                </a:solidFill>
              </a:rPr>
              <a:t>detect logical, algorithmic, and programming errors.</a:t>
            </a:r>
            <a:endParaRPr/>
          </a:p>
          <a:p>
            <a:pPr indent="-342900" lvl="0" marL="342900" rtl="0" algn="l">
              <a:lnSpc>
                <a:spcPct val="90000"/>
              </a:lnSpc>
              <a:spcBef>
                <a:spcPts val="1003"/>
              </a:spcBef>
              <a:spcAft>
                <a:spcPts val="0"/>
              </a:spcAft>
              <a:buSzPts val="2013"/>
              <a:buChar char="🞆"/>
            </a:pPr>
            <a:r>
              <a:rPr lang="en-US" sz="2013"/>
              <a:t>In fact, </a:t>
            </a:r>
            <a:r>
              <a:rPr lang="en-US" sz="2013">
                <a:solidFill>
                  <a:srgbClr val="FFC000"/>
                </a:solidFill>
              </a:rPr>
              <a:t>review has been acknowledged to be more cost-effective in removing defects as compared to testing because </a:t>
            </a:r>
            <a:endParaRPr/>
          </a:p>
          <a:p>
            <a:pPr indent="-285750" lvl="1" marL="742950" rtl="0" algn="l">
              <a:lnSpc>
                <a:spcPct val="90000"/>
              </a:lnSpc>
              <a:spcBef>
                <a:spcPts val="969"/>
              </a:spcBef>
              <a:spcAft>
                <a:spcPts val="0"/>
              </a:spcAft>
              <a:buSzPts val="1846"/>
              <a:buChar char="🞆"/>
            </a:pPr>
            <a:r>
              <a:rPr lang="en-US" sz="1846"/>
              <a:t>reviews directly detect errors. </a:t>
            </a:r>
            <a:endParaRPr/>
          </a:p>
          <a:p>
            <a:pPr indent="-285750" lvl="1" marL="742950" rtl="0" algn="l">
              <a:lnSpc>
                <a:spcPct val="90000"/>
              </a:lnSpc>
              <a:spcBef>
                <a:spcPts val="969"/>
              </a:spcBef>
              <a:spcAft>
                <a:spcPts val="0"/>
              </a:spcAft>
              <a:buSzPts val="1846"/>
              <a:buChar char="🞆"/>
            </a:pPr>
            <a:r>
              <a:rPr lang="en-US" sz="1846"/>
              <a:t>On the other hand, testing only helps detect failures and significant effort is needed to locate the error during debugging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Code Review</a:t>
            </a:r>
            <a:endParaRPr/>
          </a:p>
        </p:txBody>
      </p:sp>
      <p:sp>
        <p:nvSpPr>
          <p:cNvPr id="305" name="Google Shape;305;p40"/>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540"/>
              <a:buChar char="🞆"/>
            </a:pPr>
            <a:r>
              <a:rPr lang="en-US" sz="2540"/>
              <a:t>Normally, the following two types of reviews are carried out on the code of a module:</a:t>
            </a:r>
            <a:endParaRPr/>
          </a:p>
          <a:p>
            <a:pPr indent="-285750" lvl="1" marL="742950" rtl="0" algn="l">
              <a:spcBef>
                <a:spcPts val="1035"/>
              </a:spcBef>
              <a:spcAft>
                <a:spcPts val="0"/>
              </a:spcAft>
              <a:buSzPts val="2177"/>
              <a:buChar char="🞆"/>
            </a:pPr>
            <a:r>
              <a:rPr lang="en-US" sz="2177">
                <a:solidFill>
                  <a:srgbClr val="FFC000"/>
                </a:solidFill>
              </a:rPr>
              <a:t>Code walkthrough.</a:t>
            </a:r>
            <a:endParaRPr/>
          </a:p>
          <a:p>
            <a:pPr indent="-285750" lvl="1" marL="742950" rtl="0" algn="l">
              <a:spcBef>
                <a:spcPts val="1035"/>
              </a:spcBef>
              <a:spcAft>
                <a:spcPts val="0"/>
              </a:spcAft>
              <a:buSzPts val="2177"/>
              <a:buChar char="🞆"/>
            </a:pPr>
            <a:r>
              <a:rPr lang="en-US" sz="2177">
                <a:solidFill>
                  <a:srgbClr val="FFC000"/>
                </a:solidFill>
              </a:rPr>
              <a:t>Code inspection.</a:t>
            </a:r>
            <a:endParaRPr/>
          </a:p>
          <a:p>
            <a:pPr indent="-147510" lvl="1" marL="742950" rtl="0" algn="l">
              <a:spcBef>
                <a:spcPts val="1035"/>
              </a:spcBef>
              <a:spcAft>
                <a:spcPts val="0"/>
              </a:spcAft>
              <a:buSzPts val="2177"/>
              <a:buNone/>
            </a:pPr>
            <a:r>
              <a:t/>
            </a:r>
            <a:endParaRPr sz="2177"/>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Code walkthrough</a:t>
            </a:r>
            <a:endParaRPr/>
          </a:p>
        </p:txBody>
      </p:sp>
      <p:sp>
        <p:nvSpPr>
          <p:cNvPr id="311" name="Google Shape;311;p41"/>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90000"/>
              </a:lnSpc>
              <a:spcBef>
                <a:spcPts val="0"/>
              </a:spcBef>
              <a:spcAft>
                <a:spcPts val="0"/>
              </a:spcAft>
              <a:buSzPts val="2540"/>
              <a:buChar char="🞆"/>
            </a:pPr>
            <a:r>
              <a:rPr lang="en-US" sz="2540"/>
              <a:t>Code walkthrough is an informal code analysis technique. </a:t>
            </a:r>
            <a:endParaRPr/>
          </a:p>
          <a:p>
            <a:pPr indent="-285750" lvl="1" marL="742950" rtl="0" algn="l">
              <a:lnSpc>
                <a:spcPct val="90000"/>
              </a:lnSpc>
              <a:spcBef>
                <a:spcPts val="999"/>
              </a:spcBef>
              <a:spcAft>
                <a:spcPts val="0"/>
              </a:spcAft>
              <a:buSzPts val="1995"/>
              <a:buChar char="🞆"/>
            </a:pPr>
            <a:r>
              <a:rPr lang="en-US" sz="1995"/>
              <a:t>In this technique, a module is taken up for review after the module has been coded, successfully compiled, and all syntax errors have been eliminated. </a:t>
            </a:r>
            <a:endParaRPr/>
          </a:p>
          <a:p>
            <a:pPr indent="-285750" lvl="1" marL="742950" rtl="0" algn="l">
              <a:lnSpc>
                <a:spcPct val="90000"/>
              </a:lnSpc>
              <a:spcBef>
                <a:spcPts val="999"/>
              </a:spcBef>
              <a:spcAft>
                <a:spcPts val="0"/>
              </a:spcAft>
              <a:buSzPts val="1995"/>
              <a:buChar char="🞆"/>
            </a:pPr>
            <a:r>
              <a:rPr lang="en-US" sz="1995">
                <a:solidFill>
                  <a:srgbClr val="FFC000"/>
                </a:solidFill>
              </a:rPr>
              <a:t>A few members of the development team are given the code a couple of days before the walkthrough meeting</a:t>
            </a:r>
            <a:r>
              <a:rPr lang="en-US" sz="1995"/>
              <a:t>. </a:t>
            </a:r>
            <a:endParaRPr/>
          </a:p>
          <a:p>
            <a:pPr indent="-285750" lvl="1" marL="742950" rtl="0" algn="l">
              <a:lnSpc>
                <a:spcPct val="90000"/>
              </a:lnSpc>
              <a:spcBef>
                <a:spcPts val="999"/>
              </a:spcBef>
              <a:spcAft>
                <a:spcPts val="0"/>
              </a:spcAft>
              <a:buSzPts val="1995"/>
              <a:buChar char="🞆"/>
            </a:pPr>
            <a:r>
              <a:rPr lang="en-US" sz="1995"/>
              <a:t>Each member selects some test cases and simulates execution of the code by hand (i.e., traces the execution through different statements and functions of the code).</a:t>
            </a:r>
            <a:endParaRPr/>
          </a:p>
          <a:p>
            <a:pPr indent="-285750" lvl="1" marL="742950" rtl="0" algn="l">
              <a:lnSpc>
                <a:spcPct val="90000"/>
              </a:lnSpc>
              <a:spcBef>
                <a:spcPts val="999"/>
              </a:spcBef>
              <a:spcAft>
                <a:spcPts val="0"/>
              </a:spcAft>
              <a:buSzPts val="1995"/>
              <a:buChar char="🞆"/>
            </a:pPr>
            <a:r>
              <a:rPr lang="en-US" sz="1995">
                <a:solidFill>
                  <a:srgbClr val="FFC000"/>
                </a:solidFill>
              </a:rPr>
              <a:t>The members note down their findings of their walkthrough and discuss those in a walkthrough meeting where the coder of the module is present.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Guidelines of code walkthrough process</a:t>
            </a:r>
            <a:endParaRPr/>
          </a:p>
        </p:txBody>
      </p:sp>
      <p:sp>
        <p:nvSpPr>
          <p:cNvPr id="317" name="Google Shape;317;p42"/>
          <p:cNvSpPr txBox="1"/>
          <p:nvPr>
            <p:ph idx="1" type="body"/>
          </p:nvPr>
        </p:nvSpPr>
        <p:spPr>
          <a:xfrm>
            <a:off x="597156" y="2267588"/>
            <a:ext cx="10997685" cy="451055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90000"/>
              </a:lnSpc>
              <a:spcBef>
                <a:spcPts val="0"/>
              </a:spcBef>
              <a:spcAft>
                <a:spcPts val="0"/>
              </a:spcAft>
              <a:buSzPts val="2359"/>
              <a:buChar char="🞆"/>
            </a:pPr>
            <a:r>
              <a:rPr lang="en-US" sz="2359"/>
              <a:t>The team performing code walkthrough  should not be either too big or too small. </a:t>
            </a:r>
            <a:endParaRPr/>
          </a:p>
          <a:p>
            <a:pPr indent="-285750" lvl="1" marL="742950" rtl="0" algn="l">
              <a:lnSpc>
                <a:spcPct val="90000"/>
              </a:lnSpc>
              <a:spcBef>
                <a:spcPts val="999"/>
              </a:spcBef>
              <a:spcAft>
                <a:spcPts val="0"/>
              </a:spcAft>
              <a:buSzPts val="1995"/>
              <a:buChar char="🞆"/>
            </a:pPr>
            <a:r>
              <a:rPr lang="en-US" sz="1995">
                <a:solidFill>
                  <a:srgbClr val="FFC000"/>
                </a:solidFill>
              </a:rPr>
              <a:t>Ideally, it should consist of between three to seven members.</a:t>
            </a:r>
            <a:endParaRPr/>
          </a:p>
          <a:p>
            <a:pPr indent="-135953" lvl="1" marL="742950" rtl="0" algn="l">
              <a:lnSpc>
                <a:spcPct val="90000"/>
              </a:lnSpc>
              <a:spcBef>
                <a:spcPts val="1072"/>
              </a:spcBef>
              <a:spcAft>
                <a:spcPts val="0"/>
              </a:spcAft>
              <a:buSzPts val="2359"/>
              <a:buNone/>
            </a:pPr>
            <a:r>
              <a:t/>
            </a:r>
            <a:endParaRPr sz="2359"/>
          </a:p>
          <a:p>
            <a:pPr indent="-342900" lvl="0" marL="342900" rtl="0" algn="l">
              <a:lnSpc>
                <a:spcPct val="90000"/>
              </a:lnSpc>
              <a:spcBef>
                <a:spcPts val="1072"/>
              </a:spcBef>
              <a:spcAft>
                <a:spcPts val="0"/>
              </a:spcAft>
              <a:buSzPts val="2359"/>
              <a:buChar char="🞆"/>
            </a:pPr>
            <a:r>
              <a:rPr lang="en-US" sz="2359"/>
              <a:t>Discussions should </a:t>
            </a:r>
            <a:r>
              <a:rPr lang="en-US" sz="2359">
                <a:solidFill>
                  <a:srgbClr val="FFC000"/>
                </a:solidFill>
              </a:rPr>
              <a:t>focus on discovery of errors and avoid deliberations on how to fix the discovered errors</a:t>
            </a:r>
            <a:r>
              <a:rPr lang="en-US" sz="2359"/>
              <a:t>.</a:t>
            </a:r>
            <a:endParaRPr/>
          </a:p>
          <a:p>
            <a:pPr indent="-193103" lvl="0" marL="342900" rtl="0" algn="l">
              <a:lnSpc>
                <a:spcPct val="90000"/>
              </a:lnSpc>
              <a:spcBef>
                <a:spcPts val="1072"/>
              </a:spcBef>
              <a:spcAft>
                <a:spcPts val="0"/>
              </a:spcAft>
              <a:buSzPts val="2359"/>
              <a:buNone/>
            </a:pPr>
            <a:r>
              <a:t/>
            </a:r>
            <a:endParaRPr sz="2359"/>
          </a:p>
          <a:p>
            <a:pPr indent="-342900" lvl="0" marL="342900" rtl="0" algn="l">
              <a:lnSpc>
                <a:spcPct val="90000"/>
              </a:lnSpc>
              <a:spcBef>
                <a:spcPts val="1072"/>
              </a:spcBef>
              <a:spcAft>
                <a:spcPts val="0"/>
              </a:spcAft>
              <a:buSzPts val="2359"/>
              <a:buChar char="🞆"/>
            </a:pPr>
            <a:r>
              <a:rPr lang="en-US" sz="2359">
                <a:solidFill>
                  <a:srgbClr val="FFC000"/>
                </a:solidFill>
              </a:rPr>
              <a:t>In order to foster co-operation and to avoid the feeling among the engineers </a:t>
            </a:r>
            <a:r>
              <a:rPr lang="en-US" sz="2359"/>
              <a:t>that they are being watched and evaluated in the code walkthrough meetings, </a:t>
            </a:r>
            <a:r>
              <a:rPr lang="en-US" sz="2359">
                <a:solidFill>
                  <a:srgbClr val="FFC000"/>
                </a:solidFill>
              </a:rPr>
              <a:t>managers should not attend the walkthrough meetings.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Code Inspection</a:t>
            </a:r>
            <a:endParaRPr/>
          </a:p>
        </p:txBody>
      </p:sp>
      <p:sp>
        <p:nvSpPr>
          <p:cNvPr id="323" name="Google Shape;323;p43"/>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80000"/>
              </a:lnSpc>
              <a:spcBef>
                <a:spcPts val="0"/>
              </a:spcBef>
              <a:spcAft>
                <a:spcPts val="0"/>
              </a:spcAft>
              <a:buSzPts val="2159"/>
              <a:buChar char="🞆"/>
            </a:pPr>
            <a:r>
              <a:rPr lang="en-US" sz="2159"/>
              <a:t>During code inspection, the </a:t>
            </a:r>
            <a:r>
              <a:rPr lang="en-US" sz="2159">
                <a:solidFill>
                  <a:srgbClr val="FFC000"/>
                </a:solidFill>
              </a:rPr>
              <a:t>code is examined for the presence of some common programming errors. </a:t>
            </a:r>
            <a:endParaRPr/>
          </a:p>
          <a:p>
            <a:pPr indent="-285750" lvl="1" marL="742950" rtl="0" algn="l">
              <a:lnSpc>
                <a:spcPct val="80000"/>
              </a:lnSpc>
              <a:spcBef>
                <a:spcPts val="970"/>
              </a:spcBef>
              <a:spcAft>
                <a:spcPts val="0"/>
              </a:spcAft>
              <a:buSzPts val="1850"/>
              <a:buChar char="🞆"/>
            </a:pPr>
            <a:r>
              <a:rPr lang="en-US" sz="1850"/>
              <a:t>This is in contrast to the hand simulation of code execution carried out during code walkthroughs. </a:t>
            </a:r>
            <a:endParaRPr/>
          </a:p>
          <a:p>
            <a:pPr indent="-342900" lvl="0" marL="342900" rtl="0" algn="l">
              <a:lnSpc>
                <a:spcPct val="80000"/>
              </a:lnSpc>
              <a:spcBef>
                <a:spcPts val="1032"/>
              </a:spcBef>
              <a:spcAft>
                <a:spcPts val="0"/>
              </a:spcAft>
              <a:buSzPts val="2159"/>
              <a:buChar char="🞆"/>
            </a:pPr>
            <a:r>
              <a:rPr lang="en-US" sz="2159"/>
              <a:t>The inspection process has several beneficial side effects, other than finding errors. </a:t>
            </a:r>
            <a:endParaRPr/>
          </a:p>
          <a:p>
            <a:pPr indent="-285750" lvl="1" marL="742950" rtl="0" algn="l">
              <a:lnSpc>
                <a:spcPct val="80000"/>
              </a:lnSpc>
              <a:spcBef>
                <a:spcPts val="970"/>
              </a:spcBef>
              <a:spcAft>
                <a:spcPts val="0"/>
              </a:spcAft>
              <a:buSzPts val="1850"/>
              <a:buChar char="🞆"/>
            </a:pPr>
            <a:r>
              <a:rPr lang="en-US" sz="1850">
                <a:solidFill>
                  <a:srgbClr val="FFC000"/>
                </a:solidFill>
              </a:rPr>
              <a:t>The programmer usually receives feedback on </a:t>
            </a:r>
            <a:endParaRPr/>
          </a:p>
          <a:p>
            <a:pPr indent="-228600" lvl="2" marL="1143000" rtl="0" algn="l">
              <a:lnSpc>
                <a:spcPct val="80000"/>
              </a:lnSpc>
              <a:spcBef>
                <a:spcPts val="908"/>
              </a:spcBef>
              <a:spcAft>
                <a:spcPts val="0"/>
              </a:spcAft>
              <a:buSzPts val="1541"/>
              <a:buChar char="🞆"/>
            </a:pPr>
            <a:r>
              <a:rPr lang="en-US" sz="1541">
                <a:solidFill>
                  <a:srgbClr val="FFC000"/>
                </a:solidFill>
              </a:rPr>
              <a:t>programming style, </a:t>
            </a:r>
            <a:endParaRPr/>
          </a:p>
          <a:p>
            <a:pPr indent="-228600" lvl="2" marL="1143000" rtl="0" algn="l">
              <a:lnSpc>
                <a:spcPct val="80000"/>
              </a:lnSpc>
              <a:spcBef>
                <a:spcPts val="908"/>
              </a:spcBef>
              <a:spcAft>
                <a:spcPts val="0"/>
              </a:spcAft>
              <a:buSzPts val="1541"/>
              <a:buChar char="🞆"/>
            </a:pPr>
            <a:r>
              <a:rPr lang="en-US" sz="1541">
                <a:solidFill>
                  <a:srgbClr val="FFC000"/>
                </a:solidFill>
              </a:rPr>
              <a:t>choice of algorithm, and </a:t>
            </a:r>
            <a:endParaRPr/>
          </a:p>
          <a:p>
            <a:pPr indent="-228600" lvl="2" marL="1143000" rtl="0" algn="l">
              <a:lnSpc>
                <a:spcPct val="80000"/>
              </a:lnSpc>
              <a:spcBef>
                <a:spcPts val="908"/>
              </a:spcBef>
              <a:spcAft>
                <a:spcPts val="0"/>
              </a:spcAft>
              <a:buSzPts val="1541"/>
              <a:buChar char="🞆"/>
            </a:pPr>
            <a:r>
              <a:rPr lang="en-US" sz="1541">
                <a:solidFill>
                  <a:srgbClr val="FFC000"/>
                </a:solidFill>
              </a:rPr>
              <a:t>programming techniques. </a:t>
            </a:r>
            <a:endParaRPr/>
          </a:p>
          <a:p>
            <a:pPr indent="-285750" lvl="1" marL="742950" rtl="0" algn="l">
              <a:lnSpc>
                <a:spcPct val="80000"/>
              </a:lnSpc>
              <a:spcBef>
                <a:spcPts val="970"/>
              </a:spcBef>
              <a:spcAft>
                <a:spcPts val="0"/>
              </a:spcAft>
              <a:buSzPts val="1850"/>
              <a:buChar char="🞆"/>
            </a:pPr>
            <a:r>
              <a:rPr lang="en-US" sz="1850"/>
              <a:t>The other participants gain by being exposed to another programmer’s errors.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311079" lvl="0" marL="311079" rtl="0" algn="l">
              <a:spcBef>
                <a:spcPts val="0"/>
              </a:spcBef>
              <a:spcAft>
                <a:spcPts val="0"/>
              </a:spcAft>
              <a:buClr>
                <a:srgbClr val="FEFEFE"/>
              </a:buClr>
              <a:buSzPts val="3629"/>
              <a:buFont typeface="Century Gothic"/>
              <a:buNone/>
            </a:pPr>
            <a:r>
              <a:rPr b="0" lang="en-US" sz="3629"/>
              <a:t>some classical programming errors </a:t>
            </a:r>
            <a:br>
              <a:rPr b="0" lang="en-US" sz="3629"/>
            </a:br>
            <a:r>
              <a:rPr b="0" lang="en-US" sz="2177"/>
              <a:t>checked during code inspection:</a:t>
            </a:r>
            <a:endParaRPr sz="3629"/>
          </a:p>
        </p:txBody>
      </p:sp>
      <p:sp>
        <p:nvSpPr>
          <p:cNvPr id="329" name="Google Shape;329;p44"/>
          <p:cNvSpPr txBox="1"/>
          <p:nvPr>
            <p:ph idx="1" type="body"/>
          </p:nvPr>
        </p:nvSpPr>
        <p:spPr>
          <a:xfrm>
            <a:off x="1842113" y="2171007"/>
            <a:ext cx="8767640" cy="4239805"/>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285750" lvl="1" marL="742950" rtl="0" algn="l">
              <a:lnSpc>
                <a:spcPct val="80000"/>
              </a:lnSpc>
              <a:spcBef>
                <a:spcPts val="0"/>
              </a:spcBef>
              <a:spcAft>
                <a:spcPts val="0"/>
              </a:spcAft>
              <a:buSzPts val="1687"/>
              <a:buChar char="🞆"/>
            </a:pPr>
            <a:r>
              <a:rPr lang="en-US" sz="1687"/>
              <a:t>Use of un-initialised variables.</a:t>
            </a:r>
            <a:endParaRPr/>
          </a:p>
          <a:p>
            <a:pPr indent="-285750" lvl="1" marL="742950" rtl="0" algn="l">
              <a:lnSpc>
                <a:spcPct val="80000"/>
              </a:lnSpc>
              <a:spcBef>
                <a:spcPts val="937"/>
              </a:spcBef>
              <a:spcAft>
                <a:spcPts val="0"/>
              </a:spcAft>
              <a:buSzPts val="1687"/>
              <a:buChar char="🞆"/>
            </a:pPr>
            <a:r>
              <a:rPr lang="en-US" sz="1687"/>
              <a:t>Non-terminating loops.</a:t>
            </a:r>
            <a:endParaRPr/>
          </a:p>
          <a:p>
            <a:pPr indent="-285750" lvl="1" marL="742950" rtl="0" algn="l">
              <a:lnSpc>
                <a:spcPct val="80000"/>
              </a:lnSpc>
              <a:spcBef>
                <a:spcPts val="937"/>
              </a:spcBef>
              <a:spcAft>
                <a:spcPts val="0"/>
              </a:spcAft>
              <a:buSzPts val="1687"/>
              <a:buChar char="🞆"/>
            </a:pPr>
            <a:r>
              <a:rPr lang="en-US" sz="1687"/>
              <a:t>Incompatible assignments.</a:t>
            </a:r>
            <a:endParaRPr/>
          </a:p>
          <a:p>
            <a:pPr indent="-285750" lvl="1" marL="742950" rtl="0" algn="l">
              <a:lnSpc>
                <a:spcPct val="80000"/>
              </a:lnSpc>
              <a:spcBef>
                <a:spcPts val="937"/>
              </a:spcBef>
              <a:spcAft>
                <a:spcPts val="0"/>
              </a:spcAft>
              <a:buSzPts val="1687"/>
              <a:buChar char="🞆"/>
            </a:pPr>
            <a:r>
              <a:rPr lang="en-US" sz="1687"/>
              <a:t>Array indices out of bounds.</a:t>
            </a:r>
            <a:endParaRPr/>
          </a:p>
          <a:p>
            <a:pPr indent="-285750" lvl="1" marL="742950" rtl="0" algn="l">
              <a:lnSpc>
                <a:spcPct val="80000"/>
              </a:lnSpc>
              <a:spcBef>
                <a:spcPts val="937"/>
              </a:spcBef>
              <a:spcAft>
                <a:spcPts val="0"/>
              </a:spcAft>
              <a:buSzPts val="1687"/>
              <a:buChar char="🞆"/>
            </a:pPr>
            <a:r>
              <a:rPr lang="en-US" sz="1687"/>
              <a:t>Improper storage allocation and de-allocation.</a:t>
            </a:r>
            <a:endParaRPr/>
          </a:p>
          <a:p>
            <a:pPr indent="-285750" lvl="1" marL="742950" rtl="0" algn="l">
              <a:lnSpc>
                <a:spcPct val="80000"/>
              </a:lnSpc>
              <a:spcBef>
                <a:spcPts val="937"/>
              </a:spcBef>
              <a:spcAft>
                <a:spcPts val="0"/>
              </a:spcAft>
              <a:buSzPts val="1687"/>
              <a:buChar char="🞆"/>
            </a:pPr>
            <a:r>
              <a:rPr lang="en-US" sz="1687"/>
              <a:t>Mismatch between actual and formal parameter in procedure calls.</a:t>
            </a:r>
            <a:endParaRPr/>
          </a:p>
          <a:p>
            <a:pPr indent="-285750" lvl="1" marL="742950" rtl="0" algn="l">
              <a:lnSpc>
                <a:spcPct val="80000"/>
              </a:lnSpc>
              <a:spcBef>
                <a:spcPts val="937"/>
              </a:spcBef>
              <a:spcAft>
                <a:spcPts val="0"/>
              </a:spcAft>
              <a:buSzPts val="1687"/>
              <a:buChar char="🞆"/>
            </a:pPr>
            <a:r>
              <a:rPr lang="en-US" sz="1687"/>
              <a:t>Use of incorrect logical operators or incorrect precedence among operators.</a:t>
            </a:r>
            <a:endParaRPr/>
          </a:p>
          <a:p>
            <a:pPr indent="-285750" lvl="1" marL="742950" rtl="0" algn="l">
              <a:lnSpc>
                <a:spcPct val="80000"/>
              </a:lnSpc>
              <a:spcBef>
                <a:spcPts val="937"/>
              </a:spcBef>
              <a:spcAft>
                <a:spcPts val="0"/>
              </a:spcAft>
              <a:buSzPts val="1687"/>
              <a:buChar char="🞆"/>
            </a:pPr>
            <a:r>
              <a:rPr lang="en-US" sz="1687"/>
              <a:t>Improper modification of loop variables.</a:t>
            </a:r>
            <a:endParaRPr/>
          </a:p>
          <a:p>
            <a:pPr indent="-285750" lvl="1" marL="742950" rtl="0" algn="l">
              <a:lnSpc>
                <a:spcPct val="80000"/>
              </a:lnSpc>
              <a:spcBef>
                <a:spcPts val="937"/>
              </a:spcBef>
              <a:spcAft>
                <a:spcPts val="0"/>
              </a:spcAft>
              <a:buSzPts val="1687"/>
              <a:buChar char="🞆"/>
            </a:pPr>
            <a:r>
              <a:rPr lang="en-US" sz="1687"/>
              <a:t>Comparison of equality of floating point values.</a:t>
            </a:r>
            <a:endParaRPr/>
          </a:p>
          <a:p>
            <a:pPr indent="-285750" lvl="1" marL="742950" rtl="0" algn="l">
              <a:lnSpc>
                <a:spcPct val="80000"/>
              </a:lnSpc>
              <a:spcBef>
                <a:spcPts val="937"/>
              </a:spcBef>
              <a:spcAft>
                <a:spcPts val="0"/>
              </a:spcAft>
              <a:buSzPts val="1687"/>
              <a:buChar char="🞆"/>
            </a:pPr>
            <a:r>
              <a:rPr lang="en-US" sz="1687"/>
              <a:t>Dangling reference caused when the referenced memory has not been allocated.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2132705" y="228985"/>
            <a:ext cx="7772496" cy="1140600"/>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Programs versus Complex Software Products</a:t>
            </a:r>
            <a:endParaRPr/>
          </a:p>
        </p:txBody>
      </p:sp>
      <p:sp>
        <p:nvSpPr>
          <p:cNvPr id="135" name="Google Shape;135;p18"/>
          <p:cNvSpPr txBox="1"/>
          <p:nvPr>
            <p:ph idx="1" type="body"/>
          </p:nvPr>
        </p:nvSpPr>
        <p:spPr>
          <a:xfrm>
            <a:off x="2165828" y="2232235"/>
            <a:ext cx="4036744" cy="3286425"/>
          </a:xfrm>
          <a:prstGeom prst="rect">
            <a:avLst/>
          </a:prstGeom>
          <a:solidFill>
            <a:schemeClr val="dk1"/>
          </a:solidFill>
          <a:ln>
            <a:noFill/>
          </a:ln>
          <a:effectLst>
            <a:outerShdw blurRad="50800">
              <a:srgbClr val="000000">
                <a:alpha val="40000"/>
              </a:srgbClr>
            </a:outerShdw>
          </a:effectLst>
        </p:spPr>
        <p:txBody>
          <a:bodyPr anchorCtr="0" anchor="ctr" bIns="45700" lIns="19425" spcFirstLastPara="1" rIns="19425" wrap="square" tIns="45700">
            <a:noAutofit/>
          </a:bodyPr>
          <a:lstStyle/>
          <a:p>
            <a:pPr indent="-311079" lvl="0" marL="311079" rtl="0" algn="l">
              <a:lnSpc>
                <a:spcPct val="95000"/>
              </a:lnSpc>
              <a:spcBef>
                <a:spcPts val="0"/>
              </a:spcBef>
              <a:spcAft>
                <a:spcPts val="0"/>
              </a:spcAft>
              <a:buSzPts val="1800"/>
              <a:buChar char="🞆"/>
            </a:pPr>
            <a:r>
              <a:rPr b="0" lang="en-US"/>
              <a:t>Usually small in size</a:t>
            </a:r>
            <a:endParaRPr/>
          </a:p>
          <a:p>
            <a:pPr indent="-311079" lvl="0" marL="311079" rtl="0" algn="l">
              <a:lnSpc>
                <a:spcPct val="95000"/>
              </a:lnSpc>
              <a:spcBef>
                <a:spcPts val="1507"/>
              </a:spcBef>
              <a:spcAft>
                <a:spcPts val="0"/>
              </a:spcAft>
              <a:buSzPts val="1800"/>
              <a:buChar char="🞆"/>
            </a:pPr>
            <a:r>
              <a:rPr b="0" lang="en-US"/>
              <a:t>Author himself is sole user</a:t>
            </a:r>
            <a:endParaRPr/>
          </a:p>
          <a:p>
            <a:pPr indent="-311079" lvl="0" marL="311079" rtl="0" algn="l">
              <a:lnSpc>
                <a:spcPct val="95000"/>
              </a:lnSpc>
              <a:spcBef>
                <a:spcPts val="1507"/>
              </a:spcBef>
              <a:spcAft>
                <a:spcPts val="0"/>
              </a:spcAft>
              <a:buSzPts val="1800"/>
              <a:buChar char="🞆"/>
            </a:pPr>
            <a:r>
              <a:rPr b="0" lang="en-US"/>
              <a:t>Single developer                               </a:t>
            </a:r>
            <a:endParaRPr/>
          </a:p>
          <a:p>
            <a:pPr indent="-311079" lvl="0" marL="311079" rtl="0" algn="l">
              <a:lnSpc>
                <a:spcPct val="95000"/>
              </a:lnSpc>
              <a:spcBef>
                <a:spcPts val="1507"/>
              </a:spcBef>
              <a:spcAft>
                <a:spcPts val="0"/>
              </a:spcAft>
              <a:buSzPts val="1800"/>
              <a:buChar char="🞆"/>
            </a:pPr>
            <a:r>
              <a:rPr b="0" lang="en-US"/>
              <a:t>Lacks proper user interface</a:t>
            </a:r>
            <a:endParaRPr/>
          </a:p>
          <a:p>
            <a:pPr indent="-311079" lvl="0" marL="311079" rtl="0" algn="l">
              <a:lnSpc>
                <a:spcPct val="95000"/>
              </a:lnSpc>
              <a:spcBef>
                <a:spcPts val="1507"/>
              </a:spcBef>
              <a:spcAft>
                <a:spcPts val="0"/>
              </a:spcAft>
              <a:buSzPts val="1800"/>
              <a:buChar char="🞆"/>
            </a:pPr>
            <a:r>
              <a:rPr b="0" lang="en-US"/>
              <a:t>Lacks proper documentation</a:t>
            </a:r>
            <a:endParaRPr/>
          </a:p>
          <a:p>
            <a:pPr indent="-311079" lvl="0" marL="311079" rtl="0" algn="l">
              <a:lnSpc>
                <a:spcPct val="95000"/>
              </a:lnSpc>
              <a:spcBef>
                <a:spcPts val="1507"/>
              </a:spcBef>
              <a:spcAft>
                <a:spcPts val="0"/>
              </a:spcAft>
              <a:buSzPts val="1800"/>
              <a:buChar char="🞆"/>
            </a:pPr>
            <a:r>
              <a:rPr b="0" lang="en-US"/>
              <a:t>Ad hoc development.</a:t>
            </a:r>
            <a:r>
              <a:rPr lang="en-US" sz="2903"/>
              <a:t>  </a:t>
            </a:r>
            <a:endParaRPr/>
          </a:p>
        </p:txBody>
      </p:sp>
      <p:sp>
        <p:nvSpPr>
          <p:cNvPr id="136" name="Google Shape;136;p18"/>
          <p:cNvSpPr txBox="1"/>
          <p:nvPr>
            <p:ph idx="2" type="body"/>
          </p:nvPr>
        </p:nvSpPr>
        <p:spPr>
          <a:xfrm>
            <a:off x="6460359" y="2212073"/>
            <a:ext cx="3886969" cy="3283545"/>
          </a:xfrm>
          <a:prstGeom prst="rect">
            <a:avLst/>
          </a:prstGeom>
          <a:solidFill>
            <a:schemeClr val="dk1"/>
          </a:solid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lnSpc>
                <a:spcPct val="95000"/>
              </a:lnSpc>
              <a:spcBef>
                <a:spcPts val="0"/>
              </a:spcBef>
              <a:spcAft>
                <a:spcPts val="0"/>
              </a:spcAft>
              <a:buSzPts val="1800"/>
              <a:buChar char="🞆"/>
            </a:pPr>
            <a:r>
              <a:rPr b="0" lang="en-US"/>
              <a:t>Large</a:t>
            </a:r>
            <a:endParaRPr/>
          </a:p>
          <a:p>
            <a:pPr indent="-311079" lvl="0" marL="311079" rtl="0" algn="l">
              <a:lnSpc>
                <a:spcPct val="95000"/>
              </a:lnSpc>
              <a:spcBef>
                <a:spcPts val="726"/>
              </a:spcBef>
              <a:spcAft>
                <a:spcPts val="0"/>
              </a:spcAft>
              <a:buSzPts val="1800"/>
              <a:buChar char="🞆"/>
            </a:pPr>
            <a:r>
              <a:rPr b="0" lang="en-US"/>
              <a:t>Large number of users</a:t>
            </a:r>
            <a:endParaRPr/>
          </a:p>
          <a:p>
            <a:pPr indent="-311079" lvl="0" marL="311079" rtl="0" algn="l">
              <a:lnSpc>
                <a:spcPct val="95000"/>
              </a:lnSpc>
              <a:spcBef>
                <a:spcPts val="726"/>
              </a:spcBef>
              <a:spcAft>
                <a:spcPts val="0"/>
              </a:spcAft>
              <a:buSzPts val="1800"/>
              <a:buChar char="🞆"/>
            </a:pPr>
            <a:r>
              <a:rPr b="0" lang="en-US"/>
              <a:t>Team of developers</a:t>
            </a:r>
            <a:endParaRPr/>
          </a:p>
          <a:p>
            <a:pPr indent="-311079" lvl="0" marL="311079" rtl="0" algn="l">
              <a:lnSpc>
                <a:spcPct val="95000"/>
              </a:lnSpc>
              <a:spcBef>
                <a:spcPts val="726"/>
              </a:spcBef>
              <a:spcAft>
                <a:spcPts val="0"/>
              </a:spcAft>
              <a:buSzPts val="1800"/>
              <a:buChar char="🞆"/>
            </a:pPr>
            <a:r>
              <a:rPr b="0" lang="en-US"/>
              <a:t>Well-designed interface</a:t>
            </a:r>
            <a:endParaRPr/>
          </a:p>
          <a:p>
            <a:pPr indent="-311079" lvl="0" marL="311079" rtl="0" algn="l">
              <a:lnSpc>
                <a:spcPct val="95000"/>
              </a:lnSpc>
              <a:spcBef>
                <a:spcPts val="726"/>
              </a:spcBef>
              <a:spcAft>
                <a:spcPts val="0"/>
              </a:spcAft>
              <a:buSzPts val="1800"/>
              <a:buChar char="🞆"/>
            </a:pPr>
            <a:r>
              <a:rPr b="0" lang="en-US"/>
              <a:t>Well documented &amp; user-manual prepared</a:t>
            </a:r>
            <a:endParaRPr/>
          </a:p>
          <a:p>
            <a:pPr indent="-311079" lvl="0" marL="311079" rtl="0" algn="l">
              <a:lnSpc>
                <a:spcPct val="95000"/>
              </a:lnSpc>
              <a:spcBef>
                <a:spcPts val="726"/>
              </a:spcBef>
              <a:spcAft>
                <a:spcPts val="0"/>
              </a:spcAft>
              <a:buSzPts val="1800"/>
              <a:buChar char="🞆"/>
            </a:pPr>
            <a:r>
              <a:rPr b="0" lang="en-US"/>
              <a:t>Systematic development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Clean Room Testing</a:t>
            </a:r>
            <a:endParaRPr/>
          </a:p>
        </p:txBody>
      </p:sp>
      <p:sp>
        <p:nvSpPr>
          <p:cNvPr id="335" name="Google Shape;335;p45"/>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90000"/>
              </a:lnSpc>
              <a:spcBef>
                <a:spcPts val="0"/>
              </a:spcBef>
              <a:spcAft>
                <a:spcPts val="0"/>
              </a:spcAft>
              <a:buSzPts val="2349"/>
              <a:buChar char="🞆"/>
            </a:pPr>
            <a:r>
              <a:rPr lang="en-US" sz="2349">
                <a:solidFill>
                  <a:srgbClr val="FFC000"/>
                </a:solidFill>
              </a:rPr>
              <a:t>Clean room testing was pioneered at IBM </a:t>
            </a:r>
            <a:r>
              <a:rPr lang="en-US" sz="2349"/>
              <a:t>drawing analogy to the semiconductor fabrication units where defects are avoided by manufacturing in an ultra-clean atmosphere.</a:t>
            </a:r>
            <a:endParaRPr/>
          </a:p>
          <a:p>
            <a:pPr indent="-193738" lvl="0" marL="342900" rtl="0" algn="l">
              <a:lnSpc>
                <a:spcPct val="90000"/>
              </a:lnSpc>
              <a:spcBef>
                <a:spcPts val="1070"/>
              </a:spcBef>
              <a:spcAft>
                <a:spcPts val="0"/>
              </a:spcAft>
              <a:buSzPts val="2349"/>
              <a:buNone/>
            </a:pPr>
            <a:r>
              <a:t/>
            </a:r>
            <a:endParaRPr sz="2349"/>
          </a:p>
          <a:p>
            <a:pPr indent="-285750" lvl="1" marL="742950" rtl="0" algn="l">
              <a:lnSpc>
                <a:spcPct val="90000"/>
              </a:lnSpc>
              <a:spcBef>
                <a:spcPts val="1003"/>
              </a:spcBef>
              <a:spcAft>
                <a:spcPts val="0"/>
              </a:spcAft>
              <a:buSzPts val="2013"/>
              <a:buChar char="🞆"/>
            </a:pPr>
            <a:r>
              <a:rPr lang="en-US" sz="2013">
                <a:solidFill>
                  <a:srgbClr val="FFC000"/>
                </a:solidFill>
              </a:rPr>
              <a:t>This type of testing relies heavily on walkthroughs, inspection, and formal verification.</a:t>
            </a:r>
            <a:endParaRPr/>
          </a:p>
          <a:p>
            <a:pPr indent="-285750" lvl="1" marL="742950" rtl="0" algn="l">
              <a:lnSpc>
                <a:spcPct val="90000"/>
              </a:lnSpc>
              <a:spcBef>
                <a:spcPts val="935"/>
              </a:spcBef>
              <a:spcAft>
                <a:spcPts val="0"/>
              </a:spcAft>
              <a:buSzPts val="1677"/>
              <a:buChar char="🞆"/>
            </a:pPr>
            <a:r>
              <a:rPr lang="en-US" sz="1677"/>
              <a:t>The main problem with this approach is that testing effort is increased as walkthroughs, inspection, and verification are time consuming for detecting all simple errors. </a:t>
            </a:r>
            <a:endParaRPr/>
          </a:p>
          <a:p>
            <a:pPr indent="-285750" lvl="1" marL="742950" rtl="0" algn="l">
              <a:lnSpc>
                <a:spcPct val="90000"/>
              </a:lnSpc>
              <a:spcBef>
                <a:spcPts val="935"/>
              </a:spcBef>
              <a:spcAft>
                <a:spcPts val="0"/>
              </a:spcAft>
              <a:buSzPts val="1677"/>
              <a:buChar char="🞆"/>
            </a:pPr>
            <a:r>
              <a:rPr lang="en-US" sz="1677"/>
              <a:t>Also testing-based error detection is efficient for detecting certain errors that escape manual inspection.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Software Documentation</a:t>
            </a:r>
            <a:endParaRPr/>
          </a:p>
        </p:txBody>
      </p:sp>
      <p:sp>
        <p:nvSpPr>
          <p:cNvPr id="341" name="Google Shape;341;p46"/>
          <p:cNvSpPr txBox="1"/>
          <p:nvPr>
            <p:ph idx="1" type="body"/>
          </p:nvPr>
        </p:nvSpPr>
        <p:spPr>
          <a:xfrm>
            <a:off x="198784" y="1881809"/>
            <a:ext cx="11993216" cy="402857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80000"/>
              </a:lnSpc>
              <a:spcBef>
                <a:spcPts val="0"/>
              </a:spcBef>
              <a:spcAft>
                <a:spcPts val="0"/>
              </a:spcAft>
              <a:buSzPts val="2013"/>
              <a:buChar char="🞆"/>
            </a:pPr>
            <a:r>
              <a:rPr lang="en-US" sz="2013"/>
              <a:t>When a software is developed, </a:t>
            </a:r>
            <a:r>
              <a:rPr lang="en-US" sz="2013">
                <a:solidFill>
                  <a:srgbClr val="FFC000"/>
                </a:solidFill>
              </a:rPr>
              <a:t>in addition to the executable files and the source code, several kinds of documents such as software requirements specification (SRS) document, design document, test document, installation manual, users’ manual, etc., are developed as part of the software engineering process</a:t>
            </a:r>
            <a:r>
              <a:rPr lang="en-US" sz="2349">
                <a:solidFill>
                  <a:srgbClr val="FFC000"/>
                </a:solidFill>
              </a:rPr>
              <a:t>.</a:t>
            </a:r>
            <a:endParaRPr/>
          </a:p>
          <a:p>
            <a:pPr indent="-342900" lvl="0" marL="342900" rtl="0" algn="l">
              <a:lnSpc>
                <a:spcPct val="80000"/>
              </a:lnSpc>
              <a:spcBef>
                <a:spcPts val="1003"/>
              </a:spcBef>
              <a:spcAft>
                <a:spcPts val="0"/>
              </a:spcAft>
              <a:buSzPts val="2013"/>
              <a:buChar char="🞆"/>
            </a:pPr>
            <a:r>
              <a:rPr lang="en-US" sz="2013"/>
              <a:t>Good documents</a:t>
            </a:r>
            <a:endParaRPr/>
          </a:p>
          <a:p>
            <a:pPr indent="-285750" lvl="1" marL="742950" rtl="0" algn="l">
              <a:lnSpc>
                <a:spcPct val="80000"/>
              </a:lnSpc>
              <a:spcBef>
                <a:spcPts val="1003"/>
              </a:spcBef>
              <a:spcAft>
                <a:spcPts val="0"/>
              </a:spcAft>
              <a:buSzPts val="2013"/>
              <a:buChar char="🞆"/>
            </a:pPr>
            <a:r>
              <a:rPr lang="en-US" sz="2013">
                <a:solidFill>
                  <a:srgbClr val="FFC000"/>
                </a:solidFill>
              </a:rPr>
              <a:t>enhance understandability of code. </a:t>
            </a:r>
            <a:endParaRPr/>
          </a:p>
          <a:p>
            <a:pPr indent="-285750" lvl="1" marL="742950" rtl="0" algn="l">
              <a:lnSpc>
                <a:spcPct val="80000"/>
              </a:lnSpc>
              <a:spcBef>
                <a:spcPts val="1003"/>
              </a:spcBef>
              <a:spcAft>
                <a:spcPts val="0"/>
              </a:spcAft>
              <a:buSzPts val="2013"/>
              <a:buChar char="🞆"/>
            </a:pPr>
            <a:r>
              <a:rPr lang="en-US" sz="2013">
                <a:solidFill>
                  <a:srgbClr val="FFC000"/>
                </a:solidFill>
              </a:rPr>
              <a:t>help the users to understand and effectively use the system.</a:t>
            </a:r>
            <a:endParaRPr/>
          </a:p>
          <a:p>
            <a:pPr indent="-285750" lvl="1" marL="742950" rtl="0" algn="l">
              <a:lnSpc>
                <a:spcPct val="80000"/>
              </a:lnSpc>
              <a:spcBef>
                <a:spcPts val="1003"/>
              </a:spcBef>
              <a:spcAft>
                <a:spcPts val="0"/>
              </a:spcAft>
              <a:buSzPts val="2013"/>
              <a:buChar char="🞆"/>
            </a:pPr>
            <a:r>
              <a:rPr lang="en-US" sz="2013">
                <a:solidFill>
                  <a:srgbClr val="FFC000"/>
                </a:solidFill>
              </a:rPr>
              <a:t>help to effectively tackle the manpower turnover problem. </a:t>
            </a:r>
            <a:endParaRPr/>
          </a:p>
          <a:p>
            <a:pPr indent="-228600" lvl="3" marL="1600200" rtl="0" algn="l">
              <a:lnSpc>
                <a:spcPct val="80000"/>
              </a:lnSpc>
              <a:spcBef>
                <a:spcPts val="869"/>
              </a:spcBef>
              <a:spcAft>
                <a:spcPts val="0"/>
              </a:spcAft>
              <a:buSzPts val="1343"/>
              <a:buChar char="🞆"/>
            </a:pPr>
            <a:r>
              <a:rPr lang="en-US" sz="1343"/>
              <a:t>Even when an engineer leaves the organization, and a new engineer comes in, he can build up the required knowledge easily by referring to the documents.</a:t>
            </a:r>
            <a:endParaRPr/>
          </a:p>
          <a:p>
            <a:pPr indent="-285750" lvl="1" marL="742950" rtl="0" algn="l">
              <a:lnSpc>
                <a:spcPct val="80000"/>
              </a:lnSpc>
              <a:spcBef>
                <a:spcPts val="1003"/>
              </a:spcBef>
              <a:spcAft>
                <a:spcPts val="0"/>
              </a:spcAft>
              <a:buSzPts val="2013"/>
              <a:buChar char="🞆"/>
            </a:pPr>
            <a:r>
              <a:rPr lang="en-US" sz="2013"/>
              <a:t>helps the manager to effectively track the progress of the project. </a:t>
            </a:r>
            <a:endParaRPr/>
          </a:p>
          <a:p>
            <a:pPr indent="-228600" lvl="3" marL="1600200" rtl="0" algn="l">
              <a:lnSpc>
                <a:spcPct val="80000"/>
              </a:lnSpc>
              <a:spcBef>
                <a:spcPts val="859"/>
              </a:spcBef>
              <a:spcAft>
                <a:spcPts val="0"/>
              </a:spcAft>
              <a:buSzPts val="1295"/>
              <a:buChar char="🞆"/>
            </a:pPr>
            <a:r>
              <a:rPr lang="en-US" sz="1295"/>
              <a:t>The project manager would know that some measurable progress has been achieved, if the results of some pieces of work has been documented and the same has been reviewed.</a:t>
            </a:r>
            <a:endParaRPr/>
          </a:p>
        </p:txBody>
      </p:sp>
      <p:pic>
        <p:nvPicPr>
          <p:cNvPr id="342" name="Google Shape;342;p46"/>
          <p:cNvPicPr preferRelativeResize="0"/>
          <p:nvPr/>
        </p:nvPicPr>
        <p:blipFill rotWithShape="1">
          <a:blip r:embed="rId3">
            <a:alphaModFix/>
          </a:blip>
          <a:srcRect b="0" l="0" r="0" t="0"/>
          <a:stretch/>
        </p:blipFill>
        <p:spPr>
          <a:xfrm>
            <a:off x="2126944" y="5821092"/>
            <a:ext cx="7776816" cy="103690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Internal Documentation</a:t>
            </a:r>
            <a:endParaRPr/>
          </a:p>
        </p:txBody>
      </p:sp>
      <p:sp>
        <p:nvSpPr>
          <p:cNvPr id="348" name="Google Shape;348;p47"/>
          <p:cNvSpPr txBox="1"/>
          <p:nvPr>
            <p:ph idx="1" type="body"/>
          </p:nvPr>
        </p:nvSpPr>
        <p:spPr>
          <a:xfrm>
            <a:off x="810001" y="3121932"/>
            <a:ext cx="11103704" cy="3517408"/>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80000"/>
              </a:lnSpc>
              <a:spcBef>
                <a:spcPts val="0"/>
              </a:spcBef>
              <a:spcAft>
                <a:spcPts val="0"/>
              </a:spcAft>
              <a:buSzPts val="1360"/>
              <a:buChar char="🞆"/>
            </a:pPr>
            <a:r>
              <a:rPr lang="en-US" sz="1360"/>
              <a:t>Internal documentation is the code comprehension features provided in the source code itself. The important types of internal documentation are the following:</a:t>
            </a:r>
            <a:endParaRPr/>
          </a:p>
          <a:p>
            <a:pPr indent="-285750" lvl="1" marL="742950" rtl="0" algn="l">
              <a:lnSpc>
                <a:spcPct val="80000"/>
              </a:lnSpc>
              <a:spcBef>
                <a:spcPts val="875"/>
              </a:spcBef>
              <a:spcAft>
                <a:spcPts val="0"/>
              </a:spcAft>
              <a:buSzPts val="1375"/>
              <a:buChar char="🞆"/>
            </a:pPr>
            <a:r>
              <a:rPr lang="en-US" sz="1375"/>
              <a:t>Comments embedded in the source code.</a:t>
            </a:r>
            <a:endParaRPr/>
          </a:p>
          <a:p>
            <a:pPr indent="-228600" lvl="2" marL="1143000" rtl="0" algn="l">
              <a:lnSpc>
                <a:spcPct val="80000"/>
              </a:lnSpc>
              <a:spcBef>
                <a:spcPts val="875"/>
              </a:spcBef>
              <a:spcAft>
                <a:spcPts val="0"/>
              </a:spcAft>
              <a:buSzPts val="1375"/>
              <a:buChar char="🞆"/>
            </a:pPr>
            <a:r>
              <a:rPr lang="en-US" sz="1375"/>
              <a:t>a=10; /* a made 10 */ </a:t>
            </a:r>
            <a:r>
              <a:rPr lang="en-US" sz="1375">
                <a:solidFill>
                  <a:srgbClr val="FFC000"/>
                </a:solidFill>
              </a:rPr>
              <a:t>trivial comment</a:t>
            </a:r>
            <a:endParaRPr/>
          </a:p>
          <a:p>
            <a:pPr indent="-228600" lvl="2" marL="1143000" rtl="0" algn="l">
              <a:lnSpc>
                <a:spcPct val="80000"/>
              </a:lnSpc>
              <a:spcBef>
                <a:spcPts val="875"/>
              </a:spcBef>
              <a:spcAft>
                <a:spcPts val="0"/>
              </a:spcAft>
              <a:buSzPts val="1375"/>
              <a:buChar char="🞆"/>
            </a:pPr>
            <a:r>
              <a:rPr lang="en-US" sz="1375"/>
              <a:t>A good style of code commenting is to write to clarify certain non-obvious aspects of the working of the code, rather than cluttering the code with trivial comments.</a:t>
            </a:r>
            <a:endParaRPr/>
          </a:p>
          <a:p>
            <a:pPr indent="-285750" lvl="1" marL="742950" rtl="0" algn="l">
              <a:lnSpc>
                <a:spcPct val="80000"/>
              </a:lnSpc>
              <a:spcBef>
                <a:spcPts val="875"/>
              </a:spcBef>
              <a:spcAft>
                <a:spcPts val="0"/>
              </a:spcAft>
              <a:buSzPts val="1375"/>
              <a:buChar char="🞆"/>
            </a:pPr>
            <a:r>
              <a:rPr lang="en-US" sz="1375"/>
              <a:t>Use of meaningful variable names.</a:t>
            </a:r>
            <a:endParaRPr/>
          </a:p>
          <a:p>
            <a:pPr indent="-285750" lvl="1" marL="742950" rtl="0" algn="l">
              <a:lnSpc>
                <a:spcPct val="80000"/>
              </a:lnSpc>
              <a:spcBef>
                <a:spcPts val="875"/>
              </a:spcBef>
              <a:spcAft>
                <a:spcPts val="0"/>
              </a:spcAft>
              <a:buSzPts val="1375"/>
              <a:buChar char="🞆"/>
            </a:pPr>
            <a:r>
              <a:rPr lang="en-US" sz="1375"/>
              <a:t>Module and function headers.</a:t>
            </a:r>
            <a:endParaRPr/>
          </a:p>
          <a:p>
            <a:pPr indent="-285750" lvl="1" marL="742950" rtl="0" algn="l">
              <a:lnSpc>
                <a:spcPct val="80000"/>
              </a:lnSpc>
              <a:spcBef>
                <a:spcPts val="875"/>
              </a:spcBef>
              <a:spcAft>
                <a:spcPts val="0"/>
              </a:spcAft>
              <a:buSzPts val="1375"/>
              <a:buChar char="🞆"/>
            </a:pPr>
            <a:r>
              <a:rPr lang="en-US" sz="1375"/>
              <a:t>Code indentation.</a:t>
            </a:r>
            <a:endParaRPr/>
          </a:p>
          <a:p>
            <a:pPr indent="-285750" lvl="1" marL="742950" rtl="0" algn="l">
              <a:lnSpc>
                <a:spcPct val="80000"/>
              </a:lnSpc>
              <a:spcBef>
                <a:spcPts val="875"/>
              </a:spcBef>
              <a:spcAft>
                <a:spcPts val="0"/>
              </a:spcAft>
              <a:buSzPts val="1375"/>
              <a:buChar char="🞆"/>
            </a:pPr>
            <a:r>
              <a:rPr lang="en-US" sz="1375"/>
              <a:t>Code structuring (i.e., code decomposed into modules and functions).</a:t>
            </a:r>
            <a:endParaRPr/>
          </a:p>
          <a:p>
            <a:pPr indent="-285750" lvl="1" marL="742950" rtl="0" algn="l">
              <a:lnSpc>
                <a:spcPct val="80000"/>
              </a:lnSpc>
              <a:spcBef>
                <a:spcPts val="875"/>
              </a:spcBef>
              <a:spcAft>
                <a:spcPts val="0"/>
              </a:spcAft>
              <a:buSzPts val="1375"/>
              <a:buChar char="🞆"/>
            </a:pPr>
            <a:r>
              <a:rPr lang="en-US" sz="1375"/>
              <a:t>Use of enumerated types.</a:t>
            </a:r>
            <a:endParaRPr/>
          </a:p>
          <a:p>
            <a:pPr indent="-285750" lvl="1" marL="742950" rtl="0" algn="l">
              <a:lnSpc>
                <a:spcPct val="80000"/>
              </a:lnSpc>
              <a:spcBef>
                <a:spcPts val="875"/>
              </a:spcBef>
              <a:spcAft>
                <a:spcPts val="0"/>
              </a:spcAft>
              <a:buSzPts val="1375"/>
              <a:buChar char="🞆"/>
            </a:pPr>
            <a:r>
              <a:rPr lang="en-US" sz="1375"/>
              <a:t>Use of constant identifiers.</a:t>
            </a:r>
            <a:endParaRPr/>
          </a:p>
          <a:p>
            <a:pPr indent="-285750" lvl="1" marL="742950" rtl="0" algn="l">
              <a:lnSpc>
                <a:spcPct val="80000"/>
              </a:lnSpc>
              <a:spcBef>
                <a:spcPts val="875"/>
              </a:spcBef>
              <a:spcAft>
                <a:spcPts val="0"/>
              </a:spcAft>
              <a:buSzPts val="1375"/>
              <a:buChar char="🞆"/>
            </a:pPr>
            <a:r>
              <a:rPr lang="en-US" sz="1375"/>
              <a:t>Use of user-defined data types.</a:t>
            </a:r>
            <a:endParaRPr/>
          </a:p>
        </p:txBody>
      </p:sp>
      <p:sp>
        <p:nvSpPr>
          <p:cNvPr id="349" name="Google Shape;349;p47"/>
          <p:cNvSpPr/>
          <p:nvPr/>
        </p:nvSpPr>
        <p:spPr>
          <a:xfrm>
            <a:off x="810000" y="2134513"/>
            <a:ext cx="10732643" cy="767713"/>
          </a:xfrm>
          <a:prstGeom prst="rect">
            <a:avLst/>
          </a:prstGeom>
          <a:solidFill>
            <a:srgbClr val="A4D736"/>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14" u="none" cap="none" strike="noStrike">
                <a:solidFill>
                  <a:schemeClr val="dk1"/>
                </a:solidFill>
                <a:latin typeface="Century Gothic"/>
                <a:ea typeface="Century Gothic"/>
                <a:cs typeface="Century Gothic"/>
                <a:sym typeface="Century Gothic"/>
              </a:rPr>
              <a:t>Good software development organizations usually ensure good internal documentation by appropriately formulating their coding standards and coding guidelines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External Documentation</a:t>
            </a:r>
            <a:endParaRPr/>
          </a:p>
        </p:txBody>
      </p:sp>
      <p:sp>
        <p:nvSpPr>
          <p:cNvPr id="355" name="Google Shape;355;p48"/>
          <p:cNvSpPr txBox="1"/>
          <p:nvPr>
            <p:ph idx="1" type="body"/>
          </p:nvPr>
        </p:nvSpPr>
        <p:spPr>
          <a:xfrm>
            <a:off x="119269" y="1987672"/>
            <a:ext cx="9727095" cy="4498769"/>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90000"/>
              </a:lnSpc>
              <a:spcBef>
                <a:spcPts val="0"/>
              </a:spcBef>
              <a:spcAft>
                <a:spcPts val="0"/>
              </a:spcAft>
              <a:buSzPts val="2177"/>
              <a:buChar char="🞆"/>
            </a:pPr>
            <a:r>
              <a:rPr lang="en-US" sz="2177">
                <a:solidFill>
                  <a:srgbClr val="FFC000"/>
                </a:solidFill>
              </a:rPr>
              <a:t>An important feature that is required of any good external documentation is consistency of documentation with the code. </a:t>
            </a:r>
            <a:endParaRPr/>
          </a:p>
          <a:p>
            <a:pPr indent="-285750" lvl="1" marL="742950" rtl="0" algn="l">
              <a:lnSpc>
                <a:spcPct val="90000"/>
              </a:lnSpc>
              <a:spcBef>
                <a:spcPts val="963"/>
              </a:spcBef>
              <a:spcAft>
                <a:spcPts val="0"/>
              </a:spcAft>
              <a:buSzPts val="1814"/>
              <a:buChar char="🞆"/>
            </a:pPr>
            <a:r>
              <a:rPr lang="en-US" sz="1814"/>
              <a:t>If the different documents are not consistent, a lot of confusion is created for somebody trying to understand the software.</a:t>
            </a:r>
            <a:endParaRPr/>
          </a:p>
          <a:p>
            <a:pPr indent="-285750" lvl="1" marL="742950" rtl="0" algn="l">
              <a:lnSpc>
                <a:spcPct val="90000"/>
              </a:lnSpc>
              <a:spcBef>
                <a:spcPts val="963"/>
              </a:spcBef>
              <a:spcAft>
                <a:spcPts val="0"/>
              </a:spcAft>
              <a:buSzPts val="1814"/>
              <a:buChar char="🞆"/>
            </a:pPr>
            <a:r>
              <a:rPr lang="en-US" sz="1814"/>
              <a:t>All the documents developed for a product should be up-to-date and every change made to the code should be reflected in the relevant external documents. </a:t>
            </a:r>
            <a:endParaRPr/>
          </a:p>
          <a:p>
            <a:pPr indent="-285750" lvl="1" marL="742950" rtl="0" algn="l">
              <a:lnSpc>
                <a:spcPct val="90000"/>
              </a:lnSpc>
              <a:spcBef>
                <a:spcPts val="963"/>
              </a:spcBef>
              <a:spcAft>
                <a:spcPts val="0"/>
              </a:spcAft>
              <a:buSzPts val="1814"/>
              <a:buChar char="🞆"/>
            </a:pPr>
            <a:r>
              <a:rPr lang="en-US" sz="1814"/>
              <a:t>Even if only a few documents are not up-to-date, they create inconsistency and lead to confusion.</a:t>
            </a:r>
            <a:endParaRPr/>
          </a:p>
          <a:p>
            <a:pPr indent="-342900" lvl="0" marL="342900" rtl="0" algn="l">
              <a:lnSpc>
                <a:spcPct val="90000"/>
              </a:lnSpc>
              <a:spcBef>
                <a:spcPts val="1035"/>
              </a:spcBef>
              <a:spcAft>
                <a:spcPts val="0"/>
              </a:spcAft>
              <a:buSzPts val="2177"/>
              <a:buChar char="🞆"/>
            </a:pPr>
            <a:r>
              <a:rPr lang="en-US" sz="2177">
                <a:solidFill>
                  <a:srgbClr val="FFC000"/>
                </a:solidFill>
              </a:rPr>
              <a:t>Another important feature required for external documents is proper understandability by the category of users for whom the document is designed. </a:t>
            </a:r>
            <a:endParaRPr/>
          </a:p>
          <a:p>
            <a:pPr indent="-285750" lvl="1" marL="742950" rtl="0" algn="l">
              <a:lnSpc>
                <a:spcPct val="90000"/>
              </a:lnSpc>
              <a:spcBef>
                <a:spcPts val="963"/>
              </a:spcBef>
              <a:spcAft>
                <a:spcPts val="0"/>
              </a:spcAft>
              <a:buSzPts val="1814"/>
              <a:buChar char="🞆"/>
            </a:pPr>
            <a:r>
              <a:rPr lang="en-US" sz="1814"/>
              <a:t>For achieving this, </a:t>
            </a:r>
            <a:r>
              <a:rPr lang="en-US" sz="1814">
                <a:solidFill>
                  <a:srgbClr val="FFC000"/>
                </a:solidFill>
              </a:rPr>
              <a:t>Gunning’s fog index </a:t>
            </a:r>
            <a:r>
              <a:rPr lang="en-US" sz="1814"/>
              <a:t>is very useful.</a:t>
            </a:r>
            <a:endParaRPr/>
          </a:p>
        </p:txBody>
      </p:sp>
      <p:sp>
        <p:nvSpPr>
          <p:cNvPr id="356" name="Google Shape;356;p48"/>
          <p:cNvSpPr/>
          <p:nvPr/>
        </p:nvSpPr>
        <p:spPr>
          <a:xfrm>
            <a:off x="10059942" y="1987673"/>
            <a:ext cx="1494877" cy="4770935"/>
          </a:xfrm>
          <a:prstGeom prst="rect">
            <a:avLst/>
          </a:prstGeom>
          <a:solidFill>
            <a:srgbClr val="A4D736"/>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103695" lvl="0" marL="0" marR="0" rtl="0" algn="l">
              <a:spcBef>
                <a:spcPts val="0"/>
              </a:spcBef>
              <a:spcAft>
                <a:spcPts val="0"/>
              </a:spcAft>
              <a:buClr>
                <a:schemeClr val="dk1"/>
              </a:buClr>
              <a:buSzPts val="1633"/>
              <a:buFont typeface="Arial"/>
              <a:buChar char="•"/>
            </a:pPr>
            <a:r>
              <a:rPr b="0" i="0" lang="en-US" sz="1633" u="none" cap="none" strike="noStrike">
                <a:solidFill>
                  <a:schemeClr val="dk1"/>
                </a:solidFill>
                <a:latin typeface="Century Gothic"/>
                <a:ea typeface="Century Gothic"/>
                <a:cs typeface="Century Gothic"/>
                <a:sym typeface="Century Gothic"/>
              </a:rPr>
              <a:t>software requirements specification (SRS) document, </a:t>
            </a:r>
            <a:endParaRPr/>
          </a:p>
          <a:p>
            <a:pPr indent="0" lvl="0" marL="0" marR="0" rtl="0" algn="l">
              <a:spcBef>
                <a:spcPts val="0"/>
              </a:spcBef>
              <a:spcAft>
                <a:spcPts val="0"/>
              </a:spcAft>
              <a:buClr>
                <a:schemeClr val="lt1"/>
              </a:buClr>
              <a:buSzPts val="1633"/>
              <a:buFont typeface="Arial"/>
              <a:buNone/>
            </a:pPr>
            <a:r>
              <a:t/>
            </a:r>
            <a:endParaRPr b="0" i="0" sz="1633" u="none" cap="none" strike="noStrike">
              <a:solidFill>
                <a:schemeClr val="dk1"/>
              </a:solidFill>
              <a:latin typeface="Century Gothic"/>
              <a:ea typeface="Century Gothic"/>
              <a:cs typeface="Century Gothic"/>
              <a:sym typeface="Century Gothic"/>
            </a:endParaRPr>
          </a:p>
          <a:p>
            <a:pPr indent="-103695" lvl="0" marL="0" marR="0" rtl="0" algn="l">
              <a:spcBef>
                <a:spcPts val="0"/>
              </a:spcBef>
              <a:spcAft>
                <a:spcPts val="0"/>
              </a:spcAft>
              <a:buClr>
                <a:schemeClr val="dk1"/>
              </a:buClr>
              <a:buSzPts val="1633"/>
              <a:buFont typeface="Arial"/>
              <a:buChar char="•"/>
            </a:pPr>
            <a:r>
              <a:rPr b="0" i="0" lang="en-US" sz="1633" u="none" cap="none" strike="noStrike">
                <a:solidFill>
                  <a:schemeClr val="dk1"/>
                </a:solidFill>
                <a:latin typeface="Century Gothic"/>
                <a:ea typeface="Century Gothic"/>
                <a:cs typeface="Century Gothic"/>
                <a:sym typeface="Century Gothic"/>
              </a:rPr>
              <a:t>design document, </a:t>
            </a:r>
            <a:endParaRPr/>
          </a:p>
          <a:p>
            <a:pPr indent="0" lvl="0" marL="0" marR="0" rtl="0" algn="l">
              <a:spcBef>
                <a:spcPts val="0"/>
              </a:spcBef>
              <a:spcAft>
                <a:spcPts val="0"/>
              </a:spcAft>
              <a:buClr>
                <a:schemeClr val="lt1"/>
              </a:buClr>
              <a:buSzPts val="1633"/>
              <a:buFont typeface="Arial"/>
              <a:buNone/>
            </a:pPr>
            <a:r>
              <a:t/>
            </a:r>
            <a:endParaRPr b="0" i="0" sz="1633" u="none" cap="none" strike="noStrike">
              <a:solidFill>
                <a:schemeClr val="dk1"/>
              </a:solidFill>
              <a:latin typeface="Century Gothic"/>
              <a:ea typeface="Century Gothic"/>
              <a:cs typeface="Century Gothic"/>
              <a:sym typeface="Century Gothic"/>
            </a:endParaRPr>
          </a:p>
          <a:p>
            <a:pPr indent="-103695" lvl="0" marL="0" marR="0" rtl="0" algn="l">
              <a:spcBef>
                <a:spcPts val="0"/>
              </a:spcBef>
              <a:spcAft>
                <a:spcPts val="0"/>
              </a:spcAft>
              <a:buClr>
                <a:schemeClr val="dk1"/>
              </a:buClr>
              <a:buSzPts val="1633"/>
              <a:buFont typeface="Arial"/>
              <a:buChar char="•"/>
            </a:pPr>
            <a:r>
              <a:rPr b="0" i="0" lang="en-US" sz="1633" u="none" cap="none" strike="noStrike">
                <a:solidFill>
                  <a:schemeClr val="dk1"/>
                </a:solidFill>
                <a:latin typeface="Century Gothic"/>
                <a:ea typeface="Century Gothic"/>
                <a:cs typeface="Century Gothic"/>
                <a:sym typeface="Century Gothic"/>
              </a:rPr>
              <a:t>test document, </a:t>
            </a:r>
            <a:endParaRPr/>
          </a:p>
          <a:p>
            <a:pPr indent="0" lvl="0" marL="0" marR="0" rtl="0" algn="l">
              <a:spcBef>
                <a:spcPts val="0"/>
              </a:spcBef>
              <a:spcAft>
                <a:spcPts val="0"/>
              </a:spcAft>
              <a:buClr>
                <a:schemeClr val="lt1"/>
              </a:buClr>
              <a:buSzPts val="1633"/>
              <a:buFont typeface="Arial"/>
              <a:buNone/>
            </a:pPr>
            <a:r>
              <a:t/>
            </a:r>
            <a:endParaRPr b="0" i="0" sz="1633" u="none" cap="none" strike="noStrike">
              <a:solidFill>
                <a:schemeClr val="dk1"/>
              </a:solidFill>
              <a:latin typeface="Century Gothic"/>
              <a:ea typeface="Century Gothic"/>
              <a:cs typeface="Century Gothic"/>
              <a:sym typeface="Century Gothic"/>
            </a:endParaRPr>
          </a:p>
          <a:p>
            <a:pPr indent="-103695" lvl="0" marL="0" marR="0" rtl="0" algn="l">
              <a:spcBef>
                <a:spcPts val="0"/>
              </a:spcBef>
              <a:spcAft>
                <a:spcPts val="0"/>
              </a:spcAft>
              <a:buClr>
                <a:schemeClr val="dk1"/>
              </a:buClr>
              <a:buSzPts val="1633"/>
              <a:buFont typeface="Arial"/>
              <a:buChar char="•"/>
            </a:pPr>
            <a:r>
              <a:rPr b="0" i="0" lang="en-US" sz="1633" u="none" cap="none" strike="noStrike">
                <a:solidFill>
                  <a:schemeClr val="dk1"/>
                </a:solidFill>
                <a:latin typeface="Century Gothic"/>
                <a:ea typeface="Century Gothic"/>
                <a:cs typeface="Century Gothic"/>
                <a:sym typeface="Century Gothic"/>
              </a:rPr>
              <a:t>installation manual, </a:t>
            </a:r>
            <a:endParaRPr/>
          </a:p>
          <a:p>
            <a:pPr indent="0" lvl="0" marL="0" marR="0" rtl="0" algn="l">
              <a:spcBef>
                <a:spcPts val="0"/>
              </a:spcBef>
              <a:spcAft>
                <a:spcPts val="0"/>
              </a:spcAft>
              <a:buClr>
                <a:schemeClr val="lt1"/>
              </a:buClr>
              <a:buSzPts val="1633"/>
              <a:buFont typeface="Arial"/>
              <a:buNone/>
            </a:pPr>
            <a:r>
              <a:t/>
            </a:r>
            <a:endParaRPr b="0" i="0" sz="1633" u="none" cap="none" strike="noStrike">
              <a:solidFill>
                <a:schemeClr val="dk1"/>
              </a:solidFill>
              <a:latin typeface="Century Gothic"/>
              <a:ea typeface="Century Gothic"/>
              <a:cs typeface="Century Gothic"/>
              <a:sym typeface="Century Gothic"/>
            </a:endParaRPr>
          </a:p>
          <a:p>
            <a:pPr indent="-103695" lvl="0" marL="0" marR="0" rtl="0" algn="l">
              <a:spcBef>
                <a:spcPts val="0"/>
              </a:spcBef>
              <a:spcAft>
                <a:spcPts val="0"/>
              </a:spcAft>
              <a:buClr>
                <a:schemeClr val="dk1"/>
              </a:buClr>
              <a:buSzPts val="1633"/>
              <a:buFont typeface="Arial"/>
              <a:buChar char="•"/>
            </a:pPr>
            <a:r>
              <a:rPr b="0" i="0" lang="en-US" sz="1633" u="none" cap="none" strike="noStrike">
                <a:solidFill>
                  <a:schemeClr val="dk1"/>
                </a:solidFill>
                <a:latin typeface="Century Gothic"/>
                <a:ea typeface="Century Gothic"/>
                <a:cs typeface="Century Gothic"/>
                <a:sym typeface="Century Gothic"/>
              </a:rPr>
              <a:t>users’ manual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903"/>
              <a:buFont typeface="Century Gothic"/>
              <a:buNone/>
            </a:pPr>
            <a:r>
              <a:rPr lang="en-US" sz="2903"/>
              <a:t>Gunning’s fog index</a:t>
            </a:r>
            <a:br>
              <a:rPr lang="en-US" sz="2903"/>
            </a:br>
            <a:r>
              <a:rPr b="0" lang="en-US" sz="2903"/>
              <a:t>developed by Robert Gunning in 1952</a:t>
            </a:r>
            <a:endParaRPr/>
          </a:p>
        </p:txBody>
      </p:sp>
      <p:sp>
        <p:nvSpPr>
          <p:cNvPr id="362" name="Google Shape;362;p49"/>
          <p:cNvSpPr txBox="1"/>
          <p:nvPr>
            <p:ph idx="1" type="body"/>
          </p:nvPr>
        </p:nvSpPr>
        <p:spPr>
          <a:xfrm>
            <a:off x="662610" y="2478157"/>
            <a:ext cx="11052312" cy="3581999"/>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349"/>
              <a:buChar char="🞆"/>
            </a:pPr>
            <a:r>
              <a:rPr lang="en-US" sz="2349"/>
              <a:t>It is a </a:t>
            </a:r>
            <a:r>
              <a:rPr lang="en-US" sz="2349">
                <a:solidFill>
                  <a:srgbClr val="FFC000"/>
                </a:solidFill>
              </a:rPr>
              <a:t>metric that has been designed to measure the readability of a document.</a:t>
            </a:r>
            <a:endParaRPr/>
          </a:p>
          <a:p>
            <a:pPr indent="-193738" lvl="0" marL="342900" rtl="0" algn="l">
              <a:spcBef>
                <a:spcPts val="1070"/>
              </a:spcBef>
              <a:spcAft>
                <a:spcPts val="0"/>
              </a:spcAft>
              <a:buSzPts val="2349"/>
              <a:buNone/>
            </a:pPr>
            <a:r>
              <a:t/>
            </a:r>
            <a:endParaRPr sz="2349"/>
          </a:p>
          <a:p>
            <a:pPr indent="-342900" lvl="0" marL="342900" rtl="0" algn="l">
              <a:spcBef>
                <a:spcPts val="1070"/>
              </a:spcBef>
              <a:spcAft>
                <a:spcPts val="0"/>
              </a:spcAft>
              <a:buSzPts val="2349"/>
              <a:buChar char="🞆"/>
            </a:pPr>
            <a:r>
              <a:rPr lang="en-US" sz="2349"/>
              <a:t>The computed metric value </a:t>
            </a:r>
            <a:r>
              <a:rPr lang="en-US" sz="2349">
                <a:solidFill>
                  <a:srgbClr val="FFC000"/>
                </a:solidFill>
              </a:rPr>
              <a:t>(fog index) of a document indicates the number of years of formal education that a person should have, in order to be able to comfortably understand that document</a:t>
            </a:r>
            <a:r>
              <a:rPr lang="en-US" sz="2349"/>
              <a:t>.</a:t>
            </a:r>
            <a:endParaRPr/>
          </a:p>
          <a:p>
            <a:pPr indent="-285750" lvl="1" marL="742950" rtl="0" algn="l">
              <a:spcBef>
                <a:spcPts val="1003"/>
              </a:spcBef>
              <a:spcAft>
                <a:spcPts val="0"/>
              </a:spcAft>
              <a:buSzPts val="2013"/>
              <a:buChar char="🞆"/>
            </a:pPr>
            <a:r>
              <a:rPr lang="en-US" sz="2013"/>
              <a:t>if a certain document has a fog index of 12, anyone who has completed his 12</a:t>
            </a:r>
            <a:r>
              <a:rPr baseline="30000" lang="en-US" sz="2013"/>
              <a:t>th</a:t>
            </a:r>
            <a:r>
              <a:rPr lang="en-US" sz="2013"/>
              <a:t> class would not have much difficulty in understanding that document.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idx="1" type="body"/>
          </p:nvPr>
        </p:nvSpPr>
        <p:spPr>
          <a:xfrm>
            <a:off x="0" y="939803"/>
            <a:ext cx="12284765" cy="6052747"/>
          </a:xfrm>
          <a:prstGeom prst="rect">
            <a:avLst/>
          </a:prstGeom>
          <a:solidFill>
            <a:srgbClr val="FFFFFF"/>
          </a:solid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14"/>
              <a:buFont typeface="Noto Sans Symbols"/>
              <a:buNone/>
            </a:pPr>
            <a:r>
              <a:rPr b="0" i="0" lang="en-US" sz="1814" u="none" cap="none" strike="noStrike">
                <a:solidFill>
                  <a:srgbClr val="000000"/>
                </a:solidFill>
                <a:latin typeface="Georgia"/>
                <a:ea typeface="Georgia"/>
                <a:cs typeface="Georgia"/>
                <a:sym typeface="Georgia"/>
              </a:rPr>
              <a:t>Formula of Fog Index or Clarity Index:</a:t>
            </a:r>
            <a:endParaRPr/>
          </a:p>
          <a:p>
            <a:pPr indent="0" lvl="0" marL="0" marR="0" rtl="0" algn="l">
              <a:spcBef>
                <a:spcPts val="272"/>
              </a:spcBef>
              <a:spcAft>
                <a:spcPts val="0"/>
              </a:spcAft>
              <a:buClr>
                <a:srgbClr val="000000"/>
              </a:buClr>
              <a:buSzPts val="1361"/>
              <a:buFont typeface="Noto Sans Symbols"/>
              <a:buNone/>
            </a:pPr>
            <a:r>
              <a:t/>
            </a:r>
            <a:endParaRPr b="0" i="0" sz="1361" u="none" cap="none" strike="noStrike">
              <a:solidFill>
                <a:srgbClr val="000000"/>
              </a:solidFill>
              <a:latin typeface="Georgia"/>
              <a:ea typeface="Georgia"/>
              <a:cs typeface="Georgia"/>
              <a:sym typeface="Georgia"/>
            </a:endParaRPr>
          </a:p>
          <a:p>
            <a:pPr indent="0" lvl="0" marL="0" marR="0" rtl="0" algn="l">
              <a:spcBef>
                <a:spcPts val="272"/>
              </a:spcBef>
              <a:spcAft>
                <a:spcPts val="0"/>
              </a:spcAft>
              <a:buClr>
                <a:srgbClr val="000000"/>
              </a:buClr>
              <a:buSzPts val="1361"/>
              <a:buFont typeface="Noto Sans Symbols"/>
              <a:buNone/>
            </a:pPr>
            <a:r>
              <a:rPr b="0" i="0" lang="en-US" sz="1361" u="none" cap="none" strike="noStrike">
                <a:solidFill>
                  <a:srgbClr val="000000"/>
                </a:solidFill>
                <a:latin typeface="Georgia"/>
                <a:ea typeface="Georgia"/>
                <a:cs typeface="Georgia"/>
                <a:sym typeface="Georgia"/>
              </a:rPr>
              <a:t>Step 1:</a:t>
            </a:r>
            <a:endParaRPr b="0" i="0" sz="816" u="none" cap="none" strike="noStrike">
              <a:solidFill>
                <a:srgbClr val="000000"/>
              </a:solidFill>
              <a:latin typeface="Times New Roman"/>
              <a:ea typeface="Times New Roman"/>
              <a:cs typeface="Times New Roman"/>
              <a:sym typeface="Times New Roman"/>
            </a:endParaRPr>
          </a:p>
          <a:p>
            <a:pPr indent="0" lvl="0" marL="0" marR="0" rtl="0" algn="l">
              <a:spcBef>
                <a:spcPts val="272"/>
              </a:spcBef>
              <a:spcAft>
                <a:spcPts val="0"/>
              </a:spcAft>
              <a:buClr>
                <a:srgbClr val="000000"/>
              </a:buClr>
              <a:buSzPts val="1361"/>
              <a:buFont typeface="Noto Sans Symbols"/>
              <a:buNone/>
            </a:pPr>
            <a:r>
              <a:rPr b="0" i="0" lang="en-US" sz="1361" u="none" cap="none" strike="noStrike">
                <a:solidFill>
                  <a:srgbClr val="000000"/>
                </a:solidFill>
                <a:latin typeface="Georgia"/>
                <a:ea typeface="Georgia"/>
                <a:cs typeface="Georgia"/>
                <a:sym typeface="Georgia"/>
              </a:rPr>
              <a:t>Count the total number of words in the passage.</a:t>
            </a:r>
            <a:endParaRPr/>
          </a:p>
          <a:p>
            <a:pPr indent="0" lvl="0" marL="0" marR="0" rtl="0" algn="l">
              <a:spcBef>
                <a:spcPts val="163"/>
              </a:spcBef>
              <a:spcAft>
                <a:spcPts val="0"/>
              </a:spcAft>
              <a:buClr>
                <a:srgbClr val="000000"/>
              </a:buClr>
              <a:buSzPts val="816"/>
              <a:buFont typeface="Noto Sans Symbols"/>
              <a:buNone/>
            </a:pPr>
            <a:r>
              <a:t/>
            </a:r>
            <a:endParaRPr b="0" i="0" sz="816" u="none" cap="none" strike="noStrike">
              <a:solidFill>
                <a:srgbClr val="000000"/>
              </a:solidFill>
              <a:latin typeface="Times New Roman"/>
              <a:ea typeface="Times New Roman"/>
              <a:cs typeface="Times New Roman"/>
              <a:sym typeface="Times New Roman"/>
            </a:endParaRPr>
          </a:p>
          <a:p>
            <a:pPr indent="0" lvl="0" marL="0" marR="0" rtl="0" algn="l">
              <a:spcBef>
                <a:spcPts val="272"/>
              </a:spcBef>
              <a:spcAft>
                <a:spcPts val="0"/>
              </a:spcAft>
              <a:buClr>
                <a:srgbClr val="000000"/>
              </a:buClr>
              <a:buSzPts val="1361"/>
              <a:buFont typeface="Noto Sans Symbols"/>
              <a:buNone/>
            </a:pPr>
            <a:r>
              <a:rPr b="0" i="0" lang="en-US" sz="1361" u="none" cap="none" strike="noStrike">
                <a:solidFill>
                  <a:srgbClr val="000000"/>
                </a:solidFill>
                <a:latin typeface="Georgia"/>
                <a:ea typeface="Georgia"/>
                <a:cs typeface="Georgia"/>
                <a:sym typeface="Georgia"/>
              </a:rPr>
              <a:t>Step 2:</a:t>
            </a:r>
            <a:endParaRPr b="0" i="0" sz="816" u="none" cap="none" strike="noStrike">
              <a:solidFill>
                <a:srgbClr val="000000"/>
              </a:solidFill>
              <a:latin typeface="Times New Roman"/>
              <a:ea typeface="Times New Roman"/>
              <a:cs typeface="Times New Roman"/>
              <a:sym typeface="Times New Roman"/>
            </a:endParaRPr>
          </a:p>
          <a:p>
            <a:pPr indent="0" lvl="0" marL="0" marR="0" rtl="0" algn="l">
              <a:spcBef>
                <a:spcPts val="272"/>
              </a:spcBef>
              <a:spcAft>
                <a:spcPts val="0"/>
              </a:spcAft>
              <a:buClr>
                <a:srgbClr val="000000"/>
              </a:buClr>
              <a:buSzPts val="1361"/>
              <a:buFont typeface="Noto Sans Symbols"/>
              <a:buNone/>
            </a:pPr>
            <a:r>
              <a:rPr b="0" i="0" lang="en-US" sz="1361" u="none" cap="none" strike="noStrike">
                <a:solidFill>
                  <a:srgbClr val="000000"/>
                </a:solidFill>
                <a:latin typeface="Georgia"/>
                <a:ea typeface="Georgia"/>
                <a:cs typeface="Georgia"/>
                <a:sym typeface="Georgia"/>
              </a:rPr>
              <a:t>Count the number of sentences in the passage.</a:t>
            </a:r>
            <a:endParaRPr/>
          </a:p>
          <a:p>
            <a:pPr indent="0" lvl="0" marL="0" marR="0" rtl="0" algn="l">
              <a:spcBef>
                <a:spcPts val="163"/>
              </a:spcBef>
              <a:spcAft>
                <a:spcPts val="0"/>
              </a:spcAft>
              <a:buClr>
                <a:srgbClr val="000000"/>
              </a:buClr>
              <a:buSzPts val="816"/>
              <a:buFont typeface="Noto Sans Symbols"/>
              <a:buNone/>
            </a:pPr>
            <a:r>
              <a:t/>
            </a:r>
            <a:endParaRPr b="0" i="0" sz="816" u="none" cap="none" strike="noStrike">
              <a:solidFill>
                <a:srgbClr val="000000"/>
              </a:solidFill>
              <a:latin typeface="Times New Roman"/>
              <a:ea typeface="Times New Roman"/>
              <a:cs typeface="Times New Roman"/>
              <a:sym typeface="Times New Roman"/>
            </a:endParaRPr>
          </a:p>
          <a:p>
            <a:pPr indent="0" lvl="0" marL="0" marR="0" rtl="0" algn="l">
              <a:spcBef>
                <a:spcPts val="272"/>
              </a:spcBef>
              <a:spcAft>
                <a:spcPts val="0"/>
              </a:spcAft>
              <a:buClr>
                <a:srgbClr val="000000"/>
              </a:buClr>
              <a:buSzPts val="1361"/>
              <a:buFont typeface="Noto Sans Symbols"/>
              <a:buNone/>
            </a:pPr>
            <a:r>
              <a:rPr b="0" i="0" lang="en-US" sz="1361" u="none" cap="none" strike="noStrike">
                <a:solidFill>
                  <a:srgbClr val="000000"/>
                </a:solidFill>
                <a:latin typeface="Georgia"/>
                <a:ea typeface="Georgia"/>
                <a:cs typeface="Georgia"/>
                <a:sym typeface="Georgia"/>
              </a:rPr>
              <a:t>Step 3:</a:t>
            </a:r>
            <a:endParaRPr b="0" i="0" sz="816" u="none" cap="none" strike="noStrike">
              <a:solidFill>
                <a:srgbClr val="000000"/>
              </a:solidFill>
              <a:latin typeface="Times New Roman"/>
              <a:ea typeface="Times New Roman"/>
              <a:cs typeface="Times New Roman"/>
              <a:sym typeface="Times New Roman"/>
            </a:endParaRPr>
          </a:p>
          <a:p>
            <a:pPr indent="0" lvl="0" marL="0" marR="0" rtl="0" algn="l">
              <a:spcBef>
                <a:spcPts val="272"/>
              </a:spcBef>
              <a:spcAft>
                <a:spcPts val="0"/>
              </a:spcAft>
              <a:buClr>
                <a:srgbClr val="000000"/>
              </a:buClr>
              <a:buSzPts val="1361"/>
              <a:buFont typeface="Noto Sans Symbols"/>
              <a:buNone/>
            </a:pPr>
            <a:r>
              <a:rPr b="0" i="0" lang="en-US" sz="1361" u="none" cap="none" strike="noStrike">
                <a:solidFill>
                  <a:srgbClr val="000000"/>
                </a:solidFill>
                <a:latin typeface="Georgia"/>
                <a:ea typeface="Georgia"/>
                <a:cs typeface="Georgia"/>
                <a:sym typeface="Georgia"/>
              </a:rPr>
              <a:t>Count the average number of words in each sentence (by dividing the number of words by the number of sentences). For example, a 100-word passage comprising 10 sentences would have an average sentence length of 100/10 or 10 words).</a:t>
            </a:r>
            <a:endParaRPr/>
          </a:p>
          <a:p>
            <a:pPr indent="0" lvl="0" marL="0" marR="0" rtl="0" algn="l">
              <a:spcBef>
                <a:spcPts val="163"/>
              </a:spcBef>
              <a:spcAft>
                <a:spcPts val="0"/>
              </a:spcAft>
              <a:buClr>
                <a:srgbClr val="000000"/>
              </a:buClr>
              <a:buSzPts val="816"/>
              <a:buFont typeface="Noto Sans Symbols"/>
              <a:buNone/>
            </a:pPr>
            <a:r>
              <a:t/>
            </a:r>
            <a:endParaRPr b="0" i="0" sz="816" u="none" cap="none" strike="noStrike">
              <a:solidFill>
                <a:srgbClr val="000000"/>
              </a:solidFill>
              <a:latin typeface="Times New Roman"/>
              <a:ea typeface="Times New Roman"/>
              <a:cs typeface="Times New Roman"/>
              <a:sym typeface="Times New Roman"/>
            </a:endParaRPr>
          </a:p>
          <a:p>
            <a:pPr indent="0" lvl="0" marL="0" marR="0" rtl="0" algn="l">
              <a:spcBef>
                <a:spcPts val="272"/>
              </a:spcBef>
              <a:spcAft>
                <a:spcPts val="0"/>
              </a:spcAft>
              <a:buClr>
                <a:srgbClr val="000000"/>
              </a:buClr>
              <a:buSzPts val="1361"/>
              <a:buFont typeface="Noto Sans Symbols"/>
              <a:buNone/>
            </a:pPr>
            <a:r>
              <a:rPr b="0" i="0" lang="en-US" sz="1361" u="none" cap="none" strike="noStrike">
                <a:solidFill>
                  <a:srgbClr val="000000"/>
                </a:solidFill>
                <a:latin typeface="Georgia"/>
                <a:ea typeface="Georgia"/>
                <a:cs typeface="Georgia"/>
                <a:sym typeface="Georgia"/>
              </a:rPr>
              <a:t>Step 4:</a:t>
            </a:r>
            <a:endParaRPr b="0" i="0" sz="816" u="none" cap="none" strike="noStrike">
              <a:solidFill>
                <a:srgbClr val="000000"/>
              </a:solidFill>
              <a:latin typeface="Times New Roman"/>
              <a:ea typeface="Times New Roman"/>
              <a:cs typeface="Times New Roman"/>
              <a:sym typeface="Times New Roman"/>
            </a:endParaRPr>
          </a:p>
          <a:p>
            <a:pPr indent="0" lvl="0" marL="0" marR="0" rtl="0" algn="l">
              <a:spcBef>
                <a:spcPts val="272"/>
              </a:spcBef>
              <a:spcAft>
                <a:spcPts val="0"/>
              </a:spcAft>
              <a:buClr>
                <a:srgbClr val="000000"/>
              </a:buClr>
              <a:buSzPts val="1361"/>
              <a:buFont typeface="Noto Sans Symbols"/>
              <a:buNone/>
            </a:pPr>
            <a:r>
              <a:rPr b="0" i="0" lang="en-US" sz="1361" u="none" cap="none" strike="noStrike">
                <a:solidFill>
                  <a:srgbClr val="000000"/>
                </a:solidFill>
                <a:latin typeface="Georgia"/>
                <a:ea typeface="Georgia"/>
                <a:cs typeface="Georgia"/>
                <a:sym typeface="Georgia"/>
              </a:rPr>
              <a:t>Count the number of words having three syllables or more in the passage.</a:t>
            </a:r>
            <a:endParaRPr b="0" i="0" sz="816" u="none" cap="none" strike="noStrike">
              <a:solidFill>
                <a:srgbClr val="000000"/>
              </a:solidFill>
              <a:latin typeface="Times New Roman"/>
              <a:ea typeface="Times New Roman"/>
              <a:cs typeface="Times New Roman"/>
              <a:sym typeface="Times New Roman"/>
            </a:endParaRPr>
          </a:p>
          <a:p>
            <a:pPr indent="0" lvl="1" marL="391729" marR="0" rtl="0" algn="l">
              <a:spcBef>
                <a:spcPts val="272"/>
              </a:spcBef>
              <a:spcAft>
                <a:spcPts val="0"/>
              </a:spcAft>
              <a:buClr>
                <a:srgbClr val="000000"/>
              </a:buClr>
              <a:buSzPts val="1361"/>
              <a:buFont typeface="Noto Sans Symbols"/>
              <a:buNone/>
            </a:pPr>
            <a:r>
              <a:rPr b="0" i="0" lang="en-US" sz="1361" u="none" cap="none" strike="noStrike">
                <a:solidFill>
                  <a:srgbClr val="000000"/>
                </a:solidFill>
                <a:latin typeface="Georgia"/>
                <a:ea typeface="Georgia"/>
                <a:cs typeface="Georgia"/>
                <a:sym typeface="Georgia"/>
              </a:rPr>
              <a:t>While calculating, do not add the following:</a:t>
            </a:r>
            <a:endParaRPr b="0" i="0" sz="816" u="none" cap="none" strike="noStrike">
              <a:solidFill>
                <a:srgbClr val="000000"/>
              </a:solidFill>
              <a:latin typeface="Times New Roman"/>
              <a:ea typeface="Times New Roman"/>
              <a:cs typeface="Times New Roman"/>
              <a:sym typeface="Times New Roman"/>
            </a:endParaRPr>
          </a:p>
          <a:p>
            <a:pPr indent="0" lvl="1" marL="391729" marR="0" rtl="0" algn="l">
              <a:spcBef>
                <a:spcPts val="272"/>
              </a:spcBef>
              <a:spcAft>
                <a:spcPts val="0"/>
              </a:spcAft>
              <a:buClr>
                <a:srgbClr val="000000"/>
              </a:buClr>
              <a:buSzPts val="1361"/>
              <a:buFont typeface="Noto Sans Symbols"/>
              <a:buNone/>
            </a:pPr>
            <a:r>
              <a:rPr b="0" i="0" lang="en-US" sz="1361" u="none" cap="none" strike="noStrike">
                <a:solidFill>
                  <a:srgbClr val="000000"/>
                </a:solidFill>
                <a:latin typeface="Georgia"/>
                <a:ea typeface="Georgia"/>
                <a:cs typeface="Georgia"/>
                <a:sym typeface="Georgia"/>
              </a:rPr>
              <a:t>a. Words that are capitalized (such as proper nouns, e.g.. Bangalore, Minneapolis, Jawaharlal, etc.)</a:t>
            </a:r>
            <a:endParaRPr b="0" i="0" sz="816" u="none" cap="none" strike="noStrike">
              <a:solidFill>
                <a:srgbClr val="000000"/>
              </a:solidFill>
              <a:latin typeface="Times New Roman"/>
              <a:ea typeface="Times New Roman"/>
              <a:cs typeface="Times New Roman"/>
              <a:sym typeface="Times New Roman"/>
            </a:endParaRPr>
          </a:p>
          <a:p>
            <a:pPr indent="0" lvl="1" marL="391729" marR="0" rtl="0" algn="l">
              <a:spcBef>
                <a:spcPts val="272"/>
              </a:spcBef>
              <a:spcAft>
                <a:spcPts val="0"/>
              </a:spcAft>
              <a:buClr>
                <a:srgbClr val="000000"/>
              </a:buClr>
              <a:buSzPts val="1361"/>
              <a:buFont typeface="Noto Sans Symbols"/>
              <a:buNone/>
            </a:pPr>
            <a:r>
              <a:rPr b="0" i="0" lang="en-US" sz="1361" u="none" cap="none" strike="noStrike">
                <a:solidFill>
                  <a:srgbClr val="000000"/>
                </a:solidFill>
                <a:latin typeface="Georgia"/>
                <a:ea typeface="Georgia"/>
                <a:cs typeface="Georgia"/>
                <a:sym typeface="Georgia"/>
              </a:rPr>
              <a:t>b. Words that are a combination of short easy words such as undertake, bookkeeping, anyone and multinational.</a:t>
            </a:r>
            <a:endParaRPr/>
          </a:p>
          <a:p>
            <a:pPr indent="0" lvl="1" marL="391729" marR="0" rtl="0" algn="l">
              <a:spcBef>
                <a:spcPts val="272"/>
              </a:spcBef>
              <a:spcAft>
                <a:spcPts val="0"/>
              </a:spcAft>
              <a:buClr>
                <a:srgbClr val="000000"/>
              </a:buClr>
              <a:buSzPts val="1361"/>
              <a:buFont typeface="Noto Sans Symbols"/>
              <a:buNone/>
            </a:pPr>
            <a:r>
              <a:rPr b="0" i="0" lang="en-US" sz="1361" u="none" cap="none" strike="noStrike">
                <a:solidFill>
                  <a:srgbClr val="000000"/>
                </a:solidFill>
                <a:latin typeface="Times New Roman"/>
                <a:ea typeface="Times New Roman"/>
                <a:cs typeface="Times New Roman"/>
                <a:sym typeface="Times New Roman"/>
              </a:rPr>
              <a:t>c</a:t>
            </a:r>
            <a:r>
              <a:rPr b="0" i="0" lang="en-US" sz="1361" u="none" cap="none" strike="noStrike">
                <a:solidFill>
                  <a:srgbClr val="000000"/>
                </a:solidFill>
                <a:latin typeface="Georgia"/>
                <a:ea typeface="Georgia"/>
                <a:cs typeface="Georgia"/>
                <a:sym typeface="Georgia"/>
              </a:rPr>
              <a:t>. Verb forms whose number of syllables have increased by the addition of -ed, -es or -ing) such as credited.</a:t>
            </a:r>
            <a:endParaRPr/>
          </a:p>
          <a:p>
            <a:pPr indent="0" lvl="1" marL="391729" marR="0" rtl="0" algn="l">
              <a:spcBef>
                <a:spcPts val="272"/>
              </a:spcBef>
              <a:spcAft>
                <a:spcPts val="0"/>
              </a:spcAft>
              <a:buClr>
                <a:srgbClr val="000000"/>
              </a:buClr>
              <a:buSzPts val="1361"/>
              <a:buFont typeface="Noto Sans Symbols"/>
              <a:buNone/>
            </a:pPr>
            <a:r>
              <a:t/>
            </a:r>
            <a:endParaRPr b="0" i="0" sz="1361" u="none" cap="none" strike="noStrike">
              <a:solidFill>
                <a:srgbClr val="000000"/>
              </a:solidFill>
              <a:latin typeface="Georgia"/>
              <a:ea typeface="Georgia"/>
              <a:cs typeface="Georgia"/>
              <a:sym typeface="Georgia"/>
            </a:endParaRPr>
          </a:p>
          <a:p>
            <a:pPr indent="0" lvl="0" marL="95052" marR="0" rtl="0" algn="l">
              <a:spcBef>
                <a:spcPts val="272"/>
              </a:spcBef>
              <a:spcAft>
                <a:spcPts val="0"/>
              </a:spcAft>
              <a:buClr>
                <a:schemeClr val="accent1"/>
              </a:buClr>
              <a:buSzPts val="1361"/>
              <a:buFont typeface="Noto Sans Symbols"/>
              <a:buNone/>
            </a:pPr>
            <a:r>
              <a:rPr b="0" i="0" lang="en-US" sz="1361" u="none" cap="none" strike="noStrike">
                <a:solidFill>
                  <a:srgbClr val="000000"/>
                </a:solidFill>
                <a:latin typeface="Georgia"/>
                <a:ea typeface="Georgia"/>
                <a:cs typeface="Georgia"/>
                <a:sym typeface="Georgia"/>
              </a:rPr>
              <a:t>Step 5: </a:t>
            </a:r>
            <a:endParaRPr/>
          </a:p>
          <a:p>
            <a:pPr indent="0" lvl="0" marL="95052" marR="0" rtl="0" algn="l">
              <a:spcBef>
                <a:spcPts val="872"/>
              </a:spcBef>
              <a:spcAft>
                <a:spcPts val="0"/>
              </a:spcAft>
              <a:buClr>
                <a:schemeClr val="accent1"/>
              </a:buClr>
              <a:buSzPts val="1361"/>
              <a:buFont typeface="Noto Sans Symbols"/>
              <a:buNone/>
            </a:pPr>
            <a:r>
              <a:rPr b="0" i="0" lang="en-US" sz="1361" u="none" cap="none" strike="noStrike">
                <a:solidFill>
                  <a:srgbClr val="000000"/>
                </a:solidFill>
                <a:latin typeface="Georgia"/>
                <a:ea typeface="Georgia"/>
                <a:cs typeface="Georgia"/>
                <a:sym typeface="Georgia"/>
              </a:rPr>
              <a:t>Count the Fog index as</a:t>
            </a:r>
            <a:endParaRPr/>
          </a:p>
          <a:p>
            <a:pPr indent="0" lvl="0" marL="95052" marR="0" rtl="0" algn="l">
              <a:spcBef>
                <a:spcPts val="1160"/>
              </a:spcBef>
              <a:spcAft>
                <a:spcPts val="0"/>
              </a:spcAft>
              <a:buClr>
                <a:schemeClr val="accent1"/>
              </a:buClr>
              <a:buSzPts val="2800"/>
              <a:buFont typeface="Noto Sans Symbols"/>
              <a:buNone/>
            </a:pPr>
            <a:r>
              <a:rPr b="0" i="0" lang="en-US" sz="2800" u="none" cap="none" strike="noStrike">
                <a:solidFill>
                  <a:srgbClr val="000000"/>
                </a:solidFill>
                <a:latin typeface="Times New Roman"/>
                <a:ea typeface="Times New Roman"/>
                <a:cs typeface="Times New Roman"/>
                <a:sym typeface="Times New Roman"/>
              </a:rPr>
              <a:t>0.4 ((words/sentence) + 100 (complex words/words))</a:t>
            </a:r>
            <a:endParaRPr/>
          </a:p>
          <a:p>
            <a:pPr indent="0" lvl="0" marL="95052" marR="0" rtl="0" algn="l">
              <a:spcBef>
                <a:spcPts val="872"/>
              </a:spcBef>
              <a:spcAft>
                <a:spcPts val="0"/>
              </a:spcAft>
              <a:buClr>
                <a:schemeClr val="accent1"/>
              </a:buClr>
              <a:buSzPts val="1361"/>
              <a:buFont typeface="Noto Sans Symbols"/>
              <a:buNone/>
            </a:pPr>
            <a:r>
              <a:rPr b="0" i="0" lang="en-US" sz="1361" u="none" cap="none" strike="noStrike">
                <a:solidFill>
                  <a:srgbClr val="000000"/>
                </a:solidFill>
                <a:latin typeface="Georgia"/>
                <a:ea typeface="Georgia"/>
                <a:cs typeface="Georgia"/>
                <a:sym typeface="Georgia"/>
              </a:rPr>
              <a:t>The final result determines the fog index or clarity index. Here, like golf, low scores are desirable and imply high clarity (or less foggy) English.</a:t>
            </a:r>
            <a:endParaRPr/>
          </a:p>
        </p:txBody>
      </p:sp>
      <p:sp>
        <p:nvSpPr>
          <p:cNvPr id="368" name="Google Shape;368;p50"/>
          <p:cNvSpPr txBox="1"/>
          <p:nvPr>
            <p:ph type="title"/>
          </p:nvPr>
        </p:nvSpPr>
        <p:spPr>
          <a:xfrm>
            <a:off x="2194630" y="242307"/>
            <a:ext cx="7802739" cy="50440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266"/>
              <a:buFont typeface="Century Gothic"/>
              <a:buNone/>
            </a:pPr>
            <a:r>
              <a:rPr lang="en-US" sz="3266"/>
              <a:t>Computation of </a:t>
            </a:r>
            <a:r>
              <a:rPr b="0" lang="en-US" sz="3266"/>
              <a:t>Gunning’s fog index</a:t>
            </a:r>
            <a:r>
              <a:rPr lang="en-US" sz="3266"/>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266"/>
              <a:buFont typeface="Century Gothic"/>
              <a:buNone/>
            </a:pPr>
            <a:r>
              <a:rPr lang="en-US" sz="3266"/>
              <a:t>Computation of </a:t>
            </a:r>
            <a:r>
              <a:rPr b="0" lang="en-US" sz="3266"/>
              <a:t>Gunning’s fog index</a:t>
            </a:r>
            <a:r>
              <a:rPr lang="en-US" sz="3266"/>
              <a:t> </a:t>
            </a:r>
            <a:endParaRPr/>
          </a:p>
        </p:txBody>
      </p:sp>
      <p:sp>
        <p:nvSpPr>
          <p:cNvPr id="374" name="Google Shape;374;p51"/>
          <p:cNvSpPr txBox="1"/>
          <p:nvPr>
            <p:ph idx="1" type="body"/>
          </p:nvPr>
        </p:nvSpPr>
        <p:spPr>
          <a:xfrm>
            <a:off x="544956" y="2182528"/>
            <a:ext cx="11382000" cy="422828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177"/>
              <a:buChar char="🞆"/>
            </a:pPr>
            <a:r>
              <a:rPr lang="en-US" sz="2177"/>
              <a:t>Observe that the </a:t>
            </a:r>
            <a:r>
              <a:rPr lang="en-US" sz="2177">
                <a:solidFill>
                  <a:srgbClr val="FFC000"/>
                </a:solidFill>
              </a:rPr>
              <a:t>fog index is computed as the sum of two different factors.</a:t>
            </a:r>
            <a:endParaRPr/>
          </a:p>
          <a:p>
            <a:pPr indent="-342900" lvl="0" marL="342900" rtl="0" algn="l">
              <a:spcBef>
                <a:spcPts val="1035"/>
              </a:spcBef>
              <a:spcAft>
                <a:spcPts val="0"/>
              </a:spcAft>
              <a:buSzPts val="2177"/>
              <a:buChar char="🞆"/>
            </a:pPr>
            <a:r>
              <a:rPr lang="en-US" sz="2177">
                <a:solidFill>
                  <a:srgbClr val="FFC000"/>
                </a:solidFill>
              </a:rPr>
              <a:t>The first factor computes the average number of words per sentence </a:t>
            </a:r>
            <a:endParaRPr/>
          </a:p>
          <a:p>
            <a:pPr indent="-285750" lvl="1" marL="742950" rtl="0" algn="l">
              <a:spcBef>
                <a:spcPts val="963"/>
              </a:spcBef>
              <a:spcAft>
                <a:spcPts val="0"/>
              </a:spcAft>
              <a:buSzPts val="1814"/>
              <a:buChar char="🞆"/>
            </a:pPr>
            <a:r>
              <a:rPr lang="en-US" sz="1814"/>
              <a:t>(total number of words in the document divided by the total number of sentences).</a:t>
            </a:r>
            <a:endParaRPr/>
          </a:p>
          <a:p>
            <a:pPr indent="-285750" lvl="1" marL="742950" rtl="0" algn="l">
              <a:spcBef>
                <a:spcPts val="963"/>
              </a:spcBef>
              <a:spcAft>
                <a:spcPts val="0"/>
              </a:spcAft>
              <a:buSzPts val="1814"/>
              <a:buChar char="🞆"/>
            </a:pPr>
            <a:r>
              <a:rPr lang="en-US" sz="1814"/>
              <a:t>This factor therefore accounts for the common observation that long sentences are difficult to understand.</a:t>
            </a:r>
            <a:endParaRPr/>
          </a:p>
          <a:p>
            <a:pPr indent="-342900" lvl="0" marL="342900" rtl="0" algn="l">
              <a:spcBef>
                <a:spcPts val="1035"/>
              </a:spcBef>
              <a:spcAft>
                <a:spcPts val="0"/>
              </a:spcAft>
              <a:buSzPts val="2177"/>
              <a:buChar char="🞆"/>
            </a:pPr>
            <a:r>
              <a:rPr lang="en-US" sz="2177">
                <a:solidFill>
                  <a:srgbClr val="FFC000"/>
                </a:solidFill>
              </a:rPr>
              <a:t>The second factor measures the percentage of complex words in the document.</a:t>
            </a:r>
            <a:endParaRPr/>
          </a:p>
          <a:p>
            <a:pPr indent="-285750" lvl="1" marL="742950" rtl="0" algn="l">
              <a:spcBef>
                <a:spcPts val="963"/>
              </a:spcBef>
              <a:spcAft>
                <a:spcPts val="0"/>
              </a:spcAft>
              <a:buSzPts val="1814"/>
              <a:buChar char="🞆"/>
            </a:pPr>
            <a:r>
              <a:rPr lang="en-US" sz="1814"/>
              <a:t>For example, the word “sentences” has three syllables (“sen”, “ten”, and “ces”). Words having more than three syllables are complex words and presence of many such words hamper readability of a document.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266"/>
              <a:buFont typeface="Century Gothic"/>
              <a:buNone/>
            </a:pPr>
            <a:r>
              <a:rPr lang="en-US" sz="3266"/>
              <a:t>Calculation of Gunning’s fog index</a:t>
            </a:r>
            <a:endParaRPr/>
          </a:p>
        </p:txBody>
      </p:sp>
      <p:grpSp>
        <p:nvGrpSpPr>
          <p:cNvPr id="380" name="Google Shape;380;p52"/>
          <p:cNvGrpSpPr/>
          <p:nvPr/>
        </p:nvGrpSpPr>
        <p:grpSpPr>
          <a:xfrm>
            <a:off x="1041884" y="2014331"/>
            <a:ext cx="10108232" cy="3320119"/>
            <a:chOff x="1951246" y="3209409"/>
            <a:chExt cx="7897789" cy="2350327"/>
          </a:xfrm>
        </p:grpSpPr>
        <p:pic>
          <p:nvPicPr>
            <p:cNvPr id="381" name="Google Shape;381;p52"/>
            <p:cNvPicPr preferRelativeResize="0"/>
            <p:nvPr/>
          </p:nvPicPr>
          <p:blipFill rotWithShape="1">
            <a:blip r:embed="rId3">
              <a:alphaModFix/>
            </a:blip>
            <a:srcRect b="0" l="0" r="0" t="0"/>
            <a:stretch/>
          </p:blipFill>
          <p:spPr>
            <a:xfrm>
              <a:off x="1951246" y="3209409"/>
              <a:ext cx="7897789" cy="2350327"/>
            </a:xfrm>
            <a:prstGeom prst="rect">
              <a:avLst/>
            </a:prstGeom>
            <a:noFill/>
            <a:ln>
              <a:noFill/>
            </a:ln>
          </p:spPr>
        </p:pic>
        <p:cxnSp>
          <p:nvCxnSpPr>
            <p:cNvPr id="382" name="Google Shape;382;p52"/>
            <p:cNvCxnSpPr/>
            <p:nvPr/>
          </p:nvCxnSpPr>
          <p:spPr>
            <a:xfrm rot="5400000">
              <a:off x="3557014" y="3860357"/>
              <a:ext cx="553018" cy="34564"/>
            </a:xfrm>
            <a:prstGeom prst="straightConnector1">
              <a:avLst/>
            </a:prstGeom>
            <a:noFill/>
            <a:ln cap="flat" cmpd="sng" w="9525">
              <a:solidFill>
                <a:srgbClr val="FF0000"/>
              </a:solidFill>
              <a:prstDash val="solid"/>
              <a:round/>
              <a:headEnd len="med" w="med" type="none"/>
              <a:tailEnd len="med" w="med" type="stealth"/>
            </a:ln>
          </p:spPr>
        </p:cxnSp>
        <p:cxnSp>
          <p:nvCxnSpPr>
            <p:cNvPr id="383" name="Google Shape;383;p52"/>
            <p:cNvCxnSpPr/>
            <p:nvPr/>
          </p:nvCxnSpPr>
          <p:spPr>
            <a:xfrm rot="5400000">
              <a:off x="6201133" y="3906442"/>
              <a:ext cx="576060" cy="2880"/>
            </a:xfrm>
            <a:prstGeom prst="straightConnector1">
              <a:avLst/>
            </a:prstGeom>
            <a:noFill/>
            <a:ln cap="flat" cmpd="sng" w="9525">
              <a:solidFill>
                <a:srgbClr val="FF0000"/>
              </a:solidFill>
              <a:prstDash val="solid"/>
              <a:round/>
              <a:headEnd len="med" w="med" type="none"/>
              <a:tailEnd len="med" w="med" type="stealth"/>
            </a:ln>
          </p:spPr>
        </p:cxnSp>
        <p:cxnSp>
          <p:nvCxnSpPr>
            <p:cNvPr id="384" name="Google Shape;384;p52"/>
            <p:cNvCxnSpPr/>
            <p:nvPr/>
          </p:nvCxnSpPr>
          <p:spPr>
            <a:xfrm rot="5400000">
              <a:off x="2174469" y="4108063"/>
              <a:ext cx="506933" cy="11521"/>
            </a:xfrm>
            <a:prstGeom prst="straightConnector1">
              <a:avLst/>
            </a:prstGeom>
            <a:noFill/>
            <a:ln cap="flat" cmpd="sng" w="9525">
              <a:solidFill>
                <a:srgbClr val="FF0000"/>
              </a:solidFill>
              <a:prstDash val="solid"/>
              <a:round/>
              <a:headEnd len="med" w="med" type="none"/>
              <a:tailEnd len="med" w="med" type="stealth"/>
            </a:ln>
          </p:spPr>
        </p:cxnSp>
        <p:cxnSp>
          <p:nvCxnSpPr>
            <p:cNvPr id="385" name="Google Shape;385;p52"/>
            <p:cNvCxnSpPr/>
            <p:nvPr/>
          </p:nvCxnSpPr>
          <p:spPr>
            <a:xfrm rot="5400000">
              <a:off x="3917052" y="3979889"/>
              <a:ext cx="403242" cy="172818"/>
            </a:xfrm>
            <a:prstGeom prst="straightConnector1">
              <a:avLst/>
            </a:prstGeom>
            <a:noFill/>
            <a:ln cap="flat" cmpd="sng" w="9525">
              <a:solidFill>
                <a:srgbClr val="FF0000"/>
              </a:solidFill>
              <a:prstDash val="solid"/>
              <a:round/>
              <a:headEnd len="med" w="med" type="none"/>
              <a:tailEnd len="med" w="med" type="stealth"/>
            </a:ln>
          </p:spPr>
        </p:cxnSp>
        <p:sp>
          <p:nvSpPr>
            <p:cNvPr id="386" name="Google Shape;386;p52"/>
            <p:cNvSpPr txBox="1"/>
            <p:nvPr/>
          </p:nvSpPr>
          <p:spPr>
            <a:xfrm>
              <a:off x="3503729" y="4224716"/>
              <a:ext cx="4668970" cy="483209"/>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540" u="none" cap="none" strike="noStrike">
                  <a:solidFill>
                    <a:srgbClr val="FFC000"/>
                  </a:solidFill>
                  <a:latin typeface="Times New Roman"/>
                  <a:ea typeface="Times New Roman"/>
                  <a:cs typeface="Times New Roman"/>
                  <a:sym typeface="Times New Roman"/>
                </a:rPr>
                <a:t>.4((23/1)+ (4/23)*100) = 16</a:t>
              </a:r>
              <a:endParaRPr/>
            </a:p>
          </p:txBody>
        </p:sp>
      </p:grpSp>
      <p:sp>
        <p:nvSpPr>
          <p:cNvPr id="387" name="Google Shape;387;p52"/>
          <p:cNvSpPr txBox="1"/>
          <p:nvPr/>
        </p:nvSpPr>
        <p:spPr>
          <a:xfrm>
            <a:off x="643087" y="5275150"/>
            <a:ext cx="11295628" cy="1488228"/>
          </a:xfrm>
          <a:prstGeom prst="rect">
            <a:avLst/>
          </a:prstGeom>
          <a:solidFill>
            <a:srgbClr val="00B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14" u="none" cap="none" strike="noStrike">
                <a:solidFill>
                  <a:srgbClr val="000000"/>
                </a:solidFill>
                <a:latin typeface="Arial"/>
                <a:ea typeface="Arial"/>
                <a:cs typeface="Arial"/>
                <a:sym typeface="Arial"/>
              </a:rPr>
              <a:t>The Fog Index is a proven method of analyzing written material to see how easy it is to read and understand. The steps you can use to calculate the Fog Index are outlined below. The numbers in the right column are based on this paragraph. When using these steps to analyze your writing, choose a sample that contains at least one hundred words. The "ideal" Fog Index level is 7 or 8. A level above 12 indicates the writing sample is too hard for most people to read. </a:t>
            </a:r>
            <a:endParaRPr b="0" i="0" sz="1814"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53"/>
          <p:cNvPicPr preferRelativeResize="0"/>
          <p:nvPr/>
        </p:nvPicPr>
        <p:blipFill rotWithShape="1">
          <a:blip r:embed="rId3">
            <a:alphaModFix/>
          </a:blip>
          <a:srcRect b="36542" l="20044" r="22310" t="31635"/>
          <a:stretch/>
        </p:blipFill>
        <p:spPr>
          <a:xfrm>
            <a:off x="553290" y="3074803"/>
            <a:ext cx="11350459" cy="3524779"/>
          </a:xfrm>
          <a:prstGeom prst="rect">
            <a:avLst/>
          </a:prstGeom>
          <a:noFill/>
          <a:ln>
            <a:noFill/>
          </a:ln>
        </p:spPr>
      </p:pic>
      <p:sp>
        <p:nvSpPr>
          <p:cNvPr id="393" name="Google Shape;393;p5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Exercise-1</a:t>
            </a:r>
            <a:endParaRPr/>
          </a:p>
        </p:txBody>
      </p:sp>
      <p:sp>
        <p:nvSpPr>
          <p:cNvPr id="394" name="Google Shape;394;p53"/>
          <p:cNvSpPr txBox="1"/>
          <p:nvPr/>
        </p:nvSpPr>
        <p:spPr>
          <a:xfrm>
            <a:off x="453887" y="2439563"/>
            <a:ext cx="610262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C000"/>
              </a:buClr>
              <a:buSzPts val="1800"/>
              <a:buFont typeface="Arial"/>
              <a:buNone/>
            </a:pPr>
            <a:r>
              <a:rPr b="0" i="0" lang="en-US" sz="1800" u="none" cap="none" strike="noStrike">
                <a:solidFill>
                  <a:srgbClr val="FFC000"/>
                </a:solidFill>
                <a:latin typeface="Arial"/>
                <a:ea typeface="Arial"/>
                <a:cs typeface="Arial"/>
                <a:sym typeface="Arial"/>
              </a:rPr>
              <a:t>Estimate the Fog Index of the following text.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Answer</a:t>
            </a:r>
            <a:endParaRPr/>
          </a:p>
        </p:txBody>
      </p:sp>
      <p:pic>
        <p:nvPicPr>
          <p:cNvPr id="400" name="Google Shape;400;p54"/>
          <p:cNvPicPr preferRelativeResize="0"/>
          <p:nvPr>
            <p:ph idx="1" type="body"/>
          </p:nvPr>
        </p:nvPicPr>
        <p:blipFill rotWithShape="1">
          <a:blip r:embed="rId3">
            <a:alphaModFix/>
          </a:blip>
          <a:srcRect b="0" l="0" r="0" t="0"/>
          <a:stretch/>
        </p:blipFill>
        <p:spPr>
          <a:xfrm>
            <a:off x="993912" y="2157997"/>
            <a:ext cx="8309113" cy="4603070"/>
          </a:xfrm>
          <a:prstGeom prst="rect">
            <a:avLst/>
          </a:prstGeom>
          <a:noFill/>
          <a:ln>
            <a:noFill/>
          </a:ln>
          <a:effectLst>
            <a:outerShdw blurRad="5080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991"/>
              <a:buFont typeface="Century Gothic"/>
              <a:buNone/>
            </a:pPr>
            <a:r>
              <a:rPr lang="en-US" sz="3991"/>
              <a:t>Evolution of an Art into an Engineering Discipline</a:t>
            </a:r>
            <a:endParaRPr/>
          </a:p>
        </p:txBody>
      </p:sp>
      <p:sp>
        <p:nvSpPr>
          <p:cNvPr id="142" name="Google Shape;142;p19"/>
          <p:cNvSpPr txBox="1"/>
          <p:nvPr>
            <p:ph idx="1" type="body"/>
          </p:nvPr>
        </p:nvSpPr>
        <p:spPr>
          <a:xfrm>
            <a:off x="2145666" y="1549603"/>
            <a:ext cx="8174298" cy="451055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105000"/>
              </a:lnSpc>
              <a:spcBef>
                <a:spcPts val="0"/>
              </a:spcBef>
              <a:spcAft>
                <a:spcPts val="0"/>
              </a:spcAft>
              <a:buSzPts val="2540"/>
              <a:buChar char="🞆"/>
            </a:pPr>
            <a:r>
              <a:rPr lang="en-US" sz="2540"/>
              <a:t>The early programmers used an </a:t>
            </a:r>
            <a:r>
              <a:rPr lang="en-US" sz="2540">
                <a:solidFill>
                  <a:srgbClr val="FFC000"/>
                </a:solidFill>
              </a:rPr>
              <a:t>exploratory</a:t>
            </a:r>
            <a:r>
              <a:rPr lang="en-US" sz="2540"/>
              <a:t> (also called build and fix) style. </a:t>
            </a:r>
            <a:endParaRPr/>
          </a:p>
          <a:p>
            <a:pPr indent="-285750" lvl="1" marL="742950" rtl="0" algn="l">
              <a:lnSpc>
                <a:spcPct val="105000"/>
              </a:lnSpc>
              <a:spcBef>
                <a:spcPts val="853"/>
              </a:spcBef>
              <a:spcAft>
                <a:spcPts val="0"/>
              </a:spcAft>
              <a:buSzPts val="2177"/>
              <a:buChar char="🞆"/>
            </a:pPr>
            <a:r>
              <a:rPr lang="en-US" sz="2177">
                <a:solidFill>
                  <a:srgbClr val="FFC000"/>
                </a:solidFill>
              </a:rPr>
              <a:t>In the build and fix (exploratory) style, normally a `dirty' program is quickly developed.</a:t>
            </a:r>
            <a:endParaRPr/>
          </a:p>
          <a:p>
            <a:pPr indent="-285750" lvl="1" marL="742950" rtl="0" algn="l">
              <a:lnSpc>
                <a:spcPct val="105000"/>
              </a:lnSpc>
              <a:spcBef>
                <a:spcPts val="762"/>
              </a:spcBef>
              <a:spcAft>
                <a:spcPts val="0"/>
              </a:spcAft>
              <a:buSzPts val="2177"/>
              <a:buChar char="🞆"/>
            </a:pPr>
            <a:r>
              <a:rPr lang="en-US" sz="2177">
                <a:solidFill>
                  <a:srgbClr val="FFC000"/>
                </a:solidFill>
              </a:rPr>
              <a:t>The different imperfections that are subsequently noticed are fixed. </a:t>
            </a:r>
            <a:endParaRPr sz="2177">
              <a:solidFill>
                <a:srgbClr val="FFC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Exercise-2</a:t>
            </a:r>
            <a:endParaRPr/>
          </a:p>
        </p:txBody>
      </p:sp>
      <p:sp>
        <p:nvSpPr>
          <p:cNvPr id="406" name="Google Shape;406;p55"/>
          <p:cNvSpPr txBox="1"/>
          <p:nvPr>
            <p:ph idx="1" type="body"/>
          </p:nvPr>
        </p:nvSpPr>
        <p:spPr>
          <a:xfrm>
            <a:off x="818712" y="2441643"/>
            <a:ext cx="10554574" cy="3197798"/>
          </a:xfrm>
          <a:prstGeom prst="rect">
            <a:avLst/>
          </a:prstGeom>
          <a:solidFill>
            <a:srgbClr val="C3F7D8"/>
          </a:solid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2400"/>
              <a:buFont typeface="Noto Sans Symbols"/>
              <a:buNone/>
            </a:pPr>
            <a:r>
              <a:rPr b="0" i="0" lang="en-US" sz="2400" u="none" cap="none" strike="noStrike">
                <a:solidFill>
                  <a:srgbClr val="E33616"/>
                </a:solidFill>
                <a:latin typeface="Arial"/>
                <a:ea typeface="Arial"/>
                <a:cs typeface="Arial"/>
                <a:sym typeface="Arial"/>
              </a:rPr>
              <a:t>Estimate the Fog Index of the following text.</a:t>
            </a:r>
            <a:endParaRPr/>
          </a:p>
          <a:p>
            <a:pPr indent="-342900" lvl="0" marL="342900" rtl="0" algn="l">
              <a:spcBef>
                <a:spcPts val="1080"/>
              </a:spcBef>
              <a:spcAft>
                <a:spcPts val="0"/>
              </a:spcAft>
              <a:buSzPts val="2400"/>
              <a:buChar char="🞆"/>
            </a:pPr>
            <a:r>
              <a:rPr b="0" i="0" lang="en-US" sz="2400" u="none" cap="none" strike="noStrike">
                <a:solidFill>
                  <a:srgbClr val="000000"/>
                </a:solidFill>
                <a:latin typeface="Arial"/>
                <a:ea typeface="Arial"/>
                <a:cs typeface="Arial"/>
                <a:sym typeface="Arial"/>
              </a:rPr>
              <a:t>The Fog Index is a proven method of analyzing written material to see how easy it is to read and understand. The steps you can use to calculate the Fog Index are outlined below. The numbers in the right column are based on this paragraph. When using these steps to analyze your writing, choose a sample that contains at least one hundred words. The "ideal" Fog Index level is 7 or 8. A level above 12 indicates the writing sample is too hard for most people to read.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266"/>
              <a:buFont typeface="Century Gothic"/>
              <a:buNone/>
            </a:pPr>
            <a:r>
              <a:rPr lang="en-US" sz="3266"/>
              <a:t>Solution</a:t>
            </a:r>
            <a:endParaRPr/>
          </a:p>
        </p:txBody>
      </p:sp>
      <p:graphicFrame>
        <p:nvGraphicFramePr>
          <p:cNvPr id="412" name="Google Shape;412;p56"/>
          <p:cNvGraphicFramePr/>
          <p:nvPr/>
        </p:nvGraphicFramePr>
        <p:xfrm>
          <a:off x="970646" y="2248432"/>
          <a:ext cx="3000000" cy="3000000"/>
        </p:xfrm>
        <a:graphic>
          <a:graphicData uri="http://schemas.openxmlformats.org/drawingml/2006/table">
            <a:tbl>
              <a:tblPr>
                <a:gradFill>
                  <a:gsLst>
                    <a:gs pos="0">
                      <a:srgbClr val="87D7CF"/>
                    </a:gs>
                    <a:gs pos="100000">
                      <a:srgbClr val="5ACDC3"/>
                    </a:gs>
                  </a:gsLst>
                  <a:lin ang="5400000" scaled="0"/>
                </a:gradFill>
                <a:tableStyleId>{515BC79E-D061-45D1-BD96-4E43169573CE}</a:tableStyleId>
              </a:tblPr>
              <a:tblGrid>
                <a:gridCol w="434075"/>
                <a:gridCol w="8613550"/>
                <a:gridCol w="1524375"/>
              </a:tblGrid>
              <a:tr h="451175">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1.</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Count the number of words in the sample </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88</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r>
              <a:tr h="451175">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2.</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Count the number of sentences</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6</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r>
              <a:tr h="451175">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3.</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Count the number of big words (3 or more syllables)</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6</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r>
              <a:tr h="754550">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4.</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Calculate the average sentence length.</a:t>
                      </a:r>
                      <a:br>
                        <a:rPr b="0" lang="en-US" sz="1600" u="none" cap="none" strike="noStrike">
                          <a:solidFill>
                            <a:schemeClr val="dk1"/>
                          </a:solidFill>
                        </a:rPr>
                      </a:br>
                      <a:r>
                        <a:rPr b="0" lang="en-US" sz="1600" u="none" cap="none" strike="noStrike">
                          <a:solidFill>
                            <a:schemeClr val="dk1"/>
                          </a:solidFill>
                        </a:rPr>
                        <a:t>Divide the number of sentences into the number of words </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88/6 = 14</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r>
              <a:tr h="754550">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5.</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Calculate the percentage of big words.</a:t>
                      </a:r>
                      <a:br>
                        <a:rPr b="0" lang="en-US" sz="1600" u="none" cap="none" strike="noStrike">
                          <a:solidFill>
                            <a:schemeClr val="dk1"/>
                          </a:solidFill>
                        </a:rPr>
                      </a:br>
                      <a:r>
                        <a:rPr b="0" lang="en-US" sz="1600" u="none" cap="none" strike="noStrike">
                          <a:solidFill>
                            <a:schemeClr val="dk1"/>
                          </a:solidFill>
                        </a:rPr>
                        <a:t>Divide the number of words into the number of big words</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6/88 = 7%</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r>
              <a:tr h="451175">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6.</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Add the average sentence length to the % of big words</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7 + 14 = 21</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r>
              <a:tr h="451175">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7.</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Multiply the result by .4</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21 x .4 = </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r>
              <a:tr h="397400">
                <a:tc>
                  <a:txBody>
                    <a:bodyPr/>
                    <a:lstStyle/>
                    <a:p>
                      <a:pPr indent="0" lvl="0" marL="0" marR="0" rtl="0" algn="ctr">
                        <a:lnSpc>
                          <a:spcPct val="100000"/>
                        </a:lnSpc>
                        <a:spcBef>
                          <a:spcPts val="0"/>
                        </a:spcBef>
                        <a:spcAft>
                          <a:spcPts val="0"/>
                        </a:spcAft>
                        <a:buClr>
                          <a:schemeClr val="lt1"/>
                        </a:buClr>
                        <a:buSzPts val="1600"/>
                        <a:buFont typeface="Century Gothic"/>
                        <a:buNone/>
                      </a:pPr>
                      <a:r>
                        <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1" lang="en-US" sz="1600" u="none" cap="none" strike="noStrike">
                          <a:solidFill>
                            <a:schemeClr val="dk1"/>
                          </a:solidFill>
                        </a:rPr>
                        <a:t>Fog Index</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c>
                  <a:txBody>
                    <a:bodyPr/>
                    <a:lstStyle/>
                    <a:p>
                      <a:pPr indent="0" lvl="0" marL="0" marR="0" rtl="0" algn="ctr">
                        <a:lnSpc>
                          <a:spcPct val="100000"/>
                        </a:lnSpc>
                        <a:spcBef>
                          <a:spcPts val="0"/>
                        </a:spcBef>
                        <a:spcAft>
                          <a:spcPts val="0"/>
                        </a:spcAft>
                        <a:buClr>
                          <a:schemeClr val="dk1"/>
                        </a:buClr>
                        <a:buSzPts val="1600"/>
                        <a:buFont typeface="Century Gothic"/>
                        <a:buNone/>
                      </a:pPr>
                      <a:r>
                        <a:rPr b="0" lang="en-US" sz="1600" u="none" cap="none" strike="noStrike">
                          <a:solidFill>
                            <a:schemeClr val="dk1"/>
                          </a:solidFill>
                        </a:rPr>
                        <a:t>8.4</a:t>
                      </a:r>
                      <a:endParaRPr b="0" i="0" sz="1600" u="none" cap="none" strike="noStrike">
                        <a:solidFill>
                          <a:schemeClr val="dk1"/>
                        </a:solidFill>
                        <a:latin typeface="Arial"/>
                        <a:ea typeface="Arial"/>
                        <a:cs typeface="Arial"/>
                        <a:sym typeface="Arial"/>
                      </a:endParaRPr>
                    </a:p>
                  </a:txBody>
                  <a:tcPr marT="8650" marB="8650" marR="8650" marL="8650">
                    <a:solidFill>
                      <a:srgbClr val="A7F3C5"/>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991"/>
              <a:buFont typeface="Century Gothic"/>
              <a:buNone/>
            </a:pPr>
            <a:r>
              <a:rPr lang="en-US" sz="3991"/>
              <a:t>What is Wrong with the Exploratory Style? </a:t>
            </a:r>
            <a:r>
              <a:rPr lang="en-US" sz="1633"/>
              <a:t>Cont…</a:t>
            </a:r>
            <a:endParaRPr/>
          </a:p>
        </p:txBody>
      </p:sp>
      <p:sp>
        <p:nvSpPr>
          <p:cNvPr id="148" name="Google Shape;148;p20"/>
          <p:cNvSpPr txBox="1"/>
          <p:nvPr>
            <p:ph idx="1" type="body"/>
          </p:nvPr>
        </p:nvSpPr>
        <p:spPr>
          <a:xfrm>
            <a:off x="596349" y="2204871"/>
            <a:ext cx="11264348" cy="244825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110000"/>
              </a:lnSpc>
              <a:spcBef>
                <a:spcPts val="0"/>
              </a:spcBef>
              <a:spcAft>
                <a:spcPts val="0"/>
              </a:spcAft>
              <a:buSzPts val="2540"/>
              <a:buChar char="🞆"/>
            </a:pPr>
            <a:r>
              <a:rPr lang="en-US" sz="2540"/>
              <a:t>Besides the exponential growth of effort, cost, and time with problem size:</a:t>
            </a:r>
            <a:endParaRPr/>
          </a:p>
          <a:p>
            <a:pPr indent="-285750" lvl="1" marL="742950" rtl="0" algn="l">
              <a:lnSpc>
                <a:spcPct val="110000"/>
              </a:lnSpc>
              <a:spcBef>
                <a:spcPts val="925"/>
              </a:spcBef>
              <a:spcAft>
                <a:spcPts val="0"/>
              </a:spcAft>
              <a:buSzPts val="2177"/>
              <a:buChar char="🞆"/>
            </a:pPr>
            <a:r>
              <a:rPr lang="en-US" sz="2177"/>
              <a:t>Exploratory style usually results in un-maintainable code. </a:t>
            </a:r>
            <a:endParaRPr/>
          </a:p>
          <a:p>
            <a:pPr indent="-285750" lvl="1" marL="742950" rtl="0" algn="l">
              <a:lnSpc>
                <a:spcPct val="110000"/>
              </a:lnSpc>
              <a:spcBef>
                <a:spcPts val="871"/>
              </a:spcBef>
              <a:spcAft>
                <a:spcPts val="0"/>
              </a:spcAft>
              <a:buSzPts val="2177"/>
              <a:buChar char="🞆"/>
            </a:pPr>
            <a:r>
              <a:rPr lang="en-US" sz="2177"/>
              <a:t>It becomes very difficult to use the exploratory style in a team development environment. </a:t>
            </a:r>
            <a:endParaRPr sz="2177"/>
          </a:p>
        </p:txBody>
      </p:sp>
      <p:sp>
        <p:nvSpPr>
          <p:cNvPr id="149" name="Google Shape;149;p20"/>
          <p:cNvSpPr txBox="1"/>
          <p:nvPr/>
        </p:nvSpPr>
        <p:spPr>
          <a:xfrm>
            <a:off x="1179443" y="5619707"/>
            <a:ext cx="8743039" cy="830997"/>
          </a:xfrm>
          <a:prstGeom prst="rect">
            <a:avLst/>
          </a:prstGeom>
          <a:solidFill>
            <a:srgbClr val="23E06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Century Gothic"/>
                <a:ea typeface="Century Gothic"/>
                <a:cs typeface="Century Gothic"/>
                <a:sym typeface="Century Gothic"/>
              </a:rPr>
              <a:t>SE principles use two important techniques to reduce problem complexities: </a:t>
            </a:r>
            <a:r>
              <a:rPr b="1" i="0" lang="en-US" sz="2400" u="none" cap="none" strike="noStrike">
                <a:solidFill>
                  <a:schemeClr val="dk1"/>
                </a:solidFill>
                <a:latin typeface="Century Gothic"/>
                <a:ea typeface="Century Gothic"/>
                <a:cs typeface="Century Gothic"/>
                <a:sym typeface="Century Gothic"/>
              </a:rPr>
              <a:t>abstraction</a:t>
            </a:r>
            <a:r>
              <a:rPr b="0" i="0" lang="en-US" sz="2400" u="none" cap="none" strike="noStrike">
                <a:solidFill>
                  <a:schemeClr val="dk1"/>
                </a:solidFill>
                <a:latin typeface="Century Gothic"/>
                <a:ea typeface="Century Gothic"/>
                <a:cs typeface="Century Gothic"/>
                <a:sym typeface="Century Gothic"/>
              </a:rPr>
              <a:t> and </a:t>
            </a:r>
            <a:r>
              <a:rPr b="1" i="0" lang="en-US" sz="2400" u="none" cap="none" strike="noStrike">
                <a:solidFill>
                  <a:schemeClr val="dk1"/>
                </a:solidFill>
                <a:latin typeface="Century Gothic"/>
                <a:ea typeface="Century Gothic"/>
                <a:cs typeface="Century Gothic"/>
                <a:sym typeface="Century Gothic"/>
              </a:rPr>
              <a:t>decomposition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2137025" y="27364"/>
            <a:ext cx="7802739" cy="113915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43"/>
              <a:buFont typeface="Century Gothic"/>
              <a:buNone/>
            </a:pPr>
            <a:r>
              <a:rPr lang="en-US" sz="5443"/>
              <a:t>Abstraction</a:t>
            </a:r>
            <a:endParaRPr/>
          </a:p>
        </p:txBody>
      </p:sp>
      <p:sp>
        <p:nvSpPr>
          <p:cNvPr id="155" name="Google Shape;155;p21"/>
          <p:cNvSpPr txBox="1"/>
          <p:nvPr>
            <p:ph idx="1" type="body"/>
          </p:nvPr>
        </p:nvSpPr>
        <p:spPr>
          <a:xfrm>
            <a:off x="1872038" y="1659055"/>
            <a:ext cx="8459448" cy="440110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105000"/>
              </a:lnSpc>
              <a:spcBef>
                <a:spcPts val="0"/>
              </a:spcBef>
              <a:spcAft>
                <a:spcPts val="0"/>
              </a:spcAft>
              <a:buSzPts val="2540"/>
              <a:buChar char="🞆"/>
            </a:pPr>
            <a:r>
              <a:rPr lang="en-US" sz="2540"/>
              <a:t>Simplify a problem by omitting unnecessary details.</a:t>
            </a:r>
            <a:endParaRPr/>
          </a:p>
          <a:p>
            <a:pPr indent="-228600" lvl="2" marL="1143000" rtl="0" algn="l">
              <a:lnSpc>
                <a:spcPct val="105000"/>
              </a:lnSpc>
              <a:spcBef>
                <a:spcPts val="337"/>
              </a:spcBef>
              <a:spcAft>
                <a:spcPts val="0"/>
              </a:spcAft>
              <a:buSzPts val="1400"/>
              <a:buChar char="🞆"/>
            </a:pPr>
            <a:r>
              <a:rPr b="0" lang="en-US">
                <a:solidFill>
                  <a:schemeClr val="lt1"/>
                </a:solidFill>
              </a:rPr>
              <a:t>Focus attention on only one aspect of the problem and ignore irrelevant details.</a:t>
            </a:r>
            <a:endParaRPr/>
          </a:p>
          <a:p>
            <a:pPr indent="-342900" lvl="0" marL="342900" rtl="0" algn="l">
              <a:lnSpc>
                <a:spcPct val="105000"/>
              </a:lnSpc>
              <a:spcBef>
                <a:spcPts val="451"/>
              </a:spcBef>
              <a:spcAft>
                <a:spcPts val="0"/>
              </a:spcAft>
              <a:buSzPts val="2540"/>
              <a:buChar char="🞆"/>
            </a:pPr>
            <a:r>
              <a:rPr lang="en-US" sz="2540"/>
              <a:t>Suppose you are asked to develop an overall understanding of some country. </a:t>
            </a:r>
            <a:endParaRPr/>
          </a:p>
          <a:p>
            <a:pPr indent="-228600" lvl="2" marL="1143000" rtl="0" algn="l">
              <a:lnSpc>
                <a:spcPct val="105000"/>
              </a:lnSpc>
              <a:spcBef>
                <a:spcPts val="337"/>
              </a:spcBef>
              <a:spcAft>
                <a:spcPts val="0"/>
              </a:spcAft>
              <a:buSzPts val="1400"/>
              <a:buChar char="🞆"/>
            </a:pPr>
            <a:r>
              <a:rPr b="0" lang="en-US"/>
              <a:t>No one in his right mind would meet all the citizens of the country, visit every house, and examine every tree of the country, etc. </a:t>
            </a:r>
            <a:endParaRPr/>
          </a:p>
          <a:p>
            <a:pPr indent="-228600" lvl="2" marL="1143000" rtl="0" algn="l">
              <a:lnSpc>
                <a:spcPct val="105000"/>
              </a:lnSpc>
              <a:spcBef>
                <a:spcPts val="280"/>
              </a:spcBef>
              <a:spcAft>
                <a:spcPts val="0"/>
              </a:spcAft>
              <a:buSzPts val="1400"/>
              <a:buChar char="🞆"/>
            </a:pPr>
            <a:r>
              <a:rPr b="0" lang="en-US"/>
              <a:t>You would possibly refer to various types of maps for that country. </a:t>
            </a:r>
            <a:endParaRPr/>
          </a:p>
          <a:p>
            <a:pPr indent="-342900" lvl="0" marL="342900" rtl="0" algn="l">
              <a:lnSpc>
                <a:spcPct val="105000"/>
              </a:lnSpc>
              <a:spcBef>
                <a:spcPts val="451"/>
              </a:spcBef>
              <a:spcAft>
                <a:spcPts val="0"/>
              </a:spcAft>
              <a:buSzPts val="2540"/>
              <a:buChar char="🞆"/>
            </a:pPr>
            <a:r>
              <a:rPr lang="en-US" sz="2540"/>
              <a:t>A map, in fact, is an abstract representation of a country.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Abstraction</a:t>
            </a:r>
            <a:endParaRPr/>
          </a:p>
        </p:txBody>
      </p:sp>
      <p:sp>
        <p:nvSpPr>
          <p:cNvPr id="161" name="Google Shape;161;p22"/>
          <p:cNvSpPr/>
          <p:nvPr/>
        </p:nvSpPr>
        <p:spPr>
          <a:xfrm>
            <a:off x="1126436" y="2175406"/>
            <a:ext cx="10429460" cy="203132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Political Map </a:t>
            </a:r>
            <a:r>
              <a:rPr b="0" i="0" lang="en-US" sz="1800" u="none" cap="none" strike="noStrike">
                <a:solidFill>
                  <a:srgbClr val="000000"/>
                </a:solidFill>
                <a:latin typeface="Times New Roman"/>
                <a:ea typeface="Times New Roman"/>
                <a:cs typeface="Times New Roman"/>
                <a:sym typeface="Times New Roman"/>
              </a:rPr>
              <a:t>shows the state and national boundaries of a place. It also shows the location of cities, with respect to each other</a:t>
            </a:r>
            <a:endParaRPr/>
          </a:p>
          <a:p>
            <a:pPr indent="0" lvl="0" marL="0" marR="0" rtl="0" algn="l">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Physical Map s</a:t>
            </a:r>
            <a:r>
              <a:rPr b="0" i="0" lang="en-US" sz="1800" u="none" cap="none" strike="noStrike">
                <a:solidFill>
                  <a:srgbClr val="000000"/>
                </a:solidFill>
                <a:latin typeface="Times New Roman"/>
                <a:ea typeface="Times New Roman"/>
                <a:cs typeface="Times New Roman"/>
                <a:sym typeface="Times New Roman"/>
              </a:rPr>
              <a:t>hows the physical features of a place or country, like rivers, mountains, forests and lakes</a:t>
            </a:r>
            <a:endParaRPr/>
          </a:p>
          <a:p>
            <a:pPr indent="0" lvl="0" marL="0" marR="0" rtl="0" algn="l">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Climatic map </a:t>
            </a:r>
            <a:r>
              <a:rPr b="0" i="0" lang="en-US" sz="1800" u="none" cap="none" strike="noStrike">
                <a:solidFill>
                  <a:srgbClr val="000000"/>
                </a:solidFill>
                <a:latin typeface="Times New Roman"/>
                <a:ea typeface="Times New Roman"/>
                <a:cs typeface="Times New Roman"/>
                <a:sym typeface="Times New Roman"/>
              </a:rPr>
              <a:t>shows the information about the climate of different areas.</a:t>
            </a:r>
            <a:endParaRPr b="1" i="0" sz="18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Economic or resource maps </a:t>
            </a:r>
            <a:r>
              <a:rPr b="0" i="0" lang="en-US" sz="1800" u="none" cap="none" strike="noStrike">
                <a:solidFill>
                  <a:srgbClr val="000000"/>
                </a:solidFill>
                <a:latin typeface="Times New Roman"/>
                <a:ea typeface="Times New Roman"/>
                <a:cs typeface="Times New Roman"/>
                <a:sym typeface="Times New Roman"/>
              </a:rPr>
              <a:t>show the different resources present in the area or economic activity prevalent.</a:t>
            </a:r>
            <a:endParaRPr/>
          </a:p>
          <a:p>
            <a:pPr indent="0" lvl="0" marL="0" marR="0" rtl="0" algn="l">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Road map </a:t>
            </a:r>
            <a:r>
              <a:rPr b="0" i="0" lang="en-US" sz="1800" u="none" cap="none" strike="noStrike">
                <a:solidFill>
                  <a:srgbClr val="000000"/>
                </a:solidFill>
                <a:latin typeface="Times New Roman"/>
                <a:ea typeface="Times New Roman"/>
                <a:cs typeface="Times New Roman"/>
                <a:sym typeface="Times New Roman"/>
              </a:rPr>
              <a:t>is the most widely used map which shows different roads, highways or railways present in the area.</a:t>
            </a:r>
            <a:endParaRPr/>
          </a:p>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p:txBody>
      </p:sp>
      <p:pic>
        <p:nvPicPr>
          <p:cNvPr id="162" name="Google Shape;162;p22"/>
          <p:cNvPicPr preferRelativeResize="0"/>
          <p:nvPr/>
        </p:nvPicPr>
        <p:blipFill rotWithShape="1">
          <a:blip r:embed="rId3">
            <a:alphaModFix/>
          </a:blip>
          <a:srcRect b="43729" l="13781" r="44185" t="38067"/>
          <a:stretch/>
        </p:blipFill>
        <p:spPr>
          <a:xfrm>
            <a:off x="1591885" y="4422293"/>
            <a:ext cx="9155628" cy="22390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2160068" y="50406"/>
            <a:ext cx="7802739" cy="113915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899"/>
              <a:buFont typeface="Century Gothic"/>
              <a:buNone/>
            </a:pPr>
            <a:r>
              <a:rPr lang="en-US" sz="4899"/>
              <a:t>Decomposition</a:t>
            </a:r>
            <a:endParaRPr/>
          </a:p>
        </p:txBody>
      </p:sp>
      <p:sp>
        <p:nvSpPr>
          <p:cNvPr id="168" name="Google Shape;168;p23"/>
          <p:cNvSpPr txBox="1"/>
          <p:nvPr>
            <p:ph idx="1" type="body"/>
          </p:nvPr>
        </p:nvSpPr>
        <p:spPr>
          <a:xfrm>
            <a:off x="1807229" y="3429000"/>
            <a:ext cx="8577541" cy="31568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105000"/>
              </a:lnSpc>
              <a:spcBef>
                <a:spcPts val="0"/>
              </a:spcBef>
              <a:spcAft>
                <a:spcPts val="0"/>
              </a:spcAft>
              <a:buSzPts val="2540"/>
              <a:buChar char="🞆"/>
            </a:pPr>
            <a:r>
              <a:rPr lang="en-US" sz="2540"/>
              <a:t>A popular way to demonstrate the decomposition principle:</a:t>
            </a:r>
            <a:endParaRPr/>
          </a:p>
          <a:p>
            <a:pPr indent="-228600" lvl="2" marL="1143000" rtl="0" algn="l">
              <a:lnSpc>
                <a:spcPct val="105000"/>
              </a:lnSpc>
              <a:spcBef>
                <a:spcPts val="604"/>
              </a:spcBef>
              <a:spcAft>
                <a:spcPts val="0"/>
              </a:spcAft>
              <a:buSzPts val="1400"/>
              <a:buChar char="🞆"/>
            </a:pPr>
            <a:r>
              <a:rPr b="0" lang="en-US"/>
              <a:t>Try to break a bunch of sticks tied together versus breaking them individually.</a:t>
            </a:r>
            <a:endParaRPr/>
          </a:p>
          <a:p>
            <a:pPr indent="-342900" lvl="0" marL="342900" rtl="0" algn="l">
              <a:lnSpc>
                <a:spcPct val="105000"/>
              </a:lnSpc>
              <a:spcBef>
                <a:spcPts val="775"/>
              </a:spcBef>
              <a:spcAft>
                <a:spcPts val="0"/>
              </a:spcAft>
              <a:buSzPts val="2540"/>
              <a:buChar char="🞆"/>
            </a:pPr>
            <a:r>
              <a:rPr lang="en-US" sz="2540"/>
              <a:t>Example use of decomposition principle:</a:t>
            </a:r>
            <a:endParaRPr/>
          </a:p>
          <a:p>
            <a:pPr indent="-228600" lvl="2" marL="1143000" rtl="0" algn="l">
              <a:lnSpc>
                <a:spcPct val="105000"/>
              </a:lnSpc>
              <a:spcBef>
                <a:spcPts val="604"/>
              </a:spcBef>
              <a:spcAft>
                <a:spcPts val="0"/>
              </a:spcAft>
              <a:buSzPts val="1400"/>
              <a:buChar char="🞆"/>
            </a:pPr>
            <a:r>
              <a:rPr b="0" lang="en-US"/>
              <a:t>You understand a book better when the contents are organized into independent chapters </a:t>
            </a:r>
            <a:endParaRPr/>
          </a:p>
          <a:p>
            <a:pPr indent="-228600" lvl="2" marL="1143000" rtl="0" algn="l">
              <a:lnSpc>
                <a:spcPct val="105000"/>
              </a:lnSpc>
              <a:spcBef>
                <a:spcPts val="490"/>
              </a:spcBef>
              <a:spcAft>
                <a:spcPts val="0"/>
              </a:spcAft>
              <a:buSzPts val="1400"/>
              <a:buChar char="🞆"/>
            </a:pPr>
            <a:r>
              <a:rPr b="0" lang="en-US"/>
              <a:t>Compared to when everything is mixed up. </a:t>
            </a:r>
            <a:endParaRPr b="0"/>
          </a:p>
        </p:txBody>
      </p:sp>
      <p:pic>
        <p:nvPicPr>
          <p:cNvPr id="169" name="Google Shape;169;p23"/>
          <p:cNvPicPr preferRelativeResize="0"/>
          <p:nvPr/>
        </p:nvPicPr>
        <p:blipFill rotWithShape="1">
          <a:blip r:embed="rId3">
            <a:alphaModFix/>
          </a:blip>
          <a:srcRect b="31009" l="13167" r="44580" t="56619"/>
          <a:stretch/>
        </p:blipFill>
        <p:spPr>
          <a:xfrm>
            <a:off x="1949805" y="2069497"/>
            <a:ext cx="8223263" cy="13595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Why Study Software Engineering?</a:t>
            </a:r>
            <a:endParaRPr/>
          </a:p>
        </p:txBody>
      </p:sp>
      <p:sp>
        <p:nvSpPr>
          <p:cNvPr id="176" name="Google Shape;176;p24"/>
          <p:cNvSpPr txBox="1"/>
          <p:nvPr>
            <p:ph idx="1" type="body"/>
          </p:nvPr>
        </p:nvSpPr>
        <p:spPr>
          <a:xfrm>
            <a:off x="2209033" y="1509279"/>
            <a:ext cx="7772496" cy="4281570"/>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lnSpc>
                <a:spcPct val="105000"/>
              </a:lnSpc>
              <a:spcBef>
                <a:spcPts val="0"/>
              </a:spcBef>
              <a:spcAft>
                <a:spcPts val="0"/>
              </a:spcAft>
              <a:buSzPts val="2540"/>
              <a:buChar char="🞆"/>
            </a:pPr>
            <a:r>
              <a:rPr lang="en-US" sz="2540"/>
              <a:t>To acquire skills to develop large programs. 	</a:t>
            </a:r>
            <a:endParaRPr/>
          </a:p>
          <a:p>
            <a:pPr indent="-228600" lvl="2" marL="1065733" rtl="0" algn="l">
              <a:lnSpc>
                <a:spcPct val="105000"/>
              </a:lnSpc>
              <a:spcBef>
                <a:spcPts val="477"/>
              </a:spcBef>
              <a:spcAft>
                <a:spcPts val="0"/>
              </a:spcAft>
              <a:buSzPts val="1400"/>
              <a:buChar char="🞆"/>
            </a:pPr>
            <a:r>
              <a:rPr b="0" lang="en-US"/>
              <a:t>Exponential growth in complexity and difficulty level with size.	</a:t>
            </a:r>
            <a:endParaRPr/>
          </a:p>
          <a:p>
            <a:pPr indent="-228600" lvl="2" marL="1065733" rtl="0" algn="l">
              <a:lnSpc>
                <a:spcPct val="105000"/>
              </a:lnSpc>
              <a:spcBef>
                <a:spcPts val="420"/>
              </a:spcBef>
              <a:spcAft>
                <a:spcPts val="0"/>
              </a:spcAft>
              <a:buSzPts val="1400"/>
              <a:buChar char="🞆"/>
            </a:pPr>
            <a:r>
              <a:rPr b="0" lang="en-US"/>
              <a:t>The ad hoc approach breaks down when size of software increases.</a:t>
            </a:r>
            <a:endParaRPr b="0">
              <a:solidFill>
                <a:srgbClr val="0000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