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5"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50"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0946F-C4FB-4275-B4D1-9FE41285474C}" type="datetimeFigureOut">
              <a:rPr lang="en-US" smtClean="0"/>
              <a:pPr/>
              <a:t>12/6/2020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F56BC2-9129-4E8A-A1E7-29DCE4697A4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50941F-5D2F-4ED0-97F5-40C97C6E19C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6D3100-7F0C-41F4-977A-913DFD140FC4}"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21AB0E-7BC9-45FB-A03A-150F40333D29}"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50726A-30A3-4273-96F7-A47F1FD811CC}"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91A832-E843-48B9-A953-7510E061A92B}" type="datetime1">
              <a:rPr lang="en-US" smtClean="0"/>
              <a:pPr/>
              <a:t>12/6/2020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0863A-5BE5-4F02-B8F0-7B387BD170C4}"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EE9172-3F6E-492B-83FE-9EAF0D392D9F}" type="datetime1">
              <a:rPr lang="en-US" smtClean="0"/>
              <a:pPr/>
              <a:t>12/6/2020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C82A0E-0624-4ACB-8BAD-5408AC20A06D}" type="datetime1">
              <a:rPr lang="en-US" smtClean="0"/>
              <a:pPr/>
              <a:t>12/6/2020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905B2E-C149-4BDE-A31D-F7DC26D83910}" type="datetime1">
              <a:rPr lang="en-US" smtClean="0"/>
              <a:pPr/>
              <a:t>12/6/2020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C2F8A0-D5CA-4669-9C8B-CB8B7F00B404}"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7A31E0-0771-40A9-A5D4-FD72F5469D71}" type="datetime1">
              <a:rPr lang="en-US" smtClean="0"/>
              <a:pPr/>
              <a:t>12/6/2020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EF2E5-353B-4822-9F3A-F3536FB8FBA7}" type="datetime1">
              <a:rPr lang="en-US" smtClean="0"/>
              <a:pPr/>
              <a:t>12/6/2020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514600"/>
            <a:ext cx="8229600" cy="1706562"/>
          </a:xfrm>
        </p:spPr>
        <p:txBody>
          <a:bodyPr>
            <a:normAutofit/>
          </a:bodyPr>
          <a:lstStyle/>
          <a:p>
            <a:r>
              <a:rPr lang="en-IN" b="1" dirty="0" smtClean="0"/>
              <a:t>Expressions and</a:t>
            </a:r>
            <a:br>
              <a:rPr lang="en-IN" b="1" dirty="0" smtClean="0"/>
            </a:br>
            <a:r>
              <a:rPr lang="en-IN" b="1" dirty="0" smtClean="0"/>
              <a:t>Operators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Arithmetic Expressions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sz="2400" dirty="0" smtClean="0"/>
              <a:t>The basic arithmetic operators are ** (exponentiation), </a:t>
            </a:r>
          </a:p>
          <a:p>
            <a:pPr algn="just">
              <a:buNone/>
            </a:pPr>
            <a:r>
              <a:rPr lang="en-IN" sz="2400" dirty="0" smtClean="0"/>
              <a:t>	*(multiplication), / (division), % (modulo: remainder after division), + (addition), and - (subtraction).</a:t>
            </a:r>
          </a:p>
          <a:p>
            <a:pPr algn="just"/>
            <a:r>
              <a:rPr lang="en-IN" sz="2400" b="1" dirty="0" smtClean="0"/>
              <a:t>The + Operator : </a:t>
            </a:r>
            <a:r>
              <a:rPr lang="en-IN" sz="2400" dirty="0" smtClean="0"/>
              <a:t>The binary + operator adds numeric operands or concatenates string operands.</a:t>
            </a:r>
          </a:p>
          <a:p>
            <a:pPr algn="just">
              <a:buNone/>
            </a:pPr>
            <a:endParaRPr lang="en-IN" sz="2400" dirty="0" smtClean="0"/>
          </a:p>
          <a:p>
            <a:pPr algn="just"/>
            <a:r>
              <a:rPr lang="en-IN" sz="2400" b="1" dirty="0" smtClean="0"/>
              <a:t>Unary Arithmetic Operators : </a:t>
            </a:r>
            <a:r>
              <a:rPr lang="en-IN" sz="2400" dirty="0" smtClean="0"/>
              <a:t>Unary operators modify the value of a single operand to produce a new value. In JavaScript, the unary operators all have high precedence and</a:t>
            </a:r>
          </a:p>
          <a:p>
            <a:pPr algn="just">
              <a:buNone/>
            </a:pPr>
            <a:r>
              <a:rPr lang="en-IN" sz="2400" dirty="0" smtClean="0"/>
              <a:t>  	are all right-associative.</a:t>
            </a:r>
          </a:p>
          <a:p>
            <a:pPr algn="just">
              <a:buNone/>
            </a:pPr>
            <a:endParaRPr lang="en-IN" sz="2400" dirty="0" smtClean="0"/>
          </a:p>
          <a:p>
            <a:pPr algn="just"/>
            <a:r>
              <a:rPr lang="en-IN" sz="2400" b="1" dirty="0" smtClean="0"/>
              <a:t>Bitwise Operators :</a:t>
            </a:r>
            <a:r>
              <a:rPr lang="en-IN" sz="2400" b="1" dirty="0"/>
              <a:t> </a:t>
            </a:r>
            <a:r>
              <a:rPr lang="en-IN" sz="2400" dirty="0" smtClean="0"/>
              <a:t>The bitwise operators perform low-level manipulation of the bits in the binary representation of numbers.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Relational Expressions</a:t>
            </a:r>
            <a:endParaRPr lang="en-IN" dirty="0"/>
          </a:p>
        </p:txBody>
      </p:sp>
      <p:sp>
        <p:nvSpPr>
          <p:cNvPr id="3" name="Content Placeholder 2"/>
          <p:cNvSpPr>
            <a:spLocks noGrp="1"/>
          </p:cNvSpPr>
          <p:nvPr>
            <p:ph idx="1"/>
          </p:nvPr>
        </p:nvSpPr>
        <p:spPr>
          <a:xfrm>
            <a:off x="457200" y="838200"/>
            <a:ext cx="8229600" cy="5562600"/>
          </a:xfrm>
        </p:spPr>
        <p:txBody>
          <a:bodyPr>
            <a:normAutofit fontScale="92500"/>
          </a:bodyPr>
          <a:lstStyle/>
          <a:p>
            <a:pPr algn="just"/>
            <a:r>
              <a:rPr lang="en-IN" sz="2400" dirty="0" smtClean="0"/>
              <a:t>These operators test for a relationship (such as “equals,” “less than,” or “property of”) between two values and return true or false depending on whether that relationship exists.</a:t>
            </a:r>
          </a:p>
          <a:p>
            <a:pPr algn="just"/>
            <a:r>
              <a:rPr lang="en-IN" sz="2400" b="1" dirty="0" smtClean="0"/>
              <a:t>Equality and Inequality Operators :</a:t>
            </a:r>
            <a:r>
              <a:rPr lang="en-IN" sz="2400" dirty="0" smtClean="0"/>
              <a:t> The == and === operators check whether two values are the same, using two different definitions of sameness. Both operators accept operands of any type, and both return true if their operands are the same and false if they are different. The != and !== operators test for the exact opposite of the == and === operators.</a:t>
            </a:r>
          </a:p>
          <a:p>
            <a:pPr algn="just"/>
            <a:r>
              <a:rPr lang="en-IN" sz="2400" b="1" dirty="0" smtClean="0"/>
              <a:t>Comparison Operators :</a:t>
            </a:r>
            <a:r>
              <a:rPr lang="en-IN" sz="2400" dirty="0" smtClean="0"/>
              <a:t> The comparison operators test the relative order (numerical or alphabetical) of their two operands.</a:t>
            </a:r>
          </a:p>
          <a:p>
            <a:pPr algn="just">
              <a:buNone/>
            </a:pPr>
            <a:r>
              <a:rPr lang="en-IN" sz="2400" dirty="0" smtClean="0"/>
              <a:t>	 11 &lt; 3 // =&gt; false: numeric comparison.</a:t>
            </a:r>
          </a:p>
          <a:p>
            <a:pPr algn="just">
              <a:buNone/>
            </a:pPr>
            <a:r>
              <a:rPr lang="en-IN" sz="2400" dirty="0" smtClean="0"/>
              <a:t>	"11" &lt; "3" // =&gt; true: string comparison.</a:t>
            </a:r>
          </a:p>
          <a:p>
            <a:pPr algn="just">
              <a:buNone/>
            </a:pPr>
            <a:r>
              <a:rPr lang="en-IN" sz="2400" dirty="0" smtClean="0"/>
              <a:t>	"11" &lt; 3 // =&gt; false: numeric comparison, "11" converted to 11.</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Relational Expressions</a:t>
            </a:r>
            <a:endParaRPr lang="en-IN" dirty="0"/>
          </a:p>
        </p:txBody>
      </p:sp>
      <p:sp>
        <p:nvSpPr>
          <p:cNvPr id="3" name="Content Placeholder 2"/>
          <p:cNvSpPr>
            <a:spLocks noGrp="1"/>
          </p:cNvSpPr>
          <p:nvPr>
            <p:ph idx="1"/>
          </p:nvPr>
        </p:nvSpPr>
        <p:spPr>
          <a:xfrm>
            <a:off x="457200" y="838200"/>
            <a:ext cx="8229600" cy="5562600"/>
          </a:xfrm>
        </p:spPr>
        <p:txBody>
          <a:bodyPr>
            <a:normAutofit fontScale="92500"/>
          </a:bodyPr>
          <a:lstStyle/>
          <a:p>
            <a:r>
              <a:rPr lang="en-IN" sz="2400" b="1" dirty="0" smtClean="0"/>
              <a:t>The in Operator :</a:t>
            </a:r>
            <a:r>
              <a:rPr lang="en-IN" sz="2400" dirty="0" smtClean="0"/>
              <a:t> The in operator expects a left-side operand that is a string, symbol, or value that can be converted to a string. It expects a right-side operand that is an object. It evaluates to true if the left-side value is the name of a property of the right-side object.</a:t>
            </a:r>
          </a:p>
          <a:p>
            <a:pPr>
              <a:buNone/>
            </a:pPr>
            <a:r>
              <a:rPr lang="en-IN" sz="2400" dirty="0" smtClean="0"/>
              <a:t>	let point = {x: 1, y: 1}; // Define an object</a:t>
            </a:r>
          </a:p>
          <a:p>
            <a:pPr>
              <a:buNone/>
            </a:pPr>
            <a:r>
              <a:rPr lang="en-IN" sz="2400" dirty="0" smtClean="0"/>
              <a:t>	"x" in point // =&gt; true: object has property named "x"</a:t>
            </a:r>
          </a:p>
          <a:p>
            <a:pPr>
              <a:buNone/>
            </a:pPr>
            <a:r>
              <a:rPr lang="en-IN" sz="2400" dirty="0" smtClean="0"/>
              <a:t>	"z" in point // =&gt; false: object has no "z“ property.</a:t>
            </a:r>
          </a:p>
          <a:p>
            <a:r>
              <a:rPr lang="en-IN" sz="2400" b="1" dirty="0" smtClean="0"/>
              <a:t>The </a:t>
            </a:r>
            <a:r>
              <a:rPr lang="en-IN" sz="2400" b="1" dirty="0" err="1" smtClean="0"/>
              <a:t>instanceof</a:t>
            </a:r>
            <a:r>
              <a:rPr lang="en-IN" sz="2400" b="1" dirty="0" smtClean="0"/>
              <a:t> Operator :</a:t>
            </a:r>
            <a:r>
              <a:rPr lang="en-IN" sz="2400" dirty="0" smtClean="0"/>
              <a:t> The </a:t>
            </a:r>
            <a:r>
              <a:rPr lang="en-IN" sz="2400" dirty="0" err="1" smtClean="0"/>
              <a:t>instanceof</a:t>
            </a:r>
            <a:r>
              <a:rPr lang="en-IN" sz="2400" dirty="0" smtClean="0"/>
              <a:t> operator expects a left-side operand that is an object and a right-side operand that identifies a class of objects.</a:t>
            </a:r>
          </a:p>
          <a:p>
            <a:pPr>
              <a:buNone/>
            </a:pPr>
            <a:r>
              <a:rPr lang="en-IN" sz="2400" dirty="0" smtClean="0"/>
              <a:t>	let d = new Date(); // Create a new object with the Date()</a:t>
            </a:r>
          </a:p>
          <a:p>
            <a:pPr>
              <a:buNone/>
            </a:pPr>
            <a:r>
              <a:rPr lang="en-IN" sz="2400" dirty="0" smtClean="0"/>
              <a:t>				constructor</a:t>
            </a:r>
          </a:p>
          <a:p>
            <a:pPr>
              <a:buNone/>
            </a:pPr>
            <a:r>
              <a:rPr lang="en-IN" sz="2400" dirty="0" smtClean="0"/>
              <a:t>	d </a:t>
            </a:r>
            <a:r>
              <a:rPr lang="en-IN" sz="2400" dirty="0" err="1" smtClean="0"/>
              <a:t>instanceof</a:t>
            </a:r>
            <a:r>
              <a:rPr lang="en-IN" sz="2400" dirty="0" smtClean="0"/>
              <a:t> Date // =&gt; true: d was created with Date()</a:t>
            </a:r>
          </a:p>
          <a:p>
            <a:pPr>
              <a:buNone/>
            </a:pPr>
            <a:r>
              <a:rPr lang="en-IN" sz="2400" dirty="0" smtClean="0"/>
              <a:t>	d </a:t>
            </a:r>
            <a:r>
              <a:rPr lang="en-IN" sz="2400" dirty="0" err="1" smtClean="0"/>
              <a:t>instanceof</a:t>
            </a:r>
            <a:r>
              <a:rPr lang="en-IN" sz="2400" dirty="0" smtClean="0"/>
              <a:t> Object // =&gt; true: all objects are instances of Object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Logical Expressions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dirty="0" smtClean="0"/>
              <a:t>The logical operators &amp;&amp;, ||, and ! perform Boolean algebra and are often used in conjunction with the relational operators to combine two relational expressions into one more complex expression.</a:t>
            </a:r>
          </a:p>
          <a:p>
            <a:pPr algn="just"/>
            <a:r>
              <a:rPr lang="en-IN" sz="2400" b="1" dirty="0" smtClean="0"/>
              <a:t>Logical AND (&amp;&amp;) :</a:t>
            </a:r>
            <a:r>
              <a:rPr lang="en-IN" sz="2400" dirty="0" smtClean="0"/>
              <a:t> The &amp;&amp; operator can be understood at three different levels. At the simplest level, when used with </a:t>
            </a:r>
            <a:r>
              <a:rPr lang="en-IN" sz="2400" dirty="0" err="1" smtClean="0"/>
              <a:t>boolean</a:t>
            </a:r>
            <a:r>
              <a:rPr lang="en-IN" sz="2400" dirty="0" smtClean="0"/>
              <a:t> operands, &amp;&amp; performs the Boolean AND operation on the two values: it returns true if and only if both its first operand and its second operand are true. If one or both of these operands is false, it returns false.</a:t>
            </a:r>
          </a:p>
          <a:p>
            <a:pPr algn="just">
              <a:buNone/>
            </a:pPr>
            <a:r>
              <a:rPr lang="en-IN" sz="2400" dirty="0" smtClean="0"/>
              <a:t>	&amp;&amp; is often used as a conjunction to join two relational expressions:</a:t>
            </a:r>
          </a:p>
          <a:p>
            <a:pPr algn="just">
              <a:buNone/>
            </a:pPr>
            <a:r>
              <a:rPr lang="en-IN" sz="2400" dirty="0" smtClean="0"/>
              <a:t>	x === 0 &amp;&amp; y === 0 // true if, and only if, x and y are both 0</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Logical Expressions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sz="2400" b="1" dirty="0" smtClean="0"/>
              <a:t>Logical OR (||)</a:t>
            </a:r>
            <a:r>
              <a:rPr lang="en-IN" sz="2400" dirty="0" smtClean="0"/>
              <a:t> : The || operator performs the Boolean OR operation on its two operands. If one or both operands is </a:t>
            </a:r>
            <a:r>
              <a:rPr lang="en-IN" sz="2400" dirty="0" err="1" smtClean="0"/>
              <a:t>truthy</a:t>
            </a:r>
            <a:r>
              <a:rPr lang="en-IN" sz="2400" dirty="0" smtClean="0"/>
              <a:t>, it returns a </a:t>
            </a:r>
            <a:r>
              <a:rPr lang="en-IN" sz="2400" dirty="0" err="1" smtClean="0"/>
              <a:t>truthy</a:t>
            </a:r>
            <a:r>
              <a:rPr lang="en-IN" sz="2400" dirty="0" smtClean="0"/>
              <a:t> value. If both operands are </a:t>
            </a:r>
            <a:r>
              <a:rPr lang="en-IN" sz="2400" dirty="0" err="1" smtClean="0"/>
              <a:t>falsy</a:t>
            </a:r>
            <a:r>
              <a:rPr lang="en-IN" sz="2400" dirty="0" smtClean="0"/>
              <a:t>, it returns a </a:t>
            </a:r>
            <a:r>
              <a:rPr lang="en-IN" sz="2400" dirty="0" err="1" smtClean="0"/>
              <a:t>falsy</a:t>
            </a:r>
            <a:r>
              <a:rPr lang="en-IN" sz="2400" dirty="0" smtClean="0"/>
              <a:t> value.</a:t>
            </a:r>
          </a:p>
          <a:p>
            <a:pPr algn="just">
              <a:buNone/>
            </a:pPr>
            <a:r>
              <a:rPr lang="en-IN" sz="2400" dirty="0" smtClean="0"/>
              <a:t>	let max = </a:t>
            </a:r>
            <a:r>
              <a:rPr lang="en-IN" sz="2400" dirty="0" err="1" smtClean="0"/>
              <a:t>maxWidth</a:t>
            </a:r>
            <a:r>
              <a:rPr lang="en-IN" sz="2400" dirty="0" smtClean="0"/>
              <a:t> || </a:t>
            </a:r>
            <a:r>
              <a:rPr lang="en-IN" sz="2400" dirty="0" err="1" smtClean="0"/>
              <a:t>preferences.maxWidth</a:t>
            </a:r>
            <a:r>
              <a:rPr lang="en-IN" sz="2400" dirty="0" smtClean="0"/>
              <a:t> || 500;</a:t>
            </a:r>
          </a:p>
          <a:p>
            <a:pPr algn="just">
              <a:buNone/>
            </a:pPr>
            <a:endParaRPr lang="en-IN" sz="2400" dirty="0" smtClean="0"/>
          </a:p>
          <a:p>
            <a:pPr algn="just"/>
            <a:r>
              <a:rPr lang="en-IN" sz="2400" b="1" dirty="0" smtClean="0"/>
              <a:t>Logical NOT (!)</a:t>
            </a:r>
            <a:r>
              <a:rPr lang="en-IN" sz="2400" dirty="0" smtClean="0"/>
              <a:t> : The ! operator is a unary operator; it is placed before a single operand. Its purpose is to invert the </a:t>
            </a:r>
            <a:r>
              <a:rPr lang="en-IN" sz="2400" dirty="0" err="1" smtClean="0"/>
              <a:t>boolean</a:t>
            </a:r>
            <a:r>
              <a:rPr lang="en-IN" sz="2400" dirty="0" smtClean="0"/>
              <a:t> value of its operand. For example, if x is </a:t>
            </a:r>
            <a:r>
              <a:rPr lang="en-IN" sz="2400" dirty="0" err="1" smtClean="0"/>
              <a:t>truthy</a:t>
            </a:r>
            <a:r>
              <a:rPr lang="en-IN" sz="2400" dirty="0" smtClean="0"/>
              <a:t>, !x evaluates to false. If x is </a:t>
            </a:r>
            <a:r>
              <a:rPr lang="en-IN" sz="2400" dirty="0" err="1" smtClean="0"/>
              <a:t>falsy</a:t>
            </a:r>
            <a:r>
              <a:rPr lang="en-IN" sz="2400" dirty="0" smtClean="0"/>
              <a:t>, then !x is true.</a:t>
            </a:r>
            <a:r>
              <a:rPr lang="en-IN" sz="2400" dirty="0"/>
              <a:t> </a:t>
            </a:r>
            <a:endParaRPr lang="en-IN" sz="2400" dirty="0" smtClean="0"/>
          </a:p>
          <a:p>
            <a:pPr algn="just"/>
            <a:r>
              <a:rPr lang="en-IN" sz="2400" dirty="0" smtClean="0"/>
              <a:t>Unlike the &amp;&amp; and || operators, the ! operator converts its operand to a </a:t>
            </a:r>
            <a:r>
              <a:rPr lang="en-IN" sz="2400" dirty="0" err="1" smtClean="0"/>
              <a:t>boolean</a:t>
            </a:r>
            <a:r>
              <a:rPr lang="en-IN" sz="2400" dirty="0" smtClean="0"/>
              <a:t> value before inverting the converted value. This means that ! always returns true or false and that you can convert any value x to its equivalent </a:t>
            </a:r>
            <a:r>
              <a:rPr lang="en-IN" sz="2400" dirty="0" err="1" smtClean="0"/>
              <a:t>boolean</a:t>
            </a:r>
            <a:r>
              <a:rPr lang="en-IN" sz="2400" dirty="0" smtClean="0"/>
              <a:t> value by applying this operator twice: !!x.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Assignment Expressions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dirty="0" smtClean="0"/>
              <a:t>JavaScript uses the = operator to assign a value to a variable or property. The = operator expects its left-side operand to be an </a:t>
            </a:r>
            <a:r>
              <a:rPr lang="en-IN" sz="2400" dirty="0" err="1" smtClean="0"/>
              <a:t>lvalue</a:t>
            </a:r>
            <a:r>
              <a:rPr lang="en-IN" sz="2400" dirty="0" smtClean="0"/>
              <a:t>: a variable or object property (or array element).</a:t>
            </a:r>
          </a:p>
          <a:p>
            <a:pPr algn="just">
              <a:buNone/>
            </a:pPr>
            <a:r>
              <a:rPr lang="en-IN" sz="2400" dirty="0" smtClean="0"/>
              <a:t>	</a:t>
            </a:r>
            <a:r>
              <a:rPr lang="en-IN" sz="2400" dirty="0" err="1" smtClean="0"/>
              <a:t>i</a:t>
            </a:r>
            <a:r>
              <a:rPr lang="en-IN" sz="2400" dirty="0" smtClean="0"/>
              <a:t> = 0; // Set the variable </a:t>
            </a:r>
            <a:r>
              <a:rPr lang="en-IN" sz="2400" dirty="0" err="1" smtClean="0"/>
              <a:t>i</a:t>
            </a:r>
            <a:r>
              <a:rPr lang="en-IN" sz="2400" dirty="0" smtClean="0"/>
              <a:t> to 0.</a:t>
            </a:r>
          </a:p>
          <a:p>
            <a:pPr algn="just">
              <a:buNone/>
            </a:pPr>
            <a:r>
              <a:rPr lang="en-IN" sz="2400" dirty="0" smtClean="0"/>
              <a:t>	</a:t>
            </a:r>
            <a:r>
              <a:rPr lang="en-IN" sz="2400" dirty="0" err="1" smtClean="0"/>
              <a:t>o.x</a:t>
            </a:r>
            <a:r>
              <a:rPr lang="en-IN" sz="2400" dirty="0" smtClean="0"/>
              <a:t> = 1; // Set the property x of object o to 1.</a:t>
            </a:r>
          </a:p>
          <a:p>
            <a:pPr algn="just"/>
            <a:r>
              <a:rPr lang="en-IN" sz="2400" b="1" dirty="0" smtClean="0"/>
              <a:t>Assignment with Operation :</a:t>
            </a:r>
            <a:r>
              <a:rPr lang="en-IN" sz="2400" dirty="0" smtClean="0"/>
              <a:t> JavaScript supports a number of other assignment operators that provide shortcuts by combining assignment with some other operation. For example, the += operator performs addition and assignment.</a:t>
            </a:r>
          </a:p>
          <a:p>
            <a:pPr algn="just">
              <a:buNone/>
            </a:pPr>
            <a:r>
              <a:rPr lang="en-IN" sz="2400" dirty="0" smtClean="0"/>
              <a:t>	Operator 		Example 		Equivalent</a:t>
            </a:r>
          </a:p>
          <a:p>
            <a:pPr algn="just">
              <a:buNone/>
            </a:pPr>
            <a:r>
              <a:rPr lang="en-IN" sz="2400" dirty="0" smtClean="0"/>
              <a:t>	</a:t>
            </a:r>
            <a:r>
              <a:rPr lang="pt-BR" sz="2400" dirty="0" smtClean="0"/>
              <a:t>+= 			a += b 			a = a + b</a:t>
            </a:r>
          </a:p>
          <a:p>
            <a:pPr algn="just">
              <a:buNone/>
            </a:pPr>
            <a:r>
              <a:rPr lang="pt-BR" sz="2400" dirty="0" smtClean="0"/>
              <a:t>	&amp;= 			a &amp;= b 			a = a &amp; b</a:t>
            </a:r>
            <a:endParaRPr lang="en-IN"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Evaluation Expressions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dirty="0" smtClean="0"/>
              <a:t>JavaScript has the ability to interpret strings of JavaScript source code, evaluating them to produce a value.</a:t>
            </a:r>
          </a:p>
          <a:p>
            <a:pPr algn="just">
              <a:buNone/>
            </a:pPr>
            <a:r>
              <a:rPr lang="en-IN" sz="2400" dirty="0" smtClean="0"/>
              <a:t>	JavaScript does this with the global function </a:t>
            </a:r>
            <a:r>
              <a:rPr lang="en-IN" sz="2400" dirty="0" err="1" smtClean="0"/>
              <a:t>eval</a:t>
            </a:r>
            <a:r>
              <a:rPr lang="en-IN" sz="2400" dirty="0" smtClean="0"/>
              <a:t>():</a:t>
            </a:r>
          </a:p>
          <a:p>
            <a:pPr algn="just">
              <a:buNone/>
            </a:pPr>
            <a:r>
              <a:rPr lang="en-IN" sz="2400" dirty="0" smtClean="0"/>
              <a:t>	</a:t>
            </a:r>
            <a:r>
              <a:rPr lang="en-IN" sz="2400" dirty="0" err="1" smtClean="0"/>
              <a:t>eval</a:t>
            </a:r>
            <a:r>
              <a:rPr lang="en-IN" sz="2400" dirty="0" smtClean="0"/>
              <a:t>("3+2") </a:t>
            </a:r>
            <a:r>
              <a:rPr lang="en-IN" sz="2400" i="1" dirty="0" smtClean="0"/>
              <a:t>// =&gt; 5</a:t>
            </a:r>
          </a:p>
          <a:p>
            <a:pPr algn="just">
              <a:buNone/>
            </a:pPr>
            <a:endParaRPr lang="en-IN" sz="2400" i="1" dirty="0" smtClean="0"/>
          </a:p>
          <a:p>
            <a:pPr algn="just"/>
            <a:r>
              <a:rPr lang="en-IN" sz="2400" b="1" dirty="0" err="1" smtClean="0"/>
              <a:t>eval</a:t>
            </a:r>
            <a:r>
              <a:rPr lang="en-IN" sz="2400" b="1" dirty="0" smtClean="0"/>
              <a:t>() : </a:t>
            </a:r>
            <a:r>
              <a:rPr lang="en-IN" sz="2400" dirty="0" err="1" smtClean="0"/>
              <a:t>eval</a:t>
            </a:r>
            <a:r>
              <a:rPr lang="en-IN" sz="2400" dirty="0" smtClean="0"/>
              <a:t>() expects one argument. If you pass any value other than a string, it simply returns that value. If you pass a string, it attempts to parse the string as JavaScript code, throwing a </a:t>
            </a:r>
            <a:r>
              <a:rPr lang="en-IN" sz="2400" dirty="0" err="1" smtClean="0"/>
              <a:t>SyntaxError</a:t>
            </a:r>
            <a:r>
              <a:rPr lang="en-IN" sz="2400" dirty="0" smtClean="0"/>
              <a:t> if it fails. If it successfully parses the string, then it evaluates the code and returns the value of the last expression or statement in the string or undefined if the last expression or statement had no value.</a:t>
            </a:r>
          </a:p>
          <a:p>
            <a:pPr algn="just">
              <a:buNone/>
            </a:pPr>
            <a:r>
              <a:rPr lang="en-IN" sz="2400" b="1"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Evaluation Expressions</a:t>
            </a:r>
            <a:endParaRPr lang="en-IN" dirty="0"/>
          </a:p>
        </p:txBody>
      </p:sp>
      <p:sp>
        <p:nvSpPr>
          <p:cNvPr id="3" name="Content Placeholder 2"/>
          <p:cNvSpPr>
            <a:spLocks noGrp="1"/>
          </p:cNvSpPr>
          <p:nvPr>
            <p:ph idx="1"/>
          </p:nvPr>
        </p:nvSpPr>
        <p:spPr>
          <a:xfrm>
            <a:off x="457200" y="838200"/>
            <a:ext cx="8229600" cy="5562600"/>
          </a:xfrm>
        </p:spPr>
        <p:txBody>
          <a:bodyPr>
            <a:normAutofit fontScale="85000" lnSpcReduction="10000"/>
          </a:bodyPr>
          <a:lstStyle/>
          <a:p>
            <a:pPr algn="just">
              <a:buNone/>
            </a:pPr>
            <a:r>
              <a:rPr lang="en-IN" sz="2400" dirty="0" smtClean="0"/>
              <a:t>	</a:t>
            </a:r>
            <a:r>
              <a:rPr lang="en-IN" sz="2400" b="1" dirty="0" smtClean="0"/>
              <a:t>Global </a:t>
            </a:r>
            <a:r>
              <a:rPr lang="en-IN" sz="2400" b="1" dirty="0" err="1" smtClean="0"/>
              <a:t>eval</a:t>
            </a:r>
            <a:r>
              <a:rPr lang="en-IN" sz="2400" b="1" dirty="0" smtClean="0"/>
              <a:t>() : </a:t>
            </a:r>
          </a:p>
          <a:p>
            <a:pPr algn="just">
              <a:buNone/>
            </a:pPr>
            <a:r>
              <a:rPr lang="en-IN" sz="2400" dirty="0" smtClean="0"/>
              <a:t>	const </a:t>
            </a:r>
            <a:r>
              <a:rPr lang="en-IN" sz="2400" dirty="0" err="1" smtClean="0"/>
              <a:t>geval</a:t>
            </a:r>
            <a:r>
              <a:rPr lang="en-IN" sz="2400" dirty="0" smtClean="0"/>
              <a:t> = </a:t>
            </a:r>
            <a:r>
              <a:rPr lang="en-IN" sz="2400" dirty="0" err="1" smtClean="0"/>
              <a:t>eval</a:t>
            </a:r>
            <a:r>
              <a:rPr lang="en-IN" sz="2400" dirty="0" smtClean="0"/>
              <a:t>; </a:t>
            </a:r>
            <a:r>
              <a:rPr lang="en-IN" sz="2400" i="1" dirty="0" smtClean="0"/>
              <a:t>// Using another name does a global </a:t>
            </a:r>
            <a:r>
              <a:rPr lang="en-IN" sz="2400" i="1" dirty="0" err="1" smtClean="0"/>
              <a:t>eval</a:t>
            </a:r>
            <a:endParaRPr lang="en-IN" sz="2400" i="1" dirty="0" smtClean="0"/>
          </a:p>
          <a:p>
            <a:pPr algn="just">
              <a:buNone/>
            </a:pPr>
            <a:r>
              <a:rPr lang="es-ES" sz="2400" dirty="0" smtClean="0"/>
              <a:t>	</a:t>
            </a:r>
            <a:r>
              <a:rPr lang="es-ES" sz="2400" dirty="0" err="1" smtClean="0"/>
              <a:t>let</a:t>
            </a:r>
            <a:r>
              <a:rPr lang="es-ES" sz="2400" dirty="0" smtClean="0"/>
              <a:t> x = "global", y = "global"; </a:t>
            </a:r>
            <a:r>
              <a:rPr lang="es-ES" sz="2400" i="1" dirty="0" smtClean="0"/>
              <a:t>// </a:t>
            </a:r>
            <a:r>
              <a:rPr lang="es-ES" sz="2400" i="1" dirty="0" err="1" smtClean="0"/>
              <a:t>Two</a:t>
            </a:r>
            <a:r>
              <a:rPr lang="es-ES" sz="2400" i="1" dirty="0" smtClean="0"/>
              <a:t> global variables</a:t>
            </a:r>
          </a:p>
          <a:p>
            <a:pPr algn="just">
              <a:buNone/>
            </a:pPr>
            <a:r>
              <a:rPr lang="en-IN" sz="2400" dirty="0" smtClean="0"/>
              <a:t>	function f() { </a:t>
            </a:r>
            <a:r>
              <a:rPr lang="en-IN" sz="2400" i="1" dirty="0" smtClean="0"/>
              <a:t>// This function does a local </a:t>
            </a:r>
            <a:r>
              <a:rPr lang="en-IN" sz="2400" i="1" dirty="0" err="1" smtClean="0"/>
              <a:t>eval</a:t>
            </a:r>
            <a:endParaRPr lang="en-IN" sz="2400" i="1" dirty="0" smtClean="0"/>
          </a:p>
          <a:p>
            <a:pPr algn="just">
              <a:buNone/>
            </a:pPr>
            <a:r>
              <a:rPr lang="en-IN" sz="2400" dirty="0" smtClean="0"/>
              <a:t>	let x = "local"; </a:t>
            </a:r>
            <a:r>
              <a:rPr lang="en-IN" sz="2400" i="1" dirty="0" smtClean="0"/>
              <a:t>// Define a local variable</a:t>
            </a:r>
          </a:p>
          <a:p>
            <a:pPr algn="just">
              <a:buNone/>
            </a:pPr>
            <a:r>
              <a:rPr lang="en-IN" sz="2400" dirty="0" smtClean="0"/>
              <a:t>	</a:t>
            </a:r>
            <a:r>
              <a:rPr lang="en-IN" sz="2400" dirty="0" err="1" smtClean="0"/>
              <a:t>eval</a:t>
            </a:r>
            <a:r>
              <a:rPr lang="en-IN" sz="2400" dirty="0" smtClean="0"/>
              <a:t>("x += 'changed';"); </a:t>
            </a:r>
            <a:r>
              <a:rPr lang="en-IN" sz="2400" i="1" dirty="0" smtClean="0"/>
              <a:t>// Direct </a:t>
            </a:r>
            <a:r>
              <a:rPr lang="en-IN" sz="2400" i="1" dirty="0" err="1" smtClean="0"/>
              <a:t>eval</a:t>
            </a:r>
            <a:r>
              <a:rPr lang="en-IN" sz="2400" i="1" dirty="0" smtClean="0"/>
              <a:t> sets local variable</a:t>
            </a:r>
          </a:p>
          <a:p>
            <a:pPr algn="just">
              <a:buNone/>
            </a:pPr>
            <a:r>
              <a:rPr lang="en-IN" sz="2400" dirty="0" smtClean="0"/>
              <a:t>	return x; </a:t>
            </a:r>
            <a:r>
              <a:rPr lang="en-IN" sz="2400" i="1" dirty="0" smtClean="0"/>
              <a:t>// Return changed local variable</a:t>
            </a:r>
          </a:p>
          <a:p>
            <a:pPr algn="just">
              <a:buNone/>
            </a:pPr>
            <a:r>
              <a:rPr lang="en-IN" sz="2400" dirty="0" smtClean="0"/>
              <a:t>	}</a:t>
            </a:r>
          </a:p>
          <a:p>
            <a:pPr algn="just">
              <a:buNone/>
            </a:pPr>
            <a:r>
              <a:rPr lang="en-IN" sz="2400" dirty="0" smtClean="0"/>
              <a:t>	function g() { </a:t>
            </a:r>
            <a:r>
              <a:rPr lang="en-IN" sz="2400" i="1" dirty="0" smtClean="0"/>
              <a:t>// This function does a global </a:t>
            </a:r>
            <a:r>
              <a:rPr lang="en-IN" sz="2400" i="1" dirty="0" err="1" smtClean="0"/>
              <a:t>eval</a:t>
            </a:r>
            <a:endParaRPr lang="en-IN" sz="2400" i="1" dirty="0" smtClean="0"/>
          </a:p>
          <a:p>
            <a:pPr algn="just">
              <a:buNone/>
            </a:pPr>
            <a:r>
              <a:rPr lang="es-ES" sz="2400" dirty="0" smtClean="0"/>
              <a:t>	</a:t>
            </a:r>
            <a:r>
              <a:rPr lang="es-ES" sz="2400" dirty="0" err="1" smtClean="0"/>
              <a:t>let</a:t>
            </a:r>
            <a:r>
              <a:rPr lang="es-ES" sz="2400" dirty="0" smtClean="0"/>
              <a:t> y = "local"; </a:t>
            </a:r>
            <a:r>
              <a:rPr lang="es-ES" sz="2400" i="1" dirty="0" smtClean="0"/>
              <a:t>// A local variable</a:t>
            </a:r>
          </a:p>
          <a:p>
            <a:pPr algn="just">
              <a:buNone/>
            </a:pPr>
            <a:r>
              <a:rPr lang="es-ES" sz="2400" i="1" dirty="0" smtClean="0"/>
              <a:t>	 </a:t>
            </a:r>
            <a:r>
              <a:rPr lang="en-IN" sz="2400" dirty="0" err="1" smtClean="0"/>
              <a:t>geval</a:t>
            </a:r>
            <a:r>
              <a:rPr lang="en-IN" sz="2400" dirty="0" smtClean="0"/>
              <a:t>("y += 'changed';"); </a:t>
            </a:r>
            <a:r>
              <a:rPr lang="en-IN" sz="2400" i="1" dirty="0" smtClean="0"/>
              <a:t>// Indirect </a:t>
            </a:r>
            <a:r>
              <a:rPr lang="en-IN" sz="2400" i="1" dirty="0" err="1" smtClean="0"/>
              <a:t>eval</a:t>
            </a:r>
            <a:r>
              <a:rPr lang="en-IN" sz="2400" i="1" dirty="0" smtClean="0"/>
              <a:t> sets global variable</a:t>
            </a:r>
          </a:p>
          <a:p>
            <a:pPr algn="just">
              <a:buNone/>
            </a:pPr>
            <a:r>
              <a:rPr lang="en-IN" sz="2400" dirty="0" smtClean="0"/>
              <a:t>	return y; </a:t>
            </a:r>
            <a:r>
              <a:rPr lang="en-IN" sz="2400" i="1" dirty="0" smtClean="0"/>
              <a:t>// Return unchanged local variable</a:t>
            </a:r>
          </a:p>
          <a:p>
            <a:pPr algn="just">
              <a:buNone/>
            </a:pPr>
            <a:r>
              <a:rPr lang="en-IN" sz="2400" dirty="0" smtClean="0"/>
              <a:t>	}</a:t>
            </a:r>
          </a:p>
          <a:p>
            <a:pPr algn="just">
              <a:buNone/>
            </a:pPr>
            <a:r>
              <a:rPr lang="en-IN" sz="2400" dirty="0" smtClean="0"/>
              <a:t>	console.log(f(), x); </a:t>
            </a:r>
            <a:r>
              <a:rPr lang="en-IN" sz="2400" i="1" dirty="0" smtClean="0"/>
              <a:t>// Local variable changed: prints "</a:t>
            </a:r>
            <a:r>
              <a:rPr lang="en-IN" sz="2400" i="1" dirty="0" err="1" smtClean="0"/>
              <a:t>localchanged</a:t>
            </a:r>
            <a:r>
              <a:rPr lang="en-IN" sz="2400" i="1" dirty="0" smtClean="0"/>
              <a:t> global":</a:t>
            </a:r>
          </a:p>
          <a:p>
            <a:pPr algn="just">
              <a:buNone/>
            </a:pPr>
            <a:r>
              <a:rPr lang="en-IN" sz="2400" dirty="0" smtClean="0"/>
              <a:t>	console.log(g(), y); </a:t>
            </a:r>
            <a:r>
              <a:rPr lang="en-IN" sz="2400" i="1" dirty="0" smtClean="0"/>
              <a:t>// Global variable changed: prints "local 				</a:t>
            </a:r>
            <a:r>
              <a:rPr lang="en-IN" sz="2400" i="1" dirty="0" err="1" smtClean="0"/>
              <a:t>globalchanged</a:t>
            </a:r>
            <a:r>
              <a:rPr lang="en-IN" sz="2400" i="1" dirty="0" smtClean="0"/>
              <a:t>":</a:t>
            </a:r>
            <a:endParaRPr lang="en-IN" sz="2400" dirty="0" smtClean="0"/>
          </a:p>
          <a:p>
            <a:pPr lvl="1" algn="just">
              <a:buNone/>
            </a:pP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Miscellaneous Operators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sz="2400" b="1" dirty="0" smtClean="0"/>
              <a:t>The Conditional Operator (?:)</a:t>
            </a:r>
            <a:r>
              <a:rPr lang="en-IN" sz="2400" dirty="0" smtClean="0"/>
              <a:t> : The conditional operator is the only ternary operator (three operands) in JavaScript and is sometimes actually called the ternary operator. This operator has three operands, the first goes before the ?, the second goes between the ? and the :, and the third goes after the :.</a:t>
            </a:r>
          </a:p>
          <a:p>
            <a:pPr algn="just">
              <a:buNone/>
            </a:pPr>
            <a:r>
              <a:rPr lang="en-IN" sz="2400" dirty="0" smtClean="0"/>
              <a:t>	x &gt; 0 ? x : -x // The absolute value of x</a:t>
            </a:r>
          </a:p>
          <a:p>
            <a:pPr algn="just"/>
            <a:r>
              <a:rPr lang="en-IN" sz="2400" b="1" dirty="0" smtClean="0"/>
              <a:t>First-Defined (??)</a:t>
            </a:r>
            <a:r>
              <a:rPr lang="en-IN" sz="2400" dirty="0" smtClean="0"/>
              <a:t> : The first-defined operator ?? evaluates to its first defined operand: if its left operand is not null and not undefined, it returns that value. Otherwise, it returns the value of the right operand. Like the &amp;&amp; and || operators, ?? is short-circuiting: it only evaluates its second operand if the first operand evaluates to null or undefined. If the expression</a:t>
            </a:r>
          </a:p>
          <a:p>
            <a:pPr algn="just">
              <a:buNone/>
            </a:pPr>
            <a:r>
              <a:rPr lang="en-IN" sz="2400" dirty="0" smtClean="0"/>
              <a:t>     a has no side effects, then the expression a ?? b is equivalent to:</a:t>
            </a:r>
          </a:p>
          <a:p>
            <a:pPr algn="just">
              <a:buNone/>
            </a:pPr>
            <a:r>
              <a:rPr lang="en-IN" sz="2400" dirty="0" smtClean="0"/>
              <a:t>	(a !== null &amp;&amp; a !== undefined) ? a : b</a:t>
            </a:r>
          </a:p>
          <a:p>
            <a:pPr algn="just"/>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Miscellaneous Operators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20000"/>
          </a:bodyPr>
          <a:lstStyle/>
          <a:p>
            <a:pPr algn="just"/>
            <a:r>
              <a:rPr lang="en-IN" sz="2400" b="1" dirty="0" smtClean="0"/>
              <a:t>The </a:t>
            </a:r>
            <a:r>
              <a:rPr lang="en-IN" sz="2400" b="1" dirty="0" err="1" smtClean="0"/>
              <a:t>typeof</a:t>
            </a:r>
            <a:r>
              <a:rPr lang="en-IN" sz="2400" b="1" dirty="0" smtClean="0"/>
              <a:t> Operator :</a:t>
            </a:r>
            <a:r>
              <a:rPr lang="en-IN" sz="2400" dirty="0" smtClean="0"/>
              <a:t> </a:t>
            </a:r>
            <a:r>
              <a:rPr lang="en-IN" sz="2400" dirty="0" err="1" smtClean="0"/>
              <a:t>typeof</a:t>
            </a:r>
            <a:r>
              <a:rPr lang="en-IN" sz="2400" dirty="0" smtClean="0"/>
              <a:t> is a unary operator that is placed before its single operand, which can be of any type. Its value is a string that specifies the type of the operand.</a:t>
            </a:r>
          </a:p>
          <a:p>
            <a:pPr algn="just">
              <a:buNone/>
            </a:pPr>
            <a:r>
              <a:rPr lang="en-IN" sz="2400" dirty="0" smtClean="0"/>
              <a:t>	// If the value is a string, wrap it in quotes, </a:t>
            </a:r>
            <a:r>
              <a:rPr lang="en-IN" sz="2400" dirty="0" err="1" smtClean="0"/>
              <a:t>otherwise,convert</a:t>
            </a:r>
            <a:endParaRPr lang="en-IN" sz="2400" dirty="0" smtClean="0"/>
          </a:p>
          <a:p>
            <a:pPr algn="just">
              <a:buNone/>
            </a:pPr>
            <a:r>
              <a:rPr lang="en-IN" sz="2400" dirty="0" smtClean="0"/>
              <a:t>	(</a:t>
            </a:r>
            <a:r>
              <a:rPr lang="en-IN" sz="2400" dirty="0" err="1" smtClean="0"/>
              <a:t>typeof</a:t>
            </a:r>
            <a:r>
              <a:rPr lang="en-IN" sz="2400" dirty="0" smtClean="0"/>
              <a:t> value === "string") ? "'" + value + "'" : </a:t>
            </a:r>
            <a:r>
              <a:rPr lang="en-IN" sz="2400" dirty="0" err="1" smtClean="0"/>
              <a:t>value.toString</a:t>
            </a:r>
            <a:r>
              <a:rPr lang="en-IN" sz="2400" dirty="0" smtClean="0"/>
              <a:t>()</a:t>
            </a:r>
          </a:p>
          <a:p>
            <a:pPr algn="just">
              <a:buNone/>
            </a:pPr>
            <a:endParaRPr lang="en-IN" sz="2400" dirty="0" smtClean="0"/>
          </a:p>
          <a:p>
            <a:pPr algn="just"/>
            <a:r>
              <a:rPr lang="en-IN" sz="2400" b="1" dirty="0" smtClean="0"/>
              <a:t>The delete Operator :</a:t>
            </a:r>
            <a:r>
              <a:rPr lang="en-IN" sz="2400" dirty="0" smtClean="0"/>
              <a:t> delete is a unary operator that attempts to delete the object property or array element specified as its operand.</a:t>
            </a:r>
          </a:p>
          <a:p>
            <a:pPr algn="just">
              <a:buNone/>
            </a:pPr>
            <a:r>
              <a:rPr lang="en-IN" sz="2400" dirty="0" smtClean="0"/>
              <a:t>	let o = { x: 1, y: 2}; // Start with an object</a:t>
            </a:r>
          </a:p>
          <a:p>
            <a:pPr algn="just">
              <a:buNone/>
            </a:pPr>
            <a:r>
              <a:rPr lang="en-IN" sz="2400" dirty="0" smtClean="0"/>
              <a:t>	delete </a:t>
            </a:r>
            <a:r>
              <a:rPr lang="en-IN" sz="2400" dirty="0" err="1" smtClean="0"/>
              <a:t>o.x</a:t>
            </a:r>
            <a:r>
              <a:rPr lang="en-IN" sz="2400" dirty="0" smtClean="0"/>
              <a:t>; // Delete one of its properties</a:t>
            </a:r>
          </a:p>
          <a:p>
            <a:pPr algn="just">
              <a:buNone/>
            </a:pPr>
            <a:r>
              <a:rPr lang="en-IN" sz="2400" dirty="0" smtClean="0"/>
              <a:t>	"x" in o // =&gt; false: the property does not exist anymore</a:t>
            </a:r>
          </a:p>
          <a:p>
            <a:pPr algn="just">
              <a:buNone/>
            </a:pPr>
            <a:r>
              <a:rPr lang="en-IN" sz="2400" dirty="0" smtClean="0"/>
              <a:t>	</a:t>
            </a:r>
          </a:p>
          <a:p>
            <a:pPr algn="just">
              <a:buNone/>
            </a:pPr>
            <a:r>
              <a:rPr lang="en-IN" sz="2400" dirty="0" smtClean="0"/>
              <a:t>	let a = [1,2,3]; // Start with an array</a:t>
            </a:r>
          </a:p>
          <a:p>
            <a:pPr algn="just">
              <a:buNone/>
            </a:pPr>
            <a:r>
              <a:rPr lang="en-IN" sz="2400" dirty="0" smtClean="0"/>
              <a:t>	delete a[2]; // Delete the last element of the array</a:t>
            </a:r>
          </a:p>
          <a:p>
            <a:pPr algn="just">
              <a:buNone/>
            </a:pPr>
            <a:r>
              <a:rPr lang="en-IN" sz="2400" dirty="0" smtClean="0"/>
              <a:t>	2 in a // =&gt; false: array element 2 doesn't exist anymore</a:t>
            </a:r>
          </a:p>
          <a:p>
            <a:pPr algn="just">
              <a:buNone/>
            </a:pPr>
            <a:r>
              <a:rPr lang="en-IN" sz="2400" dirty="0" smtClean="0"/>
              <a:t>	</a:t>
            </a:r>
            <a:r>
              <a:rPr lang="en-IN" sz="2400" dirty="0" err="1" smtClean="0"/>
              <a:t>a.length</a:t>
            </a:r>
            <a:r>
              <a:rPr lang="en-IN" sz="2400" dirty="0" smtClean="0"/>
              <a:t> // =&gt; 3: note that array length doesn't change, though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An expression is a phrase of JavaScript that can be evaluated to produce a value.</a:t>
            </a:r>
          </a:p>
          <a:p>
            <a:r>
              <a:rPr lang="en-IN" sz="2400" b="1" dirty="0" smtClean="0"/>
              <a:t>Primary Expressions</a:t>
            </a:r>
            <a:r>
              <a:rPr lang="en-IN" sz="2400" dirty="0" smtClean="0"/>
              <a:t> : Primary expressions in JavaScript are constant or literal values, certain language keywords, and variable references.</a:t>
            </a:r>
          </a:p>
          <a:p>
            <a:pPr>
              <a:buNone/>
            </a:pPr>
            <a:r>
              <a:rPr lang="en-IN" sz="2400" dirty="0" smtClean="0"/>
              <a:t>	1.23 // A number literal</a:t>
            </a:r>
          </a:p>
          <a:p>
            <a:pPr>
              <a:buNone/>
            </a:pPr>
            <a:r>
              <a:rPr lang="en-IN" sz="2400" dirty="0" smtClean="0"/>
              <a:t>	"hello" // A string literal</a:t>
            </a:r>
          </a:p>
          <a:p>
            <a:pPr>
              <a:buNone/>
            </a:pPr>
            <a:r>
              <a:rPr lang="en-IN" sz="2400" dirty="0" smtClean="0"/>
              <a:t>	/pattern/ // A regular expression literal</a:t>
            </a:r>
          </a:p>
          <a:p>
            <a:pPr>
              <a:buNone/>
            </a:pPr>
            <a:r>
              <a:rPr lang="en-IN" sz="2400" dirty="0" smtClean="0"/>
              <a:t>	null // Evaluates to the null value</a:t>
            </a:r>
          </a:p>
          <a:p>
            <a:pPr>
              <a:buNone/>
            </a:pPr>
            <a:r>
              <a:rPr lang="en-IN" sz="2400" dirty="0" smtClean="0"/>
              <a:t>	this // Evaluates to the "current" object</a:t>
            </a:r>
          </a:p>
          <a:p>
            <a:pPr>
              <a:buNone/>
            </a:pPr>
            <a:r>
              <a:rPr lang="en-IN" sz="2400" dirty="0" smtClean="0"/>
              <a:t>	</a:t>
            </a:r>
            <a:r>
              <a:rPr lang="en-IN" sz="2400" dirty="0" err="1" smtClean="0"/>
              <a:t>i</a:t>
            </a:r>
            <a:r>
              <a:rPr lang="en-IN" sz="2400" dirty="0" smtClean="0"/>
              <a:t> // Evaluates to the value of the variable </a:t>
            </a:r>
            <a:r>
              <a:rPr lang="en-IN" sz="2400" dirty="0" err="1" smtClean="0"/>
              <a:t>i</a:t>
            </a:r>
            <a:r>
              <a:rPr lang="en-IN" sz="2400" dirty="0" smtClean="0"/>
              <a:t>.</a:t>
            </a:r>
          </a:p>
          <a:p>
            <a:pPr>
              <a:buNone/>
            </a:pPr>
            <a:r>
              <a:rPr lang="en-IN" sz="2400" dirty="0" smtClean="0"/>
              <a:t>	sum // Evaluates to the value of the variable sum.</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Miscellaneous Operators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sz="2400" b="1" dirty="0" smtClean="0"/>
              <a:t>The void Operator : </a:t>
            </a:r>
            <a:r>
              <a:rPr lang="en-IN" sz="2400" dirty="0" smtClean="0"/>
              <a:t>void is a unary operator that appears before its single operand, which may be of any type. This operator is unusual and infrequently used; it evaluates its operand, then discards the value and returns undefined.</a:t>
            </a:r>
          </a:p>
          <a:p>
            <a:pPr algn="just">
              <a:buNone/>
            </a:pPr>
            <a:r>
              <a:rPr lang="en-IN" sz="2400" dirty="0" smtClean="0"/>
              <a:t>	Since the operand value is discarded, using the void operator makes sense only if the operand has side effects.</a:t>
            </a:r>
          </a:p>
          <a:p>
            <a:pPr algn="just"/>
            <a:r>
              <a:rPr lang="en-IN" sz="2400" b="1" dirty="0" smtClean="0"/>
              <a:t>The comma Operator (,) : </a:t>
            </a:r>
            <a:r>
              <a:rPr lang="en-IN" sz="2400" dirty="0" smtClean="0"/>
              <a:t>The comma operator is a binary operator whose operands may be of any type. It evaluates its left operand, evaluates its right operand, and then returns the value of the right operand.</a:t>
            </a:r>
            <a:r>
              <a:rPr lang="en-IN" sz="2400" b="1" dirty="0" smtClean="0"/>
              <a:t>	 </a:t>
            </a:r>
            <a:r>
              <a:rPr lang="en-IN" sz="2400" dirty="0" smtClean="0"/>
              <a:t>The only situation in which the</a:t>
            </a:r>
          </a:p>
          <a:p>
            <a:pPr algn="just">
              <a:buNone/>
            </a:pPr>
            <a:r>
              <a:rPr lang="en-IN" sz="2400" dirty="0" smtClean="0"/>
              <a:t>	comma operator is commonly used is with a for loop that has multiple loop variables:</a:t>
            </a:r>
          </a:p>
          <a:p>
            <a:pPr algn="just">
              <a:buNone/>
            </a:pPr>
            <a:r>
              <a:rPr lang="en-IN" sz="2400" b="1" dirty="0" smtClean="0"/>
              <a:t>	for(let </a:t>
            </a:r>
            <a:r>
              <a:rPr lang="en-IN" sz="2400" b="1" dirty="0" err="1" smtClean="0"/>
              <a:t>i</a:t>
            </a:r>
            <a:r>
              <a:rPr lang="en-IN" sz="2400" b="1" dirty="0" smtClean="0"/>
              <a:t>=0,j=10; </a:t>
            </a:r>
            <a:r>
              <a:rPr lang="en-IN" sz="2400" b="1" dirty="0" err="1" smtClean="0"/>
              <a:t>i</a:t>
            </a:r>
            <a:r>
              <a:rPr lang="en-IN" sz="2400" b="1" dirty="0" smtClean="0"/>
              <a:t> &lt; j; </a:t>
            </a:r>
            <a:r>
              <a:rPr lang="en-IN" sz="2400" b="1" dirty="0" err="1" smtClean="0"/>
              <a:t>i</a:t>
            </a:r>
            <a:r>
              <a:rPr lang="en-IN" sz="2400" b="1" dirty="0" smtClean="0"/>
              <a:t>++,j--) {</a:t>
            </a:r>
          </a:p>
          <a:p>
            <a:pPr algn="just">
              <a:buNone/>
            </a:pPr>
            <a:r>
              <a:rPr lang="en-IN" sz="2400" dirty="0" smtClean="0"/>
              <a:t>	console.log(</a:t>
            </a:r>
            <a:r>
              <a:rPr lang="en-IN" sz="2400" dirty="0" err="1" smtClean="0"/>
              <a:t>i+j</a:t>
            </a:r>
            <a:r>
              <a:rPr lang="en-IN" sz="2400" dirty="0" smtClean="0"/>
              <a: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8229600" cy="487362"/>
          </a:xfrm>
        </p:spPr>
        <p:txBody>
          <a:bodyPr>
            <a:noAutofit/>
          </a:bodyPr>
          <a:lstStyle/>
          <a:p>
            <a:r>
              <a:rPr lang="en-IN" b="1" dirty="0" smtClean="0"/>
              <a:t>Statements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 Statements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dirty="0" smtClean="0"/>
              <a:t>The simplest kinds of statements in JavaScript are expressions that have side effects.</a:t>
            </a:r>
          </a:p>
          <a:p>
            <a:r>
              <a:rPr lang="en-IN" sz="2400" dirty="0" smtClean="0"/>
              <a:t>Example :</a:t>
            </a:r>
          </a:p>
          <a:p>
            <a:pPr>
              <a:buNone/>
            </a:pPr>
            <a:r>
              <a:rPr lang="en-IN" sz="2400" dirty="0" smtClean="0"/>
              <a:t>	greeting = "Hello " + name;</a:t>
            </a:r>
          </a:p>
          <a:p>
            <a:pPr>
              <a:buNone/>
            </a:pPr>
            <a:r>
              <a:rPr lang="en-IN" sz="2400" dirty="0" smtClean="0"/>
              <a:t>	</a:t>
            </a:r>
            <a:r>
              <a:rPr lang="en-IN" sz="2400" dirty="0" err="1" smtClean="0"/>
              <a:t>i</a:t>
            </a:r>
            <a:r>
              <a:rPr lang="en-IN" sz="2400" dirty="0" smtClean="0"/>
              <a:t> *= 3;</a:t>
            </a:r>
          </a:p>
          <a:p>
            <a:pPr>
              <a:buNone/>
            </a:pPr>
            <a:r>
              <a:rPr lang="en-IN" sz="2400" dirty="0" smtClean="0"/>
              <a:t>	counter++;</a:t>
            </a:r>
          </a:p>
          <a:p>
            <a:r>
              <a:rPr lang="en-IN" sz="2400" dirty="0" smtClean="0"/>
              <a:t>The delete operator has the important side effect of deleting an object property.</a:t>
            </a:r>
            <a:endParaRPr lang="en-IN" sz="2000" dirty="0"/>
          </a:p>
          <a:p>
            <a:pPr>
              <a:buNone/>
            </a:pPr>
            <a:r>
              <a:rPr lang="en-IN" sz="2000" dirty="0" smtClean="0"/>
              <a:t>	</a:t>
            </a:r>
            <a:r>
              <a:rPr lang="en-IN" sz="2400" dirty="0" smtClean="0"/>
              <a:t>delete </a:t>
            </a:r>
            <a:r>
              <a:rPr lang="en-IN" sz="2400" dirty="0" err="1" smtClean="0"/>
              <a:t>o.x</a:t>
            </a:r>
            <a:r>
              <a:rPr lang="en-IN" sz="2400" dirty="0" smtClean="0"/>
              <a:t>;</a:t>
            </a:r>
          </a:p>
          <a:p>
            <a:r>
              <a:rPr lang="en-IN" sz="2400" dirty="0" smtClean="0"/>
              <a:t>Function calls are another major category of expression statements. For example:</a:t>
            </a:r>
          </a:p>
          <a:p>
            <a:pPr>
              <a:buNone/>
            </a:pPr>
            <a:r>
              <a:rPr lang="en-IN" sz="2400" dirty="0" smtClean="0"/>
              <a:t>	console.log(</a:t>
            </a:r>
            <a:r>
              <a:rPr lang="en-IN" sz="2400" dirty="0" err="1" smtClean="0"/>
              <a:t>debugMessage</a:t>
            </a:r>
            <a:r>
              <a:rPr lang="en-IN" sz="2400" dirty="0" smtClean="0"/>
              <a:t>);</a:t>
            </a:r>
          </a:p>
          <a:p>
            <a:pPr>
              <a:buNone/>
            </a:pPr>
            <a:r>
              <a:rPr lang="en-IN" sz="2400" dirty="0" smtClean="0"/>
              <a:t>	</a:t>
            </a:r>
            <a:r>
              <a:rPr lang="en-IN" sz="2400" dirty="0" err="1" smtClean="0"/>
              <a:t>displaySpinner</a:t>
            </a:r>
            <a:r>
              <a:rPr lang="en-IN" sz="2400" dirty="0" smtClean="0"/>
              <a:t>(); 	</a:t>
            </a:r>
            <a:r>
              <a:rPr lang="en-IN" sz="2400" i="1" dirty="0" smtClean="0"/>
              <a:t>// A hypothetical function to display a</a:t>
            </a:r>
          </a:p>
          <a:p>
            <a:pPr>
              <a:buNone/>
            </a:pPr>
            <a:r>
              <a:rPr lang="en-IN" sz="2400" i="1" dirty="0" smtClean="0"/>
              <a:t>				spinner in a web app.</a:t>
            </a:r>
            <a:endParaRPr lang="en-IN"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Compound and Empty Statements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dirty="0" smtClean="0"/>
              <a:t>A </a:t>
            </a:r>
            <a:r>
              <a:rPr lang="en-IN" sz="2400" i="1" dirty="0" smtClean="0"/>
              <a:t>statement block combines multiple </a:t>
            </a:r>
            <a:r>
              <a:rPr lang="en-IN" sz="2400" dirty="0" smtClean="0"/>
              <a:t>statements into a single </a:t>
            </a:r>
            <a:r>
              <a:rPr lang="en-IN" sz="2400" i="1" dirty="0" smtClean="0"/>
              <a:t>compound statement. A statement block is </a:t>
            </a:r>
            <a:r>
              <a:rPr lang="en-IN" sz="2400" dirty="0" smtClean="0"/>
              <a:t>simply a sequence of statements enclosed within curly braces.</a:t>
            </a:r>
          </a:p>
          <a:p>
            <a:r>
              <a:rPr lang="en-IN" sz="2400" dirty="0" smtClean="0"/>
              <a:t>Example :</a:t>
            </a:r>
          </a:p>
          <a:p>
            <a:pPr>
              <a:buNone/>
            </a:pPr>
            <a:r>
              <a:rPr lang="en-IN" sz="2400" dirty="0" smtClean="0"/>
              <a:t>	{</a:t>
            </a:r>
          </a:p>
          <a:p>
            <a:pPr>
              <a:buNone/>
            </a:pPr>
            <a:r>
              <a:rPr lang="en-IN" sz="2400" dirty="0" smtClean="0"/>
              <a:t>		x = </a:t>
            </a:r>
            <a:r>
              <a:rPr lang="en-IN" sz="2400" dirty="0" err="1" smtClean="0"/>
              <a:t>Math.PI</a:t>
            </a:r>
            <a:r>
              <a:rPr lang="en-IN" sz="2400" dirty="0" smtClean="0"/>
              <a:t>;</a:t>
            </a:r>
          </a:p>
          <a:p>
            <a:pPr>
              <a:buNone/>
            </a:pPr>
            <a:r>
              <a:rPr lang="en-IN" sz="2400" dirty="0" smtClean="0"/>
              <a:t>		</a:t>
            </a:r>
            <a:r>
              <a:rPr lang="en-IN" sz="2400" dirty="0" err="1" smtClean="0"/>
              <a:t>cx</a:t>
            </a:r>
            <a:r>
              <a:rPr lang="en-IN" sz="2400" dirty="0" smtClean="0"/>
              <a:t> = Math.cos(x);</a:t>
            </a:r>
          </a:p>
          <a:p>
            <a:pPr>
              <a:buNone/>
            </a:pPr>
            <a:r>
              <a:rPr lang="en-IN" sz="2400" dirty="0" smtClean="0"/>
              <a:t>		console.log("</a:t>
            </a:r>
            <a:r>
              <a:rPr lang="en-IN" sz="2400" dirty="0" err="1" smtClean="0"/>
              <a:t>cos</a:t>
            </a:r>
            <a:r>
              <a:rPr lang="en-IN" sz="2400" dirty="0" smtClean="0"/>
              <a:t>(</a:t>
            </a:r>
            <a:r>
              <a:rPr lang="el-GR" sz="2400" dirty="0" smtClean="0"/>
              <a:t>π) = " + </a:t>
            </a:r>
            <a:r>
              <a:rPr lang="en-IN" sz="2400" dirty="0" err="1" smtClean="0"/>
              <a:t>cx</a:t>
            </a:r>
            <a:r>
              <a:rPr lang="en-IN" sz="2400" dirty="0" smtClean="0"/>
              <a:t>);</a:t>
            </a:r>
          </a:p>
          <a:p>
            <a:pPr>
              <a:buNone/>
            </a:pPr>
            <a:r>
              <a:rPr lang="en-IN" sz="2400" dirty="0" smtClean="0"/>
              <a:t>	}</a:t>
            </a:r>
          </a:p>
          <a:p>
            <a:r>
              <a:rPr lang="en-IN" sz="2400" dirty="0" smtClean="0"/>
              <a:t>The JavaScript interpreter takes no action when it executes an empty statement. The empty statement is occasionally useful when you want to create a loop that has an empty body.</a:t>
            </a:r>
          </a:p>
          <a:p>
            <a:pPr>
              <a:buNone/>
            </a:pPr>
            <a:r>
              <a:rPr lang="en-IN" sz="2400" i="1" dirty="0" smtClean="0"/>
              <a:t>	// Initialize an array a</a:t>
            </a:r>
          </a:p>
          <a:p>
            <a:pPr>
              <a:buNone/>
            </a:pPr>
            <a:r>
              <a:rPr lang="nn-NO" sz="2400" b="1" dirty="0" smtClean="0"/>
              <a:t>	</a:t>
            </a:r>
            <a:r>
              <a:rPr lang="nn-NO" sz="2400" dirty="0" smtClean="0"/>
              <a:t>for(let i = 0; i &lt; a.length; a[i++] = 0)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Conditionals Statements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b="1" dirty="0" smtClean="0"/>
              <a:t>if : </a:t>
            </a:r>
            <a:r>
              <a:rPr lang="en-IN" sz="2400" dirty="0" smtClean="0"/>
              <a:t>The if statement is the fundamental control statement that allows JavaScript to make decisions, or, more precisely, to execute statements conditionally. This statement has two forms.</a:t>
            </a:r>
          </a:p>
          <a:p>
            <a:pPr>
              <a:buNone/>
            </a:pPr>
            <a:r>
              <a:rPr lang="en-IN" sz="2400" dirty="0" smtClean="0"/>
              <a:t>	if (</a:t>
            </a:r>
            <a:r>
              <a:rPr lang="en-IN" sz="2400" i="1" dirty="0" smtClean="0"/>
              <a:t>expression)</a:t>
            </a:r>
          </a:p>
          <a:p>
            <a:pPr>
              <a:buNone/>
            </a:pPr>
            <a:r>
              <a:rPr lang="en-IN" sz="2400" i="1" dirty="0" smtClean="0"/>
              <a:t>		statement</a:t>
            </a:r>
          </a:p>
          <a:p>
            <a:pPr>
              <a:buNone/>
            </a:pPr>
            <a:r>
              <a:rPr lang="en-IN" sz="2400" i="1" dirty="0" smtClean="0"/>
              <a:t>	</a:t>
            </a:r>
            <a:r>
              <a:rPr lang="en-IN" sz="2400" b="1" dirty="0" smtClean="0"/>
              <a:t>and </a:t>
            </a:r>
          </a:p>
          <a:p>
            <a:pPr>
              <a:buNone/>
            </a:pPr>
            <a:r>
              <a:rPr lang="en-IN" sz="2400" b="1" dirty="0" smtClean="0"/>
              <a:t>	</a:t>
            </a:r>
            <a:r>
              <a:rPr lang="en-IN" sz="2400" dirty="0" smtClean="0"/>
              <a:t>if (</a:t>
            </a:r>
            <a:r>
              <a:rPr lang="en-IN" sz="2400" i="1" dirty="0" smtClean="0"/>
              <a:t>expression)</a:t>
            </a:r>
          </a:p>
          <a:p>
            <a:pPr>
              <a:buNone/>
            </a:pPr>
            <a:r>
              <a:rPr lang="en-IN" sz="2400" i="1" dirty="0" smtClean="0"/>
              <a:t>		statement1</a:t>
            </a:r>
          </a:p>
          <a:p>
            <a:pPr>
              <a:buNone/>
            </a:pPr>
            <a:r>
              <a:rPr lang="en-IN" sz="2400" dirty="0" smtClean="0"/>
              <a:t>	else</a:t>
            </a:r>
          </a:p>
          <a:p>
            <a:pPr>
              <a:buNone/>
            </a:pPr>
            <a:r>
              <a:rPr lang="en-IN" sz="2400" i="1" dirty="0" smtClean="0"/>
              <a:t>		statement2</a:t>
            </a:r>
          </a:p>
          <a:p>
            <a:r>
              <a:rPr lang="en-IN" sz="2400" b="1" dirty="0" smtClean="0"/>
              <a:t>Example :</a:t>
            </a:r>
          </a:p>
          <a:p>
            <a:pPr>
              <a:buNone/>
            </a:pPr>
            <a:r>
              <a:rPr lang="en-IN" sz="2400" b="1" dirty="0" smtClean="0"/>
              <a:t>	if (n === 1) </a:t>
            </a:r>
            <a:r>
              <a:rPr lang="en-IN" sz="2400" dirty="0" smtClean="0"/>
              <a:t>console.log("You have 1 new message.");</a:t>
            </a:r>
          </a:p>
          <a:p>
            <a:pPr>
              <a:buNone/>
            </a:pPr>
            <a:r>
              <a:rPr lang="en-IN" sz="2400" b="1" dirty="0" smtClean="0"/>
              <a:t>	else </a:t>
            </a:r>
            <a:r>
              <a:rPr lang="en-IN" sz="2400" dirty="0" smtClean="0"/>
              <a:t>console.log(`You have ${n} new messages.`);</a:t>
            </a:r>
            <a:endParaRPr lang="en-IN" sz="2400" b="1" dirty="0" smtClean="0"/>
          </a:p>
          <a:p>
            <a:pPr>
              <a:buNone/>
            </a:pPr>
            <a:endParaRPr lang="en-IN" sz="2400" i="1" dirty="0" smtClean="0"/>
          </a:p>
          <a:p>
            <a:pPr>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Conditionals Statements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b="1" dirty="0" smtClean="0"/>
              <a:t>else if : </a:t>
            </a:r>
          </a:p>
          <a:p>
            <a:pPr>
              <a:buNone/>
            </a:pPr>
            <a:r>
              <a:rPr lang="en-IN" sz="2400" b="1" dirty="0" smtClean="0"/>
              <a:t>	if (n === 1) {</a:t>
            </a:r>
          </a:p>
          <a:p>
            <a:pPr>
              <a:buNone/>
            </a:pPr>
            <a:r>
              <a:rPr lang="en-IN" sz="2400" i="1" dirty="0" smtClean="0"/>
              <a:t>		// Execute code block #1</a:t>
            </a:r>
          </a:p>
          <a:p>
            <a:pPr>
              <a:buNone/>
            </a:pPr>
            <a:r>
              <a:rPr lang="en-IN" sz="2400" dirty="0" smtClean="0"/>
              <a:t>	} </a:t>
            </a:r>
            <a:r>
              <a:rPr lang="en-IN" sz="2400" b="1" dirty="0" smtClean="0"/>
              <a:t>else if (n === 2) {</a:t>
            </a:r>
          </a:p>
          <a:p>
            <a:pPr>
              <a:buNone/>
            </a:pPr>
            <a:r>
              <a:rPr lang="en-IN" sz="2400" i="1" dirty="0" smtClean="0"/>
              <a:t>		// Execute code block #2</a:t>
            </a:r>
          </a:p>
          <a:p>
            <a:pPr>
              <a:buNone/>
            </a:pPr>
            <a:r>
              <a:rPr lang="en-IN" sz="2400" dirty="0" smtClean="0"/>
              <a:t>	} </a:t>
            </a:r>
            <a:r>
              <a:rPr lang="en-IN" sz="2400" b="1" dirty="0" smtClean="0"/>
              <a:t>else if (n === 3) {</a:t>
            </a:r>
          </a:p>
          <a:p>
            <a:pPr>
              <a:buNone/>
            </a:pPr>
            <a:r>
              <a:rPr lang="en-IN" sz="2400" i="1" dirty="0" smtClean="0"/>
              <a:t>		// Execute code block #3</a:t>
            </a:r>
          </a:p>
          <a:p>
            <a:pPr>
              <a:buNone/>
            </a:pPr>
            <a:r>
              <a:rPr lang="en-IN" sz="2400" dirty="0" smtClean="0"/>
              <a:t>	} </a:t>
            </a:r>
            <a:r>
              <a:rPr lang="en-IN" sz="2400" b="1" dirty="0" smtClean="0"/>
              <a:t>else {</a:t>
            </a:r>
          </a:p>
          <a:p>
            <a:pPr>
              <a:buNone/>
            </a:pPr>
            <a:r>
              <a:rPr lang="en-IN" sz="2400" i="1" dirty="0" smtClean="0"/>
              <a:t>		// If all else fails, execute block #4</a:t>
            </a:r>
          </a:p>
          <a:p>
            <a:pPr>
              <a:buNone/>
            </a:pPr>
            <a:r>
              <a:rPr lang="en-IN" sz="2400" i="1" dirty="0" smtClean="0"/>
              <a:t>	</a:t>
            </a:r>
            <a:r>
              <a:rPr lang="en-IN" sz="2400" dirty="0" smtClean="0"/>
              <a:t>}</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Conditionals Statements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lgn="just"/>
            <a:r>
              <a:rPr lang="en-IN" sz="2400" b="1" dirty="0" smtClean="0"/>
              <a:t>switch : </a:t>
            </a:r>
          </a:p>
          <a:p>
            <a:pPr>
              <a:buNone/>
            </a:pPr>
            <a:r>
              <a:rPr lang="en-IN" sz="2400" b="1" dirty="0" smtClean="0"/>
              <a:t>	switch(n) {</a:t>
            </a:r>
          </a:p>
          <a:p>
            <a:pPr>
              <a:buNone/>
            </a:pPr>
            <a:r>
              <a:rPr lang="en-IN" sz="2400" b="1" dirty="0" smtClean="0"/>
              <a:t>		case 1: </a:t>
            </a:r>
            <a:r>
              <a:rPr lang="en-IN" sz="2400" b="1" i="1" dirty="0" smtClean="0"/>
              <a:t>// Start here if n === 1</a:t>
            </a:r>
          </a:p>
          <a:p>
            <a:pPr>
              <a:buNone/>
            </a:pPr>
            <a:r>
              <a:rPr lang="en-IN" sz="2400" i="1" dirty="0" smtClean="0"/>
              <a:t>			// Execute code block #1.</a:t>
            </a:r>
          </a:p>
          <a:p>
            <a:pPr>
              <a:buNone/>
            </a:pPr>
            <a:r>
              <a:rPr lang="en-IN" sz="2400" b="1" dirty="0" smtClean="0"/>
              <a:t>			break; </a:t>
            </a:r>
            <a:r>
              <a:rPr lang="en-IN" sz="2400" b="1" i="1" dirty="0" smtClean="0"/>
              <a:t>// Stop here</a:t>
            </a:r>
          </a:p>
          <a:p>
            <a:pPr>
              <a:buNone/>
            </a:pPr>
            <a:r>
              <a:rPr lang="en-IN" sz="2400" b="1" dirty="0" smtClean="0"/>
              <a:t>		case 2: </a:t>
            </a:r>
            <a:r>
              <a:rPr lang="en-IN" sz="2400" b="1" i="1" dirty="0" smtClean="0"/>
              <a:t>// Start here if n === 2</a:t>
            </a:r>
          </a:p>
          <a:p>
            <a:pPr>
              <a:buNone/>
            </a:pPr>
            <a:r>
              <a:rPr lang="en-IN" sz="2400" i="1" dirty="0" smtClean="0"/>
              <a:t>			// Execute code block #2.</a:t>
            </a:r>
          </a:p>
          <a:p>
            <a:pPr>
              <a:buNone/>
            </a:pPr>
            <a:r>
              <a:rPr lang="en-IN" sz="2400" b="1" dirty="0" smtClean="0"/>
              <a:t>			break; </a:t>
            </a:r>
            <a:r>
              <a:rPr lang="en-IN" sz="2400" b="1" i="1" dirty="0" smtClean="0"/>
              <a:t>// Stop here</a:t>
            </a:r>
          </a:p>
          <a:p>
            <a:pPr>
              <a:buNone/>
            </a:pPr>
            <a:r>
              <a:rPr lang="en-IN" sz="2400" b="1" dirty="0" smtClean="0"/>
              <a:t>		case 3: </a:t>
            </a:r>
            <a:r>
              <a:rPr lang="en-IN" sz="2400" b="1" i="1" dirty="0" smtClean="0"/>
              <a:t>// Start here if n === 3</a:t>
            </a:r>
          </a:p>
          <a:p>
            <a:pPr>
              <a:buNone/>
            </a:pPr>
            <a:r>
              <a:rPr lang="en-IN" sz="2400" i="1" dirty="0" smtClean="0"/>
              <a:t>			// Execute code block #3.</a:t>
            </a:r>
          </a:p>
          <a:p>
            <a:pPr>
              <a:buNone/>
            </a:pPr>
            <a:r>
              <a:rPr lang="en-IN" sz="2400" b="1" dirty="0" smtClean="0"/>
              <a:t>			break; </a:t>
            </a:r>
            <a:r>
              <a:rPr lang="en-IN" sz="2400" b="1" i="1" dirty="0" smtClean="0"/>
              <a:t>// Stop here</a:t>
            </a:r>
          </a:p>
          <a:p>
            <a:pPr>
              <a:buNone/>
            </a:pPr>
            <a:r>
              <a:rPr lang="en-IN" sz="2400" b="1" dirty="0" smtClean="0"/>
              <a:t>		default: </a:t>
            </a:r>
            <a:r>
              <a:rPr lang="en-IN" sz="2400" b="1" i="1" dirty="0" smtClean="0"/>
              <a:t>// If all else fails...</a:t>
            </a:r>
          </a:p>
          <a:p>
            <a:pPr>
              <a:buNone/>
            </a:pPr>
            <a:r>
              <a:rPr lang="en-IN" sz="2400" i="1" dirty="0" smtClean="0"/>
              <a:t>			// Execute code block #4.</a:t>
            </a:r>
          </a:p>
          <a:p>
            <a:pPr>
              <a:buNone/>
            </a:pPr>
            <a:r>
              <a:rPr lang="en-IN" sz="2400" b="1" dirty="0" smtClean="0"/>
              <a:t>			break; </a:t>
            </a:r>
            <a:r>
              <a:rPr lang="en-IN" sz="2400" b="1" i="1" dirty="0" smtClean="0"/>
              <a:t>// Stop here</a:t>
            </a:r>
          </a:p>
          <a:p>
            <a:pPr>
              <a:buNone/>
            </a:pP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Loops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dirty="0" smtClean="0"/>
              <a:t>JavaScript has five looping statements: while, do/while, for, for/of  and for/in.</a:t>
            </a:r>
          </a:p>
          <a:p>
            <a:r>
              <a:rPr lang="en-IN" sz="2400" b="1" dirty="0" smtClean="0"/>
              <a:t>while :</a:t>
            </a:r>
          </a:p>
          <a:p>
            <a:pPr>
              <a:buNone/>
            </a:pPr>
            <a:r>
              <a:rPr lang="en-IN" sz="2400" dirty="0" smtClean="0"/>
              <a:t>		while (</a:t>
            </a:r>
            <a:r>
              <a:rPr lang="en-IN" sz="2400" i="1" dirty="0" smtClean="0"/>
              <a:t>expression)</a:t>
            </a:r>
          </a:p>
          <a:p>
            <a:pPr>
              <a:buNone/>
            </a:pPr>
            <a:r>
              <a:rPr lang="en-IN" sz="2400" i="1" dirty="0" smtClean="0"/>
              <a:t>			statement</a:t>
            </a:r>
          </a:p>
          <a:p>
            <a:r>
              <a:rPr lang="en-IN" sz="2400" b="1" dirty="0" smtClean="0"/>
              <a:t>do/while :</a:t>
            </a:r>
          </a:p>
          <a:p>
            <a:pPr>
              <a:buNone/>
            </a:pPr>
            <a:r>
              <a:rPr lang="en-IN" sz="2400" b="1" i="1" dirty="0" smtClean="0"/>
              <a:t>		</a:t>
            </a:r>
            <a:r>
              <a:rPr lang="en-IN" sz="2400" dirty="0" smtClean="0"/>
              <a:t>do</a:t>
            </a:r>
          </a:p>
          <a:p>
            <a:pPr>
              <a:buNone/>
            </a:pPr>
            <a:r>
              <a:rPr lang="en-IN" sz="2400" i="1" dirty="0" smtClean="0"/>
              <a:t>			statement</a:t>
            </a:r>
          </a:p>
          <a:p>
            <a:pPr>
              <a:buNone/>
            </a:pPr>
            <a:r>
              <a:rPr lang="en-IN" sz="2400" dirty="0" smtClean="0"/>
              <a:t>		while (</a:t>
            </a:r>
            <a:r>
              <a:rPr lang="en-IN" sz="2400" i="1" dirty="0" smtClean="0"/>
              <a:t>expression);</a:t>
            </a:r>
          </a:p>
          <a:p>
            <a:r>
              <a:rPr lang="en-IN" sz="2400" b="1" dirty="0" smtClean="0"/>
              <a:t>for  :</a:t>
            </a:r>
          </a:p>
          <a:p>
            <a:pPr>
              <a:buNone/>
            </a:pPr>
            <a:r>
              <a:rPr lang="en-IN" sz="2400" b="1" i="1" dirty="0" smtClean="0"/>
              <a:t>		</a:t>
            </a:r>
            <a:r>
              <a:rPr lang="en-IN" sz="2400" dirty="0" smtClean="0"/>
              <a:t>for(</a:t>
            </a:r>
            <a:r>
              <a:rPr lang="en-IN" sz="2400" i="1" dirty="0" smtClean="0"/>
              <a:t>initialize ; test ; increment)</a:t>
            </a:r>
          </a:p>
          <a:p>
            <a:pPr>
              <a:buNone/>
            </a:pPr>
            <a:r>
              <a:rPr lang="en-IN" sz="2400" i="1" dirty="0" smtClean="0"/>
              <a:t>			statement</a:t>
            </a:r>
          </a:p>
          <a:p>
            <a:pPr>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Loops</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pPr algn="just"/>
            <a:r>
              <a:rPr lang="en-IN" sz="2000" dirty="0" smtClean="0"/>
              <a:t>ES6 defines a new loop statement: </a:t>
            </a:r>
            <a:r>
              <a:rPr lang="en-IN" sz="2000" b="1" dirty="0" smtClean="0"/>
              <a:t>for/of</a:t>
            </a:r>
            <a:r>
              <a:rPr lang="en-IN" sz="2000" dirty="0" smtClean="0"/>
              <a:t>:</a:t>
            </a:r>
          </a:p>
          <a:p>
            <a:pPr>
              <a:buNone/>
            </a:pPr>
            <a:r>
              <a:rPr lang="en-IN" sz="2000" dirty="0" smtClean="0"/>
              <a:t>	The for/of loop works with </a:t>
            </a:r>
            <a:r>
              <a:rPr lang="en-IN" sz="2000" i="1" dirty="0" err="1" smtClean="0"/>
              <a:t>iterable</a:t>
            </a:r>
            <a:r>
              <a:rPr lang="en-IN" sz="2000" i="1" dirty="0" smtClean="0"/>
              <a:t> objects.</a:t>
            </a:r>
            <a:r>
              <a:rPr lang="en-IN" sz="2000" dirty="0" smtClean="0"/>
              <a:t> Arrays, strings, sets, and maps are </a:t>
            </a:r>
            <a:r>
              <a:rPr lang="en-IN" sz="2000" dirty="0" err="1" smtClean="0"/>
              <a:t>iterable</a:t>
            </a:r>
            <a:r>
              <a:rPr lang="en-IN" sz="2000" dirty="0" smtClean="0"/>
              <a:t>: they represent a sequence or set of elements that you can loop or iterate through using a for/of loop.</a:t>
            </a:r>
          </a:p>
          <a:p>
            <a:pPr>
              <a:buNone/>
            </a:pPr>
            <a:r>
              <a:rPr lang="en-IN" sz="2000" i="1" dirty="0" smtClean="0"/>
              <a:t>	</a:t>
            </a:r>
            <a:r>
              <a:rPr lang="nn-NO" sz="2000" dirty="0" smtClean="0"/>
              <a:t>let data = [1, 2, 3, 4, 5, 6, 7, 8, 9], sum = 0;</a:t>
            </a:r>
          </a:p>
          <a:p>
            <a:pPr>
              <a:buNone/>
            </a:pPr>
            <a:r>
              <a:rPr lang="en-IN" sz="2000" dirty="0" smtClean="0"/>
              <a:t>	for(let element of data) {</a:t>
            </a:r>
          </a:p>
          <a:p>
            <a:pPr>
              <a:buNone/>
            </a:pPr>
            <a:r>
              <a:rPr lang="en-IN" sz="2000" dirty="0" smtClean="0"/>
              <a:t>		sum += element;</a:t>
            </a:r>
          </a:p>
          <a:p>
            <a:pPr>
              <a:buNone/>
            </a:pPr>
            <a:r>
              <a:rPr lang="en-IN" sz="2000" dirty="0" smtClean="0"/>
              <a:t>	}</a:t>
            </a:r>
          </a:p>
          <a:p>
            <a:pPr>
              <a:buNone/>
            </a:pPr>
            <a:r>
              <a:rPr lang="en-IN" sz="2000" dirty="0" smtClean="0"/>
              <a:t>	sum </a:t>
            </a:r>
            <a:r>
              <a:rPr lang="en-IN" sz="2000" i="1" dirty="0" smtClean="0"/>
              <a:t>// =&gt; 45</a:t>
            </a:r>
          </a:p>
          <a:p>
            <a:r>
              <a:rPr lang="en-IN" sz="2000" b="1" dirty="0" smtClean="0"/>
              <a:t>FOR/OF WITH OBJECTS </a:t>
            </a:r>
          </a:p>
          <a:p>
            <a:pPr>
              <a:buNone/>
            </a:pPr>
            <a:r>
              <a:rPr lang="en-IN" sz="2000" i="1" dirty="0" smtClean="0"/>
              <a:t>	</a:t>
            </a:r>
            <a:r>
              <a:rPr lang="en-IN" sz="2000" dirty="0" smtClean="0"/>
              <a:t>Objects are not (by default) </a:t>
            </a:r>
            <a:r>
              <a:rPr lang="en-IN" sz="2000" dirty="0" err="1" smtClean="0"/>
              <a:t>iterable</a:t>
            </a:r>
            <a:r>
              <a:rPr lang="en-IN" sz="2000" dirty="0" smtClean="0"/>
              <a:t>. If you want to iterate through the properties of an object, you can use the for/in loop  or use for/of with the </a:t>
            </a:r>
            <a:r>
              <a:rPr lang="en-IN" sz="2000" dirty="0" err="1" smtClean="0"/>
              <a:t>Object.keys</a:t>
            </a:r>
            <a:r>
              <a:rPr lang="en-IN" sz="2000" dirty="0" smtClean="0"/>
              <a:t>() method:</a:t>
            </a:r>
          </a:p>
          <a:p>
            <a:pPr>
              <a:buNone/>
            </a:pPr>
            <a:r>
              <a:rPr lang="en-IN" sz="2000" i="1" dirty="0" smtClean="0"/>
              <a:t>	</a:t>
            </a:r>
            <a:r>
              <a:rPr lang="pl-PL" sz="2000" dirty="0" smtClean="0"/>
              <a:t>let o = { x: 1, y: 2, z: 3 };</a:t>
            </a:r>
            <a:r>
              <a:rPr lang="en-IN" sz="2000" dirty="0" smtClean="0"/>
              <a:t> let keys = "";</a:t>
            </a:r>
          </a:p>
          <a:p>
            <a:pPr>
              <a:buNone/>
            </a:pPr>
            <a:r>
              <a:rPr lang="en-IN" sz="2000" i="1" dirty="0" smtClean="0"/>
              <a:t>	</a:t>
            </a:r>
            <a:r>
              <a:rPr lang="en-IN" sz="2000" dirty="0" smtClean="0"/>
              <a:t>for(let k of </a:t>
            </a:r>
            <a:r>
              <a:rPr lang="en-IN" sz="2000" dirty="0" err="1" smtClean="0"/>
              <a:t>Object.keys</a:t>
            </a:r>
            <a:r>
              <a:rPr lang="en-IN" sz="2000" dirty="0" smtClean="0"/>
              <a:t>(o)) {</a:t>
            </a:r>
          </a:p>
          <a:p>
            <a:pPr>
              <a:buNone/>
            </a:pPr>
            <a:r>
              <a:rPr lang="en-IN" sz="2000" dirty="0" smtClean="0"/>
              <a:t>		keys += k; }	keys </a:t>
            </a:r>
            <a:r>
              <a:rPr lang="en-IN" sz="2000" i="1" dirty="0" smtClean="0"/>
              <a:t>// =&gt; "xyz"</a:t>
            </a:r>
          </a:p>
          <a:p>
            <a:pPr algn="just">
              <a:buNone/>
            </a:pPr>
            <a:r>
              <a:rPr lang="en-IN" sz="2000" i="1" dirty="0" smtClean="0"/>
              <a:t>	</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Loops</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for/in :</a:t>
            </a:r>
            <a:r>
              <a:rPr lang="en-IN" sz="2400" dirty="0" smtClean="0"/>
              <a:t> for/in loop works with any object after the in. The</a:t>
            </a:r>
          </a:p>
          <a:p>
            <a:pPr>
              <a:buNone/>
            </a:pPr>
            <a:r>
              <a:rPr lang="en-IN" sz="2400" dirty="0" smtClean="0"/>
              <a:t>	for/of loop is new in ES6, but for/in has been part of JavaScript since the very beginning.</a:t>
            </a:r>
          </a:p>
          <a:p>
            <a:pPr>
              <a:buNone/>
            </a:pPr>
            <a:r>
              <a:rPr lang="en-IN" sz="2400" dirty="0" smtClean="0"/>
              <a:t>	Syntax : </a:t>
            </a:r>
          </a:p>
          <a:p>
            <a:pPr>
              <a:buNone/>
            </a:pPr>
            <a:r>
              <a:rPr lang="en-IN" sz="2400" dirty="0" smtClean="0"/>
              <a:t>	for (variable in object)</a:t>
            </a:r>
          </a:p>
          <a:p>
            <a:pPr>
              <a:buNone/>
            </a:pPr>
            <a:r>
              <a:rPr lang="en-IN" sz="2400" dirty="0" smtClean="0"/>
              <a:t>		statement</a:t>
            </a:r>
          </a:p>
          <a:p>
            <a:pPr>
              <a:buNone/>
            </a:pPr>
            <a:r>
              <a:rPr lang="en-IN" sz="2400" dirty="0" smtClean="0"/>
              <a:t>	Example:</a:t>
            </a:r>
          </a:p>
          <a:p>
            <a:pPr>
              <a:buNone/>
            </a:pPr>
            <a:r>
              <a:rPr lang="en-IN" sz="2400" dirty="0" smtClean="0"/>
              <a:t>	for(let p in o) { // Assign property names of o to variable p</a:t>
            </a:r>
          </a:p>
          <a:p>
            <a:pPr>
              <a:buNone/>
            </a:pPr>
            <a:r>
              <a:rPr lang="en-IN" sz="2400" dirty="0" smtClean="0"/>
              <a:t>		console.log(o[p]); // Print the value of each property</a:t>
            </a:r>
          </a:p>
          <a:p>
            <a:pPr>
              <a:buNone/>
            </a:pPr>
            <a:r>
              <a:rPr lang="en-IN" sz="2400" dirty="0" smtClean="0"/>
              <a:t>	}</a:t>
            </a:r>
          </a:p>
          <a:p>
            <a:pPr>
              <a:buNone/>
            </a:pPr>
            <a:r>
              <a:rPr lang="en-IN" sz="2400" dirty="0" smtClean="0"/>
              <a:t>	</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sz="2400" b="1" dirty="0" smtClean="0"/>
              <a:t>Object and Array </a:t>
            </a:r>
            <a:r>
              <a:rPr lang="en-IN" sz="2400" b="1" dirty="0" err="1" smtClean="0"/>
              <a:t>Initializers</a:t>
            </a:r>
            <a:r>
              <a:rPr lang="en-IN" sz="2400" b="1" dirty="0" smtClean="0"/>
              <a:t> :</a:t>
            </a:r>
            <a:r>
              <a:rPr lang="en-IN" sz="2400" b="1" dirty="0"/>
              <a:t> </a:t>
            </a:r>
            <a:r>
              <a:rPr lang="en-IN" sz="2400" dirty="0" smtClean="0"/>
              <a:t>Object and array </a:t>
            </a:r>
            <a:r>
              <a:rPr lang="en-IN" sz="2400" dirty="0" err="1" smtClean="0"/>
              <a:t>initializers</a:t>
            </a:r>
            <a:r>
              <a:rPr lang="en-IN" sz="2400" dirty="0" smtClean="0"/>
              <a:t> are expressions whose value is a newly created object or array. These </a:t>
            </a:r>
            <a:r>
              <a:rPr lang="en-IN" sz="2400" dirty="0" err="1" smtClean="0"/>
              <a:t>initializer</a:t>
            </a:r>
            <a:r>
              <a:rPr lang="en-IN" sz="2400" dirty="0" smtClean="0"/>
              <a:t> expressions are sometimes called object literals and array literals. Unlike true literals, however, they are not primary expressions, because they include a number of </a:t>
            </a:r>
            <a:r>
              <a:rPr lang="en-IN" sz="2400" dirty="0" err="1" smtClean="0"/>
              <a:t>subexpressions</a:t>
            </a:r>
            <a:r>
              <a:rPr lang="en-IN" sz="2400" dirty="0" smtClean="0"/>
              <a:t> that specify property and element values.</a:t>
            </a:r>
          </a:p>
          <a:p>
            <a:pPr algn="just"/>
            <a:r>
              <a:rPr lang="en-IN" sz="2400" dirty="0" smtClean="0"/>
              <a:t>An </a:t>
            </a:r>
            <a:r>
              <a:rPr lang="en-IN" sz="2400" b="1" dirty="0" smtClean="0"/>
              <a:t>array </a:t>
            </a:r>
            <a:r>
              <a:rPr lang="en-IN" sz="2400" b="1" dirty="0" err="1" smtClean="0"/>
              <a:t>initializer</a:t>
            </a:r>
            <a:r>
              <a:rPr lang="en-IN" sz="2400" dirty="0" smtClean="0"/>
              <a:t> is a comma-separated list of expressions contained within square brackets.</a:t>
            </a:r>
          </a:p>
          <a:p>
            <a:pPr algn="just">
              <a:buNone/>
            </a:pPr>
            <a:r>
              <a:rPr lang="en-IN" sz="2400" dirty="0" smtClean="0"/>
              <a:t>	let a = []		 // An empty array</a:t>
            </a:r>
          </a:p>
          <a:p>
            <a:pPr algn="just">
              <a:buNone/>
            </a:pPr>
            <a:r>
              <a:rPr lang="en-IN" sz="2400" dirty="0" smtClean="0"/>
              <a:t>	let a = [1,2,3,4]	 // A 4-element array.</a:t>
            </a:r>
          </a:p>
          <a:p>
            <a:pPr algn="just"/>
            <a:r>
              <a:rPr lang="en-IN" sz="2400" b="1" dirty="0" smtClean="0"/>
              <a:t>Object </a:t>
            </a:r>
            <a:r>
              <a:rPr lang="en-IN" sz="2400" b="1" dirty="0" err="1" smtClean="0"/>
              <a:t>initializer</a:t>
            </a:r>
            <a:r>
              <a:rPr lang="en-IN" sz="2400" dirty="0" smtClean="0"/>
              <a:t> expressions are like array </a:t>
            </a:r>
            <a:r>
              <a:rPr lang="en-IN" sz="2400" dirty="0" err="1" smtClean="0"/>
              <a:t>initializer</a:t>
            </a:r>
            <a:r>
              <a:rPr lang="en-IN" sz="2400" dirty="0" smtClean="0"/>
              <a:t> expressions, but the square brackets are replaced by curly brackets, and each sub expression is prefixed with a property name and a colon.</a:t>
            </a:r>
          </a:p>
          <a:p>
            <a:pPr algn="just">
              <a:buNone/>
            </a:pPr>
            <a:r>
              <a:rPr lang="en-IN" sz="2400" dirty="0" smtClean="0"/>
              <a:t>	let p = { x: 2.3, y: -1.2 }; // An object with 2 properties</a:t>
            </a:r>
          </a:p>
          <a:p>
            <a:pPr algn="just"/>
            <a:endParaRPr lang="en-IN"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Jumps </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dirty="0" smtClean="0"/>
              <a:t>Another category of JavaScript statements are </a:t>
            </a:r>
            <a:r>
              <a:rPr lang="en-IN" sz="2400" i="1" dirty="0" smtClean="0"/>
              <a:t>jump statements. As the </a:t>
            </a:r>
            <a:r>
              <a:rPr lang="en-IN" sz="2400" dirty="0" smtClean="0"/>
              <a:t>name implies, these cause the JavaScript interpreter to jump to a new location in the source code.</a:t>
            </a:r>
          </a:p>
          <a:p>
            <a:r>
              <a:rPr lang="en-IN" sz="2000" b="1" dirty="0" err="1" smtClean="0"/>
              <a:t>Labeled</a:t>
            </a:r>
            <a:r>
              <a:rPr lang="en-IN" sz="2000" b="1" dirty="0" smtClean="0"/>
              <a:t> Statements : </a:t>
            </a:r>
            <a:r>
              <a:rPr lang="en-IN" sz="2000" dirty="0" smtClean="0"/>
              <a:t>Any statement may be </a:t>
            </a:r>
            <a:r>
              <a:rPr lang="en-IN" sz="2000" i="1" dirty="0" err="1" smtClean="0"/>
              <a:t>labeled</a:t>
            </a:r>
            <a:r>
              <a:rPr lang="en-IN" sz="2000" i="1" dirty="0" smtClean="0"/>
              <a:t> by preceding it with an identifier and a </a:t>
            </a:r>
            <a:r>
              <a:rPr lang="en-IN" sz="2000" dirty="0" smtClean="0"/>
              <a:t>colon:</a:t>
            </a:r>
          </a:p>
          <a:p>
            <a:pPr>
              <a:buNone/>
            </a:pPr>
            <a:r>
              <a:rPr lang="en-IN" sz="2000" i="1" dirty="0" smtClean="0"/>
              <a:t>	identifier: statement</a:t>
            </a:r>
          </a:p>
          <a:p>
            <a:r>
              <a:rPr lang="en-IN" sz="2000" b="1" dirty="0" smtClean="0"/>
              <a:t>break : </a:t>
            </a:r>
            <a:r>
              <a:rPr lang="en-IN" sz="2000" dirty="0" smtClean="0"/>
              <a:t>The break statement, used alone, causes the innermost enclosing loop or switch statement to exit immediately.</a:t>
            </a:r>
          </a:p>
          <a:p>
            <a:pPr>
              <a:buNone/>
            </a:pPr>
            <a:r>
              <a:rPr lang="en-IN" sz="2000" dirty="0" smtClean="0"/>
              <a:t>	</a:t>
            </a:r>
            <a:r>
              <a:rPr lang="en-IN" sz="2000" b="1" dirty="0" smtClean="0"/>
              <a:t>break;</a:t>
            </a:r>
          </a:p>
          <a:p>
            <a:r>
              <a:rPr lang="en-IN" sz="2000" b="1" dirty="0" smtClean="0"/>
              <a:t>continue :  </a:t>
            </a:r>
            <a:r>
              <a:rPr lang="en-IN" sz="2000" dirty="0" smtClean="0"/>
              <a:t>The continue statement is similar to the break statement. Instead of exiting a loop, however, continue restarts a loop at the next iteration.</a:t>
            </a:r>
          </a:p>
          <a:p>
            <a:pPr>
              <a:buNone/>
            </a:pPr>
            <a:r>
              <a:rPr lang="en-IN" sz="2000" dirty="0" smtClean="0"/>
              <a:t>	</a:t>
            </a:r>
            <a:r>
              <a:rPr lang="en-IN" sz="2000" b="1" dirty="0" smtClean="0"/>
              <a:t>continue;</a:t>
            </a:r>
          </a:p>
          <a:p>
            <a:r>
              <a:rPr lang="en-IN" sz="2000" b="1" dirty="0" smtClean="0"/>
              <a:t>return : </a:t>
            </a:r>
            <a:r>
              <a:rPr lang="en-IN" sz="2000" dirty="0" smtClean="0"/>
              <a:t>Function invocations are expressions and all expressions have values. A return statement within a function specifies the value of invocations of that function.</a:t>
            </a:r>
          </a:p>
          <a:p>
            <a:pPr>
              <a:buNone/>
            </a:pPr>
            <a:r>
              <a:rPr lang="en-IN" sz="2000" dirty="0" smtClean="0"/>
              <a:t>	</a:t>
            </a:r>
            <a:r>
              <a:rPr lang="en-IN" sz="2000" b="1" dirty="0" smtClean="0"/>
              <a:t>return </a:t>
            </a:r>
            <a:r>
              <a:rPr lang="en-IN" sz="2000" b="1" i="1" dirty="0" smtClean="0"/>
              <a:t>expression;</a:t>
            </a:r>
            <a:endParaRPr lang="en-IN" sz="2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Jumps </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r>
              <a:rPr lang="en-IN" sz="2400" b="1" dirty="0" smtClean="0"/>
              <a:t>yield : </a:t>
            </a:r>
            <a:r>
              <a:rPr lang="en-IN" sz="2400" dirty="0" smtClean="0"/>
              <a:t>The yield statement is much like the return statement but is used only in ES6 generator functions to produce the next value in the generated sequence of values without actually returning.</a:t>
            </a:r>
          </a:p>
          <a:p>
            <a:pPr>
              <a:buNone/>
            </a:pPr>
            <a:r>
              <a:rPr lang="en-IN" sz="2400" b="1" dirty="0" smtClean="0"/>
              <a:t>	function* range(from, to) {</a:t>
            </a:r>
          </a:p>
          <a:p>
            <a:pPr lvl="1">
              <a:buNone/>
            </a:pPr>
            <a:r>
              <a:rPr lang="en-IN" sz="2000" b="1" dirty="0" smtClean="0"/>
              <a:t>	for(let </a:t>
            </a:r>
            <a:r>
              <a:rPr lang="en-IN" sz="2000" b="1" dirty="0" err="1" smtClean="0"/>
              <a:t>i</a:t>
            </a:r>
            <a:r>
              <a:rPr lang="en-IN" sz="2000" b="1" dirty="0" smtClean="0"/>
              <a:t> = from; </a:t>
            </a:r>
            <a:r>
              <a:rPr lang="en-IN" sz="2000" b="1" dirty="0" err="1" smtClean="0"/>
              <a:t>i</a:t>
            </a:r>
            <a:r>
              <a:rPr lang="en-IN" sz="2000" b="1" dirty="0" smtClean="0"/>
              <a:t> &lt;= to; </a:t>
            </a:r>
            <a:r>
              <a:rPr lang="en-IN" sz="2000" b="1" dirty="0" err="1" smtClean="0"/>
              <a:t>i</a:t>
            </a:r>
            <a:r>
              <a:rPr lang="en-IN" sz="2000" b="1" dirty="0" smtClean="0"/>
              <a:t>++) {</a:t>
            </a:r>
          </a:p>
          <a:p>
            <a:pPr lvl="1">
              <a:buNone/>
            </a:pPr>
            <a:r>
              <a:rPr lang="en-IN" sz="2000" b="1" dirty="0" smtClean="0"/>
              <a:t>	yield </a:t>
            </a:r>
            <a:r>
              <a:rPr lang="en-IN" sz="2000" b="1" dirty="0" err="1" smtClean="0"/>
              <a:t>i</a:t>
            </a:r>
            <a:r>
              <a:rPr lang="en-IN" sz="2000" b="1" dirty="0" smtClean="0"/>
              <a:t>;</a:t>
            </a:r>
          </a:p>
          <a:p>
            <a:pPr lvl="1">
              <a:buNone/>
            </a:pPr>
            <a:r>
              <a:rPr lang="en-IN" sz="2000" dirty="0" smtClean="0"/>
              <a:t>	}</a:t>
            </a:r>
          </a:p>
          <a:p>
            <a:pPr>
              <a:buNone/>
            </a:pPr>
            <a:r>
              <a:rPr lang="en-IN" sz="2400" dirty="0" smtClean="0"/>
              <a:t>	}</a:t>
            </a:r>
          </a:p>
          <a:p>
            <a:r>
              <a:rPr lang="en-IN" sz="2400" b="1" dirty="0" smtClean="0"/>
              <a:t>throw : </a:t>
            </a:r>
            <a:r>
              <a:rPr lang="en-IN" sz="2400" dirty="0" smtClean="0"/>
              <a:t>An </a:t>
            </a:r>
            <a:r>
              <a:rPr lang="en-IN" sz="2400" i="1" dirty="0" smtClean="0"/>
              <a:t>exception is a signal that indicates that some sort of exceptional </a:t>
            </a:r>
            <a:r>
              <a:rPr lang="en-IN" sz="2400" dirty="0" smtClean="0"/>
              <a:t>condition or error has occurred. To </a:t>
            </a:r>
            <a:r>
              <a:rPr lang="en-IN" sz="2400" i="1" dirty="0" smtClean="0"/>
              <a:t>throw an exception is to signal such </a:t>
            </a:r>
            <a:r>
              <a:rPr lang="en-IN" sz="2400" dirty="0" smtClean="0"/>
              <a:t>an error or exceptional condition. </a:t>
            </a:r>
          </a:p>
          <a:p>
            <a:pPr>
              <a:buNone/>
            </a:pPr>
            <a:r>
              <a:rPr lang="en-IN" sz="2400" dirty="0" smtClean="0"/>
              <a:t>	</a:t>
            </a:r>
            <a:r>
              <a:rPr lang="en-IN" sz="2400" b="1" dirty="0" smtClean="0"/>
              <a:t>throw </a:t>
            </a:r>
            <a:r>
              <a:rPr lang="en-IN" sz="2400" b="1" i="1" dirty="0" smtClean="0"/>
              <a:t>expression;</a:t>
            </a:r>
          </a:p>
          <a:p>
            <a:pPr>
              <a:buNone/>
            </a:pPr>
            <a:endParaRPr lang="en-IN" sz="2400" b="1" i="1" dirty="0" smtClean="0"/>
          </a:p>
          <a:p>
            <a:pPr>
              <a:buNone/>
            </a:pPr>
            <a:endParaRPr lang="en-IN" sz="2400" b="1" i="1" dirty="0" smtClean="0"/>
          </a:p>
          <a:p>
            <a:pPr>
              <a:buNone/>
            </a:pP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Jumps </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b="1" dirty="0" smtClean="0"/>
              <a:t>try/catch/finally :</a:t>
            </a:r>
          </a:p>
          <a:p>
            <a:pPr>
              <a:buNone/>
            </a:pPr>
            <a:r>
              <a:rPr lang="en-IN" sz="2400" b="1" dirty="0" smtClean="0"/>
              <a:t>	</a:t>
            </a:r>
            <a:r>
              <a:rPr lang="en-IN" sz="2400" dirty="0" smtClean="0"/>
              <a:t>The try/catch/finally statement is JavaScript’s exception</a:t>
            </a:r>
          </a:p>
          <a:p>
            <a:pPr>
              <a:buNone/>
            </a:pPr>
            <a:r>
              <a:rPr lang="en-IN" sz="2400" dirty="0" smtClean="0"/>
              <a:t>	handling mechanism. The try clause of this statement simply defines the block of code whose exceptions are to be handled. The try block is followed by a catch clause, which is a block of statements that are invoked when an exception occurs anywhere within the try block. The catch clause is followed by a finally block containing cleanup code that is guaranteed to be executed, regardless of what happens in the try block.</a:t>
            </a:r>
          </a:p>
          <a:p>
            <a:pPr>
              <a:buNone/>
            </a:pPr>
            <a:r>
              <a:rPr lang="en-IN" sz="2400" dirty="0" smtClean="0"/>
              <a:t>	</a:t>
            </a:r>
            <a:r>
              <a:rPr lang="en-IN" sz="2400" b="1" dirty="0" smtClean="0"/>
              <a:t>try { }</a:t>
            </a:r>
          </a:p>
          <a:p>
            <a:pPr>
              <a:buNone/>
            </a:pPr>
            <a:r>
              <a:rPr lang="en-IN" sz="2400" b="1" dirty="0" smtClean="0"/>
              <a:t>	catch(e) { }</a:t>
            </a:r>
          </a:p>
          <a:p>
            <a:pPr>
              <a:buNone/>
            </a:pPr>
            <a:r>
              <a:rPr lang="en-IN" sz="2400" b="1" dirty="0" smtClean="0"/>
              <a:t>	finally {}</a:t>
            </a:r>
            <a:endParaRPr lang="en-IN" sz="24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Miscellaneous Statements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r>
              <a:rPr lang="en-IN" sz="2400" b="1" dirty="0" smtClean="0"/>
              <a:t>with :</a:t>
            </a:r>
            <a:r>
              <a:rPr lang="en-IN" sz="2400" b="1" dirty="0"/>
              <a:t> </a:t>
            </a:r>
            <a:r>
              <a:rPr lang="en-IN" sz="2400" dirty="0" smtClean="0"/>
              <a:t>The with statement runs a block of code as if the properties of a specified object were variables in scope for that code.</a:t>
            </a:r>
          </a:p>
          <a:p>
            <a:pPr>
              <a:buNone/>
            </a:pPr>
            <a:r>
              <a:rPr lang="en-IN" sz="2400" b="1" dirty="0" smtClean="0"/>
              <a:t>	</a:t>
            </a:r>
            <a:r>
              <a:rPr lang="en-IN" sz="2400" dirty="0" smtClean="0"/>
              <a:t>with (</a:t>
            </a:r>
            <a:r>
              <a:rPr lang="en-IN" sz="2400" i="1" dirty="0" smtClean="0"/>
              <a:t>object)</a:t>
            </a:r>
          </a:p>
          <a:p>
            <a:pPr>
              <a:buNone/>
            </a:pPr>
            <a:r>
              <a:rPr lang="en-IN" sz="2400" i="1" dirty="0" smtClean="0"/>
              <a:t>		statement</a:t>
            </a:r>
          </a:p>
          <a:p>
            <a:r>
              <a:rPr lang="en-IN" sz="2400" b="1" dirty="0" smtClean="0"/>
              <a:t>debugger : T</a:t>
            </a:r>
            <a:r>
              <a:rPr lang="en-IN" sz="2400" dirty="0" smtClean="0"/>
              <a:t>his statement acts like a breakpoint: execution of JavaScript code stops, and you can use the debugger to print variables’ values, examine the call stack, and so on.</a:t>
            </a:r>
          </a:p>
          <a:p>
            <a:pPr>
              <a:buNone/>
            </a:pPr>
            <a:r>
              <a:rPr lang="en-IN" sz="2400" b="1" dirty="0" smtClean="0"/>
              <a:t>	</a:t>
            </a:r>
            <a:r>
              <a:rPr lang="en-IN" sz="2400" dirty="0" smtClean="0"/>
              <a:t>if (o === undefined) debugger; </a:t>
            </a:r>
            <a:r>
              <a:rPr lang="en-IN" sz="2400" i="1" dirty="0" smtClean="0"/>
              <a:t>// Temporary line for</a:t>
            </a:r>
          </a:p>
          <a:p>
            <a:pPr>
              <a:buNone/>
            </a:pPr>
            <a:r>
              <a:rPr lang="en-IN" sz="2400" i="1" dirty="0" smtClean="0"/>
              <a:t>						debugging purposes</a:t>
            </a:r>
          </a:p>
          <a:p>
            <a:r>
              <a:rPr lang="en-IN" sz="2400" b="1" dirty="0" smtClean="0"/>
              <a:t>“use strict” : </a:t>
            </a:r>
            <a:r>
              <a:rPr lang="en-IN" sz="2400" dirty="0" smtClean="0"/>
              <a:t>"use strict" is a </a:t>
            </a:r>
            <a:r>
              <a:rPr lang="en-IN" sz="2400" i="1" dirty="0" smtClean="0"/>
              <a:t>directive introduced in ES5. Directives are not </a:t>
            </a:r>
            <a:r>
              <a:rPr lang="en-IN" sz="2400" dirty="0" smtClean="0"/>
              <a:t>statements. The purpose of a "use strict" directive is to indicate that the code that follows (in the script or function) is </a:t>
            </a:r>
            <a:r>
              <a:rPr lang="en-IN" sz="2400" i="1" dirty="0" smtClean="0"/>
              <a:t>strict code.</a:t>
            </a:r>
            <a:endParaRPr lang="en-IN" sz="2400" b="1" dirty="0" smtClean="0"/>
          </a:p>
          <a:p>
            <a:pPr>
              <a:buNone/>
            </a:pPr>
            <a:r>
              <a:rPr lang="en-IN" sz="2400" b="1" dirty="0" smtClean="0"/>
              <a:t>	</a:t>
            </a:r>
            <a:endParaRPr lang="en-IN"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Declarations</a:t>
            </a:r>
            <a:endParaRPr lang="en-IN" dirty="0"/>
          </a:p>
        </p:txBody>
      </p:sp>
      <p:sp>
        <p:nvSpPr>
          <p:cNvPr id="3" name="Content Placeholder 2"/>
          <p:cNvSpPr>
            <a:spLocks noGrp="1"/>
          </p:cNvSpPr>
          <p:nvPr>
            <p:ph idx="1"/>
          </p:nvPr>
        </p:nvSpPr>
        <p:spPr>
          <a:xfrm>
            <a:off x="457200" y="838200"/>
            <a:ext cx="8229600" cy="5562600"/>
          </a:xfrm>
        </p:spPr>
        <p:txBody>
          <a:bodyPr>
            <a:normAutofit fontScale="85000" lnSpcReduction="20000"/>
          </a:bodyPr>
          <a:lstStyle/>
          <a:p>
            <a:r>
              <a:rPr lang="en-IN" sz="2400" dirty="0" smtClean="0"/>
              <a:t>JavaScript declarations are used to define constants, variables,</a:t>
            </a:r>
          </a:p>
          <a:p>
            <a:pPr>
              <a:buNone/>
            </a:pPr>
            <a:r>
              <a:rPr lang="en-IN" sz="2400" dirty="0" smtClean="0"/>
              <a:t>	functions, and classes and for importing and exporting values between modules.</a:t>
            </a:r>
          </a:p>
          <a:p>
            <a:r>
              <a:rPr lang="en-IN" sz="2400" b="1" dirty="0" smtClean="0"/>
              <a:t>const, let, and </a:t>
            </a:r>
            <a:r>
              <a:rPr lang="en-IN" sz="2400" b="1" dirty="0" err="1" smtClean="0"/>
              <a:t>var</a:t>
            </a:r>
            <a:r>
              <a:rPr lang="en-IN" sz="2400" b="1" dirty="0" smtClean="0"/>
              <a:t> : </a:t>
            </a:r>
            <a:r>
              <a:rPr lang="en-IN" sz="2400" dirty="0" smtClean="0"/>
              <a:t>In ES6 and later, const declares constants, and let declares variables. Prior to ES6, the </a:t>
            </a:r>
            <a:r>
              <a:rPr lang="en-IN" sz="2400" dirty="0" err="1" smtClean="0"/>
              <a:t>var</a:t>
            </a:r>
            <a:r>
              <a:rPr lang="en-IN" sz="2400" dirty="0" smtClean="0"/>
              <a:t> keyword was the only way to declare variables and there was no way to declare constants.</a:t>
            </a:r>
          </a:p>
          <a:p>
            <a:r>
              <a:rPr lang="en-IN" sz="2400" b="1" dirty="0" smtClean="0"/>
              <a:t>function : </a:t>
            </a:r>
            <a:r>
              <a:rPr lang="en-IN" sz="2400" dirty="0" smtClean="0"/>
              <a:t>The function declaration is used to define functions.</a:t>
            </a:r>
          </a:p>
          <a:p>
            <a:r>
              <a:rPr lang="en-IN" sz="2400" b="1" dirty="0" smtClean="0"/>
              <a:t>class : </a:t>
            </a:r>
            <a:r>
              <a:rPr lang="en-IN" sz="2400" dirty="0" smtClean="0"/>
              <a:t>In ES6 and later, the class declaration creates a new class and gives it a name that we can use to refer to it.</a:t>
            </a:r>
          </a:p>
          <a:p>
            <a:r>
              <a:rPr lang="en-IN" sz="2400" b="1" dirty="0" smtClean="0"/>
              <a:t>import and export : </a:t>
            </a:r>
            <a:r>
              <a:rPr lang="en-IN" sz="2400" dirty="0" smtClean="0"/>
              <a:t>The only way that a value (such as function or class) defined in one module can be used in another module is if the defining module exports it with export and the using module imports it with import.</a:t>
            </a:r>
          </a:p>
          <a:p>
            <a:pPr>
              <a:buNone/>
            </a:pPr>
            <a:r>
              <a:rPr lang="en-IN" sz="2400" i="1" dirty="0" smtClean="0"/>
              <a:t>	// geometry/constants.js</a:t>
            </a:r>
          </a:p>
          <a:p>
            <a:pPr>
              <a:buNone/>
            </a:pPr>
            <a:r>
              <a:rPr lang="en-IN" sz="2400" dirty="0" smtClean="0"/>
              <a:t>		const PI = </a:t>
            </a:r>
            <a:r>
              <a:rPr lang="en-IN" sz="2400" dirty="0" err="1" smtClean="0"/>
              <a:t>Math.PI</a:t>
            </a:r>
            <a:r>
              <a:rPr lang="en-IN" sz="2400" dirty="0" smtClean="0"/>
              <a:t>;</a:t>
            </a:r>
          </a:p>
          <a:p>
            <a:pPr>
              <a:buNone/>
            </a:pPr>
            <a:r>
              <a:rPr lang="en-IN" sz="2400" dirty="0" smtClean="0"/>
              <a:t>		const TAU = 2 * PI;</a:t>
            </a:r>
          </a:p>
          <a:p>
            <a:pPr>
              <a:buNone/>
            </a:pPr>
            <a:r>
              <a:rPr lang="en-IN" sz="2400" dirty="0" smtClean="0"/>
              <a:t>		export { PI, TAU };</a:t>
            </a:r>
          </a:p>
          <a:p>
            <a:pPr>
              <a:buNone/>
            </a:pPr>
            <a:r>
              <a:rPr lang="en-IN" sz="2400" dirty="0" smtClean="0"/>
              <a:t>	</a:t>
            </a:r>
          </a:p>
          <a:p>
            <a:pPr>
              <a:buNone/>
            </a:pPr>
            <a:r>
              <a:rPr lang="en-IN" sz="2400" b="1" dirty="0" smtClean="0"/>
              <a:t>	</a:t>
            </a:r>
            <a:r>
              <a:rPr lang="en-IN" sz="2400" dirty="0" smtClean="0"/>
              <a:t>import { PI, TAU } from './geometry/constants.js';</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Expressions</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pPr algn="just"/>
            <a:r>
              <a:rPr lang="en-IN" sz="2000" b="1" dirty="0" smtClean="0"/>
              <a:t>Function Definition Expressions : </a:t>
            </a:r>
            <a:r>
              <a:rPr lang="en-IN" sz="2000" dirty="0" smtClean="0"/>
              <a:t>A function definition expression defines a JavaScript function, and the value of such an expression is the newly defined function. In a sense, a function definition expression is a “function literal” in the same way that an object </a:t>
            </a:r>
            <a:r>
              <a:rPr lang="en-IN" sz="2000" dirty="0" err="1" smtClean="0"/>
              <a:t>initializer</a:t>
            </a:r>
            <a:r>
              <a:rPr lang="en-IN" sz="2000" dirty="0" smtClean="0"/>
              <a:t> is an “object literal.”</a:t>
            </a:r>
          </a:p>
          <a:p>
            <a:pPr algn="just">
              <a:buNone/>
            </a:pPr>
            <a:r>
              <a:rPr lang="en-IN" sz="2000" dirty="0" smtClean="0"/>
              <a:t>	 let square = function(x) { return x * x; };</a:t>
            </a:r>
          </a:p>
          <a:p>
            <a:pPr algn="just"/>
            <a:r>
              <a:rPr lang="en-IN" sz="2000" b="1" dirty="0" smtClean="0"/>
              <a:t>Property Access Expression : </a:t>
            </a:r>
            <a:r>
              <a:rPr lang="en-IN" sz="2000" dirty="0" smtClean="0"/>
              <a:t>A property access expression evaluates to the value of an object property or an array element. JavaScript defines two syntaxes for property access:</a:t>
            </a:r>
          </a:p>
          <a:p>
            <a:pPr algn="just">
              <a:buNone/>
            </a:pPr>
            <a:r>
              <a:rPr lang="en-IN" sz="2000" dirty="0" smtClean="0"/>
              <a:t>	expression . Identifier 		 // syntax 1</a:t>
            </a:r>
          </a:p>
          <a:p>
            <a:pPr algn="just">
              <a:buNone/>
            </a:pPr>
            <a:r>
              <a:rPr lang="en-IN" sz="2000" dirty="0" smtClean="0"/>
              <a:t>	expression [ expression ] 	// syntax 2</a:t>
            </a:r>
          </a:p>
          <a:p>
            <a:pPr algn="just">
              <a:buNone/>
            </a:pPr>
            <a:r>
              <a:rPr lang="en-IN" sz="2000" dirty="0" smtClean="0"/>
              <a:t>	let o = {x: 1, y: {z: 3}}; 		// An example object</a:t>
            </a:r>
          </a:p>
          <a:p>
            <a:pPr algn="just">
              <a:buNone/>
            </a:pPr>
            <a:r>
              <a:rPr lang="en-IN" sz="2000" dirty="0" smtClean="0"/>
              <a:t>	let a = [o, 4, [5, 6]]; 	// An example array that contains the object</a:t>
            </a:r>
          </a:p>
          <a:p>
            <a:pPr algn="just">
              <a:buNone/>
            </a:pPr>
            <a:r>
              <a:rPr lang="en-IN" sz="2000" dirty="0" smtClean="0"/>
              <a:t>	</a:t>
            </a:r>
            <a:r>
              <a:rPr lang="en-IN" sz="2000" dirty="0" err="1" smtClean="0"/>
              <a:t>o.x</a:t>
            </a:r>
            <a:r>
              <a:rPr lang="en-IN" sz="2000" dirty="0" smtClean="0"/>
              <a:t> 			// =&gt; 1: property x of expression o</a:t>
            </a:r>
          </a:p>
          <a:p>
            <a:pPr algn="just">
              <a:buNone/>
            </a:pPr>
            <a:r>
              <a:rPr lang="en-IN" sz="2000" dirty="0" smtClean="0"/>
              <a:t>	</a:t>
            </a:r>
            <a:r>
              <a:rPr lang="en-IN" sz="2000" dirty="0" err="1" smtClean="0"/>
              <a:t>o.y.z</a:t>
            </a:r>
            <a:r>
              <a:rPr lang="en-IN" sz="2000" dirty="0" smtClean="0"/>
              <a:t> 			// =&gt; 3: property z of expression </a:t>
            </a:r>
            <a:r>
              <a:rPr lang="en-IN" sz="2000" dirty="0" err="1" smtClean="0"/>
              <a:t>o.y</a:t>
            </a:r>
            <a:endParaRPr lang="en-IN" sz="2000" dirty="0" smtClean="0"/>
          </a:p>
          <a:p>
            <a:pPr algn="just">
              <a:buNone/>
            </a:pPr>
            <a:r>
              <a:rPr lang="en-IN" sz="2000" dirty="0" smtClean="0"/>
              <a:t>	o["x"] 		// =&gt; 1: property x of object o</a:t>
            </a:r>
          </a:p>
          <a:p>
            <a:pPr algn="just">
              <a:buNone/>
            </a:pPr>
            <a:r>
              <a:rPr lang="en-IN" sz="2000" dirty="0" smtClean="0"/>
              <a:t>	a[1] 			// =&gt; 4: element at index 1 of expression a</a:t>
            </a:r>
          </a:p>
          <a:p>
            <a:pPr algn="just">
              <a:buNone/>
            </a:pPr>
            <a:r>
              <a:rPr lang="en-IN" sz="2000" dirty="0" smtClean="0"/>
              <a:t>		</a:t>
            </a:r>
            <a:endParaRPr lang="en-I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Expressions</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pPr algn="just"/>
            <a:r>
              <a:rPr lang="en-IN" sz="2300" b="1" dirty="0" smtClean="0"/>
              <a:t>Conditional Property Access :</a:t>
            </a:r>
            <a:r>
              <a:rPr lang="en-IN" sz="2300" dirty="0" smtClean="0"/>
              <a:t> ES2020 adds two new kinds of property access expressions.</a:t>
            </a:r>
          </a:p>
          <a:p>
            <a:pPr algn="just">
              <a:buNone/>
            </a:pPr>
            <a:r>
              <a:rPr lang="en-IN" sz="2300" dirty="0" smtClean="0"/>
              <a:t>	expression ?. Identifier  // format 1</a:t>
            </a:r>
          </a:p>
          <a:p>
            <a:pPr algn="just">
              <a:buNone/>
            </a:pPr>
            <a:r>
              <a:rPr lang="en-IN" sz="2300" dirty="0" smtClean="0"/>
              <a:t>	expression ?.[ expression ] //format2</a:t>
            </a:r>
          </a:p>
          <a:p>
            <a:pPr algn="just">
              <a:buNone/>
            </a:pPr>
            <a:r>
              <a:rPr lang="en-IN" sz="2300" dirty="0" smtClean="0"/>
              <a:t>	In a regular property access expression using . or [], you get a </a:t>
            </a:r>
            <a:r>
              <a:rPr lang="en-IN" sz="2300" dirty="0" err="1" smtClean="0"/>
              <a:t>TypeError</a:t>
            </a:r>
            <a:r>
              <a:rPr lang="en-IN" sz="2300" dirty="0" smtClean="0"/>
              <a:t>  if the expression on the left evaluates to null or undefined. You can use ?. and ?.[] syntax to guard against errors of this type.</a:t>
            </a:r>
          </a:p>
          <a:p>
            <a:pPr algn="just">
              <a:buNone/>
            </a:pPr>
            <a:r>
              <a:rPr lang="en-IN" sz="2300" dirty="0" smtClean="0"/>
              <a:t>	let a = { b: null };</a:t>
            </a:r>
          </a:p>
          <a:p>
            <a:pPr algn="just">
              <a:buNone/>
            </a:pPr>
            <a:r>
              <a:rPr lang="en-IN" sz="2300" dirty="0" smtClean="0"/>
              <a:t>	</a:t>
            </a:r>
            <a:r>
              <a:rPr lang="en-IN" sz="2300" dirty="0" err="1" smtClean="0"/>
              <a:t>a.b</a:t>
            </a:r>
            <a:r>
              <a:rPr lang="en-IN" sz="2300" dirty="0" smtClean="0"/>
              <a:t>?.</a:t>
            </a:r>
            <a:r>
              <a:rPr lang="en-IN" sz="2300" dirty="0" err="1" smtClean="0"/>
              <a:t>c.d</a:t>
            </a:r>
            <a:r>
              <a:rPr lang="en-IN" sz="2300" dirty="0" smtClean="0"/>
              <a:t> 		// =&gt; undefined</a:t>
            </a:r>
          </a:p>
          <a:p>
            <a:pPr algn="just">
              <a:buNone/>
            </a:pPr>
            <a:r>
              <a:rPr lang="en-IN" sz="2300" dirty="0" smtClean="0"/>
              <a:t>	-----------------------------------</a:t>
            </a:r>
          </a:p>
          <a:p>
            <a:pPr algn="just">
              <a:buNone/>
            </a:pPr>
            <a:r>
              <a:rPr lang="en-IN" sz="2300" dirty="0" smtClean="0"/>
              <a:t>	let a;</a:t>
            </a:r>
          </a:p>
          <a:p>
            <a:pPr algn="just">
              <a:buNone/>
            </a:pPr>
            <a:r>
              <a:rPr lang="en-IN" sz="2300" dirty="0" smtClean="0"/>
              <a:t>	let index = 0;</a:t>
            </a:r>
          </a:p>
          <a:p>
            <a:pPr algn="just">
              <a:buNone/>
            </a:pPr>
            <a:r>
              <a:rPr lang="en-IN" sz="2300" dirty="0" smtClean="0"/>
              <a:t>	a?.[index++] // =&gt; undefined: because a is undefined</a:t>
            </a:r>
          </a:p>
          <a:p>
            <a:pPr algn="just">
              <a:buNone/>
            </a:pPr>
            <a:r>
              <a:rPr lang="en-IN" sz="2300" dirty="0" smtClean="0"/>
              <a:t>	</a:t>
            </a:r>
            <a:endParaRPr lang="en-IN"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Expressions</a:t>
            </a:r>
            <a:endParaRPr lang="en-IN" dirty="0"/>
          </a:p>
        </p:txBody>
      </p:sp>
      <p:sp>
        <p:nvSpPr>
          <p:cNvPr id="3" name="Content Placeholder 2"/>
          <p:cNvSpPr>
            <a:spLocks noGrp="1"/>
          </p:cNvSpPr>
          <p:nvPr>
            <p:ph idx="1"/>
          </p:nvPr>
        </p:nvSpPr>
        <p:spPr>
          <a:xfrm>
            <a:off x="457200" y="838200"/>
            <a:ext cx="8229600" cy="5562600"/>
          </a:xfrm>
        </p:spPr>
        <p:txBody>
          <a:bodyPr>
            <a:normAutofit fontScale="92500" lnSpcReduction="10000"/>
          </a:bodyPr>
          <a:lstStyle/>
          <a:p>
            <a:pPr algn="just"/>
            <a:r>
              <a:rPr lang="en-IN" sz="2400" b="1" dirty="0" smtClean="0"/>
              <a:t>Invocation Expressions : </a:t>
            </a:r>
            <a:r>
              <a:rPr lang="en-IN" sz="2400" dirty="0" smtClean="0"/>
              <a:t>An invocation expression is JavaScript’s syntax for calling (or executing) a function or method.</a:t>
            </a:r>
          </a:p>
          <a:p>
            <a:pPr algn="just">
              <a:buNone/>
            </a:pPr>
            <a:r>
              <a:rPr lang="en-IN" sz="2400" dirty="0" smtClean="0"/>
              <a:t>	f(0) 		// f is the function expression; 0 is the argument 		expression.</a:t>
            </a:r>
          </a:p>
          <a:p>
            <a:pPr algn="just">
              <a:buNone/>
            </a:pPr>
            <a:r>
              <a:rPr lang="en-IN" sz="2400" dirty="0" smtClean="0"/>
              <a:t>	Math.max(</a:t>
            </a:r>
            <a:r>
              <a:rPr lang="en-IN" sz="2400" dirty="0" err="1" smtClean="0"/>
              <a:t>x,y,z</a:t>
            </a:r>
            <a:r>
              <a:rPr lang="en-IN" sz="2400" dirty="0" smtClean="0"/>
              <a:t>) 	// Math.max is the function; x, y, and z are</a:t>
            </a:r>
          </a:p>
          <a:p>
            <a:pPr algn="just">
              <a:buNone/>
            </a:pPr>
            <a:r>
              <a:rPr lang="en-IN" sz="2400" dirty="0" smtClean="0"/>
              <a:t>				the arguments.</a:t>
            </a:r>
          </a:p>
          <a:p>
            <a:pPr algn="just">
              <a:buNone/>
            </a:pPr>
            <a:endParaRPr lang="en-IN" sz="2400" dirty="0" smtClean="0"/>
          </a:p>
          <a:p>
            <a:pPr algn="just"/>
            <a:r>
              <a:rPr lang="en-IN" sz="2400" b="1" dirty="0" smtClean="0"/>
              <a:t>Conditional Invocation :</a:t>
            </a:r>
            <a:r>
              <a:rPr lang="en-IN" sz="2400" dirty="0" smtClean="0"/>
              <a:t> Normally when you invoke a function, if the expression to the left of the parentheses is null or undefined or any other non-function, a </a:t>
            </a:r>
            <a:r>
              <a:rPr lang="en-IN" sz="2400" dirty="0" err="1" smtClean="0"/>
              <a:t>TypeError</a:t>
            </a:r>
            <a:r>
              <a:rPr lang="en-IN" sz="2400" dirty="0" smtClean="0"/>
              <a:t> is thrown. With the new ?.() invocation syntax, if the expression to the left of the ?. evaluates to null or undefined, then the entire invocation expression evaluates to undefined and no</a:t>
            </a:r>
          </a:p>
          <a:p>
            <a:pPr algn="just">
              <a:buNone/>
            </a:pPr>
            <a:r>
              <a:rPr lang="en-IN" sz="2400" dirty="0" smtClean="0"/>
              <a:t>	exception is thrown.</a:t>
            </a:r>
          </a:p>
          <a:p>
            <a:pPr algn="just">
              <a:buNone/>
            </a:pPr>
            <a:r>
              <a:rPr lang="en-IN" sz="2400" dirty="0" smtClean="0"/>
              <a:t>	let f = null, x = 0;</a:t>
            </a:r>
          </a:p>
          <a:p>
            <a:pPr algn="just">
              <a:buNone/>
            </a:pPr>
            <a:r>
              <a:rPr lang="en-IN" sz="2400" dirty="0" smtClean="0"/>
              <a:t>	f?.(x++)	 // =&gt; undefined: f is null, but no exception thrown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Expressions</a:t>
            </a:r>
            <a:endParaRPr lang="en-IN" dirty="0"/>
          </a:p>
        </p:txBody>
      </p:sp>
      <p:sp>
        <p:nvSpPr>
          <p:cNvPr id="3" name="Content Placeholder 2"/>
          <p:cNvSpPr>
            <a:spLocks noGrp="1"/>
          </p:cNvSpPr>
          <p:nvPr>
            <p:ph idx="1"/>
          </p:nvPr>
        </p:nvSpPr>
        <p:spPr>
          <a:xfrm>
            <a:off x="457200" y="838200"/>
            <a:ext cx="8229600" cy="5562600"/>
          </a:xfrm>
        </p:spPr>
        <p:txBody>
          <a:bodyPr>
            <a:normAutofit lnSpcReduction="10000"/>
          </a:bodyPr>
          <a:lstStyle/>
          <a:p>
            <a:pPr algn="just"/>
            <a:r>
              <a:rPr lang="en-IN" sz="2400" b="1" dirty="0" smtClean="0"/>
              <a:t>Object Creation Expressions :</a:t>
            </a:r>
            <a:r>
              <a:rPr lang="en-IN" sz="2400" dirty="0" smtClean="0"/>
              <a:t> An object creation expression creates a new object and invokes a function (called a constructor) to initialize the properties of that object. Object creation expressions are like invocation expressions except that they are prefixed with the keyword new.</a:t>
            </a:r>
          </a:p>
          <a:p>
            <a:pPr algn="just">
              <a:buNone/>
            </a:pPr>
            <a:r>
              <a:rPr lang="en-IN" sz="2400" dirty="0" smtClean="0"/>
              <a:t>	new Object()</a:t>
            </a:r>
          </a:p>
          <a:p>
            <a:pPr algn="just">
              <a:buNone/>
            </a:pPr>
            <a:r>
              <a:rPr lang="en-IN" sz="2400" dirty="0" smtClean="0"/>
              <a:t>	new Point(2,3)</a:t>
            </a:r>
          </a:p>
          <a:p>
            <a:pPr algn="just">
              <a:buNone/>
            </a:pPr>
            <a:r>
              <a:rPr lang="en-IN" sz="2400" dirty="0" smtClean="0"/>
              <a:t>	 If no arguments are passed to the constructor function in an object creation expression, the empty pair of parentheses can be omitted.</a:t>
            </a:r>
          </a:p>
          <a:p>
            <a:pPr algn="just">
              <a:buNone/>
            </a:pPr>
            <a:r>
              <a:rPr lang="en-IN" sz="2400" dirty="0" smtClean="0"/>
              <a:t>	new Object</a:t>
            </a:r>
          </a:p>
          <a:p>
            <a:pPr algn="just">
              <a:buNone/>
            </a:pPr>
            <a:r>
              <a:rPr lang="en-IN" sz="2400" dirty="0" smtClean="0"/>
              <a:t>	new Date</a:t>
            </a:r>
          </a:p>
          <a:p>
            <a:pPr algn="just">
              <a:buNone/>
            </a:pPr>
            <a:r>
              <a:rPr lang="en-IN" sz="2400" dirty="0" smtClean="0"/>
              <a:t>	 The value of an object creation expression is the newly created object.</a:t>
            </a:r>
          </a:p>
          <a:p>
            <a:pPr algn="just">
              <a:buNone/>
            </a:pP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JavaScript Operator</a:t>
            </a:r>
            <a:endParaRPr lang="en-IN" dirty="0"/>
          </a:p>
        </p:txBody>
      </p:sp>
      <p:sp>
        <p:nvSpPr>
          <p:cNvPr id="3" name="Content Placeholder 2"/>
          <p:cNvSpPr>
            <a:spLocks noGrp="1"/>
          </p:cNvSpPr>
          <p:nvPr>
            <p:ph idx="1"/>
          </p:nvPr>
        </p:nvSpPr>
        <p:spPr>
          <a:xfrm>
            <a:off x="457200" y="838200"/>
            <a:ext cx="8229600" cy="5562600"/>
          </a:xfrm>
        </p:spPr>
        <p:txBody>
          <a:bodyPr>
            <a:normAutofit/>
          </a:bodyPr>
          <a:lstStyle/>
          <a:p>
            <a:pPr algn="just"/>
            <a:r>
              <a:rPr lang="en-IN" sz="2400" dirty="0" smtClean="0"/>
              <a:t>Operators are used for JavaScript’s arithmetic expressions, comparison expressions, logical expressions, assignment expressions, and more.</a:t>
            </a:r>
          </a:p>
          <a:p>
            <a:pPr algn="just">
              <a:buNone/>
            </a:pPr>
            <a:r>
              <a:rPr lang="en-IN" sz="2400" b="1"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5" name="Table 4"/>
          <p:cNvGraphicFramePr>
            <a:graphicFrameLocks noGrp="1"/>
          </p:cNvGraphicFramePr>
          <p:nvPr/>
        </p:nvGraphicFramePr>
        <p:xfrm>
          <a:off x="762000" y="2209800"/>
          <a:ext cx="7239000" cy="4114800"/>
        </p:xfrm>
        <a:graphic>
          <a:graphicData uri="http://schemas.openxmlformats.org/drawingml/2006/table">
            <a:tbl>
              <a:tblPr firstRow="1" bandRow="1">
                <a:tableStyleId>{5C22544A-7EE6-4342-B048-85BDC9FD1C3A}</a:tableStyleId>
              </a:tblPr>
              <a:tblGrid>
                <a:gridCol w="1447800"/>
                <a:gridCol w="1447800"/>
                <a:gridCol w="1447800"/>
                <a:gridCol w="1447800"/>
                <a:gridCol w="1447800"/>
              </a:tblGrid>
              <a:tr h="449091">
                <a:tc>
                  <a:txBody>
                    <a:bodyPr/>
                    <a:lstStyle/>
                    <a:p>
                      <a:r>
                        <a:rPr lang="en-IN" sz="1800" b="1" dirty="0" smtClean="0"/>
                        <a:t> Operator </a:t>
                      </a:r>
                      <a:endParaRPr lang="en-IN" dirty="0"/>
                    </a:p>
                  </a:txBody>
                  <a:tcPr/>
                </a:tc>
                <a:tc>
                  <a:txBody>
                    <a:bodyPr/>
                    <a:lstStyle/>
                    <a:p>
                      <a:r>
                        <a:rPr lang="en-IN" sz="1800" b="1" dirty="0" smtClean="0"/>
                        <a:t>Operation</a:t>
                      </a:r>
                      <a:endParaRPr lang="en-IN" dirty="0"/>
                    </a:p>
                  </a:txBody>
                  <a:tcPr/>
                </a:tc>
                <a:tc>
                  <a:txBody>
                    <a:bodyPr/>
                    <a:lstStyle/>
                    <a:p>
                      <a:r>
                        <a:rPr lang="en-IN" sz="1800" b="1" dirty="0" smtClean="0"/>
                        <a:t> A(</a:t>
                      </a:r>
                      <a:r>
                        <a:rPr lang="en-IN" sz="1800" b="1" kern="1200" baseline="0" dirty="0" err="1" smtClean="0">
                          <a:solidFill>
                            <a:schemeClr val="lt1"/>
                          </a:solidFill>
                          <a:latin typeface="+mn-lt"/>
                          <a:ea typeface="+mn-ea"/>
                          <a:cs typeface="+mn-cs"/>
                        </a:rPr>
                        <a:t>associa</a:t>
                      </a:r>
                      <a:endParaRPr lang="en-IN" sz="1800" b="1" kern="1200" baseline="0" dirty="0" smtClean="0">
                        <a:solidFill>
                          <a:schemeClr val="lt1"/>
                        </a:solidFill>
                        <a:latin typeface="+mn-lt"/>
                        <a:ea typeface="+mn-ea"/>
                        <a:cs typeface="+mn-cs"/>
                      </a:endParaRPr>
                    </a:p>
                    <a:p>
                      <a:r>
                        <a:rPr lang="en-IN" sz="1800" b="1" kern="1200" baseline="0" dirty="0" err="1" smtClean="0">
                          <a:solidFill>
                            <a:schemeClr val="lt1"/>
                          </a:solidFill>
                          <a:latin typeface="+mn-lt"/>
                          <a:ea typeface="+mn-ea"/>
                          <a:cs typeface="+mn-cs"/>
                        </a:rPr>
                        <a:t>tivity</a:t>
                      </a:r>
                      <a:r>
                        <a:rPr lang="en-IN" sz="1800" b="1" kern="1200" baseline="0" dirty="0" smtClean="0">
                          <a:solidFill>
                            <a:schemeClr val="lt1"/>
                          </a:solidFill>
                          <a:latin typeface="+mn-lt"/>
                          <a:ea typeface="+mn-ea"/>
                          <a:cs typeface="+mn-cs"/>
                        </a:rPr>
                        <a:t>)</a:t>
                      </a:r>
                      <a:endParaRPr lang="en-IN" dirty="0"/>
                    </a:p>
                  </a:txBody>
                  <a:tcPr/>
                </a:tc>
                <a:tc>
                  <a:txBody>
                    <a:bodyPr/>
                    <a:lstStyle/>
                    <a:p>
                      <a:r>
                        <a:rPr lang="en-IN" sz="1800" b="1" dirty="0" smtClean="0"/>
                        <a:t> N( No of operands)</a:t>
                      </a:r>
                      <a:endParaRPr lang="en-IN" dirty="0"/>
                    </a:p>
                  </a:txBody>
                  <a:tcPr/>
                </a:tc>
                <a:tc>
                  <a:txBody>
                    <a:bodyPr/>
                    <a:lstStyle/>
                    <a:p>
                      <a:r>
                        <a:rPr lang="en-IN" sz="1800" b="1" dirty="0" smtClean="0"/>
                        <a:t> Types</a:t>
                      </a:r>
                      <a:endParaRPr lang="en-IN" dirty="0"/>
                    </a:p>
                  </a:txBody>
                  <a:tcPr/>
                </a:tc>
              </a:tr>
              <a:tr h="579120">
                <a:tc>
                  <a:txBody>
                    <a:bodyPr/>
                    <a:lstStyle/>
                    <a:p>
                      <a:r>
                        <a:rPr lang="en-IN" sz="1800" kern="1200" baseline="0" dirty="0" smtClean="0">
                          <a:solidFill>
                            <a:schemeClr val="dk1"/>
                          </a:solidFill>
                          <a:latin typeface="+mn-lt"/>
                          <a:ea typeface="+mn-ea"/>
                          <a:cs typeface="+mn-cs"/>
                        </a:rPr>
                        <a:t>++</a:t>
                      </a:r>
                      <a:endParaRPr lang="en-IN" dirty="0"/>
                    </a:p>
                  </a:txBody>
                  <a:tcPr/>
                </a:tc>
                <a:tc>
                  <a:txBody>
                    <a:bodyPr/>
                    <a:lstStyle/>
                    <a:p>
                      <a:r>
                        <a:rPr lang="en-IN" sz="1800" kern="1200" baseline="0" dirty="0" smtClean="0">
                          <a:solidFill>
                            <a:schemeClr val="dk1"/>
                          </a:solidFill>
                          <a:latin typeface="+mn-lt"/>
                          <a:ea typeface="+mn-ea"/>
                          <a:cs typeface="+mn-cs"/>
                        </a:rPr>
                        <a:t>Pre- or post-increment</a:t>
                      </a:r>
                      <a:endParaRPr lang="en-IN" dirty="0"/>
                    </a:p>
                  </a:txBody>
                  <a:tcPr/>
                </a:tc>
                <a:tc>
                  <a:txBody>
                    <a:bodyPr/>
                    <a:lstStyle/>
                    <a:p>
                      <a:r>
                        <a:rPr lang="en-IN" sz="1800" kern="1200" baseline="0" dirty="0" smtClean="0">
                          <a:solidFill>
                            <a:schemeClr val="dk1"/>
                          </a:solidFill>
                          <a:latin typeface="+mn-lt"/>
                          <a:ea typeface="+mn-ea"/>
                          <a:cs typeface="+mn-cs"/>
                        </a:rPr>
                        <a:t>R(right-to-left)</a:t>
                      </a:r>
                      <a:endParaRPr lang="en-IN" dirty="0"/>
                    </a:p>
                  </a:txBody>
                  <a:tcPr/>
                </a:tc>
                <a:tc>
                  <a:txBody>
                    <a:bodyPr/>
                    <a:lstStyle/>
                    <a:p>
                      <a:r>
                        <a:rPr lang="en-IN" sz="1800" kern="1200" baseline="0" dirty="0" smtClean="0">
                          <a:solidFill>
                            <a:schemeClr val="dk1"/>
                          </a:solidFill>
                          <a:latin typeface="+mn-lt"/>
                          <a:ea typeface="+mn-ea"/>
                          <a:cs typeface="+mn-cs"/>
                        </a:rPr>
                        <a:t>1</a:t>
                      </a:r>
                      <a:endParaRPr lang="en-IN" dirty="0"/>
                    </a:p>
                  </a:txBody>
                  <a:tcPr/>
                </a:tc>
                <a:tc>
                  <a:txBody>
                    <a:bodyPr/>
                    <a:lstStyle/>
                    <a:p>
                      <a:r>
                        <a:rPr lang="en-IN" sz="1800" kern="1200" baseline="0" dirty="0" err="1" smtClean="0">
                          <a:solidFill>
                            <a:schemeClr val="dk1"/>
                          </a:solidFill>
                          <a:latin typeface="+mn-lt"/>
                          <a:ea typeface="+mn-ea"/>
                          <a:cs typeface="+mn-cs"/>
                        </a:rPr>
                        <a:t>lval→num</a:t>
                      </a:r>
                      <a:endParaRPr lang="en-IN" dirty="0"/>
                    </a:p>
                  </a:txBody>
                  <a:tcPr/>
                </a:tc>
              </a:tr>
              <a:tr h="396240">
                <a:tc>
                  <a:txBody>
                    <a:bodyPr/>
                    <a:lstStyle/>
                    <a:p>
                      <a:r>
                        <a:rPr lang="en-IN" sz="1800" kern="1200" baseline="0" dirty="0" smtClean="0">
                          <a:solidFill>
                            <a:schemeClr val="dk1"/>
                          </a:solidFill>
                          <a:latin typeface="+mn-lt"/>
                          <a:ea typeface="+mn-ea"/>
                          <a:cs typeface="+mn-cs"/>
                        </a:rPr>
                        <a:t>delete</a:t>
                      </a:r>
                      <a:endParaRPr lang="en-IN" dirty="0"/>
                    </a:p>
                  </a:txBody>
                  <a:tcPr/>
                </a:tc>
                <a:tc>
                  <a:txBody>
                    <a:bodyPr/>
                    <a:lstStyle/>
                    <a:p>
                      <a:r>
                        <a:rPr lang="en-IN" sz="1800" kern="1200" baseline="0" dirty="0" smtClean="0">
                          <a:solidFill>
                            <a:schemeClr val="dk1"/>
                          </a:solidFill>
                          <a:latin typeface="+mn-lt"/>
                          <a:ea typeface="+mn-ea"/>
                          <a:cs typeface="+mn-cs"/>
                        </a:rPr>
                        <a:t>Remove a property</a:t>
                      </a:r>
                      <a:endParaRPr lang="en-IN" dirty="0"/>
                    </a:p>
                  </a:txBody>
                  <a:tcPr/>
                </a:tc>
                <a:tc>
                  <a:txBody>
                    <a:bodyPr/>
                    <a:lstStyle/>
                    <a:p>
                      <a:r>
                        <a:rPr lang="en-IN" sz="1800" kern="1200" baseline="0" dirty="0" smtClean="0">
                          <a:solidFill>
                            <a:schemeClr val="dk1"/>
                          </a:solidFill>
                          <a:latin typeface="+mn-lt"/>
                          <a:ea typeface="+mn-ea"/>
                          <a:cs typeface="+mn-cs"/>
                        </a:rPr>
                        <a:t>R</a:t>
                      </a:r>
                      <a:endParaRPr lang="en-IN" dirty="0"/>
                    </a:p>
                  </a:txBody>
                  <a:tcPr/>
                </a:tc>
                <a:tc>
                  <a:txBody>
                    <a:bodyPr/>
                    <a:lstStyle/>
                    <a:p>
                      <a:r>
                        <a:rPr lang="en-IN" sz="1800" kern="1200" baseline="0" dirty="0" smtClean="0">
                          <a:solidFill>
                            <a:schemeClr val="dk1"/>
                          </a:solidFill>
                          <a:latin typeface="+mn-lt"/>
                          <a:ea typeface="+mn-ea"/>
                          <a:cs typeface="+mn-cs"/>
                        </a:rPr>
                        <a:t>1</a:t>
                      </a:r>
                      <a:endParaRPr lang="en-IN" dirty="0"/>
                    </a:p>
                  </a:txBody>
                  <a:tcPr/>
                </a:tc>
                <a:tc>
                  <a:txBody>
                    <a:bodyPr/>
                    <a:lstStyle/>
                    <a:p>
                      <a:r>
                        <a:rPr lang="en-IN" sz="1800" kern="1200" baseline="0" dirty="0" err="1" smtClean="0">
                          <a:solidFill>
                            <a:schemeClr val="dk1"/>
                          </a:solidFill>
                          <a:latin typeface="+mn-lt"/>
                          <a:ea typeface="+mn-ea"/>
                          <a:cs typeface="+mn-cs"/>
                        </a:rPr>
                        <a:t>lval→bool</a:t>
                      </a:r>
                      <a:endParaRPr lang="en-IN" dirty="0"/>
                    </a:p>
                  </a:txBody>
                  <a:tcPr/>
                </a:tc>
              </a:tr>
              <a:tr h="670560">
                <a:tc>
                  <a:txBody>
                    <a:bodyPr/>
                    <a:lstStyle/>
                    <a:p>
                      <a:r>
                        <a:rPr lang="en-IN" sz="1800" kern="1200" baseline="0" dirty="0" smtClean="0">
                          <a:solidFill>
                            <a:schemeClr val="dk1"/>
                          </a:solidFill>
                          <a:latin typeface="+mn-lt"/>
                          <a:ea typeface="+mn-ea"/>
                          <a:cs typeface="+mn-cs"/>
                        </a:rPr>
                        <a:t>*, /, %</a:t>
                      </a:r>
                      <a:endParaRPr lang="en-IN" dirty="0"/>
                    </a:p>
                  </a:txBody>
                  <a:tcPr/>
                </a:tc>
                <a:tc>
                  <a:txBody>
                    <a:bodyPr/>
                    <a:lstStyle/>
                    <a:p>
                      <a:r>
                        <a:rPr lang="en-IN" sz="1800" kern="1200" baseline="0" dirty="0" smtClean="0">
                          <a:solidFill>
                            <a:schemeClr val="dk1"/>
                          </a:solidFill>
                          <a:latin typeface="+mn-lt"/>
                          <a:ea typeface="+mn-ea"/>
                          <a:cs typeface="+mn-cs"/>
                        </a:rPr>
                        <a:t>Multiply, divide, remainder</a:t>
                      </a:r>
                      <a:endParaRPr lang="en-IN" dirty="0"/>
                    </a:p>
                  </a:txBody>
                  <a:tcPr/>
                </a:tc>
                <a:tc>
                  <a:txBody>
                    <a:bodyPr/>
                    <a:lstStyle/>
                    <a:p>
                      <a:r>
                        <a:rPr lang="en-IN" dirty="0" smtClean="0"/>
                        <a:t>L</a:t>
                      </a:r>
                      <a:r>
                        <a:rPr lang="en-IN" sz="1800" kern="1200" baseline="0" dirty="0" smtClean="0">
                          <a:solidFill>
                            <a:schemeClr val="dk1"/>
                          </a:solidFill>
                          <a:latin typeface="+mn-lt"/>
                          <a:ea typeface="+mn-ea"/>
                          <a:cs typeface="+mn-cs"/>
                        </a:rPr>
                        <a:t>(left-</a:t>
                      </a:r>
                      <a:r>
                        <a:rPr lang="en-IN" sz="1800" kern="1200" baseline="0" dirty="0" err="1" smtClean="0">
                          <a:solidFill>
                            <a:schemeClr val="dk1"/>
                          </a:solidFill>
                          <a:latin typeface="+mn-lt"/>
                          <a:ea typeface="+mn-ea"/>
                          <a:cs typeface="+mn-cs"/>
                        </a:rPr>
                        <a:t>toright</a:t>
                      </a:r>
                      <a:r>
                        <a:rPr lang="en-IN" sz="1800" kern="1200" baseline="0" dirty="0" smtClean="0">
                          <a:solidFill>
                            <a:schemeClr val="dk1"/>
                          </a:solidFill>
                          <a:latin typeface="+mn-lt"/>
                          <a:ea typeface="+mn-ea"/>
                          <a:cs typeface="+mn-cs"/>
                        </a:rPr>
                        <a:t>)</a:t>
                      </a:r>
                      <a:endParaRPr lang="en-IN" dirty="0"/>
                    </a:p>
                  </a:txBody>
                  <a:tcPr/>
                </a:tc>
                <a:tc>
                  <a:txBody>
                    <a:bodyPr/>
                    <a:lstStyle/>
                    <a:p>
                      <a:r>
                        <a:rPr lang="en-IN" dirty="0" smtClean="0"/>
                        <a:t>2</a:t>
                      </a:r>
                      <a:endParaRPr lang="en-IN" dirty="0"/>
                    </a:p>
                  </a:txBody>
                  <a:tcPr/>
                </a:tc>
                <a:tc>
                  <a:txBody>
                    <a:bodyPr/>
                    <a:lstStyle/>
                    <a:p>
                      <a:r>
                        <a:rPr lang="en-IN" sz="1800" kern="1200" baseline="0" dirty="0" err="1" smtClean="0">
                          <a:solidFill>
                            <a:schemeClr val="dk1"/>
                          </a:solidFill>
                          <a:latin typeface="+mn-lt"/>
                          <a:ea typeface="+mn-ea"/>
                          <a:cs typeface="+mn-cs"/>
                        </a:rPr>
                        <a:t>num,num→num</a:t>
                      </a:r>
                      <a:endParaRPr lang="en-IN" dirty="0"/>
                    </a:p>
                  </a:txBody>
                  <a:tcPr/>
                </a:tc>
              </a:tr>
              <a:tr h="449091">
                <a:tc>
                  <a:txBody>
                    <a:bodyPr/>
                    <a:lstStyle/>
                    <a:p>
                      <a:r>
                        <a:rPr lang="en-IN" sz="1800" kern="1200" baseline="0" dirty="0" smtClean="0">
                          <a:solidFill>
                            <a:schemeClr val="dk1"/>
                          </a:solidFill>
                          <a:latin typeface="+mn-lt"/>
                          <a:ea typeface="+mn-ea"/>
                          <a:cs typeface="+mn-cs"/>
                        </a:rPr>
                        <a:t>+</a:t>
                      </a:r>
                      <a:endParaRPr lang="en-IN" dirty="0"/>
                    </a:p>
                  </a:txBody>
                  <a:tcPr/>
                </a:tc>
                <a:tc>
                  <a:txBody>
                    <a:bodyPr/>
                    <a:lstStyle/>
                    <a:p>
                      <a:r>
                        <a:rPr lang="en-IN" sz="1800" kern="1200" baseline="0" dirty="0" smtClean="0">
                          <a:solidFill>
                            <a:schemeClr val="dk1"/>
                          </a:solidFill>
                          <a:latin typeface="+mn-lt"/>
                          <a:ea typeface="+mn-ea"/>
                          <a:cs typeface="+mn-cs"/>
                        </a:rPr>
                        <a:t>Concatenate strings</a:t>
                      </a:r>
                      <a:endParaRPr lang="en-IN" dirty="0"/>
                    </a:p>
                  </a:txBody>
                  <a:tcPr/>
                </a:tc>
                <a:tc>
                  <a:txBody>
                    <a:bodyPr/>
                    <a:lstStyle/>
                    <a:p>
                      <a:r>
                        <a:rPr lang="en-IN" dirty="0" smtClean="0"/>
                        <a:t>L</a:t>
                      </a:r>
                      <a:endParaRPr lang="en-IN" dirty="0"/>
                    </a:p>
                  </a:txBody>
                  <a:tcPr/>
                </a:tc>
                <a:tc>
                  <a:txBody>
                    <a:bodyPr/>
                    <a:lstStyle/>
                    <a:p>
                      <a:r>
                        <a:rPr lang="en-IN" dirty="0" smtClean="0"/>
                        <a:t>2</a:t>
                      </a:r>
                      <a:endParaRPr lang="en-IN" dirty="0"/>
                    </a:p>
                  </a:txBody>
                  <a:tcPr/>
                </a:tc>
                <a:tc>
                  <a:txBody>
                    <a:bodyPr/>
                    <a:lstStyle/>
                    <a:p>
                      <a:r>
                        <a:rPr lang="en-IN" sz="1800" kern="1200" baseline="0" dirty="0" err="1" smtClean="0">
                          <a:solidFill>
                            <a:schemeClr val="dk1"/>
                          </a:solidFill>
                          <a:latin typeface="+mn-lt"/>
                          <a:ea typeface="+mn-ea"/>
                          <a:cs typeface="+mn-cs"/>
                        </a:rPr>
                        <a:t>str,str→str</a:t>
                      </a:r>
                      <a:endParaRPr lang="en-IN" dirty="0"/>
                    </a:p>
                  </a:txBody>
                  <a:tcPr/>
                </a:tc>
              </a:tr>
              <a:tr h="449091">
                <a:tc>
                  <a:txBody>
                    <a:bodyPr/>
                    <a:lstStyle/>
                    <a:p>
                      <a:r>
                        <a:rPr lang="en-IN" sz="1800" kern="1200" baseline="0" dirty="0" smtClean="0">
                          <a:solidFill>
                            <a:schemeClr val="dk1"/>
                          </a:solidFill>
                          <a:latin typeface="+mn-lt"/>
                          <a:ea typeface="+mn-ea"/>
                          <a:cs typeface="+mn-cs"/>
                        </a:rPr>
                        <a:t>===</a:t>
                      </a:r>
                      <a:endParaRPr lang="en-IN" dirty="0"/>
                    </a:p>
                  </a:txBody>
                  <a:tcPr/>
                </a:tc>
                <a:tc>
                  <a:txBody>
                    <a:bodyPr/>
                    <a:lstStyle/>
                    <a:p>
                      <a:r>
                        <a:rPr lang="en-IN" sz="1800" kern="1200" baseline="0" dirty="0" smtClean="0">
                          <a:solidFill>
                            <a:schemeClr val="dk1"/>
                          </a:solidFill>
                          <a:latin typeface="+mn-lt"/>
                          <a:ea typeface="+mn-ea"/>
                          <a:cs typeface="+mn-cs"/>
                        </a:rPr>
                        <a:t>Test for strict equality</a:t>
                      </a:r>
                      <a:endParaRPr lang="en-IN" dirty="0"/>
                    </a:p>
                  </a:txBody>
                  <a:tcPr/>
                </a:tc>
                <a:tc>
                  <a:txBody>
                    <a:bodyPr/>
                    <a:lstStyle/>
                    <a:p>
                      <a:r>
                        <a:rPr lang="en-IN" dirty="0" smtClean="0"/>
                        <a:t>L</a:t>
                      </a:r>
                      <a:endParaRPr lang="en-IN" dirty="0"/>
                    </a:p>
                  </a:txBody>
                  <a:tcPr/>
                </a:tc>
                <a:tc>
                  <a:txBody>
                    <a:bodyPr/>
                    <a:lstStyle/>
                    <a:p>
                      <a:r>
                        <a:rPr lang="en-IN" dirty="0" smtClean="0"/>
                        <a:t>2</a:t>
                      </a:r>
                      <a:endParaRPr lang="en-IN" dirty="0"/>
                    </a:p>
                  </a:txBody>
                  <a:tcPr/>
                </a:tc>
                <a:tc>
                  <a:txBody>
                    <a:bodyPr/>
                    <a:lstStyle/>
                    <a:p>
                      <a:r>
                        <a:rPr lang="en-IN" sz="1800" kern="1200" baseline="0" dirty="0" err="1" smtClean="0">
                          <a:solidFill>
                            <a:schemeClr val="dk1"/>
                          </a:solidFill>
                          <a:latin typeface="+mn-lt"/>
                          <a:ea typeface="+mn-ea"/>
                          <a:cs typeface="+mn-cs"/>
                        </a:rPr>
                        <a:t>any,any→bool</a:t>
                      </a:r>
                      <a:endParaRPr lang="en-IN"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Operator</a:t>
            </a:r>
            <a:endParaRPr lang="en-IN" dirty="0"/>
          </a:p>
        </p:txBody>
      </p:sp>
      <p:sp>
        <p:nvSpPr>
          <p:cNvPr id="3" name="Content Placeholder 2"/>
          <p:cNvSpPr>
            <a:spLocks noGrp="1"/>
          </p:cNvSpPr>
          <p:nvPr>
            <p:ph idx="1"/>
          </p:nvPr>
        </p:nvSpPr>
        <p:spPr>
          <a:xfrm>
            <a:off x="457200" y="838200"/>
            <a:ext cx="8229600" cy="5562600"/>
          </a:xfrm>
        </p:spPr>
        <p:txBody>
          <a:bodyPr>
            <a:noAutofit/>
          </a:bodyPr>
          <a:lstStyle/>
          <a:p>
            <a:pPr algn="just"/>
            <a:r>
              <a:rPr lang="en-IN" sz="2300" b="1" dirty="0" smtClean="0"/>
              <a:t>Number of Operands : </a:t>
            </a:r>
            <a:r>
              <a:rPr lang="en-IN" sz="2300" dirty="0" smtClean="0"/>
              <a:t>Operators can be categorized based on the number of operands they expect (their </a:t>
            </a:r>
            <a:r>
              <a:rPr lang="en-IN" sz="2300" dirty="0" err="1" smtClean="0"/>
              <a:t>arity</a:t>
            </a:r>
            <a:r>
              <a:rPr lang="en-IN" sz="2300" dirty="0" smtClean="0"/>
              <a:t>). JavaScript supports unary(− operator), binary(* multiplication operator) and ternary operator(conditional operator ?</a:t>
            </a:r>
            <a:r>
              <a:rPr lang="en-IN" sz="2300" dirty="0" smtClean="0">
                <a:sym typeface="Wingdings" pitchFamily="2" charset="2"/>
              </a:rPr>
              <a:t>:)</a:t>
            </a:r>
            <a:r>
              <a:rPr lang="en-IN" sz="2300" dirty="0" smtClean="0"/>
              <a:t>.</a:t>
            </a:r>
          </a:p>
          <a:p>
            <a:pPr algn="just"/>
            <a:r>
              <a:rPr lang="en-IN" sz="2300" b="1" dirty="0" smtClean="0"/>
              <a:t>Operand and Result Type :</a:t>
            </a:r>
            <a:r>
              <a:rPr lang="en-IN" sz="2300" dirty="0" smtClean="0"/>
              <a:t> Some operators work on values of any type, but most expect their operands to be of a specific type, and most operators return (or evaluate to) a value of a specific type.</a:t>
            </a:r>
          </a:p>
          <a:p>
            <a:pPr algn="just"/>
            <a:r>
              <a:rPr lang="en-IN" sz="2300" b="1" dirty="0" smtClean="0"/>
              <a:t>Operator Precedence :</a:t>
            </a:r>
            <a:r>
              <a:rPr lang="en-IN" sz="2300" dirty="0" smtClean="0"/>
              <a:t> The operators listed in previous table are arranged in order from high precedence to low precedence.</a:t>
            </a:r>
          </a:p>
          <a:p>
            <a:pPr algn="just"/>
            <a:r>
              <a:rPr lang="en-IN" sz="2300" b="1" dirty="0" smtClean="0"/>
              <a:t>Operator </a:t>
            </a:r>
            <a:r>
              <a:rPr lang="en-IN" sz="2300" b="1" dirty="0" err="1" smtClean="0"/>
              <a:t>Associativity</a:t>
            </a:r>
            <a:r>
              <a:rPr lang="en-IN" sz="2300" b="1" dirty="0" smtClean="0"/>
              <a:t> : </a:t>
            </a:r>
            <a:r>
              <a:rPr lang="en-IN" sz="2300" dirty="0" smtClean="0"/>
              <a:t>The </a:t>
            </a:r>
            <a:r>
              <a:rPr lang="en-IN" sz="2300" dirty="0" err="1" smtClean="0"/>
              <a:t>associativity</a:t>
            </a:r>
            <a:r>
              <a:rPr lang="en-IN" sz="2300" dirty="0" smtClean="0"/>
              <a:t> of an operator specifies the order in which operations of the same precedence are performed. Left-to-right </a:t>
            </a:r>
            <a:r>
              <a:rPr lang="en-IN" sz="2300" dirty="0" err="1" smtClean="0"/>
              <a:t>associativity</a:t>
            </a:r>
            <a:r>
              <a:rPr lang="en-IN" sz="2300" dirty="0" smtClean="0"/>
              <a:t> means that operations are performed from left to right</a:t>
            </a:r>
          </a:p>
          <a:p>
            <a:pPr algn="just"/>
            <a:endParaRPr lang="en-IN"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1318</Words>
  <Application>Microsoft Office PowerPoint</Application>
  <PresentationFormat>On-screen Show (4:3)</PresentationFormat>
  <Paragraphs>378</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Expressions and Operators</vt:lpstr>
      <vt:lpstr>Expressions</vt:lpstr>
      <vt:lpstr>Expressions</vt:lpstr>
      <vt:lpstr>Expressions</vt:lpstr>
      <vt:lpstr>Expressions</vt:lpstr>
      <vt:lpstr>Expressions</vt:lpstr>
      <vt:lpstr>Expressions</vt:lpstr>
      <vt:lpstr>JavaScript Operator</vt:lpstr>
      <vt:lpstr>Operator</vt:lpstr>
      <vt:lpstr>Arithmetic Expressions</vt:lpstr>
      <vt:lpstr>Relational Expressions</vt:lpstr>
      <vt:lpstr>Relational Expressions</vt:lpstr>
      <vt:lpstr>Logical Expressions</vt:lpstr>
      <vt:lpstr>Logical Expressions</vt:lpstr>
      <vt:lpstr>Assignment Expressions</vt:lpstr>
      <vt:lpstr>Evaluation Expressions</vt:lpstr>
      <vt:lpstr>Evaluation Expressions</vt:lpstr>
      <vt:lpstr>Miscellaneous Operators</vt:lpstr>
      <vt:lpstr>Miscellaneous Operators</vt:lpstr>
      <vt:lpstr>Miscellaneous Operators</vt:lpstr>
      <vt:lpstr>Statements</vt:lpstr>
      <vt:lpstr>Expression Statements</vt:lpstr>
      <vt:lpstr>Compound and Empty Statements</vt:lpstr>
      <vt:lpstr>Conditionals Statements</vt:lpstr>
      <vt:lpstr>Conditionals Statements</vt:lpstr>
      <vt:lpstr>Conditionals Statements</vt:lpstr>
      <vt:lpstr>Loops</vt:lpstr>
      <vt:lpstr>Loops</vt:lpstr>
      <vt:lpstr>Loops</vt:lpstr>
      <vt:lpstr>Jumps </vt:lpstr>
      <vt:lpstr>Jumps </vt:lpstr>
      <vt:lpstr>Jumps </vt:lpstr>
      <vt:lpstr>Miscellaneous Statements</vt:lpstr>
      <vt:lpstr>Declarations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BHADRA</dc:creator>
  <cp:lastModifiedBy>USER</cp:lastModifiedBy>
  <cp:revision>208</cp:revision>
  <dcterms:created xsi:type="dcterms:W3CDTF">2006-08-16T00:00:00Z</dcterms:created>
  <dcterms:modified xsi:type="dcterms:W3CDTF">2020-12-06T08:23:26Z</dcterms:modified>
</cp:coreProperties>
</file>