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96" r:id="rId3"/>
    <p:sldId id="258" r:id="rId4"/>
    <p:sldId id="259" r:id="rId5"/>
    <p:sldId id="260" r:id="rId6"/>
    <p:sldId id="297" r:id="rId7"/>
    <p:sldId id="261" r:id="rId8"/>
    <p:sldId id="262" r:id="rId9"/>
    <p:sldId id="263" r:id="rId10"/>
    <p:sldId id="264" r:id="rId11"/>
    <p:sldId id="298"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50"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70946F-C4FB-4275-B4D1-9FE41285474C}" type="datetimeFigureOut">
              <a:rPr lang="en-US" smtClean="0"/>
              <a:pPr/>
              <a:t>12/6/2020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F56BC2-9129-4E8A-A1E7-29DCE4697A4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50941F-5D2F-4ED0-97F5-40C97C6E19C9}"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6D3100-7F0C-41F4-977A-913DFD140FC4}"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21AB0E-7BC9-45FB-A03A-150F40333D29}"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50726A-30A3-4273-96F7-A47F1FD811CC}"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91A832-E843-48B9-A953-7510E061A92B}"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50863A-5BE5-4F02-B8F0-7B387BD170C4}" type="datetime1">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EE9172-3F6E-492B-83FE-9EAF0D392D9F}" type="datetime1">
              <a:rPr lang="en-US" smtClean="0"/>
              <a:pPr/>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C82A0E-0624-4ACB-8BAD-5408AC20A06D}" type="datetime1">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905B2E-C149-4BDE-A31D-F7DC26D83910}" type="datetime1">
              <a:rPr lang="en-US" smtClean="0"/>
              <a:pPr/>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C2F8A0-D5CA-4669-9C8B-CB8B7F00B404}" type="datetime1">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7A31E0-0771-40A9-A5D4-FD72F5469D71}" type="datetime1">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EF2E5-353B-4822-9F3A-F3536FB8FBA7}" type="datetime1">
              <a:rPr lang="en-US" smtClean="0"/>
              <a:pPr/>
              <a:t>12/6/2020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JavaScript</a:t>
            </a:r>
            <a:endParaRPr lang="en-IN" dirty="0"/>
          </a:p>
        </p:txBody>
      </p:sp>
      <p:sp>
        <p:nvSpPr>
          <p:cNvPr id="3" name="Content Placeholder 2"/>
          <p:cNvSpPr>
            <a:spLocks noGrp="1"/>
          </p:cNvSpPr>
          <p:nvPr>
            <p:ph idx="1"/>
          </p:nvPr>
        </p:nvSpPr>
        <p:spPr/>
        <p:txBody>
          <a:bodyPr/>
          <a:lstStyle/>
          <a:p>
            <a:r>
              <a:rPr lang="en-IN" sz="2400" dirty="0" smtClean="0"/>
              <a:t>JavaScript is the programming language of the web.</a:t>
            </a:r>
          </a:p>
          <a:p>
            <a:pPr>
              <a:buNone/>
            </a:pPr>
            <a:endParaRPr lang="en-IN" sz="2400" dirty="0" smtClean="0"/>
          </a:p>
          <a:p>
            <a:r>
              <a:rPr lang="en-IN" sz="2400" dirty="0" smtClean="0"/>
              <a:t>JavaScript is a high-level, dynamic, interpreted programming language that is well-suited to object-oriented and functional programming styles.</a:t>
            </a:r>
          </a:p>
          <a:p>
            <a:endParaRPr lang="en-IN" sz="2400" dirty="0" smtClean="0"/>
          </a:p>
          <a:p>
            <a:r>
              <a:rPr lang="en-IN" sz="2400" dirty="0" smtClean="0"/>
              <a:t>JavaScript is the client side scripting language as well as used for the server side scripting also.</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smtClean="0"/>
              <a:t>Lexical structure</a:t>
            </a:r>
            <a:endParaRPr lang="en-IN" dirty="0"/>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pPr algn="just"/>
            <a:r>
              <a:rPr lang="en-IN" sz="2400" b="1" u="sng" dirty="0" smtClean="0"/>
              <a:t>Unicode</a:t>
            </a:r>
            <a:r>
              <a:rPr lang="en-IN" sz="2400" b="1" dirty="0" smtClean="0"/>
              <a:t> : </a:t>
            </a:r>
            <a:r>
              <a:rPr lang="en-IN" sz="2400" dirty="0" smtClean="0"/>
              <a:t>JavaScript programs are written using the Unicode character set. For portability and ease of editing, it is common to use only ASCII letters and digits in identifiers.</a:t>
            </a:r>
          </a:p>
          <a:p>
            <a:pPr algn="just">
              <a:buNone/>
            </a:pPr>
            <a:endParaRPr lang="en-IN" sz="2400" dirty="0" smtClean="0"/>
          </a:p>
          <a:p>
            <a:pPr algn="just"/>
            <a:r>
              <a:rPr lang="en-IN" sz="2400" b="1" u="sng" dirty="0" smtClean="0"/>
              <a:t>Optional Semicolons</a:t>
            </a:r>
            <a:r>
              <a:rPr lang="en-IN" sz="2400" b="1" dirty="0" smtClean="0"/>
              <a:t> : </a:t>
            </a:r>
            <a:r>
              <a:rPr lang="en-IN" sz="2400" dirty="0" smtClean="0"/>
              <a:t>JavaScript uses the semicolon (;) to separate statements from one another. In JavaScript, you can usually omit the semicolon between two statements if those statements are written on separate lines.</a:t>
            </a:r>
          </a:p>
          <a:p>
            <a:pPr algn="just">
              <a:buNone/>
            </a:pPr>
            <a:r>
              <a:rPr lang="en-IN" sz="2400" b="1" dirty="0" smtClean="0"/>
              <a:t>	let a</a:t>
            </a:r>
          </a:p>
          <a:p>
            <a:pPr>
              <a:buNone/>
            </a:pPr>
            <a:r>
              <a:rPr lang="en-IN" sz="2400" b="1" dirty="0" smtClean="0"/>
              <a:t>	a</a:t>
            </a:r>
          </a:p>
          <a:p>
            <a:pPr>
              <a:buNone/>
            </a:pPr>
            <a:r>
              <a:rPr lang="en-IN" sz="2400" b="1" dirty="0" smtClean="0"/>
              <a:t>	=</a:t>
            </a:r>
          </a:p>
          <a:p>
            <a:pPr>
              <a:buNone/>
            </a:pPr>
            <a:r>
              <a:rPr lang="en-IN" sz="2400" b="1" dirty="0" smtClean="0"/>
              <a:t>	3</a:t>
            </a:r>
          </a:p>
          <a:p>
            <a:pPr>
              <a:buNone/>
            </a:pPr>
            <a:r>
              <a:rPr lang="en-IN" sz="2400" b="1" dirty="0" smtClean="0"/>
              <a:t>	console.log(a)</a:t>
            </a:r>
          </a:p>
          <a:p>
            <a:pPr>
              <a:buNone/>
            </a:pPr>
            <a:r>
              <a:rPr lang="en-IN" sz="2400" dirty="0" smtClean="0"/>
              <a:t>	JavaScript interprets this code like this:</a:t>
            </a:r>
          </a:p>
          <a:p>
            <a:pPr>
              <a:buNone/>
            </a:pPr>
            <a:r>
              <a:rPr lang="en-IN" sz="2400" b="1" dirty="0" smtClean="0"/>
              <a:t>	let a; a = 3; console.log(a);</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lstStyle/>
          <a:p>
            <a:r>
              <a:rPr lang="en-IN" b="1" dirty="0" smtClean="0"/>
              <a:t>Types, Values, and Variables</a:t>
            </a:r>
            <a:endParaRPr lang="en-IN"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Types, Values, and Variables</a:t>
            </a:r>
            <a:endParaRPr lang="en-IN" dirty="0"/>
          </a:p>
        </p:txBody>
      </p:sp>
      <p:sp>
        <p:nvSpPr>
          <p:cNvPr id="3" name="Content Placeholder 2"/>
          <p:cNvSpPr>
            <a:spLocks noGrp="1"/>
          </p:cNvSpPr>
          <p:nvPr>
            <p:ph idx="1"/>
          </p:nvPr>
        </p:nvSpPr>
        <p:spPr>
          <a:xfrm>
            <a:off x="457200" y="838200"/>
            <a:ext cx="8229600" cy="5562600"/>
          </a:xfrm>
        </p:spPr>
        <p:txBody>
          <a:bodyPr>
            <a:noAutofit/>
          </a:bodyPr>
          <a:lstStyle/>
          <a:p>
            <a:pPr algn="just"/>
            <a:r>
              <a:rPr lang="en-IN" sz="2400" dirty="0" smtClean="0"/>
              <a:t>JavaScript types can be divided into two categories: primitive types and object types. </a:t>
            </a:r>
          </a:p>
          <a:p>
            <a:pPr algn="just"/>
            <a:r>
              <a:rPr lang="en-IN" sz="2400" b="1" u="sng" dirty="0" smtClean="0"/>
              <a:t>Primitive types </a:t>
            </a:r>
            <a:r>
              <a:rPr lang="en-IN" sz="2400" dirty="0" smtClean="0"/>
              <a:t>: JavaScript’s primitive types include numbers, strings of text (known as strings), and Boolean truth values (known as </a:t>
            </a:r>
            <a:r>
              <a:rPr lang="en-IN" sz="2400" dirty="0" err="1" smtClean="0"/>
              <a:t>booleans</a:t>
            </a:r>
            <a:r>
              <a:rPr lang="en-IN" sz="2400" dirty="0" smtClean="0"/>
              <a:t>).</a:t>
            </a:r>
          </a:p>
          <a:p>
            <a:pPr algn="just"/>
            <a:r>
              <a:rPr lang="en-IN" sz="2400" b="1" u="sng" dirty="0" smtClean="0"/>
              <a:t>Object types</a:t>
            </a:r>
            <a:r>
              <a:rPr lang="en-IN" sz="2400" dirty="0" smtClean="0"/>
              <a:t> : Any JavaScript value that is not a number, a string, a </a:t>
            </a:r>
            <a:r>
              <a:rPr lang="en-IN" sz="2400" dirty="0" err="1" smtClean="0"/>
              <a:t>boolean</a:t>
            </a:r>
            <a:r>
              <a:rPr lang="en-IN" sz="2400" dirty="0" smtClean="0"/>
              <a:t>, a symbol, null, or undefined is an object. An object (that is, a member of the type object) is a collection of properties where each property has a name and a value (either a primitive value or another object).</a:t>
            </a:r>
          </a:p>
          <a:p>
            <a:pPr algn="just"/>
            <a:r>
              <a:rPr lang="en-IN" sz="2400" dirty="0" smtClean="0"/>
              <a:t>JavaScript’s object types are </a:t>
            </a:r>
            <a:r>
              <a:rPr lang="en-IN" sz="2400" b="1" dirty="0" smtClean="0"/>
              <a:t>mutable</a:t>
            </a:r>
            <a:r>
              <a:rPr lang="en-IN" sz="2400" dirty="0" smtClean="0"/>
              <a:t> and its primitive types are </a:t>
            </a:r>
            <a:r>
              <a:rPr lang="en-IN" sz="2400" b="1" dirty="0" smtClean="0"/>
              <a:t>immutable</a:t>
            </a:r>
            <a:r>
              <a:rPr lang="en-IN" sz="2400" dirty="0" smtClean="0"/>
              <a:t>. A value of a mutable type can change object properties and array elements. Numbers, </a:t>
            </a:r>
            <a:r>
              <a:rPr lang="en-IN" sz="2400" dirty="0" err="1" smtClean="0"/>
              <a:t>booleans</a:t>
            </a:r>
            <a:r>
              <a:rPr lang="en-IN" sz="2400" dirty="0" smtClean="0"/>
              <a:t>, symbols, null, and undefined are immutable.</a:t>
            </a:r>
          </a:p>
          <a:p>
            <a:pPr algn="just"/>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smtClean="0"/>
              <a:t>Numbers</a:t>
            </a:r>
            <a:endParaRPr lang="en-IN" dirty="0"/>
          </a:p>
        </p:txBody>
      </p:sp>
      <p:sp>
        <p:nvSpPr>
          <p:cNvPr id="3" name="Content Placeholder 2"/>
          <p:cNvSpPr>
            <a:spLocks noGrp="1"/>
          </p:cNvSpPr>
          <p:nvPr>
            <p:ph idx="1"/>
          </p:nvPr>
        </p:nvSpPr>
        <p:spPr>
          <a:xfrm>
            <a:off x="457200" y="914400"/>
            <a:ext cx="8229600" cy="5486400"/>
          </a:xfrm>
        </p:spPr>
        <p:txBody>
          <a:bodyPr>
            <a:noAutofit/>
          </a:bodyPr>
          <a:lstStyle/>
          <a:p>
            <a:pPr algn="just"/>
            <a:r>
              <a:rPr lang="en-IN" sz="2400" dirty="0" smtClean="0"/>
              <a:t>JavaScript’s primary numeric type, Number, is used to represent integers and to approximate real numbers. JavaScript represents numbers using the 64-bit floating-point format defined by the IEEE 754 standard.</a:t>
            </a:r>
          </a:p>
          <a:p>
            <a:pPr algn="just"/>
            <a:r>
              <a:rPr lang="en-IN" sz="2400" b="1" dirty="0" smtClean="0"/>
              <a:t>Integer Literals : </a:t>
            </a:r>
            <a:r>
              <a:rPr lang="en-IN" sz="2400" dirty="0" smtClean="0"/>
              <a:t>In a JavaScript program, a base-10 integer is written as a sequence of digits. JavaScript recognizes hexadecimal (base-16, prefix 0x ) values. In ES6 and later, recognizes integers in binary (base 2) or octal (base 8) using the prefixes 0b and 0o (or 0B and 0O) instead of 0x.</a:t>
            </a:r>
          </a:p>
          <a:p>
            <a:pPr algn="just">
              <a:buNone/>
            </a:pPr>
            <a:r>
              <a:rPr lang="en-IN" sz="2400" dirty="0" smtClean="0"/>
              <a:t>	Example : 10000000</a:t>
            </a:r>
          </a:p>
          <a:p>
            <a:pPr algn="just">
              <a:buNone/>
            </a:pPr>
            <a:r>
              <a:rPr lang="en-IN" sz="2400" dirty="0" smtClean="0"/>
              <a:t>	0xff </a:t>
            </a:r>
            <a:r>
              <a:rPr lang="en-IN" sz="2400" i="1" dirty="0" smtClean="0"/>
              <a:t>// =&gt; 255: (15*16 + 15)</a:t>
            </a:r>
          </a:p>
          <a:p>
            <a:pPr algn="just">
              <a:buNone/>
            </a:pPr>
            <a:r>
              <a:rPr lang="en-IN" sz="2400" i="1" dirty="0" smtClean="0"/>
              <a:t>	</a:t>
            </a:r>
            <a:r>
              <a:rPr lang="pl-PL" sz="2400" dirty="0" smtClean="0"/>
              <a:t>0b10101 // =&gt; 21: (1*16 + 0*8 + 1*4 + 0*2 + 1*1)</a:t>
            </a:r>
          </a:p>
          <a:p>
            <a:pPr algn="just">
              <a:buNone/>
            </a:pPr>
            <a:r>
              <a:rPr lang="pt-BR" sz="2400" dirty="0" smtClean="0"/>
              <a:t>	0o377 // =&gt; 255: (3*64 + 7*8 + 7*1)</a:t>
            </a:r>
            <a:endParaRPr lang="en-IN" sz="2400" dirty="0" smtClean="0"/>
          </a:p>
          <a:p>
            <a:pPr algn="just">
              <a:buNone/>
            </a:pPr>
            <a:r>
              <a:rPr lang="en-IN" sz="2400" b="1" dirty="0" smtClean="0"/>
              <a:t>	</a:t>
            </a:r>
          </a:p>
          <a:p>
            <a:pPr algn="just">
              <a:buNone/>
            </a:pPr>
            <a:r>
              <a:rPr lang="en-IN" sz="2400" b="1" dirty="0" smtClean="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Numbers</a:t>
            </a:r>
            <a:endParaRPr lang="en-IN"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pPr algn="just"/>
            <a:r>
              <a:rPr lang="en-IN" sz="2400" b="1" u="sng" dirty="0" smtClean="0"/>
              <a:t>Floating-Point Literals :</a:t>
            </a:r>
          </a:p>
          <a:p>
            <a:pPr algn="just">
              <a:buNone/>
            </a:pPr>
            <a:r>
              <a:rPr lang="en-IN" sz="2400" dirty="0" smtClean="0"/>
              <a:t>	3.14</a:t>
            </a:r>
          </a:p>
          <a:p>
            <a:pPr algn="just">
              <a:buNone/>
            </a:pPr>
            <a:r>
              <a:rPr lang="en-IN" sz="2400" dirty="0" smtClean="0"/>
              <a:t>	6.02e23 </a:t>
            </a:r>
            <a:r>
              <a:rPr lang="en-IN" sz="2400" i="1" dirty="0" smtClean="0"/>
              <a:t>// 6.02 × 10²³</a:t>
            </a:r>
          </a:p>
          <a:p>
            <a:pPr algn="just">
              <a:buNone/>
            </a:pPr>
            <a:r>
              <a:rPr lang="en-IN" sz="2400" dirty="0" smtClean="0"/>
              <a:t>	1.4738223E-32 </a:t>
            </a:r>
            <a:r>
              <a:rPr lang="en-IN" sz="2400" i="1" dirty="0" smtClean="0"/>
              <a:t>// 1.4738223 × 10⁻³²</a:t>
            </a:r>
          </a:p>
          <a:p>
            <a:pPr algn="just">
              <a:buNone/>
            </a:pPr>
            <a:endParaRPr lang="en-IN" sz="2400" i="1" dirty="0" smtClean="0"/>
          </a:p>
          <a:p>
            <a:pPr algn="just"/>
            <a:r>
              <a:rPr lang="en-IN" sz="2400" b="1" u="sng" dirty="0" smtClean="0"/>
              <a:t>Arithmetic in JavaScript :</a:t>
            </a:r>
          </a:p>
          <a:p>
            <a:pPr algn="just">
              <a:buNone/>
            </a:pPr>
            <a:r>
              <a:rPr lang="en-IN" sz="2400" b="1" dirty="0" smtClean="0"/>
              <a:t>	</a:t>
            </a:r>
            <a:r>
              <a:rPr lang="en-IN" sz="2400" dirty="0" smtClean="0"/>
              <a:t>JavaScript programs work with numbers using the arithmetic operators. In addition to these basic arithmetic operators, JavaScript supports more complex mathematical operations through a set of functions and constants defined as properties of the Math object.</a:t>
            </a:r>
          </a:p>
          <a:p>
            <a:pPr algn="just">
              <a:buNone/>
            </a:pPr>
            <a:r>
              <a:rPr lang="en-IN" sz="2400" dirty="0" smtClean="0"/>
              <a:t>	Math.pow(2,53) </a:t>
            </a:r>
            <a:r>
              <a:rPr lang="en-IN" sz="2400" i="1" dirty="0" smtClean="0"/>
              <a:t>// =&gt; 9007199254740992: 2 to the power 53</a:t>
            </a:r>
          </a:p>
          <a:p>
            <a:pPr algn="just">
              <a:buNone/>
            </a:pPr>
            <a:r>
              <a:rPr lang="en-IN" sz="2400" dirty="0" smtClean="0"/>
              <a:t>	</a:t>
            </a:r>
            <a:r>
              <a:rPr lang="en-IN" sz="2400" dirty="0" err="1" smtClean="0"/>
              <a:t>Math.round</a:t>
            </a:r>
            <a:r>
              <a:rPr lang="en-IN" sz="2400" dirty="0" smtClean="0"/>
              <a:t>(.6) </a:t>
            </a:r>
            <a:r>
              <a:rPr lang="en-IN" sz="2400" i="1" dirty="0" smtClean="0"/>
              <a:t>// =&gt; 1.0: round to the nearest integer</a:t>
            </a:r>
          </a:p>
          <a:p>
            <a:pPr algn="just">
              <a:buNone/>
            </a:pPr>
            <a:r>
              <a:rPr lang="en-IN" sz="2400" dirty="0" smtClean="0"/>
              <a:t>	</a:t>
            </a:r>
            <a:r>
              <a:rPr lang="en-IN" sz="2400" dirty="0" err="1" smtClean="0"/>
              <a:t>Math.ceil</a:t>
            </a:r>
            <a:r>
              <a:rPr lang="en-IN" sz="2400" dirty="0" smtClean="0"/>
              <a:t>(.6) </a:t>
            </a:r>
            <a:r>
              <a:rPr lang="en-IN" sz="2400" i="1" dirty="0" smtClean="0"/>
              <a:t>// =&gt; 1.0: round up to an integer</a:t>
            </a:r>
          </a:p>
          <a:p>
            <a:pPr algn="just">
              <a:buNone/>
            </a:pPr>
            <a:r>
              <a:rPr lang="en-IN" sz="2400" dirty="0" smtClean="0"/>
              <a:t>	</a:t>
            </a:r>
            <a:r>
              <a:rPr lang="en-IN" sz="2400" dirty="0" err="1" smtClean="0"/>
              <a:t>Math.floor</a:t>
            </a:r>
            <a:r>
              <a:rPr lang="en-IN" sz="2400" dirty="0" smtClean="0"/>
              <a:t>(.6) </a:t>
            </a:r>
            <a:r>
              <a:rPr lang="en-IN" sz="2400" i="1" dirty="0" smtClean="0"/>
              <a:t>// =&gt; 0.0: round down to an integer</a:t>
            </a:r>
          </a:p>
          <a:p>
            <a:pPr algn="just">
              <a:buNone/>
            </a:pPr>
            <a:r>
              <a:rPr lang="en-IN" sz="2400" dirty="0" smtClean="0"/>
              <a:t>	Math.abs(-5) </a:t>
            </a:r>
            <a:r>
              <a:rPr lang="en-IN" sz="2400" i="1" dirty="0" smtClean="0"/>
              <a:t>// =&gt; 5: absolute value</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Numbers</a:t>
            </a:r>
            <a:endParaRPr lang="en-IN"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algn="just"/>
            <a:r>
              <a:rPr lang="en-IN" sz="2400" b="1" dirty="0" smtClean="0"/>
              <a:t>Arbitrary Precision Integers with </a:t>
            </a:r>
            <a:r>
              <a:rPr lang="en-IN" sz="2400" b="1" dirty="0" err="1" smtClean="0"/>
              <a:t>BigInt</a:t>
            </a:r>
            <a:r>
              <a:rPr lang="en-IN" sz="2400" b="1" dirty="0" smtClean="0"/>
              <a:t> : </a:t>
            </a:r>
            <a:r>
              <a:rPr lang="en-IN" sz="2400" dirty="0" smtClean="0"/>
              <a:t>	One of the newest features of JavaScript, defined in ES2020, is a new numeric type known as </a:t>
            </a:r>
            <a:r>
              <a:rPr lang="en-IN" sz="2400" dirty="0" err="1" smtClean="0"/>
              <a:t>BigInt.BigInt</a:t>
            </a:r>
            <a:r>
              <a:rPr lang="en-IN" sz="2400" dirty="0" smtClean="0"/>
              <a:t> literals are written as a string of digits followed by a lowercase letter n. By default, the are in base 10, but you can use the 0b, 0o, and 0x prefixes for binary, octal, and hexadecimal </a:t>
            </a:r>
            <a:r>
              <a:rPr lang="en-IN" sz="2400" dirty="0" err="1" smtClean="0"/>
              <a:t>BigInts</a:t>
            </a:r>
            <a:r>
              <a:rPr lang="en-IN" sz="2400" dirty="0" smtClean="0"/>
              <a:t>.</a:t>
            </a:r>
          </a:p>
          <a:p>
            <a:pPr algn="just">
              <a:buNone/>
            </a:pPr>
            <a:r>
              <a:rPr lang="en-IN" sz="2400" dirty="0" smtClean="0"/>
              <a:t>	1234n </a:t>
            </a:r>
            <a:r>
              <a:rPr lang="en-IN" sz="2400" i="1" dirty="0" smtClean="0"/>
              <a:t>// A not-so-big </a:t>
            </a:r>
            <a:r>
              <a:rPr lang="en-IN" sz="2400" i="1" dirty="0" err="1" smtClean="0"/>
              <a:t>BigInt</a:t>
            </a:r>
            <a:r>
              <a:rPr lang="en-IN" sz="2400" i="1" dirty="0" smtClean="0"/>
              <a:t> literal</a:t>
            </a:r>
          </a:p>
          <a:p>
            <a:pPr algn="just">
              <a:buNone/>
            </a:pPr>
            <a:r>
              <a:rPr lang="en-IN" sz="2400" dirty="0" smtClean="0"/>
              <a:t>	0b111111n </a:t>
            </a:r>
            <a:r>
              <a:rPr lang="en-IN" sz="2400" i="1" dirty="0" smtClean="0"/>
              <a:t>// A binary </a:t>
            </a:r>
            <a:r>
              <a:rPr lang="en-IN" sz="2400" i="1" dirty="0" err="1" smtClean="0"/>
              <a:t>BigInt</a:t>
            </a:r>
            <a:endParaRPr lang="en-IN" sz="2400" i="1" dirty="0" smtClean="0"/>
          </a:p>
          <a:p>
            <a:pPr algn="just">
              <a:buNone/>
            </a:pPr>
            <a:r>
              <a:rPr lang="en-IN" sz="2400" dirty="0" smtClean="0"/>
              <a:t>	0o7777n </a:t>
            </a:r>
            <a:r>
              <a:rPr lang="en-IN" sz="2400" i="1" dirty="0" smtClean="0"/>
              <a:t>// An octal </a:t>
            </a:r>
            <a:r>
              <a:rPr lang="en-IN" sz="2400" i="1" dirty="0" err="1" smtClean="0"/>
              <a:t>BigInt</a:t>
            </a:r>
            <a:endParaRPr lang="en-IN" sz="2400" i="1" dirty="0" smtClean="0"/>
          </a:p>
          <a:p>
            <a:pPr algn="just">
              <a:buNone/>
            </a:pPr>
            <a:r>
              <a:rPr lang="pt-BR" sz="2400" dirty="0" smtClean="0"/>
              <a:t>	0x8000000000000000n </a:t>
            </a:r>
            <a:r>
              <a:rPr lang="pt-BR" sz="2400" i="1" dirty="0" smtClean="0"/>
              <a:t>// =&gt; 2n**63n: A 64-bit integer</a:t>
            </a:r>
          </a:p>
          <a:p>
            <a:pPr algn="just"/>
            <a:r>
              <a:rPr lang="en-IN" sz="2400" b="1" dirty="0" smtClean="0"/>
              <a:t>Dates and Times : </a:t>
            </a:r>
            <a:r>
              <a:rPr lang="en-IN" sz="2400" dirty="0" smtClean="0"/>
              <a:t>JavaScript defines a simple Date class for representing and manipulating the numbers that represent dates and times.</a:t>
            </a:r>
          </a:p>
          <a:p>
            <a:pPr algn="just">
              <a:buNone/>
            </a:pPr>
            <a:r>
              <a:rPr lang="en-IN" sz="2400" b="1" dirty="0" smtClean="0"/>
              <a:t>	</a:t>
            </a:r>
            <a:r>
              <a:rPr lang="en-IN" sz="2400" dirty="0" smtClean="0"/>
              <a:t>let timestamp = </a:t>
            </a:r>
            <a:r>
              <a:rPr lang="en-IN" sz="2400" dirty="0" err="1" smtClean="0"/>
              <a:t>Date.now</a:t>
            </a:r>
            <a:r>
              <a:rPr lang="en-IN" sz="2400" dirty="0" smtClean="0"/>
              <a:t>(); // The current time as a timestamp (a 				number).</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Text</a:t>
            </a:r>
            <a:endParaRPr lang="en-IN" dirty="0"/>
          </a:p>
        </p:txBody>
      </p:sp>
      <p:sp>
        <p:nvSpPr>
          <p:cNvPr id="3" name="Content Placeholder 2"/>
          <p:cNvSpPr>
            <a:spLocks noGrp="1"/>
          </p:cNvSpPr>
          <p:nvPr>
            <p:ph idx="1"/>
          </p:nvPr>
        </p:nvSpPr>
        <p:spPr>
          <a:xfrm>
            <a:off x="457200" y="838200"/>
            <a:ext cx="8229600" cy="5287963"/>
          </a:xfrm>
        </p:spPr>
        <p:txBody>
          <a:bodyPr>
            <a:noAutofit/>
          </a:bodyPr>
          <a:lstStyle/>
          <a:p>
            <a:pPr algn="just"/>
            <a:r>
              <a:rPr lang="en-IN" sz="2000" dirty="0" smtClean="0"/>
              <a:t>The JavaScript type for representing text is the string. A string is an immutable ordered sequence of 16-bit values, each of which typically represents a Unicode character.</a:t>
            </a:r>
          </a:p>
          <a:p>
            <a:pPr algn="just"/>
            <a:r>
              <a:rPr lang="en-IN" sz="2000" b="1" dirty="0" smtClean="0"/>
              <a:t>String Literals : </a:t>
            </a:r>
            <a:r>
              <a:rPr lang="en-IN" sz="2000" dirty="0" smtClean="0"/>
              <a:t>To include a string in a JavaScript program, simply enclose the characters of the string within a matched pair of single or double quotes or </a:t>
            </a:r>
            <a:r>
              <a:rPr lang="en-IN" sz="2000" dirty="0" err="1" smtClean="0"/>
              <a:t>backticks</a:t>
            </a:r>
            <a:r>
              <a:rPr lang="en-IN" sz="2000" dirty="0" smtClean="0"/>
              <a:t> (' or " or `).</a:t>
            </a:r>
          </a:p>
          <a:p>
            <a:pPr algn="just">
              <a:buNone/>
            </a:pPr>
            <a:r>
              <a:rPr lang="en-IN" sz="2000" dirty="0" smtClean="0"/>
              <a:t>	"" // The empty string: it has zero characters</a:t>
            </a:r>
          </a:p>
          <a:p>
            <a:pPr algn="just">
              <a:buNone/>
            </a:pPr>
            <a:r>
              <a:rPr lang="en-IN" sz="2000" dirty="0" smtClean="0"/>
              <a:t>	'testing'</a:t>
            </a:r>
          </a:p>
          <a:p>
            <a:pPr algn="just">
              <a:buNone/>
            </a:pPr>
            <a:r>
              <a:rPr lang="en-IN" sz="2000" dirty="0" smtClean="0"/>
              <a:t>	"3.14"</a:t>
            </a:r>
          </a:p>
          <a:p>
            <a:pPr algn="just">
              <a:buNone/>
            </a:pPr>
            <a:r>
              <a:rPr lang="en-IN" sz="2000" dirty="0" smtClean="0"/>
              <a:t>	'name="</a:t>
            </a:r>
            <a:r>
              <a:rPr lang="en-IN" sz="2000" dirty="0" err="1" smtClean="0"/>
              <a:t>myform</a:t>
            </a:r>
            <a:r>
              <a:rPr lang="en-IN" sz="2000" dirty="0" smtClean="0"/>
              <a:t>"‘</a:t>
            </a:r>
          </a:p>
          <a:p>
            <a:pPr algn="just">
              <a:buNone/>
            </a:pPr>
            <a:r>
              <a:rPr lang="en-IN" sz="2000" dirty="0" smtClean="0"/>
              <a:t>	`"She said 'hi'", he said.`</a:t>
            </a:r>
          </a:p>
          <a:p>
            <a:pPr algn="just"/>
            <a:r>
              <a:rPr lang="en-IN" sz="2000" b="1" dirty="0" smtClean="0"/>
              <a:t>Escape Sequences in String Literals :</a:t>
            </a:r>
          </a:p>
          <a:p>
            <a:pPr algn="just">
              <a:buNone/>
            </a:pPr>
            <a:r>
              <a:rPr lang="en-IN" sz="2000" dirty="0" smtClean="0"/>
              <a:t>	The backslash character (\) has a special purpose in JavaScript strings.</a:t>
            </a:r>
          </a:p>
          <a:p>
            <a:pPr algn="just">
              <a:buNone/>
            </a:pPr>
            <a:r>
              <a:rPr lang="en-IN" sz="2000" dirty="0" smtClean="0"/>
              <a:t>	Combined with the character that follows it, it represents a character</a:t>
            </a:r>
          </a:p>
          <a:p>
            <a:pPr algn="just">
              <a:buNone/>
            </a:pPr>
            <a:r>
              <a:rPr lang="en-IN" sz="2000" dirty="0" smtClean="0"/>
              <a:t>	that is not otherwise </a:t>
            </a:r>
            <a:r>
              <a:rPr lang="en-IN" sz="2000" dirty="0" err="1" smtClean="0"/>
              <a:t>representable</a:t>
            </a:r>
            <a:r>
              <a:rPr lang="en-IN" sz="2000" dirty="0" smtClean="0"/>
              <a:t> within the string.  Example, \n.</a:t>
            </a:r>
          </a:p>
          <a:p>
            <a:pPr algn="just">
              <a:buNone/>
            </a:pPr>
            <a:r>
              <a:rPr lang="en-IN" sz="2000" dirty="0" smtClean="0"/>
              <a:t>	</a:t>
            </a:r>
            <a:endParaRPr lang="en-IN"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smtClean="0"/>
              <a:t>Text</a:t>
            </a:r>
            <a:endParaRPr lang="en-IN" dirty="0"/>
          </a:p>
        </p:txBody>
      </p:sp>
      <p:sp>
        <p:nvSpPr>
          <p:cNvPr id="3" name="Content Placeholder 2"/>
          <p:cNvSpPr>
            <a:spLocks noGrp="1"/>
          </p:cNvSpPr>
          <p:nvPr>
            <p:ph idx="1"/>
          </p:nvPr>
        </p:nvSpPr>
        <p:spPr>
          <a:xfrm>
            <a:off x="457200" y="914400"/>
            <a:ext cx="8229600" cy="5211763"/>
          </a:xfrm>
        </p:spPr>
        <p:txBody>
          <a:bodyPr>
            <a:normAutofit/>
          </a:bodyPr>
          <a:lstStyle/>
          <a:p>
            <a:pPr algn="just"/>
            <a:r>
              <a:rPr lang="en-IN" sz="2400" b="1" dirty="0" smtClean="0"/>
              <a:t>Working with Strings : </a:t>
            </a:r>
            <a:r>
              <a:rPr lang="en-IN" sz="2400" dirty="0" smtClean="0"/>
              <a:t>One of the built-in features of JavaScript is the ability to </a:t>
            </a:r>
            <a:r>
              <a:rPr lang="en-IN" sz="2400" i="1" dirty="0" smtClean="0"/>
              <a:t>concatenate </a:t>
            </a:r>
            <a:r>
              <a:rPr lang="en-IN" sz="2400" dirty="0" smtClean="0"/>
              <a:t>strings. </a:t>
            </a:r>
          </a:p>
          <a:p>
            <a:pPr algn="just">
              <a:buNone/>
            </a:pPr>
            <a:r>
              <a:rPr lang="en-IN" sz="2400" b="1" dirty="0" smtClean="0"/>
              <a:t>     let </a:t>
            </a:r>
            <a:r>
              <a:rPr lang="en-IN" sz="2400" b="1" dirty="0" err="1" smtClean="0"/>
              <a:t>msg</a:t>
            </a:r>
            <a:r>
              <a:rPr lang="en-IN" sz="2400" b="1" dirty="0" smtClean="0"/>
              <a:t> = "Hello, " + "world"; </a:t>
            </a:r>
            <a:r>
              <a:rPr lang="en-IN" sz="2400" b="1" i="1" dirty="0" smtClean="0"/>
              <a:t>// Produces the string </a:t>
            </a:r>
            <a:r>
              <a:rPr lang="en-IN" sz="2400" i="1" dirty="0" smtClean="0"/>
              <a:t>"Hello, world“</a:t>
            </a:r>
          </a:p>
          <a:p>
            <a:pPr algn="just">
              <a:buNone/>
            </a:pPr>
            <a:r>
              <a:rPr lang="en-IN" sz="2400" dirty="0" smtClean="0"/>
              <a:t>	Strings can be compared with the standard === equality and !== inequality operators: two strings are equal if and only if they consist of exactly the same sequence of 16-bit values. Strings can also be 	compared with the &lt;, &lt;=, &gt;, and &gt;= operators. String comparison is done simply by comparing the 16-bit values.</a:t>
            </a:r>
          </a:p>
          <a:p>
            <a:pPr algn="just">
              <a:buNone/>
            </a:pPr>
            <a:r>
              <a:rPr lang="en-IN" sz="2400" dirty="0" smtClean="0"/>
              <a:t>	</a:t>
            </a:r>
            <a:r>
              <a:rPr lang="en-IN" sz="2400" dirty="0" err="1" smtClean="0"/>
              <a:t>s.length</a:t>
            </a:r>
            <a:r>
              <a:rPr lang="en-IN" sz="2400" dirty="0" smtClean="0"/>
              <a:t> //determine the length of a string</a:t>
            </a:r>
          </a:p>
          <a:p>
            <a:pPr algn="just">
              <a:buNone/>
            </a:pPr>
            <a:r>
              <a:rPr lang="en-IN" sz="2400" dirty="0" smtClean="0"/>
              <a:t>	</a:t>
            </a:r>
          </a:p>
          <a:p>
            <a:pPr algn="just">
              <a:buNone/>
            </a:pP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smtClean="0"/>
              <a:t>Text</a:t>
            </a:r>
            <a:endParaRPr lang="en-IN" dirty="0"/>
          </a:p>
        </p:txBody>
      </p:sp>
      <p:sp>
        <p:nvSpPr>
          <p:cNvPr id="3" name="Content Placeholder 2"/>
          <p:cNvSpPr>
            <a:spLocks noGrp="1"/>
          </p:cNvSpPr>
          <p:nvPr>
            <p:ph idx="1"/>
          </p:nvPr>
        </p:nvSpPr>
        <p:spPr>
          <a:xfrm>
            <a:off x="457200" y="838200"/>
            <a:ext cx="8229600" cy="5562600"/>
          </a:xfrm>
        </p:spPr>
        <p:txBody>
          <a:bodyPr>
            <a:noAutofit/>
          </a:bodyPr>
          <a:lstStyle/>
          <a:p>
            <a:pPr algn="just"/>
            <a:r>
              <a:rPr lang="en-IN" sz="2000" b="1" dirty="0" smtClean="0"/>
              <a:t>let s = "Hello, world";  </a:t>
            </a:r>
            <a:r>
              <a:rPr lang="en-IN" sz="2000" b="1" i="1" dirty="0" smtClean="0"/>
              <a:t>// Start with some text.</a:t>
            </a:r>
          </a:p>
          <a:p>
            <a:pPr algn="just"/>
            <a:r>
              <a:rPr lang="en-IN" sz="2000" i="1" dirty="0" smtClean="0"/>
              <a:t>// Obtaining portions of a string</a:t>
            </a:r>
          </a:p>
          <a:p>
            <a:pPr algn="just">
              <a:buNone/>
            </a:pPr>
            <a:r>
              <a:rPr lang="en-IN" sz="2000" dirty="0" smtClean="0"/>
              <a:t>	</a:t>
            </a:r>
            <a:r>
              <a:rPr lang="en-IN" sz="2000" dirty="0" err="1" smtClean="0"/>
              <a:t>s.substring</a:t>
            </a:r>
            <a:r>
              <a:rPr lang="en-IN" sz="2000" dirty="0" smtClean="0"/>
              <a:t>(1,4) </a:t>
            </a:r>
            <a:r>
              <a:rPr lang="en-IN" sz="2000" i="1" dirty="0" smtClean="0"/>
              <a:t>// =&gt; "ell": the 2nd, 3rd, and 4</a:t>
            </a:r>
            <a:r>
              <a:rPr lang="en-IN" sz="2000" i="1" baseline="30000" dirty="0" smtClean="0"/>
              <a:t>th</a:t>
            </a:r>
            <a:r>
              <a:rPr lang="en-IN" sz="2000" i="1" dirty="0" smtClean="0"/>
              <a:t> characters.</a:t>
            </a:r>
          </a:p>
          <a:p>
            <a:pPr algn="just">
              <a:buNone/>
            </a:pPr>
            <a:r>
              <a:rPr lang="en-IN" sz="2000" dirty="0" smtClean="0"/>
              <a:t>	</a:t>
            </a:r>
            <a:r>
              <a:rPr lang="en-IN" sz="2000" dirty="0" err="1" smtClean="0"/>
              <a:t>s.slice</a:t>
            </a:r>
            <a:r>
              <a:rPr lang="en-IN" sz="2000" dirty="0" smtClean="0"/>
              <a:t>(-3) </a:t>
            </a:r>
            <a:r>
              <a:rPr lang="en-IN" sz="2000" i="1" dirty="0" smtClean="0"/>
              <a:t>// =&gt; "</a:t>
            </a:r>
            <a:r>
              <a:rPr lang="en-IN" sz="2000" i="1" dirty="0" err="1" smtClean="0"/>
              <a:t>rld</a:t>
            </a:r>
            <a:r>
              <a:rPr lang="en-IN" sz="2000" i="1" dirty="0" smtClean="0"/>
              <a:t>": last 3 characters</a:t>
            </a:r>
          </a:p>
          <a:p>
            <a:pPr algn="just">
              <a:buNone/>
            </a:pPr>
            <a:r>
              <a:rPr lang="en-IN" sz="2000" dirty="0" smtClean="0"/>
              <a:t>	</a:t>
            </a:r>
            <a:r>
              <a:rPr lang="en-IN" sz="2000" dirty="0" err="1" smtClean="0"/>
              <a:t>s.split</a:t>
            </a:r>
            <a:r>
              <a:rPr lang="en-IN" sz="2000" dirty="0" smtClean="0"/>
              <a:t>(", ") </a:t>
            </a:r>
            <a:r>
              <a:rPr lang="en-IN" sz="2000" i="1" dirty="0" smtClean="0"/>
              <a:t>// =&gt; ["Hello", "world"]: split at delimiter string</a:t>
            </a:r>
          </a:p>
          <a:p>
            <a:pPr algn="just"/>
            <a:r>
              <a:rPr lang="en-IN" sz="2000" i="1" dirty="0" smtClean="0"/>
              <a:t>// Searching a string</a:t>
            </a:r>
          </a:p>
          <a:p>
            <a:pPr algn="just">
              <a:buNone/>
            </a:pPr>
            <a:r>
              <a:rPr lang="en-IN" sz="2000" dirty="0" smtClean="0"/>
              <a:t>	</a:t>
            </a:r>
            <a:r>
              <a:rPr lang="en-IN" sz="2000" dirty="0" err="1" smtClean="0"/>
              <a:t>s.indexOf</a:t>
            </a:r>
            <a:r>
              <a:rPr lang="en-IN" sz="2000" dirty="0" smtClean="0"/>
              <a:t>("l") </a:t>
            </a:r>
            <a:r>
              <a:rPr lang="en-IN" sz="2000" i="1" dirty="0" smtClean="0"/>
              <a:t>// =&gt; 2: position of first letter l</a:t>
            </a:r>
          </a:p>
          <a:p>
            <a:pPr algn="just">
              <a:buNone/>
            </a:pPr>
            <a:r>
              <a:rPr lang="en-IN" sz="2000" dirty="0" smtClean="0"/>
              <a:t>	</a:t>
            </a:r>
            <a:r>
              <a:rPr lang="en-IN" sz="2000" dirty="0" err="1" smtClean="0"/>
              <a:t>s.indexOf</a:t>
            </a:r>
            <a:r>
              <a:rPr lang="en-IN" sz="2000" dirty="0" smtClean="0"/>
              <a:t>("l", 3) </a:t>
            </a:r>
            <a:r>
              <a:rPr lang="en-IN" sz="2000" i="1" dirty="0" smtClean="0"/>
              <a:t>// =&gt; 3: position of first "l" at or after 3</a:t>
            </a:r>
          </a:p>
          <a:p>
            <a:pPr algn="just">
              <a:buNone/>
            </a:pPr>
            <a:r>
              <a:rPr lang="en-IN" sz="2000" dirty="0" smtClean="0"/>
              <a:t>	</a:t>
            </a:r>
            <a:r>
              <a:rPr lang="en-IN" sz="2000" dirty="0" err="1" smtClean="0"/>
              <a:t>s.indexOf</a:t>
            </a:r>
            <a:r>
              <a:rPr lang="en-IN" sz="2000" dirty="0" smtClean="0"/>
              <a:t>("</a:t>
            </a:r>
            <a:r>
              <a:rPr lang="en-IN" sz="2000" dirty="0" err="1" smtClean="0"/>
              <a:t>zz</a:t>
            </a:r>
            <a:r>
              <a:rPr lang="en-IN" sz="2000" dirty="0" smtClean="0"/>
              <a:t>") </a:t>
            </a:r>
            <a:r>
              <a:rPr lang="en-IN" sz="2000" i="1" dirty="0" smtClean="0"/>
              <a:t>// =&gt; -1: s does not include the substring "</a:t>
            </a:r>
            <a:r>
              <a:rPr lang="en-IN" sz="2000" i="1" dirty="0" err="1" smtClean="0"/>
              <a:t>zz</a:t>
            </a:r>
            <a:r>
              <a:rPr lang="en-IN" sz="2000" i="1" dirty="0" smtClean="0"/>
              <a:t>"</a:t>
            </a:r>
          </a:p>
          <a:p>
            <a:pPr algn="just"/>
            <a:r>
              <a:rPr lang="en-IN" sz="2000" i="1" dirty="0" smtClean="0"/>
              <a:t>// Boolean searching functions in ES6 and later</a:t>
            </a:r>
          </a:p>
          <a:p>
            <a:pPr algn="just">
              <a:buNone/>
            </a:pPr>
            <a:r>
              <a:rPr lang="en-IN" sz="2000" dirty="0" smtClean="0"/>
              <a:t>	</a:t>
            </a:r>
            <a:r>
              <a:rPr lang="en-IN" sz="2000" dirty="0" err="1" smtClean="0"/>
              <a:t>s.startsWith</a:t>
            </a:r>
            <a:r>
              <a:rPr lang="en-IN" sz="2000" dirty="0" smtClean="0"/>
              <a:t>("Hell") </a:t>
            </a:r>
            <a:r>
              <a:rPr lang="en-IN" sz="2000" i="1" dirty="0" smtClean="0"/>
              <a:t>// =&gt; true: the string starts with these</a:t>
            </a:r>
          </a:p>
          <a:p>
            <a:pPr algn="just">
              <a:buNone/>
            </a:pPr>
            <a:r>
              <a:rPr lang="en-IN" sz="2000" dirty="0" smtClean="0"/>
              <a:t>	</a:t>
            </a:r>
            <a:r>
              <a:rPr lang="en-IN" sz="2000" dirty="0" err="1" smtClean="0"/>
              <a:t>s.endsWith</a:t>
            </a:r>
            <a:r>
              <a:rPr lang="en-IN" sz="2000" dirty="0" smtClean="0"/>
              <a:t>("!") </a:t>
            </a:r>
            <a:r>
              <a:rPr lang="en-IN" sz="2000" i="1" dirty="0" smtClean="0"/>
              <a:t>// =&gt; false: s does not end with that</a:t>
            </a:r>
          </a:p>
          <a:p>
            <a:pPr algn="just">
              <a:buNone/>
            </a:pPr>
            <a:r>
              <a:rPr lang="en-IN" sz="2000" dirty="0" smtClean="0"/>
              <a:t>	</a:t>
            </a:r>
            <a:r>
              <a:rPr lang="en-IN" sz="2000" dirty="0" err="1" smtClean="0"/>
              <a:t>s.includes</a:t>
            </a:r>
            <a:r>
              <a:rPr lang="en-IN" sz="2000" dirty="0" smtClean="0"/>
              <a:t>("or") </a:t>
            </a:r>
            <a:r>
              <a:rPr lang="en-IN" sz="2000" i="1" dirty="0" smtClean="0"/>
              <a:t>// =&gt; true: s includes substring "or“</a:t>
            </a:r>
          </a:p>
          <a:p>
            <a:pPr algn="just"/>
            <a:r>
              <a:rPr lang="en-IN" sz="2000" i="1" dirty="0" smtClean="0"/>
              <a:t>// Inspecting individual (16-bit) characters of a string</a:t>
            </a:r>
          </a:p>
          <a:p>
            <a:pPr algn="just">
              <a:buNone/>
            </a:pPr>
            <a:r>
              <a:rPr lang="en-IN" sz="2000" dirty="0" smtClean="0"/>
              <a:t>	</a:t>
            </a:r>
            <a:r>
              <a:rPr lang="en-IN" sz="2000" dirty="0" err="1" smtClean="0"/>
              <a:t>s.charAt</a:t>
            </a:r>
            <a:r>
              <a:rPr lang="en-IN" sz="2000" dirty="0" smtClean="0"/>
              <a:t>(0) </a:t>
            </a:r>
            <a:r>
              <a:rPr lang="en-IN" sz="2000" i="1" dirty="0" smtClean="0"/>
              <a:t>// =&gt; "H": the first character</a:t>
            </a:r>
            <a:endParaRPr lang="en-IN"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smtClean="0"/>
              <a:t>Text</a:t>
            </a:r>
            <a:endParaRPr lang="en-IN" dirty="0"/>
          </a:p>
        </p:txBody>
      </p:sp>
      <p:sp>
        <p:nvSpPr>
          <p:cNvPr id="3" name="Content Placeholder 2"/>
          <p:cNvSpPr>
            <a:spLocks noGrp="1"/>
          </p:cNvSpPr>
          <p:nvPr>
            <p:ph idx="1"/>
          </p:nvPr>
        </p:nvSpPr>
        <p:spPr>
          <a:xfrm>
            <a:off x="457200" y="762000"/>
            <a:ext cx="8229600" cy="5364163"/>
          </a:xfrm>
        </p:spPr>
        <p:txBody>
          <a:bodyPr>
            <a:normAutofit fontScale="92500"/>
          </a:bodyPr>
          <a:lstStyle/>
          <a:p>
            <a:pPr algn="just"/>
            <a:r>
              <a:rPr lang="en-IN" sz="2400" dirty="0" smtClean="0"/>
              <a:t>Strings can also be treated like read-only arrays, and you can access individual characters (16-bit values) from a string using square brackets instead of the </a:t>
            </a:r>
            <a:r>
              <a:rPr lang="en-IN" sz="2400" dirty="0" err="1" smtClean="0"/>
              <a:t>charAt</a:t>
            </a:r>
            <a:r>
              <a:rPr lang="en-IN" sz="2400" dirty="0" smtClean="0"/>
              <a:t>() method:</a:t>
            </a:r>
          </a:p>
          <a:p>
            <a:pPr algn="just">
              <a:buNone/>
            </a:pPr>
            <a:r>
              <a:rPr lang="en-IN" sz="2400" b="1" dirty="0" smtClean="0"/>
              <a:t>	let s = "hello, world";</a:t>
            </a:r>
          </a:p>
          <a:p>
            <a:pPr algn="just">
              <a:buNone/>
            </a:pPr>
            <a:r>
              <a:rPr lang="en-IN" sz="2400" dirty="0" smtClean="0"/>
              <a:t>	s[0] </a:t>
            </a:r>
            <a:r>
              <a:rPr lang="en-IN" sz="2400" i="1" dirty="0" smtClean="0"/>
              <a:t>// =&gt; "h"</a:t>
            </a:r>
          </a:p>
          <a:p>
            <a:pPr algn="just">
              <a:buNone/>
            </a:pPr>
            <a:r>
              <a:rPr lang="en-IN" sz="2400" dirty="0" smtClean="0"/>
              <a:t>	s[s.length-1] </a:t>
            </a:r>
            <a:r>
              <a:rPr lang="en-IN" sz="2400" i="1" dirty="0" smtClean="0"/>
              <a:t>// =&gt; "d“</a:t>
            </a:r>
          </a:p>
          <a:p>
            <a:pPr algn="just"/>
            <a:r>
              <a:rPr lang="en-IN" sz="2400" b="1" dirty="0" smtClean="0"/>
              <a:t>Template Literals : </a:t>
            </a:r>
            <a:r>
              <a:rPr lang="en-IN" sz="2400" dirty="0" smtClean="0"/>
              <a:t>In ES6 and later, string literals can be delimited with </a:t>
            </a:r>
            <a:r>
              <a:rPr lang="en-IN" sz="2400" dirty="0" err="1" smtClean="0"/>
              <a:t>backticks</a:t>
            </a:r>
            <a:r>
              <a:rPr lang="en-IN" sz="2400" dirty="0" smtClean="0"/>
              <a:t>. </a:t>
            </a:r>
          </a:p>
          <a:p>
            <a:pPr algn="just">
              <a:buNone/>
            </a:pPr>
            <a:r>
              <a:rPr lang="en-IN" sz="2400" b="1" dirty="0" smtClean="0"/>
              <a:t>	</a:t>
            </a:r>
            <a:r>
              <a:rPr lang="en-IN" sz="2400" dirty="0" smtClean="0"/>
              <a:t>let name = "Bill";</a:t>
            </a:r>
          </a:p>
          <a:p>
            <a:pPr algn="just">
              <a:buNone/>
            </a:pPr>
            <a:r>
              <a:rPr lang="en-IN" sz="2400" dirty="0" smtClean="0"/>
              <a:t>	let greeting = `Hello ${ name }.`; // greeting == "Hello Bill.“</a:t>
            </a:r>
          </a:p>
          <a:p>
            <a:pPr algn="just">
              <a:buNone/>
            </a:pPr>
            <a:r>
              <a:rPr lang="en-IN" sz="2400" b="1" dirty="0" smtClean="0"/>
              <a:t>	</a:t>
            </a:r>
            <a:r>
              <a:rPr lang="en-IN" sz="2400" dirty="0" smtClean="0"/>
              <a:t>Everything between the ${ and the matching } is interpreted as a</a:t>
            </a:r>
          </a:p>
          <a:p>
            <a:pPr algn="just">
              <a:buNone/>
            </a:pPr>
            <a:r>
              <a:rPr lang="en-IN" sz="2400" dirty="0" smtClean="0"/>
              <a:t>	JavaScript expression. Everything outside the curly braces is normal</a:t>
            </a:r>
          </a:p>
          <a:p>
            <a:pPr algn="just">
              <a:buNone/>
            </a:pPr>
            <a:r>
              <a:rPr lang="en-IN" sz="2400" dirty="0" smtClean="0"/>
              <a:t>	string literal text.</a:t>
            </a:r>
            <a:endParaRPr lang="en-IN" sz="2400" b="1"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Brief History</a:t>
            </a:r>
            <a:endParaRPr lang="en-IN" dirty="0"/>
          </a:p>
        </p:txBody>
      </p:sp>
      <p:sp>
        <p:nvSpPr>
          <p:cNvPr id="3" name="Content Placeholder 2"/>
          <p:cNvSpPr>
            <a:spLocks noGrp="1"/>
          </p:cNvSpPr>
          <p:nvPr>
            <p:ph idx="1"/>
          </p:nvPr>
        </p:nvSpPr>
        <p:spPr/>
        <p:txBody>
          <a:bodyPr>
            <a:normAutofit/>
          </a:bodyPr>
          <a:lstStyle/>
          <a:p>
            <a:r>
              <a:rPr lang="en-IN" sz="2400" dirty="0" smtClean="0"/>
              <a:t>JavaScript was created at Netscape in the early days of the web, and technically, “JavaScript” is a trademark licensed from Sun Microsystems (now Oracle) used to describe Netscape’s (now Mozilla’s) implementation of the language.</a:t>
            </a:r>
          </a:p>
          <a:p>
            <a:pPr>
              <a:buNone/>
            </a:pPr>
            <a:endParaRPr lang="en-IN" sz="2400" dirty="0" smtClean="0"/>
          </a:p>
          <a:p>
            <a:r>
              <a:rPr lang="en-IN" sz="2400" dirty="0" smtClean="0"/>
              <a:t>Netscape submitted the language for standardization to ECMA — the European Computer Manufacturer’s Association—and because of trademark issues, the standardized version of the language was stuck with the awkward name “</a:t>
            </a:r>
            <a:r>
              <a:rPr lang="en-IN" sz="2400" dirty="0" err="1" smtClean="0"/>
              <a:t>ECMAScript</a:t>
            </a:r>
            <a:r>
              <a:rPr lang="en-IN" sz="2400" dirty="0" smtClean="0"/>
              <a:t>.”</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Text</a:t>
            </a:r>
            <a:endParaRPr lang="en-IN" dirty="0"/>
          </a:p>
        </p:txBody>
      </p:sp>
      <p:sp>
        <p:nvSpPr>
          <p:cNvPr id="3" name="Content Placeholder 2"/>
          <p:cNvSpPr>
            <a:spLocks noGrp="1"/>
          </p:cNvSpPr>
          <p:nvPr>
            <p:ph idx="1"/>
          </p:nvPr>
        </p:nvSpPr>
        <p:spPr>
          <a:xfrm>
            <a:off x="457200" y="838200"/>
            <a:ext cx="8229600" cy="5410200"/>
          </a:xfrm>
        </p:spPr>
        <p:txBody>
          <a:bodyPr>
            <a:normAutofit fontScale="92500" lnSpcReduction="10000"/>
          </a:bodyPr>
          <a:lstStyle/>
          <a:p>
            <a:pPr algn="just"/>
            <a:r>
              <a:rPr lang="en-IN" sz="2400" b="1" dirty="0" smtClean="0"/>
              <a:t>Pattern Matching : </a:t>
            </a:r>
            <a:r>
              <a:rPr lang="en-IN" sz="2400" dirty="0" smtClean="0"/>
              <a:t>JavaScript defines a </a:t>
            </a:r>
            <a:r>
              <a:rPr lang="en-IN" sz="2400" dirty="0" err="1" smtClean="0"/>
              <a:t>datatype</a:t>
            </a:r>
            <a:r>
              <a:rPr lang="en-IN" sz="2400" dirty="0" smtClean="0"/>
              <a:t> known as a </a:t>
            </a:r>
            <a:r>
              <a:rPr lang="en-IN" sz="2400" i="1" dirty="0" smtClean="0"/>
              <a:t>regular expression (or </a:t>
            </a:r>
            <a:r>
              <a:rPr lang="en-IN" sz="2400" dirty="0" err="1" smtClean="0"/>
              <a:t>RegExp</a:t>
            </a:r>
            <a:r>
              <a:rPr lang="en-IN" sz="2400" dirty="0" smtClean="0"/>
              <a:t>) for describing and matching patterns in strings of text. Text between a pair of slashes constitutes a regular expression literal. </a:t>
            </a:r>
            <a:r>
              <a:rPr lang="en-IN" sz="2400" dirty="0" err="1" smtClean="0"/>
              <a:t>RegExp</a:t>
            </a:r>
            <a:r>
              <a:rPr lang="en-IN" sz="2400" dirty="0" smtClean="0"/>
              <a:t> objects define a number of useful methods, and strings also have methods that accept </a:t>
            </a:r>
            <a:r>
              <a:rPr lang="en-IN" sz="2400" dirty="0" err="1" smtClean="0"/>
              <a:t>RegExp</a:t>
            </a:r>
            <a:r>
              <a:rPr lang="en-IN" sz="2400" dirty="0" smtClean="0"/>
              <a:t> arguments.</a:t>
            </a:r>
          </a:p>
          <a:p>
            <a:pPr algn="just">
              <a:buNone/>
            </a:pPr>
            <a:r>
              <a:rPr lang="en-IN" sz="2400" dirty="0" smtClean="0"/>
              <a:t>	</a:t>
            </a:r>
            <a:r>
              <a:rPr lang="en-IN" sz="2400" b="1" dirty="0" smtClean="0"/>
              <a:t>Example:</a:t>
            </a:r>
          </a:p>
          <a:p>
            <a:pPr algn="just">
              <a:buNone/>
            </a:pPr>
            <a:r>
              <a:rPr lang="en-IN" sz="2400" b="1" dirty="0" smtClean="0"/>
              <a:t>	</a:t>
            </a:r>
            <a:r>
              <a:rPr lang="en-IN" sz="2400" dirty="0" smtClean="0"/>
              <a:t>let text = "testing: 1, 2, 3"; </a:t>
            </a:r>
            <a:r>
              <a:rPr lang="en-IN" sz="2400" i="1" dirty="0" smtClean="0"/>
              <a:t>// Sample text</a:t>
            </a:r>
          </a:p>
          <a:p>
            <a:pPr algn="just">
              <a:buNone/>
            </a:pPr>
            <a:r>
              <a:rPr lang="en-IN" sz="2400" dirty="0" smtClean="0"/>
              <a:t>	let pattern = /\d+/g;  </a:t>
            </a:r>
            <a:r>
              <a:rPr lang="en-IN" sz="2400" i="1" dirty="0" smtClean="0"/>
              <a:t>// Matches all instances of one or more 			               digits</a:t>
            </a:r>
          </a:p>
          <a:p>
            <a:pPr algn="just">
              <a:buNone/>
            </a:pPr>
            <a:r>
              <a:rPr lang="en-IN" sz="2400" i="1" dirty="0" smtClean="0"/>
              <a:t>	</a:t>
            </a:r>
            <a:r>
              <a:rPr lang="en-IN" sz="2400" dirty="0" err="1" smtClean="0"/>
              <a:t>pattern.test</a:t>
            </a:r>
            <a:r>
              <a:rPr lang="en-IN" sz="2400" dirty="0" smtClean="0"/>
              <a:t>(text)        </a:t>
            </a:r>
            <a:r>
              <a:rPr lang="en-IN" sz="2400" i="1" dirty="0" smtClean="0"/>
              <a:t>// =&gt; true: a match exists</a:t>
            </a:r>
          </a:p>
          <a:p>
            <a:pPr algn="just">
              <a:buNone/>
            </a:pPr>
            <a:r>
              <a:rPr lang="en-IN" sz="2400" dirty="0" smtClean="0"/>
              <a:t>	</a:t>
            </a:r>
            <a:r>
              <a:rPr lang="en-IN" sz="2400" dirty="0" err="1" smtClean="0"/>
              <a:t>text.search</a:t>
            </a:r>
            <a:r>
              <a:rPr lang="en-IN" sz="2400" dirty="0" smtClean="0"/>
              <a:t>(pattern)   </a:t>
            </a:r>
            <a:r>
              <a:rPr lang="en-IN" sz="2400" i="1" dirty="0" smtClean="0"/>
              <a:t>// =&gt; 9: position of first match</a:t>
            </a:r>
          </a:p>
          <a:p>
            <a:pPr algn="just">
              <a:buNone/>
            </a:pPr>
            <a:r>
              <a:rPr lang="en-IN" sz="2400" dirty="0" smtClean="0"/>
              <a:t>	</a:t>
            </a:r>
            <a:r>
              <a:rPr lang="en-IN" sz="2400" dirty="0" err="1" smtClean="0"/>
              <a:t>text.match</a:t>
            </a:r>
            <a:r>
              <a:rPr lang="en-IN" sz="2400" dirty="0" smtClean="0"/>
              <a:t>(pattern)   </a:t>
            </a:r>
            <a:r>
              <a:rPr lang="en-IN" sz="2400" i="1" dirty="0" smtClean="0"/>
              <a:t>// =&gt; ["1", "2", "3"]: array of all matches</a:t>
            </a:r>
          </a:p>
          <a:p>
            <a:pPr algn="just">
              <a:buNone/>
            </a:pPr>
            <a:r>
              <a:rPr lang="en-IN" sz="2400" dirty="0" smtClean="0"/>
              <a:t>	</a:t>
            </a:r>
            <a:r>
              <a:rPr lang="en-IN" sz="2400" dirty="0" err="1" smtClean="0"/>
              <a:t>text.replace</a:t>
            </a:r>
            <a:r>
              <a:rPr lang="en-IN" sz="2400" dirty="0" smtClean="0"/>
              <a:t>(pattern, "#")    </a:t>
            </a:r>
            <a:r>
              <a:rPr lang="en-IN" sz="2400" i="1" dirty="0" smtClean="0"/>
              <a:t>// =&gt; "testing: #, #, #"</a:t>
            </a:r>
          </a:p>
          <a:p>
            <a:pPr algn="just">
              <a:buNone/>
            </a:pPr>
            <a:r>
              <a:rPr lang="en-IN" sz="2400" dirty="0" smtClean="0"/>
              <a:t>	</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Boolean Values</a:t>
            </a:r>
            <a:endParaRPr lang="en-IN"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r>
              <a:rPr lang="en-IN" sz="2400" dirty="0" smtClean="0"/>
              <a:t>A </a:t>
            </a:r>
            <a:r>
              <a:rPr lang="en-IN" sz="2400" dirty="0" err="1" smtClean="0"/>
              <a:t>boolean</a:t>
            </a:r>
            <a:r>
              <a:rPr lang="en-IN" sz="2400" dirty="0" smtClean="0"/>
              <a:t> value represents truth or falsehood, on or off, yes or no. There are only two possible values of this type. The reserved words true and false evaluate to these two values.</a:t>
            </a:r>
          </a:p>
          <a:p>
            <a:pPr>
              <a:buNone/>
            </a:pPr>
            <a:r>
              <a:rPr lang="en-IN" sz="2400" dirty="0" smtClean="0"/>
              <a:t>	if(a === 4){   }</a:t>
            </a:r>
          </a:p>
          <a:p>
            <a:pPr>
              <a:buNone/>
            </a:pPr>
            <a:r>
              <a:rPr lang="en-IN" sz="2400" dirty="0" smtClean="0"/>
              <a:t>	Any JavaScript value can be converted to a </a:t>
            </a:r>
            <a:r>
              <a:rPr lang="en-IN" sz="2400" dirty="0" err="1" smtClean="0"/>
              <a:t>boolean</a:t>
            </a:r>
            <a:r>
              <a:rPr lang="en-IN" sz="2400" dirty="0" smtClean="0"/>
              <a:t> value.</a:t>
            </a:r>
          </a:p>
          <a:p>
            <a:pPr>
              <a:buNone/>
            </a:pPr>
            <a:r>
              <a:rPr lang="en-IN" sz="2400" dirty="0" smtClean="0"/>
              <a:t>	The following values convert to, and therefore work like, false:</a:t>
            </a:r>
          </a:p>
          <a:p>
            <a:pPr>
              <a:buNone/>
            </a:pPr>
            <a:r>
              <a:rPr lang="en-IN" sz="2400" b="1" dirty="0" smtClean="0"/>
              <a:t>	undefined</a:t>
            </a:r>
          </a:p>
          <a:p>
            <a:pPr>
              <a:buNone/>
            </a:pPr>
            <a:r>
              <a:rPr lang="en-IN" sz="2400" b="1" dirty="0" smtClean="0"/>
              <a:t>	null</a:t>
            </a:r>
          </a:p>
          <a:p>
            <a:pPr>
              <a:buNone/>
            </a:pPr>
            <a:r>
              <a:rPr lang="en-IN" sz="2400" dirty="0" smtClean="0"/>
              <a:t>	0</a:t>
            </a:r>
          </a:p>
          <a:p>
            <a:pPr>
              <a:buNone/>
            </a:pPr>
            <a:r>
              <a:rPr lang="en-IN" sz="2400" dirty="0" smtClean="0"/>
              <a:t>	- 0</a:t>
            </a:r>
          </a:p>
          <a:p>
            <a:pPr>
              <a:buNone/>
            </a:pPr>
            <a:r>
              <a:rPr lang="en-IN" sz="2400" b="1" dirty="0" smtClean="0"/>
              <a:t>	</a:t>
            </a:r>
            <a:r>
              <a:rPr lang="en-IN" sz="2400" b="1" dirty="0" err="1" smtClean="0"/>
              <a:t>NaN</a:t>
            </a:r>
            <a:endParaRPr lang="en-IN" sz="2400" b="1" dirty="0" smtClean="0"/>
          </a:p>
          <a:p>
            <a:pPr>
              <a:buNone/>
            </a:pPr>
            <a:r>
              <a:rPr lang="en-IN" sz="2400" dirty="0" smtClean="0"/>
              <a:t>	"" </a:t>
            </a:r>
            <a:r>
              <a:rPr lang="en-IN" sz="2400" i="1" dirty="0" smtClean="0"/>
              <a:t>// the empty string</a:t>
            </a:r>
          </a:p>
          <a:p>
            <a:r>
              <a:rPr lang="en-IN" sz="2400" dirty="0" smtClean="0"/>
              <a:t>All other values, including all objects (and arrays) convert to, and work  like, true. false, and the six values that convert to it, are sometimes called </a:t>
            </a:r>
            <a:r>
              <a:rPr lang="en-IN" sz="2400" i="1" dirty="0" err="1" smtClean="0"/>
              <a:t>falsy</a:t>
            </a:r>
            <a:r>
              <a:rPr lang="en-IN" sz="2400" i="1" dirty="0" smtClean="0"/>
              <a:t> values, and all other values are called </a:t>
            </a:r>
            <a:r>
              <a:rPr lang="en-IN" sz="2400" i="1" dirty="0" err="1" smtClean="0"/>
              <a:t>truthy</a:t>
            </a:r>
            <a:r>
              <a:rPr lang="en-IN" sz="2400" i="1" dirty="0" smtClean="0"/>
              <a:t>.</a:t>
            </a:r>
            <a:endParaRPr lang="en-IN" sz="2400" dirty="0" smtClean="0"/>
          </a:p>
          <a:p>
            <a:pPr>
              <a:buNone/>
            </a:pPr>
            <a:r>
              <a:rPr lang="en-IN" sz="2400" dirty="0" smtClean="0"/>
              <a:t>	</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sz="4000" dirty="0" smtClean="0"/>
              <a:t>null and undefined</a:t>
            </a:r>
            <a:endParaRPr lang="en-IN" sz="4000" dirty="0"/>
          </a:p>
        </p:txBody>
      </p:sp>
      <p:sp>
        <p:nvSpPr>
          <p:cNvPr id="3" name="Content Placeholder 2"/>
          <p:cNvSpPr>
            <a:spLocks noGrp="1"/>
          </p:cNvSpPr>
          <p:nvPr>
            <p:ph idx="1"/>
          </p:nvPr>
        </p:nvSpPr>
        <p:spPr>
          <a:xfrm>
            <a:off x="457200" y="838200"/>
            <a:ext cx="8229600" cy="5287963"/>
          </a:xfrm>
        </p:spPr>
        <p:txBody>
          <a:bodyPr>
            <a:normAutofit fontScale="92500"/>
          </a:bodyPr>
          <a:lstStyle/>
          <a:p>
            <a:pPr algn="just"/>
            <a:r>
              <a:rPr lang="en-IN" sz="2400" b="1" dirty="0" smtClean="0"/>
              <a:t>null</a:t>
            </a:r>
            <a:r>
              <a:rPr lang="en-IN" sz="2400" dirty="0" smtClean="0"/>
              <a:t> is a language keyword that evaluates to a special value that is usually used to indicate the absence of a value. Using the </a:t>
            </a:r>
            <a:r>
              <a:rPr lang="en-IN" sz="2400" dirty="0" err="1" smtClean="0"/>
              <a:t>typeof</a:t>
            </a:r>
            <a:r>
              <a:rPr lang="en-IN" sz="2400" dirty="0" smtClean="0"/>
              <a:t> operator on null returns the string “object”, indicating that null can be thought of as a special object value that indicates “no object”.</a:t>
            </a:r>
          </a:p>
          <a:p>
            <a:pPr algn="just">
              <a:buNone/>
            </a:pPr>
            <a:endParaRPr lang="en-IN" sz="2400" dirty="0" smtClean="0"/>
          </a:p>
          <a:p>
            <a:pPr algn="just"/>
            <a:r>
              <a:rPr lang="en-IN" sz="2400" dirty="0" smtClean="0"/>
              <a:t>The </a:t>
            </a:r>
            <a:r>
              <a:rPr lang="en-IN" sz="2400" b="1" dirty="0" smtClean="0"/>
              <a:t>undefined</a:t>
            </a:r>
            <a:r>
              <a:rPr lang="en-IN" sz="2400" dirty="0" smtClean="0"/>
              <a:t> value represents a deeper kind of absence. It is the value of variables that have not been initialized and the value you get when you query the value of an object property or array element that does not exist. The undefined value is also the return value of functions that do not explicitly return a value and the value of function parameters for which no argument is passed. </a:t>
            </a:r>
            <a:r>
              <a:rPr lang="en-IN" sz="2400" b="1" dirty="0" smtClean="0"/>
              <a:t>undefined</a:t>
            </a:r>
            <a:r>
              <a:rPr lang="en-IN" sz="2400" dirty="0" smtClean="0"/>
              <a:t> is a </a:t>
            </a:r>
            <a:r>
              <a:rPr lang="en-IN" sz="2400" b="1" dirty="0" smtClean="0"/>
              <a:t>predefined global constant </a:t>
            </a:r>
            <a:r>
              <a:rPr lang="en-IN" sz="2400" dirty="0" smtClean="0"/>
              <a:t>(not a language keyword like </a:t>
            </a:r>
            <a:r>
              <a:rPr lang="en-IN" sz="2400" b="1" dirty="0" smtClean="0"/>
              <a:t>null</a:t>
            </a:r>
            <a:r>
              <a:rPr lang="en-IN" sz="2400" dirty="0" smtClean="0"/>
              <a:t>) that is initialized to the undefined value. </a:t>
            </a:r>
            <a:r>
              <a:rPr lang="en-IN" sz="2400" dirty="0" err="1" smtClean="0"/>
              <a:t>typeof</a:t>
            </a:r>
            <a:r>
              <a:rPr lang="en-IN" sz="2400" dirty="0" smtClean="0"/>
              <a:t> operator to the undefined value returns “undefined”. Indicating that this value is the sole member of a special type.</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sz="4000" dirty="0" smtClean="0"/>
              <a:t>Symbols</a:t>
            </a:r>
            <a:endParaRPr lang="en-IN" sz="4000" dirty="0"/>
          </a:p>
        </p:txBody>
      </p:sp>
      <p:sp>
        <p:nvSpPr>
          <p:cNvPr id="3" name="Content Placeholder 2"/>
          <p:cNvSpPr>
            <a:spLocks noGrp="1"/>
          </p:cNvSpPr>
          <p:nvPr>
            <p:ph idx="1"/>
          </p:nvPr>
        </p:nvSpPr>
        <p:spPr>
          <a:xfrm>
            <a:off x="457200" y="762000"/>
            <a:ext cx="8229600" cy="5364163"/>
          </a:xfrm>
        </p:spPr>
        <p:txBody>
          <a:bodyPr>
            <a:normAutofit fontScale="92500" lnSpcReduction="20000"/>
          </a:bodyPr>
          <a:lstStyle/>
          <a:p>
            <a:pPr algn="just"/>
            <a:r>
              <a:rPr lang="en-IN" sz="2400" dirty="0" smtClean="0"/>
              <a:t>Symbols were introduced in ES6 to serve as non-string property names. To understand Symbols, you need to know that  JavaScript’s fundamental Object type is an unordered collection of properties, where each property has a name and a value. Property names are typically (and until ES6, were exclusively) strings. But in ES6 and later, Symbols can also serve this purpose:</a:t>
            </a:r>
          </a:p>
          <a:p>
            <a:pPr algn="just"/>
            <a:r>
              <a:rPr lang="en-IN" sz="2400" dirty="0" smtClean="0"/>
              <a:t>let </a:t>
            </a:r>
            <a:r>
              <a:rPr lang="en-IN" sz="2400" dirty="0" err="1" smtClean="0"/>
              <a:t>strname</a:t>
            </a:r>
            <a:r>
              <a:rPr lang="en-IN" sz="2400" dirty="0" smtClean="0"/>
              <a:t> = "string name"; // A string to use as a property       				   name</a:t>
            </a:r>
          </a:p>
          <a:p>
            <a:pPr algn="just">
              <a:buNone/>
            </a:pPr>
            <a:r>
              <a:rPr lang="en-IN" sz="2400" dirty="0" smtClean="0"/>
              <a:t>	let </a:t>
            </a:r>
            <a:r>
              <a:rPr lang="en-IN" sz="2400" dirty="0" err="1" smtClean="0"/>
              <a:t>symname</a:t>
            </a:r>
            <a:r>
              <a:rPr lang="en-IN" sz="2400" dirty="0" smtClean="0"/>
              <a:t> = Symbol("</a:t>
            </a:r>
            <a:r>
              <a:rPr lang="en-IN" sz="2400" dirty="0" err="1" smtClean="0"/>
              <a:t>propname</a:t>
            </a:r>
            <a:r>
              <a:rPr lang="en-IN" sz="2400" dirty="0" smtClean="0"/>
              <a:t>"); // A Symbol to use as a</a:t>
            </a:r>
          </a:p>
          <a:p>
            <a:pPr algn="just">
              <a:buNone/>
            </a:pPr>
            <a:r>
              <a:rPr lang="en-IN" sz="2400" dirty="0" smtClean="0"/>
              <a:t>						property name</a:t>
            </a:r>
          </a:p>
          <a:p>
            <a:pPr algn="just">
              <a:buNone/>
            </a:pPr>
            <a:r>
              <a:rPr lang="en-IN" sz="2400" dirty="0" smtClean="0"/>
              <a:t>	</a:t>
            </a:r>
            <a:r>
              <a:rPr lang="en-IN" sz="2400" dirty="0" err="1" smtClean="0"/>
              <a:t>typeof</a:t>
            </a:r>
            <a:r>
              <a:rPr lang="en-IN" sz="2400" dirty="0" smtClean="0"/>
              <a:t> </a:t>
            </a:r>
            <a:r>
              <a:rPr lang="en-IN" sz="2400" dirty="0" err="1" smtClean="0"/>
              <a:t>strname</a:t>
            </a:r>
            <a:r>
              <a:rPr lang="en-IN" sz="2400" dirty="0" smtClean="0"/>
              <a:t> 	// =&gt; "string": </a:t>
            </a:r>
            <a:r>
              <a:rPr lang="en-IN" sz="2400" dirty="0" err="1" smtClean="0"/>
              <a:t>strname</a:t>
            </a:r>
            <a:r>
              <a:rPr lang="en-IN" sz="2400" dirty="0" smtClean="0"/>
              <a:t> is a string</a:t>
            </a:r>
          </a:p>
          <a:p>
            <a:pPr algn="just">
              <a:buNone/>
            </a:pPr>
            <a:r>
              <a:rPr lang="en-IN" sz="2400" dirty="0" smtClean="0"/>
              <a:t>	</a:t>
            </a:r>
            <a:r>
              <a:rPr lang="en-IN" sz="2400" dirty="0" err="1" smtClean="0"/>
              <a:t>typeof</a:t>
            </a:r>
            <a:r>
              <a:rPr lang="en-IN" sz="2400" dirty="0" smtClean="0"/>
              <a:t> </a:t>
            </a:r>
            <a:r>
              <a:rPr lang="en-IN" sz="2400" dirty="0" err="1" smtClean="0"/>
              <a:t>symname</a:t>
            </a:r>
            <a:r>
              <a:rPr lang="en-IN" sz="2400" dirty="0" smtClean="0"/>
              <a:t> 	// =&gt; "symbol": </a:t>
            </a:r>
            <a:r>
              <a:rPr lang="en-IN" sz="2400" dirty="0" err="1" smtClean="0"/>
              <a:t>symname</a:t>
            </a:r>
            <a:r>
              <a:rPr lang="en-IN" sz="2400" dirty="0" smtClean="0"/>
              <a:t> is a symbol</a:t>
            </a:r>
          </a:p>
          <a:p>
            <a:pPr algn="just">
              <a:buNone/>
            </a:pPr>
            <a:r>
              <a:rPr lang="en-IN" sz="2400" dirty="0" smtClean="0"/>
              <a:t>	let o = {}; 		// Create a new object</a:t>
            </a:r>
          </a:p>
          <a:p>
            <a:pPr algn="just">
              <a:buNone/>
            </a:pPr>
            <a:r>
              <a:rPr lang="en-IN" sz="2400" dirty="0" smtClean="0"/>
              <a:t>	o[</a:t>
            </a:r>
            <a:r>
              <a:rPr lang="en-IN" sz="2400" dirty="0" err="1" smtClean="0"/>
              <a:t>strname</a:t>
            </a:r>
            <a:r>
              <a:rPr lang="en-IN" sz="2400" dirty="0" smtClean="0"/>
              <a:t>] = 1; 	// Define a property with a string name</a:t>
            </a:r>
          </a:p>
          <a:p>
            <a:pPr algn="just">
              <a:buNone/>
            </a:pPr>
            <a:r>
              <a:rPr lang="en-IN" sz="2400" dirty="0" smtClean="0"/>
              <a:t>	o[</a:t>
            </a:r>
            <a:r>
              <a:rPr lang="en-IN" sz="2400" dirty="0" err="1" smtClean="0"/>
              <a:t>symname</a:t>
            </a:r>
            <a:r>
              <a:rPr lang="en-IN" sz="2400" dirty="0" smtClean="0"/>
              <a:t>] = 2; 	// Define a property with a Symbol name</a:t>
            </a:r>
          </a:p>
          <a:p>
            <a:pPr algn="just">
              <a:buNone/>
            </a:pPr>
            <a:r>
              <a:rPr lang="en-IN" sz="2400" dirty="0" smtClean="0"/>
              <a:t>	o[</a:t>
            </a:r>
            <a:r>
              <a:rPr lang="en-IN" sz="2400" dirty="0" err="1" smtClean="0"/>
              <a:t>strname</a:t>
            </a:r>
            <a:r>
              <a:rPr lang="en-IN" sz="2400" dirty="0" smtClean="0"/>
              <a:t>]  		// =&gt; 1: access the string named property</a:t>
            </a:r>
          </a:p>
          <a:p>
            <a:pPr algn="just">
              <a:buNone/>
            </a:pPr>
            <a:r>
              <a:rPr lang="en-IN" sz="2400" dirty="0" smtClean="0"/>
              <a:t>	o[</a:t>
            </a:r>
            <a:r>
              <a:rPr lang="en-IN" sz="2400" dirty="0" err="1" smtClean="0"/>
              <a:t>symname</a:t>
            </a:r>
            <a:r>
              <a:rPr lang="en-IN" sz="2400" dirty="0" smtClean="0"/>
              <a:t>] 		// =&gt; 2: access the symbol named property</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sz="4000" dirty="0" smtClean="0"/>
              <a:t>The Global Object</a:t>
            </a:r>
            <a:endParaRPr lang="en-IN" sz="4000" dirty="0"/>
          </a:p>
        </p:txBody>
      </p:sp>
      <p:sp>
        <p:nvSpPr>
          <p:cNvPr id="3" name="Content Placeholder 2"/>
          <p:cNvSpPr>
            <a:spLocks noGrp="1"/>
          </p:cNvSpPr>
          <p:nvPr>
            <p:ph idx="1"/>
          </p:nvPr>
        </p:nvSpPr>
        <p:spPr>
          <a:xfrm>
            <a:off x="457200" y="762000"/>
            <a:ext cx="8229600" cy="5638800"/>
          </a:xfrm>
        </p:spPr>
        <p:txBody>
          <a:bodyPr>
            <a:normAutofit fontScale="92500"/>
          </a:bodyPr>
          <a:lstStyle/>
          <a:p>
            <a:pPr algn="just"/>
            <a:r>
              <a:rPr lang="en-IN" sz="2400" dirty="0" smtClean="0"/>
              <a:t>The </a:t>
            </a:r>
            <a:r>
              <a:rPr lang="en-IN" sz="2400" b="1" dirty="0" smtClean="0"/>
              <a:t>global object</a:t>
            </a:r>
            <a:r>
              <a:rPr lang="en-IN" sz="2400" dirty="0" smtClean="0"/>
              <a:t> is a regular JavaScript object that serves a very important purpose: the properties of this object are the globally defined identifiers that are available to a JavaScript program. When the JavaScript interpreter starts (or whenever a web browser loads a new page), it creates a new global object and gives it an initial set of properties that define:</a:t>
            </a:r>
          </a:p>
          <a:p>
            <a:pPr algn="just"/>
            <a:r>
              <a:rPr lang="en-IN" sz="2400" dirty="0" smtClean="0"/>
              <a:t>Global constants like undefined, Infinity, and </a:t>
            </a:r>
            <a:r>
              <a:rPr lang="en-IN" sz="2400" dirty="0" err="1" smtClean="0"/>
              <a:t>NaN</a:t>
            </a:r>
            <a:endParaRPr lang="en-IN" sz="2400" dirty="0" smtClean="0"/>
          </a:p>
          <a:p>
            <a:pPr algn="just"/>
            <a:r>
              <a:rPr lang="en-IN" sz="2400" dirty="0" smtClean="0"/>
              <a:t>Global functions like </a:t>
            </a:r>
            <a:r>
              <a:rPr lang="en-IN" sz="2400" dirty="0" err="1" smtClean="0"/>
              <a:t>isNaN</a:t>
            </a:r>
            <a:r>
              <a:rPr lang="en-IN" sz="2400" dirty="0" smtClean="0"/>
              <a:t>(), </a:t>
            </a:r>
            <a:r>
              <a:rPr lang="en-IN" sz="2400" dirty="0" err="1" smtClean="0"/>
              <a:t>parseInt</a:t>
            </a:r>
            <a:r>
              <a:rPr lang="en-IN" sz="2400" dirty="0" smtClean="0"/>
              <a:t>() , and </a:t>
            </a:r>
            <a:r>
              <a:rPr lang="en-IN" sz="2400" dirty="0" err="1" smtClean="0"/>
              <a:t>eval</a:t>
            </a:r>
            <a:r>
              <a:rPr lang="en-IN" sz="2400" dirty="0" smtClean="0"/>
              <a:t>() </a:t>
            </a:r>
          </a:p>
          <a:p>
            <a:pPr algn="just"/>
            <a:r>
              <a:rPr lang="en-IN" sz="2400" dirty="0" smtClean="0"/>
              <a:t>Constructor functions like Date(), </a:t>
            </a:r>
            <a:r>
              <a:rPr lang="en-IN" sz="2400" dirty="0" err="1" smtClean="0"/>
              <a:t>RegExp</a:t>
            </a:r>
            <a:r>
              <a:rPr lang="en-IN" sz="2400" dirty="0" smtClean="0"/>
              <a:t>(), String(),Object(), and Array() </a:t>
            </a:r>
          </a:p>
          <a:p>
            <a:pPr algn="just"/>
            <a:r>
              <a:rPr lang="en-IN" sz="2400" dirty="0" smtClean="0"/>
              <a:t>Global objects like Math and JSON </a:t>
            </a:r>
          </a:p>
          <a:p>
            <a:pPr algn="just">
              <a:buNone/>
            </a:pPr>
            <a:r>
              <a:rPr lang="en-IN" sz="2400" dirty="0" smtClean="0"/>
              <a:t>	In </a:t>
            </a:r>
            <a:r>
              <a:rPr lang="en-IN" sz="2400" b="1" dirty="0" smtClean="0"/>
              <a:t>Node</a:t>
            </a:r>
            <a:r>
              <a:rPr lang="en-IN" sz="2400" dirty="0" smtClean="0"/>
              <a:t>, the global object has a property named global whose value is the global object itself.</a:t>
            </a:r>
          </a:p>
          <a:p>
            <a:pPr algn="just">
              <a:buNone/>
            </a:pPr>
            <a:r>
              <a:rPr lang="en-IN" sz="2400" dirty="0" smtClean="0"/>
              <a:t>	In </a:t>
            </a:r>
            <a:r>
              <a:rPr lang="en-IN" sz="2400" b="1" dirty="0" smtClean="0"/>
              <a:t>web browsers</a:t>
            </a:r>
            <a:r>
              <a:rPr lang="en-IN" sz="2400" dirty="0" smtClean="0"/>
              <a:t>, the Window object serves as the global object for all JavaScript code contained in the browser window it represents.</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smtClean="0"/>
              <a:t>Immutable Primitive Values and</a:t>
            </a:r>
            <a:br>
              <a:rPr lang="en-IN" sz="4000" dirty="0" smtClean="0"/>
            </a:br>
            <a:r>
              <a:rPr lang="en-IN" sz="4000" dirty="0" smtClean="0"/>
              <a:t>Mutable Object References</a:t>
            </a:r>
            <a:endParaRPr lang="en-IN" sz="4000" dirty="0"/>
          </a:p>
        </p:txBody>
      </p:sp>
      <p:sp>
        <p:nvSpPr>
          <p:cNvPr id="3" name="Content Placeholder 2"/>
          <p:cNvSpPr>
            <a:spLocks noGrp="1"/>
          </p:cNvSpPr>
          <p:nvPr>
            <p:ph idx="1"/>
          </p:nvPr>
        </p:nvSpPr>
        <p:spPr/>
        <p:txBody>
          <a:bodyPr>
            <a:normAutofit fontScale="85000" lnSpcReduction="20000"/>
          </a:bodyPr>
          <a:lstStyle/>
          <a:p>
            <a:r>
              <a:rPr lang="en-IN" sz="2400" dirty="0" smtClean="0"/>
              <a:t>There is a fundamental difference in JavaScript between primitive values (undefined, null, </a:t>
            </a:r>
            <a:r>
              <a:rPr lang="en-IN" sz="2400" dirty="0" err="1" smtClean="0"/>
              <a:t>booleans</a:t>
            </a:r>
            <a:r>
              <a:rPr lang="en-IN" sz="2400" dirty="0" smtClean="0"/>
              <a:t>, numbers, and strings) and objects (including arrays and functions). Primitives are </a:t>
            </a:r>
            <a:r>
              <a:rPr lang="en-IN" sz="2400" b="1" dirty="0" smtClean="0"/>
              <a:t>immutable</a:t>
            </a:r>
            <a:r>
              <a:rPr lang="en-IN" sz="2400" dirty="0" smtClean="0"/>
              <a:t>: there is no way to change (or “mutate”) a primitive value.</a:t>
            </a:r>
          </a:p>
          <a:p>
            <a:pPr>
              <a:buNone/>
            </a:pPr>
            <a:r>
              <a:rPr lang="en-IN" sz="2400" b="1" dirty="0" smtClean="0"/>
              <a:t>	let s = "hello"; </a:t>
            </a:r>
            <a:r>
              <a:rPr lang="en-IN" sz="2400" b="1" i="1" dirty="0" smtClean="0"/>
              <a:t>// Start with some lowercase text</a:t>
            </a:r>
          </a:p>
          <a:p>
            <a:pPr>
              <a:buNone/>
            </a:pPr>
            <a:r>
              <a:rPr lang="en-IN" sz="2400" dirty="0" smtClean="0"/>
              <a:t>	</a:t>
            </a:r>
            <a:r>
              <a:rPr lang="en-IN" sz="2400" dirty="0" err="1" smtClean="0"/>
              <a:t>s.toUpperCase</a:t>
            </a:r>
            <a:r>
              <a:rPr lang="en-IN" sz="2400" dirty="0" smtClean="0"/>
              <a:t>(); </a:t>
            </a:r>
            <a:r>
              <a:rPr lang="en-IN" sz="2400" i="1" dirty="0" smtClean="0"/>
              <a:t>// Returns "HELLO", but doesn't alter s</a:t>
            </a:r>
          </a:p>
          <a:p>
            <a:pPr>
              <a:buNone/>
            </a:pPr>
            <a:r>
              <a:rPr lang="en-IN" sz="2400" dirty="0" smtClean="0"/>
              <a:t>	s 	</a:t>
            </a:r>
            <a:r>
              <a:rPr lang="en-IN" sz="2400" i="1" dirty="0" smtClean="0"/>
              <a:t>// =&gt; "hello": the original string has not changed</a:t>
            </a:r>
          </a:p>
          <a:p>
            <a:r>
              <a:rPr lang="en-IN" sz="2400" dirty="0" smtClean="0"/>
              <a:t>Objects are different than primitives. They are </a:t>
            </a:r>
            <a:r>
              <a:rPr lang="en-IN" sz="2400" b="1" i="1" dirty="0" smtClean="0"/>
              <a:t>mutable</a:t>
            </a:r>
            <a:r>
              <a:rPr lang="en-IN" sz="2400" i="1" dirty="0" smtClean="0"/>
              <a:t>—their</a:t>
            </a:r>
          </a:p>
          <a:p>
            <a:pPr>
              <a:buNone/>
            </a:pPr>
            <a:r>
              <a:rPr lang="en-IN" sz="2400" dirty="0" smtClean="0"/>
              <a:t>	values can change:</a:t>
            </a:r>
          </a:p>
          <a:p>
            <a:pPr>
              <a:buNone/>
            </a:pPr>
            <a:r>
              <a:rPr lang="en-IN" sz="2400" b="1" dirty="0" smtClean="0"/>
              <a:t>	let o = { x: 1 }; </a:t>
            </a:r>
            <a:r>
              <a:rPr lang="en-IN" sz="2400" b="1" i="1" dirty="0" smtClean="0"/>
              <a:t>// Start with an object</a:t>
            </a:r>
          </a:p>
          <a:p>
            <a:pPr>
              <a:buNone/>
            </a:pPr>
            <a:r>
              <a:rPr lang="en-IN" sz="2400" dirty="0" smtClean="0"/>
              <a:t>	</a:t>
            </a:r>
            <a:r>
              <a:rPr lang="en-IN" sz="2400" dirty="0" err="1" smtClean="0"/>
              <a:t>o.x</a:t>
            </a:r>
            <a:r>
              <a:rPr lang="en-IN" sz="2400" dirty="0" smtClean="0"/>
              <a:t> = 2; </a:t>
            </a:r>
            <a:r>
              <a:rPr lang="en-IN" sz="2400" i="1" dirty="0" smtClean="0"/>
              <a:t>// Mutate it by changing the value of a property</a:t>
            </a:r>
          </a:p>
          <a:p>
            <a:pPr>
              <a:buNone/>
            </a:pPr>
            <a:r>
              <a:rPr lang="en-IN" sz="2400" dirty="0" smtClean="0"/>
              <a:t>	</a:t>
            </a:r>
            <a:r>
              <a:rPr lang="en-IN" sz="2400" dirty="0" err="1" smtClean="0"/>
              <a:t>o.y</a:t>
            </a:r>
            <a:r>
              <a:rPr lang="en-IN" sz="2400" dirty="0" smtClean="0"/>
              <a:t> = 3; </a:t>
            </a:r>
            <a:r>
              <a:rPr lang="en-IN" sz="2400" i="1" dirty="0" smtClean="0"/>
              <a:t>// Mutate it again by adding a new property</a:t>
            </a:r>
          </a:p>
          <a:p>
            <a:pPr>
              <a:buNone/>
            </a:pPr>
            <a:r>
              <a:rPr lang="en-IN" sz="2400" b="1" dirty="0" smtClean="0"/>
              <a:t>	let a = [1,2,3]; </a:t>
            </a:r>
            <a:r>
              <a:rPr lang="en-IN" sz="2400" b="1" i="1" dirty="0" smtClean="0"/>
              <a:t>// Arrays are also mutable</a:t>
            </a:r>
          </a:p>
          <a:p>
            <a:pPr>
              <a:buNone/>
            </a:pPr>
            <a:r>
              <a:rPr lang="en-IN" sz="2400" dirty="0" smtClean="0"/>
              <a:t>	a[0] = 0; </a:t>
            </a:r>
            <a:r>
              <a:rPr lang="en-IN" sz="2400" i="1" dirty="0" smtClean="0"/>
              <a:t>// Change the value of an array element</a:t>
            </a:r>
          </a:p>
          <a:p>
            <a:pPr>
              <a:buNone/>
            </a:pPr>
            <a:r>
              <a:rPr lang="en-IN" sz="2400" dirty="0" smtClean="0"/>
              <a:t>	a[3] = 4; </a:t>
            </a:r>
            <a:r>
              <a:rPr lang="en-IN" sz="2400" i="1" dirty="0" smtClean="0"/>
              <a:t>// Add a new array element</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sz="4000" dirty="0" smtClean="0"/>
              <a:t>Type Conversions</a:t>
            </a:r>
            <a:endParaRPr lang="en-IN" sz="4000" dirty="0"/>
          </a:p>
        </p:txBody>
      </p:sp>
      <p:sp>
        <p:nvSpPr>
          <p:cNvPr id="3" name="Content Placeholder 2"/>
          <p:cNvSpPr>
            <a:spLocks noGrp="1"/>
          </p:cNvSpPr>
          <p:nvPr>
            <p:ph idx="1"/>
          </p:nvPr>
        </p:nvSpPr>
        <p:spPr>
          <a:xfrm>
            <a:off x="457200" y="838200"/>
            <a:ext cx="8229600" cy="5287963"/>
          </a:xfrm>
        </p:spPr>
        <p:txBody>
          <a:bodyPr>
            <a:normAutofit lnSpcReduction="10000"/>
          </a:bodyPr>
          <a:lstStyle/>
          <a:p>
            <a:pPr algn="just"/>
            <a:r>
              <a:rPr lang="en-IN" sz="2400" dirty="0" smtClean="0"/>
              <a:t>JavaScript is very flexible about the types of values it requires.</a:t>
            </a:r>
          </a:p>
          <a:p>
            <a:pPr algn="just">
              <a:buNone/>
            </a:pPr>
            <a:r>
              <a:rPr lang="en-IN" sz="2400" dirty="0" smtClean="0"/>
              <a:t>	when JavaScript expects a </a:t>
            </a:r>
            <a:r>
              <a:rPr lang="en-IN" sz="2400" dirty="0" err="1" smtClean="0"/>
              <a:t>boolean</a:t>
            </a:r>
            <a:r>
              <a:rPr lang="en-IN" sz="2400" dirty="0" smtClean="0"/>
              <a:t> value, you may supply a value of any type, and JavaScript will convert it as needed. Some values (“</a:t>
            </a:r>
            <a:r>
              <a:rPr lang="en-IN" sz="2400" dirty="0" err="1" smtClean="0"/>
              <a:t>truthy</a:t>
            </a:r>
            <a:r>
              <a:rPr lang="en-IN" sz="2400" dirty="0" smtClean="0"/>
              <a:t>” values) convert to true and others</a:t>
            </a:r>
          </a:p>
          <a:p>
            <a:pPr algn="just">
              <a:buNone/>
            </a:pPr>
            <a:r>
              <a:rPr lang="en-IN" sz="2400" dirty="0" smtClean="0"/>
              <a:t>	(“</a:t>
            </a:r>
            <a:r>
              <a:rPr lang="en-IN" sz="2400" dirty="0" err="1" smtClean="0"/>
              <a:t>falsy</a:t>
            </a:r>
            <a:r>
              <a:rPr lang="en-IN" sz="2400" dirty="0" smtClean="0"/>
              <a:t>” values) convert to false.</a:t>
            </a:r>
          </a:p>
          <a:p>
            <a:pPr algn="just">
              <a:buNone/>
            </a:pPr>
            <a:r>
              <a:rPr lang="en-IN" sz="2400" dirty="0" smtClean="0"/>
              <a:t>	Example:</a:t>
            </a:r>
          </a:p>
          <a:p>
            <a:pPr algn="just">
              <a:buNone/>
            </a:pPr>
            <a:r>
              <a:rPr lang="en-IN" sz="2400" dirty="0" smtClean="0"/>
              <a:t>	10 + " objects" </a:t>
            </a:r>
            <a:r>
              <a:rPr lang="en-IN" sz="2400" i="1" dirty="0" smtClean="0"/>
              <a:t>// =&gt; "10 objects": Number 10 converts to a 							string</a:t>
            </a:r>
          </a:p>
          <a:p>
            <a:pPr algn="just">
              <a:buNone/>
            </a:pPr>
            <a:r>
              <a:rPr lang="en-IN" sz="2400" dirty="0" smtClean="0"/>
              <a:t>	"7" * "4" </a:t>
            </a:r>
            <a:r>
              <a:rPr lang="en-IN" sz="2400" i="1" dirty="0" smtClean="0"/>
              <a:t>// =&gt; 28: both strings convert to numbers</a:t>
            </a:r>
          </a:p>
          <a:p>
            <a:pPr algn="just">
              <a:buNone/>
            </a:pPr>
            <a:r>
              <a:rPr lang="en-IN" sz="2400" b="1" dirty="0" smtClean="0"/>
              <a:t>	let n = 1 - "x"; </a:t>
            </a:r>
            <a:r>
              <a:rPr lang="en-IN" sz="2400" b="1" i="1" dirty="0" smtClean="0"/>
              <a:t>// n == </a:t>
            </a:r>
            <a:r>
              <a:rPr lang="en-IN" sz="2400" b="1" i="1" dirty="0" err="1" smtClean="0"/>
              <a:t>NaN</a:t>
            </a:r>
            <a:r>
              <a:rPr lang="en-IN" sz="2400" b="1" i="1" dirty="0" smtClean="0"/>
              <a:t>; string "x" can't convert to </a:t>
            </a:r>
            <a:r>
              <a:rPr lang="en-IN" sz="2400" i="1" dirty="0" smtClean="0"/>
              <a:t>a 							number</a:t>
            </a:r>
          </a:p>
          <a:p>
            <a:pPr algn="just">
              <a:buNone/>
            </a:pPr>
            <a:r>
              <a:rPr lang="en-IN" sz="2400" dirty="0" smtClean="0"/>
              <a:t>	n + " objects" </a:t>
            </a:r>
            <a:r>
              <a:rPr lang="en-IN" sz="2400" i="1" dirty="0" smtClean="0"/>
              <a:t>// =&gt; "</a:t>
            </a:r>
            <a:r>
              <a:rPr lang="en-IN" sz="2400" i="1" dirty="0" err="1" smtClean="0"/>
              <a:t>NaN</a:t>
            </a:r>
            <a:r>
              <a:rPr lang="en-IN" sz="2400" i="1" dirty="0" smtClean="0"/>
              <a:t> objects": </a:t>
            </a:r>
            <a:r>
              <a:rPr lang="en-IN" sz="2400" i="1" dirty="0" err="1" smtClean="0"/>
              <a:t>NaN</a:t>
            </a:r>
            <a:r>
              <a:rPr lang="en-IN" sz="2400" i="1" dirty="0" smtClean="0"/>
              <a:t> converts to string 							"</a:t>
            </a:r>
            <a:r>
              <a:rPr lang="en-IN" sz="2400" i="1" dirty="0" err="1" smtClean="0"/>
              <a:t>NaN</a:t>
            </a:r>
            <a:r>
              <a:rPr lang="en-IN" sz="2400" i="1" dirty="0" smtClean="0"/>
              <a:t>"</a:t>
            </a:r>
            <a:endParaRPr lang="en-IN" sz="2400" dirty="0" smtClean="0"/>
          </a:p>
          <a:p>
            <a:pPr algn="just"/>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Type Conversions</a:t>
            </a:r>
            <a:endParaRPr lang="en-IN" dirty="0"/>
          </a:p>
        </p:txBody>
      </p:sp>
      <p:sp>
        <p:nvSpPr>
          <p:cNvPr id="3" name="Content Placeholder 2"/>
          <p:cNvSpPr>
            <a:spLocks noGrp="1"/>
          </p:cNvSpPr>
          <p:nvPr>
            <p:ph idx="1"/>
          </p:nvPr>
        </p:nvSpPr>
        <p:spPr>
          <a:xfrm>
            <a:off x="457200" y="838200"/>
            <a:ext cx="8229600" cy="5287963"/>
          </a:xfrm>
        </p:spPr>
        <p:txBody>
          <a:bodyPr>
            <a:normAutofit fontScale="92500"/>
          </a:bodyPr>
          <a:lstStyle/>
          <a:p>
            <a:pPr algn="just"/>
            <a:r>
              <a:rPr lang="en-IN" sz="2400" b="1" dirty="0" smtClean="0"/>
              <a:t>Conversions and Equality :</a:t>
            </a:r>
            <a:r>
              <a:rPr lang="en-IN" sz="2400" dirty="0" smtClean="0"/>
              <a:t> JavaScript has two operators that test whether two values are equal. The “strict equality operator,” ===, does not consider its operands to be equal if they are not of the same type. JavaScript is so flexible with type conversions, it also defines the == operator with a flexible definition of equality.</a:t>
            </a:r>
          </a:p>
          <a:p>
            <a:pPr algn="just"/>
            <a:r>
              <a:rPr lang="en-IN" sz="2400" b="1" dirty="0" smtClean="0"/>
              <a:t>Example:</a:t>
            </a:r>
          </a:p>
          <a:p>
            <a:pPr algn="just">
              <a:buNone/>
            </a:pPr>
            <a:r>
              <a:rPr lang="en-IN" sz="2400" dirty="0" smtClean="0"/>
              <a:t>	null == undefined </a:t>
            </a:r>
            <a:r>
              <a:rPr lang="en-IN" sz="2400" i="1" dirty="0" smtClean="0"/>
              <a:t>// =&gt; true: These two values are treated as</a:t>
            </a:r>
          </a:p>
          <a:p>
            <a:pPr algn="just">
              <a:buNone/>
            </a:pPr>
            <a:r>
              <a:rPr lang="en-IN" sz="2400" i="1" dirty="0" smtClean="0"/>
              <a:t>					equal.</a:t>
            </a:r>
          </a:p>
          <a:p>
            <a:pPr algn="just">
              <a:buNone/>
            </a:pPr>
            <a:r>
              <a:rPr lang="en-IN" sz="2400" dirty="0" smtClean="0"/>
              <a:t>	"0" == 0 </a:t>
            </a:r>
            <a:r>
              <a:rPr lang="en-IN" sz="2400" i="1" dirty="0" smtClean="0"/>
              <a:t>// =&gt; true: String converts to a number before comparing.</a:t>
            </a:r>
          </a:p>
          <a:p>
            <a:pPr algn="just">
              <a:buNone/>
            </a:pPr>
            <a:r>
              <a:rPr lang="en-IN" sz="2400" dirty="0" smtClean="0"/>
              <a:t>	0 == false </a:t>
            </a:r>
            <a:r>
              <a:rPr lang="en-IN" sz="2400" i="1" dirty="0" smtClean="0"/>
              <a:t>// =&gt; true: Boolean converts to number before comparing.</a:t>
            </a:r>
          </a:p>
          <a:p>
            <a:pPr algn="just">
              <a:buNone/>
            </a:pPr>
            <a:r>
              <a:rPr lang="en-IN" sz="2400" dirty="0" smtClean="0"/>
              <a:t>	"0" == false </a:t>
            </a:r>
            <a:r>
              <a:rPr lang="en-IN" sz="2400" i="1" dirty="0" smtClean="0"/>
              <a:t>// =&gt; true: Both operands convert to 0 before comparing!</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sz="4000" dirty="0" smtClean="0"/>
              <a:t>Type Conversions</a:t>
            </a:r>
            <a:endParaRPr lang="en-IN" sz="4000" dirty="0"/>
          </a:p>
        </p:txBody>
      </p:sp>
      <p:sp>
        <p:nvSpPr>
          <p:cNvPr id="3" name="Content Placeholder 2"/>
          <p:cNvSpPr>
            <a:spLocks noGrp="1"/>
          </p:cNvSpPr>
          <p:nvPr>
            <p:ph idx="1"/>
          </p:nvPr>
        </p:nvSpPr>
        <p:spPr>
          <a:xfrm>
            <a:off x="457200" y="838200"/>
            <a:ext cx="8229600" cy="5562600"/>
          </a:xfrm>
        </p:spPr>
        <p:txBody>
          <a:bodyPr>
            <a:normAutofit fontScale="92500" lnSpcReduction="20000"/>
          </a:bodyPr>
          <a:lstStyle/>
          <a:p>
            <a:pPr algn="just"/>
            <a:r>
              <a:rPr lang="en-IN" sz="2400" b="1" dirty="0" smtClean="0"/>
              <a:t>Explicit Conversions </a:t>
            </a:r>
            <a:r>
              <a:rPr lang="en-IN" sz="2400" dirty="0" smtClean="0"/>
              <a:t>: The simplest way to perform an explicit type conversion is to use the Boolean(), Number(), and String() functions.</a:t>
            </a:r>
          </a:p>
          <a:p>
            <a:pPr algn="just">
              <a:buNone/>
            </a:pPr>
            <a:r>
              <a:rPr lang="en-IN" sz="2400" dirty="0" smtClean="0"/>
              <a:t>	Number("3") </a:t>
            </a:r>
            <a:r>
              <a:rPr lang="en-IN" sz="2400" i="1" dirty="0" smtClean="0"/>
              <a:t>// =&gt; 3</a:t>
            </a:r>
          </a:p>
          <a:p>
            <a:pPr algn="just">
              <a:buNone/>
            </a:pPr>
            <a:r>
              <a:rPr lang="en-IN" sz="2400" dirty="0" smtClean="0"/>
              <a:t>	String(false) </a:t>
            </a:r>
            <a:r>
              <a:rPr lang="en-IN" sz="2400" i="1" dirty="0" smtClean="0"/>
              <a:t>// =&gt; "false": Or use </a:t>
            </a:r>
            <a:r>
              <a:rPr lang="en-IN" sz="2400" i="1" dirty="0" err="1" smtClean="0"/>
              <a:t>false.toString</a:t>
            </a:r>
            <a:r>
              <a:rPr lang="en-IN" sz="2400" i="1" dirty="0" smtClean="0"/>
              <a:t>()</a:t>
            </a:r>
          </a:p>
          <a:p>
            <a:pPr algn="just">
              <a:buNone/>
            </a:pPr>
            <a:r>
              <a:rPr lang="en-IN" sz="2400" dirty="0" smtClean="0"/>
              <a:t>	Boolean([]) </a:t>
            </a:r>
            <a:r>
              <a:rPr lang="en-IN" sz="2400" i="1" dirty="0" smtClean="0"/>
              <a:t>// =&gt; true</a:t>
            </a:r>
          </a:p>
          <a:p>
            <a:pPr algn="just"/>
            <a:r>
              <a:rPr lang="en-IN" sz="2400" dirty="0" smtClean="0"/>
              <a:t>The </a:t>
            </a:r>
            <a:r>
              <a:rPr lang="en-IN" sz="2400" b="1" dirty="0" err="1" smtClean="0"/>
              <a:t>toString</a:t>
            </a:r>
            <a:r>
              <a:rPr lang="en-IN" sz="2400" b="1" dirty="0" smtClean="0"/>
              <a:t>()</a:t>
            </a:r>
            <a:r>
              <a:rPr lang="en-IN" sz="2400" dirty="0" smtClean="0"/>
              <a:t> method defined by the Number class accepts an optional argument that specifies a radix, or base, for the conversion.</a:t>
            </a:r>
          </a:p>
          <a:p>
            <a:pPr algn="just">
              <a:buNone/>
            </a:pPr>
            <a:r>
              <a:rPr lang="en-IN" sz="2400" dirty="0" smtClean="0"/>
              <a:t>	let n = 17;</a:t>
            </a:r>
          </a:p>
          <a:p>
            <a:pPr algn="just">
              <a:buNone/>
            </a:pPr>
            <a:r>
              <a:rPr lang="en-IN" sz="2400" dirty="0" smtClean="0"/>
              <a:t>	let binary = "0b" + </a:t>
            </a:r>
            <a:r>
              <a:rPr lang="en-IN" sz="2400" dirty="0" err="1" smtClean="0"/>
              <a:t>n.toString</a:t>
            </a:r>
            <a:r>
              <a:rPr lang="en-IN" sz="2400" dirty="0" smtClean="0"/>
              <a:t>(2); </a:t>
            </a:r>
            <a:r>
              <a:rPr lang="en-IN" sz="2400" i="1" dirty="0" smtClean="0"/>
              <a:t>// binary == "0b10001“</a:t>
            </a:r>
          </a:p>
          <a:p>
            <a:pPr algn="just"/>
            <a:r>
              <a:rPr lang="en-IN" sz="2400" dirty="0" smtClean="0"/>
              <a:t>The </a:t>
            </a:r>
            <a:r>
              <a:rPr lang="en-IN" sz="2400" b="1" dirty="0" err="1" smtClean="0"/>
              <a:t>parseInt</a:t>
            </a:r>
            <a:r>
              <a:rPr lang="en-IN" sz="2400" b="1" dirty="0" smtClean="0"/>
              <a:t>()</a:t>
            </a:r>
            <a:r>
              <a:rPr lang="en-IN" sz="2400" dirty="0" smtClean="0"/>
              <a:t> and </a:t>
            </a:r>
            <a:r>
              <a:rPr lang="en-IN" sz="2400" b="1" dirty="0" err="1" smtClean="0"/>
              <a:t>parseFloat</a:t>
            </a:r>
            <a:r>
              <a:rPr lang="en-IN" sz="2400" b="1" dirty="0" smtClean="0"/>
              <a:t>()</a:t>
            </a:r>
            <a:r>
              <a:rPr lang="en-IN" sz="2400" dirty="0" smtClean="0"/>
              <a:t> functions (these are global functions, not methods of any class) are more flexible. </a:t>
            </a:r>
            <a:r>
              <a:rPr lang="en-IN" sz="2400" dirty="0" err="1" smtClean="0"/>
              <a:t>parseInt</a:t>
            </a:r>
            <a:r>
              <a:rPr lang="en-IN" sz="2400" dirty="0" smtClean="0"/>
              <a:t>() parses only integers, while </a:t>
            </a:r>
            <a:r>
              <a:rPr lang="en-IN" sz="2400" dirty="0" err="1" smtClean="0"/>
              <a:t>parseFloat</a:t>
            </a:r>
            <a:r>
              <a:rPr lang="en-IN" sz="2400" dirty="0" smtClean="0"/>
              <a:t>() parses both integers and floating-point numbers.</a:t>
            </a:r>
          </a:p>
          <a:p>
            <a:pPr algn="just">
              <a:buNone/>
            </a:pPr>
            <a:r>
              <a:rPr lang="en-IN" sz="2400" dirty="0" smtClean="0"/>
              <a:t>	</a:t>
            </a:r>
            <a:r>
              <a:rPr lang="en-IN" sz="2400" dirty="0" err="1" smtClean="0"/>
              <a:t>parseInt</a:t>
            </a:r>
            <a:r>
              <a:rPr lang="en-IN" sz="2400" dirty="0" smtClean="0"/>
              <a:t>("3 blind mice") </a:t>
            </a:r>
            <a:r>
              <a:rPr lang="en-IN" sz="2400" i="1" dirty="0" smtClean="0"/>
              <a:t>// =&gt; 3</a:t>
            </a:r>
          </a:p>
          <a:p>
            <a:pPr algn="just">
              <a:buNone/>
            </a:pPr>
            <a:r>
              <a:rPr lang="en-IN" sz="2400" dirty="0" smtClean="0"/>
              <a:t>	</a:t>
            </a:r>
            <a:r>
              <a:rPr lang="en-IN" sz="2400" dirty="0" err="1" smtClean="0"/>
              <a:t>parseFloat</a:t>
            </a:r>
            <a:r>
              <a:rPr lang="en-IN" sz="2400" dirty="0" smtClean="0"/>
              <a:t>(" 3.14 meters") </a:t>
            </a:r>
            <a:r>
              <a:rPr lang="en-IN" sz="2400" i="1" dirty="0" smtClean="0"/>
              <a:t>// =&gt; 3.14</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t>Type Conversions</a:t>
            </a:r>
            <a:endParaRPr lang="en-IN"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IN" sz="2400" b="1" dirty="0" smtClean="0"/>
              <a:t>Object to Primitive Conversions :</a:t>
            </a:r>
            <a:r>
              <a:rPr lang="en-IN" sz="2400" dirty="0" smtClean="0"/>
              <a:t> </a:t>
            </a:r>
          </a:p>
          <a:p>
            <a:pPr algn="just">
              <a:buNone/>
            </a:pPr>
            <a:endParaRPr lang="en-IN" sz="2400" dirty="0" smtClean="0"/>
          </a:p>
          <a:p>
            <a:pPr algn="just"/>
            <a:r>
              <a:rPr lang="en-IN" sz="2400" dirty="0" smtClean="0"/>
              <a:t>THE TOSTRING() AND VALUEOF() METHODS</a:t>
            </a:r>
          </a:p>
          <a:p>
            <a:pPr algn="just">
              <a:buNone/>
            </a:pPr>
            <a:r>
              <a:rPr lang="en-IN" sz="2400" dirty="0" smtClean="0"/>
              <a:t>	The first method is </a:t>
            </a:r>
            <a:r>
              <a:rPr lang="en-IN" sz="2400" dirty="0" err="1" smtClean="0"/>
              <a:t>toString</a:t>
            </a:r>
            <a:r>
              <a:rPr lang="en-IN" sz="2400" dirty="0" smtClean="0"/>
              <a:t>(), and its job is to return a string</a:t>
            </a:r>
          </a:p>
          <a:p>
            <a:pPr algn="just">
              <a:buNone/>
            </a:pPr>
            <a:r>
              <a:rPr lang="en-IN" sz="2400" dirty="0" smtClean="0"/>
              <a:t>	representation of the object.</a:t>
            </a:r>
          </a:p>
          <a:p>
            <a:pPr algn="just">
              <a:buNone/>
            </a:pPr>
            <a:r>
              <a:rPr lang="en-IN" sz="2400" dirty="0" smtClean="0"/>
              <a:t>	({x: 1, y: 2}).</a:t>
            </a:r>
            <a:r>
              <a:rPr lang="en-IN" sz="2400" dirty="0" err="1" smtClean="0"/>
              <a:t>toString</a:t>
            </a:r>
            <a:r>
              <a:rPr lang="en-IN" sz="2400" dirty="0" smtClean="0"/>
              <a:t>() // =&gt; "[object </a:t>
            </a:r>
            <a:r>
              <a:rPr lang="en-IN" sz="2400" dirty="0" err="1" smtClean="0"/>
              <a:t>Object</a:t>
            </a:r>
            <a:r>
              <a:rPr lang="en-IN" sz="2400" dirty="0" smtClean="0"/>
              <a:t>]“</a:t>
            </a:r>
          </a:p>
          <a:p>
            <a:pPr algn="just">
              <a:buNone/>
            </a:pPr>
            <a:r>
              <a:rPr lang="en-IN" sz="2400" dirty="0" smtClean="0"/>
              <a:t>	The job of </a:t>
            </a:r>
            <a:r>
              <a:rPr lang="en-IN" sz="2400" dirty="0" err="1" smtClean="0"/>
              <a:t>valueOf</a:t>
            </a:r>
            <a:r>
              <a:rPr lang="en-IN" sz="2400" dirty="0" smtClean="0"/>
              <a:t>() method is to convert an object to a</a:t>
            </a:r>
          </a:p>
          <a:p>
            <a:pPr algn="just">
              <a:buNone/>
            </a:pPr>
            <a:r>
              <a:rPr lang="en-IN" sz="2400" dirty="0" smtClean="0"/>
              <a:t>	primitive value that represents the object.</a:t>
            </a:r>
          </a:p>
          <a:p>
            <a:pPr algn="just">
              <a:buNone/>
            </a:pPr>
            <a:r>
              <a:rPr lang="en-IN" sz="2400" dirty="0" smtClean="0"/>
              <a:t>	let d = new Date(2010, 0, 1); // January 1, 2010 </a:t>
            </a:r>
          </a:p>
          <a:p>
            <a:pPr algn="just">
              <a:buNone/>
            </a:pPr>
            <a:r>
              <a:rPr lang="en-IN" sz="2400" dirty="0" smtClean="0"/>
              <a:t>	</a:t>
            </a:r>
            <a:r>
              <a:rPr lang="en-IN" sz="2400" dirty="0" err="1" smtClean="0"/>
              <a:t>d.valueOf</a:t>
            </a:r>
            <a:r>
              <a:rPr lang="en-IN" sz="2400" dirty="0" smtClean="0"/>
              <a:t>()		 // =&gt; 1262332800000 milliseconds since </a:t>
            </a:r>
          </a:p>
          <a:p>
            <a:pPr algn="just">
              <a:buNone/>
            </a:pPr>
            <a:r>
              <a:rPr lang="en-IN" sz="2400" dirty="0" smtClean="0"/>
              <a:t>				January 1, 1970</a:t>
            </a:r>
          </a:p>
          <a:p>
            <a:pPr algn="just">
              <a:buNone/>
            </a:pP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Common use-cases and Runtime environments</a:t>
            </a:r>
            <a:endParaRPr lang="en-IN" dirty="0"/>
          </a:p>
        </p:txBody>
      </p:sp>
      <p:sp>
        <p:nvSpPr>
          <p:cNvPr id="3" name="Content Placeholder 2"/>
          <p:cNvSpPr>
            <a:spLocks noGrp="1"/>
          </p:cNvSpPr>
          <p:nvPr>
            <p:ph idx="1"/>
          </p:nvPr>
        </p:nvSpPr>
        <p:spPr/>
        <p:txBody>
          <a:bodyPr>
            <a:normAutofit/>
          </a:bodyPr>
          <a:lstStyle/>
          <a:p>
            <a:pPr algn="just"/>
            <a:r>
              <a:rPr lang="en-IN" sz="2400" dirty="0" smtClean="0"/>
              <a:t> Majority of websites use JavaScript, and all modern web  browsers—on desktops, tablets, and phones—include JavaScript interpreters, making JavaScript the most-deployed programming language in history. </a:t>
            </a:r>
          </a:p>
          <a:p>
            <a:pPr algn="just"/>
            <a:r>
              <a:rPr lang="en-IN" sz="2400" dirty="0" smtClean="0"/>
              <a:t>Node.js has enabled JavaScript programming outside of web browsers, Node gives JavaScript access to the entire operating system, allowing JavaScript programs to read and write files, send and receive data over the network, and make and serve HTTP requests. Node is a popular choice for implementing web servers.</a:t>
            </a:r>
          </a:p>
          <a:p>
            <a:pPr>
              <a:buNone/>
            </a:pP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Type Conversions</a:t>
            </a:r>
            <a:endParaRPr lang="en-IN" dirty="0"/>
          </a:p>
        </p:txBody>
      </p:sp>
      <p:sp>
        <p:nvSpPr>
          <p:cNvPr id="3" name="Content Placeholder 2"/>
          <p:cNvSpPr>
            <a:spLocks noGrp="1"/>
          </p:cNvSpPr>
          <p:nvPr>
            <p:ph idx="1"/>
          </p:nvPr>
        </p:nvSpPr>
        <p:spPr>
          <a:xfrm>
            <a:off x="457200" y="838200"/>
            <a:ext cx="8229600" cy="5287963"/>
          </a:xfrm>
        </p:spPr>
        <p:txBody>
          <a:bodyPr>
            <a:normAutofit lnSpcReduction="10000"/>
          </a:bodyPr>
          <a:lstStyle/>
          <a:p>
            <a:pPr algn="just"/>
            <a:r>
              <a:rPr lang="en-IN" sz="2400" b="1" dirty="0" smtClean="0"/>
              <a:t>OBJECT-TO-PRIMITIVE CONVERSION ALGORITHMS :</a:t>
            </a:r>
          </a:p>
          <a:p>
            <a:pPr algn="just"/>
            <a:r>
              <a:rPr lang="en-IN" sz="2400" dirty="0" smtClean="0"/>
              <a:t>The </a:t>
            </a:r>
            <a:r>
              <a:rPr lang="en-IN" sz="2400" b="1" i="1" dirty="0" smtClean="0"/>
              <a:t>prefer-string algorithm</a:t>
            </a:r>
            <a:r>
              <a:rPr lang="en-IN" sz="2400" i="1" dirty="0" smtClean="0"/>
              <a:t> first tries the </a:t>
            </a:r>
            <a:r>
              <a:rPr lang="en-IN" sz="2400" i="1" dirty="0" err="1" smtClean="0"/>
              <a:t>toString</a:t>
            </a:r>
            <a:r>
              <a:rPr lang="en-IN" sz="2400" i="1" dirty="0" smtClean="0"/>
              <a:t>() </a:t>
            </a:r>
            <a:r>
              <a:rPr lang="en-IN" sz="2400" dirty="0" smtClean="0"/>
              <a:t>method. If the method is defined and returns a primitive value, then JavaScript uses that primitive value (even if it is not a string!). If </a:t>
            </a:r>
            <a:r>
              <a:rPr lang="en-IN" sz="2400" dirty="0" err="1" smtClean="0"/>
              <a:t>toString</a:t>
            </a:r>
            <a:r>
              <a:rPr lang="en-IN" sz="2400" dirty="0" smtClean="0"/>
              <a:t>() does not exist or if it returns an object, then JavaScript tries the </a:t>
            </a:r>
            <a:r>
              <a:rPr lang="en-IN" sz="2400" dirty="0" err="1" smtClean="0"/>
              <a:t>valueOf</a:t>
            </a:r>
            <a:r>
              <a:rPr lang="en-IN" sz="2400" dirty="0" smtClean="0"/>
              <a:t>() method. If that method exists and returns a primitive value, then JavaScript uses that value. Otherwise, the conversion fails with a </a:t>
            </a:r>
            <a:r>
              <a:rPr lang="en-IN" sz="2400" dirty="0" err="1" smtClean="0"/>
              <a:t>TypeError</a:t>
            </a:r>
            <a:r>
              <a:rPr lang="en-IN" sz="2400" dirty="0" smtClean="0"/>
              <a:t>.</a:t>
            </a:r>
          </a:p>
          <a:p>
            <a:pPr algn="just"/>
            <a:r>
              <a:rPr lang="en-IN" sz="2400" dirty="0" smtClean="0"/>
              <a:t>The </a:t>
            </a:r>
            <a:r>
              <a:rPr lang="en-IN" sz="2400" b="1" i="1" dirty="0" smtClean="0"/>
              <a:t>prefer-number algorithm </a:t>
            </a:r>
            <a:r>
              <a:rPr lang="en-IN" sz="2400" i="1" dirty="0" smtClean="0"/>
              <a:t>works like the prefer-string </a:t>
            </a:r>
            <a:r>
              <a:rPr lang="en-IN" sz="2400" dirty="0" smtClean="0"/>
              <a:t>algorithm, except that it tries </a:t>
            </a:r>
            <a:r>
              <a:rPr lang="en-IN" sz="2400" dirty="0" err="1" smtClean="0"/>
              <a:t>valueOf</a:t>
            </a:r>
            <a:r>
              <a:rPr lang="en-IN" sz="2400" dirty="0" smtClean="0"/>
              <a:t>() first and </a:t>
            </a:r>
            <a:r>
              <a:rPr lang="en-IN" sz="2400" dirty="0" err="1" smtClean="0"/>
              <a:t>toString</a:t>
            </a:r>
            <a:r>
              <a:rPr lang="en-IN" sz="2400" dirty="0" smtClean="0"/>
              <a:t>() second.</a:t>
            </a:r>
          </a:p>
          <a:p>
            <a:pPr algn="just"/>
            <a:r>
              <a:rPr lang="en-IN" sz="2400" dirty="0" smtClean="0"/>
              <a:t>The </a:t>
            </a:r>
            <a:r>
              <a:rPr lang="en-IN" sz="2400" b="1" i="1" dirty="0" smtClean="0"/>
              <a:t>no-preference algorithm </a:t>
            </a:r>
            <a:r>
              <a:rPr lang="en-IN" sz="2400" i="1" dirty="0" smtClean="0"/>
              <a:t>depends on the class of the </a:t>
            </a:r>
            <a:r>
              <a:rPr lang="en-IN" sz="2400" dirty="0" smtClean="0"/>
              <a:t>object being converted. If the object is a Date object, then JavaScript uses the </a:t>
            </a:r>
            <a:r>
              <a:rPr lang="en-IN" sz="2400" i="1" dirty="0" smtClean="0"/>
              <a:t>prefer-string algorithm. For any other </a:t>
            </a:r>
            <a:r>
              <a:rPr lang="en-IN" sz="2400" dirty="0" smtClean="0"/>
              <a:t>object, JavaScript uses the </a:t>
            </a:r>
            <a:r>
              <a:rPr lang="en-IN" sz="2400" i="1" dirty="0" smtClean="0"/>
              <a:t>prefer-number algorithm.</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smtClean="0"/>
              <a:t>Variable Declaration</a:t>
            </a:r>
            <a:endParaRPr lang="en-IN" dirty="0"/>
          </a:p>
        </p:txBody>
      </p:sp>
      <p:sp>
        <p:nvSpPr>
          <p:cNvPr id="3" name="Content Placeholder 2"/>
          <p:cNvSpPr>
            <a:spLocks noGrp="1"/>
          </p:cNvSpPr>
          <p:nvPr>
            <p:ph idx="1"/>
          </p:nvPr>
        </p:nvSpPr>
        <p:spPr>
          <a:xfrm>
            <a:off x="457200" y="838200"/>
            <a:ext cx="8229600" cy="5638800"/>
          </a:xfrm>
        </p:spPr>
        <p:txBody>
          <a:bodyPr>
            <a:noAutofit/>
          </a:bodyPr>
          <a:lstStyle/>
          <a:p>
            <a:pPr algn="just"/>
            <a:r>
              <a:rPr lang="en-IN" sz="1800" dirty="0" smtClean="0"/>
              <a:t>In ES6 and later, variable declaration is done with the let and const keywords, Prior to ES6, variables were declared with </a:t>
            </a:r>
            <a:r>
              <a:rPr lang="en-IN" sz="1800" dirty="0" err="1" smtClean="0"/>
              <a:t>var</a:t>
            </a:r>
            <a:r>
              <a:rPr lang="en-IN" sz="1800" dirty="0" smtClean="0"/>
              <a:t> only.</a:t>
            </a:r>
          </a:p>
          <a:p>
            <a:pPr algn="just"/>
            <a:r>
              <a:rPr lang="en-IN" sz="1800" b="1" dirty="0" smtClean="0"/>
              <a:t>Declarations with let and const :</a:t>
            </a:r>
          </a:p>
          <a:p>
            <a:pPr algn="just">
              <a:buNone/>
            </a:pPr>
            <a:r>
              <a:rPr lang="en-IN" sz="1800" dirty="0" smtClean="0"/>
              <a:t>	let </a:t>
            </a:r>
            <a:r>
              <a:rPr lang="en-IN" sz="1800" dirty="0" err="1" smtClean="0"/>
              <a:t>i</a:t>
            </a:r>
            <a:r>
              <a:rPr lang="en-IN" sz="1800" dirty="0" smtClean="0"/>
              <a:t>, sum;</a:t>
            </a:r>
          </a:p>
          <a:p>
            <a:pPr algn="just">
              <a:buNone/>
            </a:pPr>
            <a:r>
              <a:rPr lang="en-IN" sz="1800" dirty="0" smtClean="0"/>
              <a:t>	let message = "hello";</a:t>
            </a:r>
          </a:p>
          <a:p>
            <a:pPr algn="just">
              <a:buNone/>
            </a:pPr>
            <a:r>
              <a:rPr lang="en-IN" sz="1800" dirty="0" smtClean="0"/>
              <a:t>	let </a:t>
            </a:r>
            <a:r>
              <a:rPr lang="en-IN" sz="1800" dirty="0" err="1" smtClean="0"/>
              <a:t>i</a:t>
            </a:r>
            <a:r>
              <a:rPr lang="en-IN" sz="1800" dirty="0" smtClean="0"/>
              <a:t> = 0, j = 0, k = 0;</a:t>
            </a:r>
          </a:p>
          <a:p>
            <a:pPr algn="just">
              <a:buNone/>
            </a:pPr>
            <a:r>
              <a:rPr lang="en-IN" sz="1800" dirty="0" smtClean="0"/>
              <a:t>	let x = 2, y = x*x; </a:t>
            </a:r>
            <a:r>
              <a:rPr lang="en-IN" sz="1800" i="1" dirty="0" smtClean="0"/>
              <a:t>// </a:t>
            </a:r>
            <a:r>
              <a:rPr lang="en-IN" sz="1800" i="1" dirty="0" err="1" smtClean="0"/>
              <a:t>Initializers</a:t>
            </a:r>
            <a:r>
              <a:rPr lang="en-IN" sz="1800" i="1" dirty="0" smtClean="0"/>
              <a:t> can use previously declared 			variables</a:t>
            </a:r>
          </a:p>
          <a:p>
            <a:pPr algn="just">
              <a:buNone/>
            </a:pPr>
            <a:r>
              <a:rPr lang="en-IN" sz="1800" i="1" dirty="0" smtClean="0"/>
              <a:t>	</a:t>
            </a:r>
            <a:r>
              <a:rPr lang="pt-BR" sz="1800" dirty="0" smtClean="0"/>
              <a:t>const H0 = 74; </a:t>
            </a:r>
            <a:r>
              <a:rPr lang="pt-BR" sz="1800" i="1" dirty="0" smtClean="0"/>
              <a:t>// Hubble constant (km/s/Mpc)</a:t>
            </a:r>
          </a:p>
          <a:p>
            <a:pPr algn="just">
              <a:buNone/>
            </a:pPr>
            <a:r>
              <a:rPr lang="en-IN" sz="1800" dirty="0" smtClean="0"/>
              <a:t>	const C = 299792.458; </a:t>
            </a:r>
            <a:r>
              <a:rPr lang="en-IN" sz="1800" i="1" dirty="0" smtClean="0"/>
              <a:t>// Speed of light in a vacuum (km/s)</a:t>
            </a:r>
          </a:p>
          <a:p>
            <a:pPr algn="just"/>
            <a:r>
              <a:rPr lang="en-IN" sz="1800" b="1" dirty="0" smtClean="0"/>
              <a:t>VARIABLE AND CONSTANT SCOPE :</a:t>
            </a:r>
          </a:p>
          <a:p>
            <a:pPr algn="just">
              <a:buNone/>
            </a:pPr>
            <a:r>
              <a:rPr lang="en-IN" sz="1800" b="1" i="1" dirty="0" smtClean="0"/>
              <a:t>	</a:t>
            </a:r>
            <a:r>
              <a:rPr lang="en-IN" sz="1800" dirty="0" smtClean="0"/>
              <a:t>The </a:t>
            </a:r>
            <a:r>
              <a:rPr lang="en-IN" sz="1800" i="1" dirty="0" smtClean="0"/>
              <a:t>scope of a variable is the region of your program source code in </a:t>
            </a:r>
            <a:r>
              <a:rPr lang="en-IN" sz="1800" dirty="0" smtClean="0"/>
              <a:t>which it is defined. Variables and constants declared with let and const are </a:t>
            </a:r>
            <a:r>
              <a:rPr lang="en-IN" sz="1800" i="1" dirty="0" smtClean="0"/>
              <a:t>block scoped. This means that they are only defined within </a:t>
            </a:r>
            <a:r>
              <a:rPr lang="en-IN" sz="1800" dirty="0" smtClean="0"/>
              <a:t>the block of code in which the let or const statement appears.</a:t>
            </a:r>
          </a:p>
          <a:p>
            <a:pPr algn="just"/>
            <a:r>
              <a:rPr lang="en-IN" sz="1800" b="1" dirty="0" smtClean="0"/>
              <a:t>Variable Declarations with </a:t>
            </a:r>
            <a:r>
              <a:rPr lang="en-IN" sz="1800" b="1" dirty="0" err="1" smtClean="0"/>
              <a:t>var</a:t>
            </a:r>
            <a:r>
              <a:rPr lang="en-IN" sz="1800" b="1" dirty="0" smtClean="0"/>
              <a:t>:</a:t>
            </a:r>
          </a:p>
          <a:p>
            <a:pPr>
              <a:buNone/>
            </a:pPr>
            <a:r>
              <a:rPr lang="en-IN" sz="1800" b="1" i="1" dirty="0" smtClean="0"/>
              <a:t>	</a:t>
            </a:r>
            <a:r>
              <a:rPr lang="en-IN" sz="1800" b="1" dirty="0" err="1" smtClean="0"/>
              <a:t>var</a:t>
            </a:r>
            <a:r>
              <a:rPr lang="en-IN" sz="1800" b="1" dirty="0" smtClean="0"/>
              <a:t> x; 	</a:t>
            </a:r>
            <a:r>
              <a:rPr lang="en-IN" sz="1800" b="1" dirty="0" err="1" smtClean="0"/>
              <a:t>var</a:t>
            </a:r>
            <a:r>
              <a:rPr lang="en-IN" sz="1800" b="1" dirty="0" smtClean="0"/>
              <a:t> data = [], count = </a:t>
            </a:r>
            <a:r>
              <a:rPr lang="en-IN" sz="1800" b="1" dirty="0" err="1" smtClean="0"/>
              <a:t>data.length</a:t>
            </a:r>
            <a:r>
              <a:rPr lang="en-IN" sz="1800" b="1" dirty="0" smtClean="0"/>
              <a:t>;</a:t>
            </a:r>
          </a:p>
          <a:p>
            <a:pPr>
              <a:buNone/>
            </a:pPr>
            <a:r>
              <a:rPr lang="en-IN" sz="1800" b="1" dirty="0" smtClean="0"/>
              <a:t>	</a:t>
            </a:r>
            <a:r>
              <a:rPr lang="nn-NO" sz="1800" b="1" dirty="0" smtClean="0"/>
              <a:t>for(var i = 0; i &lt; count; i++) console.log(data[i]);</a:t>
            </a:r>
            <a:endParaRPr lang="en-IN" sz="1800" i="1" dirty="0" smtClean="0"/>
          </a:p>
          <a:p>
            <a:pPr algn="just">
              <a:buNone/>
            </a:pPr>
            <a:r>
              <a:rPr lang="en-IN" sz="1800" i="1" dirty="0" smtClean="0"/>
              <a:t>	</a:t>
            </a:r>
            <a:endParaRPr lang="en-IN"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Assignment</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pPr algn="just"/>
            <a:r>
              <a:rPr lang="en-IN" sz="2400" dirty="0" smtClean="0"/>
              <a:t>ES6 implements a kind of compound declaration and assignment syntax known as </a:t>
            </a:r>
            <a:r>
              <a:rPr lang="en-IN" sz="2400" b="1" i="1" dirty="0" err="1" smtClean="0"/>
              <a:t>destructuring</a:t>
            </a:r>
            <a:r>
              <a:rPr lang="en-IN" sz="2400" b="1" i="1" dirty="0" smtClean="0"/>
              <a:t> assignment</a:t>
            </a:r>
            <a:r>
              <a:rPr lang="en-IN" sz="2400" i="1" dirty="0" smtClean="0"/>
              <a:t>. In a </a:t>
            </a:r>
            <a:r>
              <a:rPr lang="en-IN" sz="2400" i="1" dirty="0" err="1" smtClean="0"/>
              <a:t>destructuring</a:t>
            </a:r>
            <a:r>
              <a:rPr lang="en-IN" sz="2400" i="1" dirty="0" smtClean="0"/>
              <a:t> </a:t>
            </a:r>
            <a:r>
              <a:rPr lang="en-IN" sz="2400" dirty="0" smtClean="0"/>
              <a:t>assignment, the value on the </a:t>
            </a:r>
            <a:r>
              <a:rPr lang="en-IN" sz="2400" dirty="0" err="1" smtClean="0"/>
              <a:t>righthand</a:t>
            </a:r>
            <a:r>
              <a:rPr lang="en-IN" sz="2400" dirty="0" smtClean="0"/>
              <a:t> side of the equals sign is an array or object (a “structured” value), and the </a:t>
            </a:r>
            <a:r>
              <a:rPr lang="en-IN" sz="2400" dirty="0" err="1" smtClean="0"/>
              <a:t>lefthand</a:t>
            </a:r>
            <a:r>
              <a:rPr lang="en-IN" sz="2400" dirty="0" smtClean="0"/>
              <a:t> side specifies one or more variable names using a syntax that mimics array and object literal syntax.</a:t>
            </a:r>
          </a:p>
          <a:p>
            <a:pPr algn="just"/>
            <a:endParaRPr lang="en-IN" sz="2400" dirty="0" smtClean="0"/>
          </a:p>
          <a:p>
            <a:pPr algn="just">
              <a:buNone/>
            </a:pPr>
            <a:r>
              <a:rPr lang="en-IN" sz="2400" dirty="0" smtClean="0"/>
              <a:t>	let [</a:t>
            </a:r>
            <a:r>
              <a:rPr lang="en-IN" sz="2400" dirty="0" err="1" smtClean="0"/>
              <a:t>x,y</a:t>
            </a:r>
            <a:r>
              <a:rPr lang="en-IN" sz="2400" dirty="0" smtClean="0"/>
              <a:t>] = [1,2]; </a:t>
            </a:r>
            <a:r>
              <a:rPr lang="en-IN" sz="2400" i="1" dirty="0" smtClean="0"/>
              <a:t>// Same as let x=1, y=2</a:t>
            </a:r>
          </a:p>
          <a:p>
            <a:pPr algn="just">
              <a:buNone/>
            </a:pPr>
            <a:r>
              <a:rPr lang="es-ES" sz="2400" dirty="0" smtClean="0"/>
              <a:t>	[</a:t>
            </a:r>
            <a:r>
              <a:rPr lang="es-ES" sz="2400" dirty="0" err="1" smtClean="0"/>
              <a:t>x,y</a:t>
            </a:r>
            <a:r>
              <a:rPr lang="es-ES" sz="2400" dirty="0" smtClean="0"/>
              <a:t>] = [x+1,y+1]; </a:t>
            </a:r>
            <a:r>
              <a:rPr lang="es-ES" sz="2400" i="1" dirty="0" smtClean="0"/>
              <a:t>// </a:t>
            </a:r>
            <a:r>
              <a:rPr lang="es-ES" sz="2400" i="1" dirty="0" err="1" smtClean="0"/>
              <a:t>Same</a:t>
            </a:r>
            <a:r>
              <a:rPr lang="es-ES" sz="2400" i="1" dirty="0" smtClean="0"/>
              <a:t> as x = x + 1, y = y + 1</a:t>
            </a:r>
          </a:p>
          <a:p>
            <a:pPr algn="just">
              <a:buNone/>
            </a:pPr>
            <a:r>
              <a:rPr lang="en-IN" sz="2400" dirty="0" smtClean="0"/>
              <a:t>	[</a:t>
            </a:r>
            <a:r>
              <a:rPr lang="en-IN" sz="2400" dirty="0" err="1" smtClean="0"/>
              <a:t>x,y</a:t>
            </a:r>
            <a:r>
              <a:rPr lang="en-IN" sz="2400" dirty="0" smtClean="0"/>
              <a:t>] = [</a:t>
            </a:r>
            <a:r>
              <a:rPr lang="en-IN" sz="2400" dirty="0" err="1" smtClean="0"/>
              <a:t>y,x</a:t>
            </a:r>
            <a:r>
              <a:rPr lang="en-IN" sz="2400" dirty="0" smtClean="0"/>
              <a:t>]; </a:t>
            </a:r>
            <a:r>
              <a:rPr lang="en-IN" sz="2400" i="1" dirty="0" smtClean="0"/>
              <a:t>// Swap the value of the two variables</a:t>
            </a:r>
          </a:p>
          <a:p>
            <a:pPr algn="just">
              <a:buNone/>
            </a:pPr>
            <a:r>
              <a:rPr lang="en-IN" sz="2400" dirty="0" smtClean="0"/>
              <a:t>	[</a:t>
            </a:r>
            <a:r>
              <a:rPr lang="en-IN" sz="2400" dirty="0" err="1" smtClean="0"/>
              <a:t>x,y</a:t>
            </a:r>
            <a:r>
              <a:rPr lang="en-IN" sz="2400" dirty="0" smtClean="0"/>
              <a:t>] </a:t>
            </a:r>
            <a:r>
              <a:rPr lang="en-IN" sz="2400" i="1" dirty="0" smtClean="0"/>
              <a:t>// =&gt; [3,2]: the incremented and swapped values</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ECMA Script standards</a:t>
            </a:r>
            <a:endParaRPr lang="en-IN" dirty="0"/>
          </a:p>
        </p:txBody>
      </p:sp>
      <p:sp>
        <p:nvSpPr>
          <p:cNvPr id="3" name="Content Placeholder 2"/>
          <p:cNvSpPr>
            <a:spLocks noGrp="1"/>
          </p:cNvSpPr>
          <p:nvPr>
            <p:ph idx="1"/>
          </p:nvPr>
        </p:nvSpPr>
        <p:spPr/>
        <p:txBody>
          <a:bodyPr>
            <a:noAutofit/>
          </a:bodyPr>
          <a:lstStyle/>
          <a:p>
            <a:pPr algn="just"/>
            <a:r>
              <a:rPr lang="en-IN" sz="2400" dirty="0" smtClean="0"/>
              <a:t>Version 5 of the </a:t>
            </a:r>
            <a:r>
              <a:rPr lang="en-IN" sz="2400" dirty="0" err="1" smtClean="0"/>
              <a:t>ECMAScript</a:t>
            </a:r>
            <a:r>
              <a:rPr lang="en-IN" sz="2400" dirty="0" smtClean="0"/>
              <a:t> standard has been supported by all web browsers.</a:t>
            </a:r>
          </a:p>
          <a:p>
            <a:pPr algn="just"/>
            <a:r>
              <a:rPr lang="en-IN" sz="2400" dirty="0" smtClean="0"/>
              <a:t>ES6 was released in 2015 and added major new features—including class and module syntax—that changed JavaScript from a scripting language into a serious, general-purpose</a:t>
            </a:r>
          </a:p>
          <a:p>
            <a:pPr algn="just">
              <a:buNone/>
            </a:pPr>
            <a:r>
              <a:rPr lang="en-IN" sz="2400" dirty="0" smtClean="0"/>
              <a:t>	language suitable for large-scale software engineering.</a:t>
            </a:r>
          </a:p>
          <a:p>
            <a:pPr algn="just"/>
            <a:r>
              <a:rPr lang="en-IN" sz="2400" dirty="0" smtClean="0"/>
              <a:t> Since ES6, the </a:t>
            </a:r>
            <a:r>
              <a:rPr lang="en-IN" sz="2400" dirty="0" err="1" smtClean="0"/>
              <a:t>ECMAScript</a:t>
            </a:r>
            <a:r>
              <a:rPr lang="en-IN" sz="2400" dirty="0" smtClean="0"/>
              <a:t> specification has moved to a yearly release cadence, and versions of the language—ES2016, ES2017, ES2018,ES2019, and ES2020—are now identified by year of release.</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smtClean="0"/>
              <a:t>Example</a:t>
            </a:r>
            <a:endParaRPr lang="en-IN" dirty="0"/>
          </a:p>
        </p:txBody>
      </p:sp>
      <p:sp>
        <p:nvSpPr>
          <p:cNvPr id="3" name="Content Placeholder 2"/>
          <p:cNvSpPr>
            <a:spLocks noGrp="1"/>
          </p:cNvSpPr>
          <p:nvPr>
            <p:ph idx="1"/>
          </p:nvPr>
        </p:nvSpPr>
        <p:spPr>
          <a:xfrm>
            <a:off x="457200" y="762001"/>
            <a:ext cx="8229600" cy="1066800"/>
          </a:xfrm>
        </p:spPr>
        <p:txBody>
          <a:bodyPr>
            <a:normAutofit fontScale="92500" lnSpcReduction="20000"/>
          </a:bodyPr>
          <a:lstStyle/>
          <a:p>
            <a:pPr>
              <a:buNone/>
            </a:pPr>
            <a:r>
              <a:rPr lang="en-IN" sz="2400" b="1" dirty="0" smtClean="0"/>
              <a:t>Using node :</a:t>
            </a:r>
          </a:p>
          <a:p>
            <a:r>
              <a:rPr lang="en-IN" sz="2400" dirty="0" smtClean="0"/>
              <a:t>File name : hello-world.js</a:t>
            </a:r>
          </a:p>
          <a:p>
            <a:pPr>
              <a:buNone/>
            </a:pPr>
            <a:r>
              <a:rPr lang="en-IN" sz="2400" dirty="0" smtClean="0"/>
              <a:t>	 console.log("Hello World!");</a:t>
            </a:r>
          </a:p>
          <a:p>
            <a:pPr>
              <a:buNone/>
            </a:pP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1027" name="Picture 3"/>
          <p:cNvPicPr>
            <a:picLocks noChangeAspect="1" noChangeArrowheads="1"/>
          </p:cNvPicPr>
          <p:nvPr/>
        </p:nvPicPr>
        <p:blipFill>
          <a:blip r:embed="rId2"/>
          <a:srcRect/>
          <a:stretch>
            <a:fillRect/>
          </a:stretch>
        </p:blipFill>
        <p:spPr bwMode="auto">
          <a:xfrm>
            <a:off x="533400" y="1828801"/>
            <a:ext cx="7772400" cy="914400"/>
          </a:xfrm>
          <a:prstGeom prst="rect">
            <a:avLst/>
          </a:prstGeom>
          <a:noFill/>
          <a:ln w="9525">
            <a:noFill/>
            <a:miter lim="800000"/>
            <a:headEnd/>
            <a:tailEnd/>
          </a:ln>
          <a:effectLst/>
        </p:spPr>
      </p:pic>
      <p:sp>
        <p:nvSpPr>
          <p:cNvPr id="8" name="Content Placeholder 2"/>
          <p:cNvSpPr txBox="1">
            <a:spLocks/>
          </p:cNvSpPr>
          <p:nvPr/>
        </p:nvSpPr>
        <p:spPr>
          <a:xfrm>
            <a:off x="457200" y="2895600"/>
            <a:ext cx="8229600" cy="2209800"/>
          </a:xfrm>
          <a:prstGeom prst="rect">
            <a:avLst/>
          </a:prstGeom>
        </p:spPr>
        <p:txBody>
          <a:bodyPr vert="horz" lIns="91440" tIns="45720" rIns="91440" bIns="45720" rtlCol="0">
            <a:normAutofit fontScale="25000" lnSpcReduction="20000"/>
          </a:bodyPr>
          <a:lstStyle/>
          <a:p>
            <a:pPr marL="342900" lvl="0" indent="-342900">
              <a:spcBef>
                <a:spcPct val="20000"/>
              </a:spcBef>
            </a:pPr>
            <a:r>
              <a:rPr lang="en-IN" sz="9600" b="1" dirty="0" smtClean="0"/>
              <a:t>Using web browser :</a:t>
            </a:r>
          </a:p>
          <a:p>
            <a:pPr marL="342900" lvl="0" indent="-342900">
              <a:spcBef>
                <a:spcPct val="20000"/>
              </a:spcBef>
              <a:buFont typeface="Arial" pitchFamily="34" charset="0"/>
              <a:buChar char="•"/>
            </a:pPr>
            <a:r>
              <a:rPr lang="en-IN" sz="6000" dirty="0" smtClean="0"/>
              <a:t>File named : hello.html</a:t>
            </a:r>
          </a:p>
          <a:p>
            <a:r>
              <a:rPr lang="en-IN" sz="6000" dirty="0" smtClean="0"/>
              <a:t>&lt;html&gt;</a:t>
            </a:r>
          </a:p>
          <a:p>
            <a:r>
              <a:rPr lang="en-IN" sz="6000" dirty="0" smtClean="0"/>
              <a:t>    &lt;head&gt;  </a:t>
            </a:r>
          </a:p>
          <a:p>
            <a:r>
              <a:rPr lang="en-IN" sz="6000" dirty="0" smtClean="0"/>
              <a:t>        &lt;script </a:t>
            </a:r>
            <a:r>
              <a:rPr lang="en-IN" sz="6000" dirty="0" err="1" smtClean="0"/>
              <a:t>src</a:t>
            </a:r>
            <a:r>
              <a:rPr lang="en-IN" sz="6000" dirty="0" smtClean="0"/>
              <a:t>="hello-world.js"&gt;&lt;/script&gt;   </a:t>
            </a:r>
          </a:p>
          <a:p>
            <a:r>
              <a:rPr lang="en-IN" sz="6000" dirty="0" smtClean="0"/>
              <a:t>    &lt;/head&gt;</a:t>
            </a:r>
          </a:p>
          <a:p>
            <a:r>
              <a:rPr lang="en-IN" sz="6000" dirty="0" smtClean="0"/>
              <a:t>    &lt;body&gt;</a:t>
            </a:r>
          </a:p>
          <a:p>
            <a:r>
              <a:rPr lang="en-IN" sz="6000" dirty="0" smtClean="0"/>
              <a:t>    &lt;/body&gt;</a:t>
            </a:r>
          </a:p>
          <a:p>
            <a:r>
              <a:rPr lang="en-IN" sz="6000" dirty="0" smtClean="0"/>
              <a:t>&lt;/html&gt;</a:t>
            </a:r>
            <a:endParaRPr lang="en-IN" sz="2400" dirty="0"/>
          </a:p>
        </p:txBody>
      </p:sp>
      <p:pic>
        <p:nvPicPr>
          <p:cNvPr id="1028" name="Picture 4"/>
          <p:cNvPicPr>
            <a:picLocks noChangeAspect="1" noChangeArrowheads="1"/>
          </p:cNvPicPr>
          <p:nvPr/>
        </p:nvPicPr>
        <p:blipFill>
          <a:blip r:embed="rId3"/>
          <a:srcRect/>
          <a:stretch>
            <a:fillRect/>
          </a:stretch>
        </p:blipFill>
        <p:spPr bwMode="auto">
          <a:xfrm>
            <a:off x="609600" y="5257800"/>
            <a:ext cx="7920845"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143000"/>
          </a:xfrm>
        </p:spPr>
        <p:txBody>
          <a:bodyPr/>
          <a:lstStyle/>
          <a:p>
            <a:r>
              <a:rPr lang="en-IN" b="1" dirty="0" smtClean="0"/>
              <a:t>Lexical structure</a:t>
            </a:r>
            <a:endParaRPr lang="en-IN"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smtClean="0"/>
              <a:t>Lexical structure</a:t>
            </a:r>
            <a:endParaRPr lang="en-IN" dirty="0"/>
          </a:p>
        </p:txBody>
      </p:sp>
      <p:sp>
        <p:nvSpPr>
          <p:cNvPr id="3" name="Content Placeholder 2"/>
          <p:cNvSpPr>
            <a:spLocks noGrp="1"/>
          </p:cNvSpPr>
          <p:nvPr>
            <p:ph idx="1"/>
          </p:nvPr>
        </p:nvSpPr>
        <p:spPr>
          <a:xfrm>
            <a:off x="457200" y="914400"/>
            <a:ext cx="8229600" cy="5486400"/>
          </a:xfrm>
        </p:spPr>
        <p:txBody>
          <a:bodyPr>
            <a:noAutofit/>
          </a:bodyPr>
          <a:lstStyle/>
          <a:p>
            <a:pPr algn="just"/>
            <a:r>
              <a:rPr lang="en-IN" sz="2200" dirty="0" smtClean="0"/>
              <a:t>The lexical structure of a programming language is the set of elementary rules that specifies how you write programs in that language. </a:t>
            </a:r>
          </a:p>
          <a:p>
            <a:pPr algn="just"/>
            <a:r>
              <a:rPr lang="en-IN" sz="2200" dirty="0" smtClean="0"/>
              <a:t>It is the lowest-level syntax of a language: it specifies what</a:t>
            </a:r>
          </a:p>
          <a:p>
            <a:pPr algn="just">
              <a:buNone/>
            </a:pPr>
            <a:r>
              <a:rPr lang="en-IN" sz="2200" dirty="0" smtClean="0"/>
              <a:t>	variable names look like, the delimiter characters for comments, and how one program statement is separated from the next.</a:t>
            </a:r>
          </a:p>
          <a:p>
            <a:pPr algn="just"/>
            <a:r>
              <a:rPr lang="en-IN" sz="2200" b="1" u="sng" dirty="0" smtClean="0"/>
              <a:t>The Text of a JavaScript Program</a:t>
            </a:r>
          </a:p>
          <a:p>
            <a:pPr algn="just">
              <a:buNone/>
            </a:pPr>
            <a:r>
              <a:rPr lang="en-IN" sz="2200" dirty="0" smtClean="0"/>
              <a:t>	JavaScript is a case-sensitive language. This means that language keywords, variables, function names, and other </a:t>
            </a:r>
            <a:r>
              <a:rPr lang="en-IN" sz="2200" i="1" dirty="0" smtClean="0"/>
              <a:t>identifiers must always </a:t>
            </a:r>
            <a:r>
              <a:rPr lang="en-IN" sz="2200" dirty="0" smtClean="0"/>
              <a:t>be typed with a consistent capitalization of letters.</a:t>
            </a:r>
          </a:p>
          <a:p>
            <a:pPr algn="just">
              <a:buNone/>
            </a:pPr>
            <a:r>
              <a:rPr lang="en-IN" sz="2200" dirty="0" smtClean="0"/>
              <a:t>	JavaScript ignores spaces that appear between tokens in programs.</a:t>
            </a:r>
          </a:p>
          <a:p>
            <a:pPr algn="just">
              <a:buNone/>
            </a:pPr>
            <a:r>
              <a:rPr lang="en-IN" sz="2200" dirty="0" smtClean="0"/>
              <a:t>	In addition to the regular space character (\u0020), JavaScript also</a:t>
            </a:r>
          </a:p>
          <a:p>
            <a:pPr algn="just">
              <a:buNone/>
            </a:pPr>
            <a:r>
              <a:rPr lang="en-IN" sz="2200" dirty="0" smtClean="0"/>
              <a:t>	recognizes tabs assorted ASCII control characters, and various</a:t>
            </a:r>
          </a:p>
          <a:p>
            <a:pPr algn="just">
              <a:buNone/>
            </a:pPr>
            <a:r>
              <a:rPr lang="en-IN" sz="2200" dirty="0" smtClean="0"/>
              <a:t>	Unicode space characters as whitespace.</a:t>
            </a:r>
          </a:p>
          <a:p>
            <a:pPr algn="just">
              <a:buNone/>
            </a:pPr>
            <a:r>
              <a:rPr lang="en-IN" sz="2200" dirty="0" smtClean="0"/>
              <a:t>    </a:t>
            </a:r>
          </a:p>
          <a:p>
            <a:pPr algn="just">
              <a:buNone/>
            </a:pPr>
            <a:endParaRPr lang="en-IN"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Lexical structure</a:t>
            </a:r>
            <a:endParaRPr lang="en-IN" dirty="0"/>
          </a:p>
        </p:txBody>
      </p:sp>
      <p:sp>
        <p:nvSpPr>
          <p:cNvPr id="3" name="Content Placeholder 2"/>
          <p:cNvSpPr>
            <a:spLocks noGrp="1"/>
          </p:cNvSpPr>
          <p:nvPr>
            <p:ph idx="1"/>
          </p:nvPr>
        </p:nvSpPr>
        <p:spPr>
          <a:xfrm>
            <a:off x="457200" y="838200"/>
            <a:ext cx="8229600" cy="5287963"/>
          </a:xfrm>
        </p:spPr>
        <p:txBody>
          <a:bodyPr>
            <a:normAutofit lnSpcReduction="10000"/>
          </a:bodyPr>
          <a:lstStyle/>
          <a:p>
            <a:pPr algn="just"/>
            <a:r>
              <a:rPr lang="en-IN" sz="2400" b="1" u="sng" dirty="0" smtClean="0"/>
              <a:t>Comments</a:t>
            </a:r>
          </a:p>
          <a:p>
            <a:pPr algn="just">
              <a:buNone/>
            </a:pPr>
            <a:r>
              <a:rPr lang="en-IN" sz="2400" b="1" i="1" dirty="0" smtClean="0"/>
              <a:t>	</a:t>
            </a:r>
            <a:r>
              <a:rPr lang="en-IN" sz="2400" i="1" dirty="0" smtClean="0"/>
              <a:t>// This is a single-line comment.</a:t>
            </a:r>
          </a:p>
          <a:p>
            <a:pPr algn="just">
              <a:buNone/>
            </a:pPr>
            <a:r>
              <a:rPr lang="en-IN" sz="2400" i="1" dirty="0" smtClean="0"/>
              <a:t>	/*</a:t>
            </a:r>
          </a:p>
          <a:p>
            <a:pPr algn="just">
              <a:buNone/>
            </a:pPr>
            <a:r>
              <a:rPr lang="en-IN" sz="2400" i="1" dirty="0" smtClean="0"/>
              <a:t>	 This is a multi-line comment.</a:t>
            </a:r>
          </a:p>
          <a:p>
            <a:pPr algn="just">
              <a:buNone/>
            </a:pPr>
            <a:r>
              <a:rPr lang="en-IN" sz="2400" i="1" dirty="0" smtClean="0"/>
              <a:t>	*/</a:t>
            </a:r>
          </a:p>
          <a:p>
            <a:pPr algn="just"/>
            <a:r>
              <a:rPr lang="en-IN" sz="2400" b="1" u="sng" dirty="0" smtClean="0"/>
              <a:t>Literals</a:t>
            </a:r>
          </a:p>
          <a:p>
            <a:pPr algn="just">
              <a:buNone/>
            </a:pPr>
            <a:r>
              <a:rPr lang="en-IN" sz="2400" b="1" dirty="0" smtClean="0"/>
              <a:t>	</a:t>
            </a:r>
            <a:r>
              <a:rPr lang="en-IN" sz="2400" dirty="0" smtClean="0"/>
              <a:t>12 </a:t>
            </a:r>
            <a:r>
              <a:rPr lang="en-IN" sz="2400" i="1" dirty="0" smtClean="0"/>
              <a:t>// The number twelve</a:t>
            </a:r>
          </a:p>
          <a:p>
            <a:pPr algn="just">
              <a:buNone/>
            </a:pPr>
            <a:r>
              <a:rPr lang="en-IN" sz="2400" dirty="0" smtClean="0"/>
              <a:t>	1.2 </a:t>
            </a:r>
            <a:r>
              <a:rPr lang="en-IN" sz="2400" i="1" dirty="0" smtClean="0"/>
              <a:t>// The number one point two</a:t>
            </a:r>
          </a:p>
          <a:p>
            <a:pPr algn="just">
              <a:buNone/>
            </a:pPr>
            <a:r>
              <a:rPr lang="en-IN" sz="2400" dirty="0" smtClean="0"/>
              <a:t>	"hello world" </a:t>
            </a:r>
            <a:r>
              <a:rPr lang="en-IN" sz="2400" i="1" dirty="0" smtClean="0"/>
              <a:t>// A string of text</a:t>
            </a:r>
          </a:p>
          <a:p>
            <a:pPr algn="just">
              <a:buNone/>
            </a:pPr>
            <a:r>
              <a:rPr lang="en-IN" sz="2400" dirty="0" smtClean="0"/>
              <a:t>	'Hi' </a:t>
            </a:r>
            <a:r>
              <a:rPr lang="en-IN" sz="2400" i="1" dirty="0" smtClean="0"/>
              <a:t>// Another string</a:t>
            </a:r>
          </a:p>
          <a:p>
            <a:pPr algn="just">
              <a:buNone/>
            </a:pPr>
            <a:r>
              <a:rPr lang="en-IN" sz="2400" b="1" dirty="0" smtClean="0"/>
              <a:t>	true </a:t>
            </a:r>
            <a:r>
              <a:rPr lang="en-IN" sz="2400" b="1" i="1" dirty="0" smtClean="0"/>
              <a:t>// A Boolean value</a:t>
            </a:r>
          </a:p>
          <a:p>
            <a:pPr algn="just">
              <a:buNone/>
            </a:pPr>
            <a:r>
              <a:rPr lang="en-IN" sz="2400" b="1" dirty="0" smtClean="0"/>
              <a:t>	false </a:t>
            </a:r>
            <a:r>
              <a:rPr lang="en-IN" sz="2400" b="1" i="1" dirty="0" smtClean="0"/>
              <a:t>// The other Boolean value</a:t>
            </a:r>
          </a:p>
          <a:p>
            <a:pPr algn="just">
              <a:buNone/>
            </a:pPr>
            <a:r>
              <a:rPr lang="en-IN" sz="2400" b="1" dirty="0" smtClean="0"/>
              <a:t>	null </a:t>
            </a:r>
            <a:r>
              <a:rPr lang="en-IN" sz="2400" b="1" i="1" dirty="0" smtClean="0"/>
              <a:t>// Absence of an object</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Lexical structure</a:t>
            </a:r>
            <a:endParaRPr lang="en-IN" dirty="0"/>
          </a:p>
        </p:txBody>
      </p:sp>
      <p:sp>
        <p:nvSpPr>
          <p:cNvPr id="3" name="Content Placeholder 2"/>
          <p:cNvSpPr>
            <a:spLocks noGrp="1"/>
          </p:cNvSpPr>
          <p:nvPr>
            <p:ph idx="1"/>
          </p:nvPr>
        </p:nvSpPr>
        <p:spPr>
          <a:xfrm>
            <a:off x="457200" y="914400"/>
            <a:ext cx="8229600" cy="5486400"/>
          </a:xfrm>
        </p:spPr>
        <p:txBody>
          <a:bodyPr>
            <a:normAutofit/>
          </a:bodyPr>
          <a:lstStyle/>
          <a:p>
            <a:pPr algn="just"/>
            <a:r>
              <a:rPr lang="en-IN" sz="2200" b="1" u="sng" dirty="0" smtClean="0"/>
              <a:t>Identifiers</a:t>
            </a:r>
            <a:r>
              <a:rPr lang="en-IN" sz="2200" b="1" dirty="0" smtClean="0"/>
              <a:t> : </a:t>
            </a:r>
            <a:r>
              <a:rPr lang="en-IN" sz="2200" dirty="0" smtClean="0"/>
              <a:t>An identifier is simply a name. In JavaScript, identifiers are used to name constants, variables, properties, functions, and classes.</a:t>
            </a:r>
          </a:p>
          <a:p>
            <a:pPr algn="just">
              <a:buNone/>
            </a:pPr>
            <a:r>
              <a:rPr lang="en-IN" sz="2200" dirty="0" smtClean="0"/>
              <a:t>	Example:</a:t>
            </a:r>
          </a:p>
          <a:p>
            <a:pPr algn="just">
              <a:buNone/>
            </a:pPr>
            <a:r>
              <a:rPr lang="en-IN" sz="2200" dirty="0" smtClean="0"/>
              <a:t> 	</a:t>
            </a:r>
            <a:r>
              <a:rPr lang="en-IN" sz="2200" dirty="0" err="1" smtClean="0"/>
              <a:t>i</a:t>
            </a:r>
            <a:endParaRPr lang="en-IN" sz="2200" dirty="0" smtClean="0"/>
          </a:p>
          <a:p>
            <a:pPr algn="just">
              <a:buNone/>
            </a:pPr>
            <a:r>
              <a:rPr lang="en-IN" sz="2200" dirty="0" smtClean="0"/>
              <a:t>     </a:t>
            </a:r>
            <a:r>
              <a:rPr lang="en-IN" sz="2200" dirty="0" err="1" smtClean="0"/>
              <a:t>my_variable_name</a:t>
            </a:r>
            <a:endParaRPr lang="en-IN" sz="2200" dirty="0" smtClean="0"/>
          </a:p>
          <a:p>
            <a:pPr algn="just">
              <a:buNone/>
            </a:pPr>
            <a:r>
              <a:rPr lang="en-IN" sz="2200" dirty="0" smtClean="0"/>
              <a:t>	v13</a:t>
            </a:r>
          </a:p>
          <a:p>
            <a:pPr algn="just">
              <a:buNone/>
            </a:pPr>
            <a:r>
              <a:rPr lang="en-IN" sz="2200" dirty="0" smtClean="0"/>
              <a:t>	_dummy</a:t>
            </a:r>
          </a:p>
          <a:p>
            <a:pPr algn="just">
              <a:buNone/>
            </a:pPr>
            <a:r>
              <a:rPr lang="en-IN" sz="2200" dirty="0" smtClean="0"/>
              <a:t>	$</a:t>
            </a:r>
            <a:r>
              <a:rPr lang="en-IN" sz="2200" dirty="0" err="1" smtClean="0"/>
              <a:t>str</a:t>
            </a:r>
            <a:endParaRPr lang="en-IN" sz="2200" dirty="0" smtClean="0"/>
          </a:p>
          <a:p>
            <a:pPr algn="just"/>
            <a:r>
              <a:rPr lang="en-IN" sz="2400" b="1" dirty="0" smtClean="0"/>
              <a:t>Reserved Words : </a:t>
            </a:r>
            <a:r>
              <a:rPr lang="en-IN" sz="2400" dirty="0" smtClean="0"/>
              <a:t>if, while, for and many more  are reserved keywords that must not be used as the names of constants, variables, functions, or classes.</a:t>
            </a:r>
            <a:endParaRPr lang="en-IN" sz="2200" dirty="0" smtClean="0"/>
          </a:p>
          <a:p>
            <a:pPr algn="just"/>
            <a:endParaRPr lang="en-IN" sz="2200" dirty="0" smtClean="0"/>
          </a:p>
          <a:p>
            <a:pPr algn="just">
              <a:buNone/>
            </a:pPr>
            <a:endParaRPr lang="en-IN"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764</TotalTime>
  <Words>1764</Words>
  <Application>Microsoft Office PowerPoint</Application>
  <PresentationFormat>On-screen Show (4:3)</PresentationFormat>
  <Paragraphs>318</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JavaScript</vt:lpstr>
      <vt:lpstr>Brief History</vt:lpstr>
      <vt:lpstr>Common use-cases and Runtime environments</vt:lpstr>
      <vt:lpstr>ECMA Script standards</vt:lpstr>
      <vt:lpstr>Example</vt:lpstr>
      <vt:lpstr>Lexical structure</vt:lpstr>
      <vt:lpstr>Lexical structure</vt:lpstr>
      <vt:lpstr>Lexical structure</vt:lpstr>
      <vt:lpstr>Lexical structure</vt:lpstr>
      <vt:lpstr>Lexical structure</vt:lpstr>
      <vt:lpstr>Types, Values, and Variables</vt:lpstr>
      <vt:lpstr>Types, Values, and Variables</vt:lpstr>
      <vt:lpstr>Numbers</vt:lpstr>
      <vt:lpstr>Numbers</vt:lpstr>
      <vt:lpstr>Numbers</vt:lpstr>
      <vt:lpstr>Text</vt:lpstr>
      <vt:lpstr>Text</vt:lpstr>
      <vt:lpstr>Text</vt:lpstr>
      <vt:lpstr>Text</vt:lpstr>
      <vt:lpstr>Text</vt:lpstr>
      <vt:lpstr>Boolean Values</vt:lpstr>
      <vt:lpstr>null and undefined</vt:lpstr>
      <vt:lpstr>Symbols</vt:lpstr>
      <vt:lpstr>The Global Object</vt:lpstr>
      <vt:lpstr>Immutable Primitive Values and Mutable Object References</vt:lpstr>
      <vt:lpstr>Type Conversions</vt:lpstr>
      <vt:lpstr>Type Conversions</vt:lpstr>
      <vt:lpstr>Type Conversions</vt:lpstr>
      <vt:lpstr>Type Conversions</vt:lpstr>
      <vt:lpstr>Type Conversions</vt:lpstr>
      <vt:lpstr>Variable Declaration</vt:lpstr>
      <vt:lpstr>Assignment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BHADRA</dc:creator>
  <cp:lastModifiedBy>USER</cp:lastModifiedBy>
  <cp:revision>99</cp:revision>
  <dcterms:created xsi:type="dcterms:W3CDTF">2006-08-16T00:00:00Z</dcterms:created>
  <dcterms:modified xsi:type="dcterms:W3CDTF">2020-12-06T08:26:46Z</dcterms:modified>
</cp:coreProperties>
</file>