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1" r:id="rId6"/>
    <p:sldId id="280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Díaz" userId="c604dfeb2b1492af" providerId="LiveId" clId="{8FB1C979-688F-4961-89F6-7DB4DECB67B9}"/>
    <pc:docChg chg="undo custSel addSld delSld modSld">
      <pc:chgData name="Jesús Díaz" userId="c604dfeb2b1492af" providerId="LiveId" clId="{8FB1C979-688F-4961-89F6-7DB4DECB67B9}" dt="2023-10-18T23:00:13.166" v="113" actId="20577"/>
      <pc:docMkLst>
        <pc:docMk/>
      </pc:docMkLst>
      <pc:sldChg chg="modSp mod">
        <pc:chgData name="Jesús Díaz" userId="c604dfeb2b1492af" providerId="LiveId" clId="{8FB1C979-688F-4961-89F6-7DB4DECB67B9}" dt="2023-10-18T23:00:13.166" v="113" actId="20577"/>
        <pc:sldMkLst>
          <pc:docMk/>
          <pc:sldMk cId="4167884232" sldId="278"/>
        </pc:sldMkLst>
        <pc:spChg chg="mod">
          <ac:chgData name="Jesús Díaz" userId="c604dfeb2b1492af" providerId="LiveId" clId="{8FB1C979-688F-4961-89F6-7DB4DECB67B9}" dt="2023-10-18T22:59:32.699" v="63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esús Díaz" userId="c604dfeb2b1492af" providerId="LiveId" clId="{8FB1C979-688F-4961-89F6-7DB4DECB67B9}" dt="2023-10-18T23:00:13.166" v="113" actId="20577"/>
          <ac:spMkLst>
            <pc:docMk/>
            <pc:sldMk cId="4167884232" sldId="278"/>
            <ac:spMk id="3" creationId="{DB93FB3F-A8D4-46D3-A1C6-C79C64563729}"/>
          </ac:spMkLst>
        </pc:spChg>
      </pc:sldChg>
      <pc:sldChg chg="del">
        <pc:chgData name="Jesús Díaz" userId="c604dfeb2b1492af" providerId="LiveId" clId="{8FB1C979-688F-4961-89F6-7DB4DECB67B9}" dt="2023-10-18T22:59:12.320" v="60" actId="2696"/>
        <pc:sldMkLst>
          <pc:docMk/>
          <pc:sldMk cId="3220235682" sldId="279"/>
        </pc:sldMkLst>
      </pc:sldChg>
      <pc:sldChg chg="addSp delSp modSp mod">
        <pc:chgData name="Jesús Díaz" userId="c604dfeb2b1492af" providerId="LiveId" clId="{8FB1C979-688F-4961-89F6-7DB4DECB67B9}" dt="2023-10-18T22:51:09.129" v="14" actId="20577"/>
        <pc:sldMkLst>
          <pc:docMk/>
          <pc:sldMk cId="2129519044" sldId="284"/>
        </pc:sldMkLst>
        <pc:spChg chg="mod">
          <ac:chgData name="Jesús Díaz" userId="c604dfeb2b1492af" providerId="LiveId" clId="{8FB1C979-688F-4961-89F6-7DB4DECB67B9}" dt="2023-10-18T22:51:09.129" v="14" actId="20577"/>
          <ac:spMkLst>
            <pc:docMk/>
            <pc:sldMk cId="2129519044" sldId="284"/>
            <ac:spMk id="3" creationId="{E71A743D-029B-BA3B-EDBD-BDD09F0B9A76}"/>
          </ac:spMkLst>
        </pc:spChg>
        <pc:spChg chg="add del">
          <ac:chgData name="Jesús Díaz" userId="c604dfeb2b1492af" providerId="LiveId" clId="{8FB1C979-688F-4961-89F6-7DB4DECB67B9}" dt="2023-10-18T22:46:29.280" v="1" actId="22"/>
          <ac:spMkLst>
            <pc:docMk/>
            <pc:sldMk cId="2129519044" sldId="284"/>
            <ac:spMk id="5" creationId="{08FA417E-8B84-3F5E-6FA0-E0BA53A07450}"/>
          </ac:spMkLst>
        </pc:spChg>
      </pc:sldChg>
      <pc:sldChg chg="modSp new mod">
        <pc:chgData name="Jesús Díaz" userId="c604dfeb2b1492af" providerId="LiveId" clId="{8FB1C979-688F-4961-89F6-7DB4DECB67B9}" dt="2023-10-18T22:54:35.385" v="49" actId="1076"/>
        <pc:sldMkLst>
          <pc:docMk/>
          <pc:sldMk cId="2578525391" sldId="285"/>
        </pc:sldMkLst>
        <pc:spChg chg="mod">
          <ac:chgData name="Jesús Díaz" userId="c604dfeb2b1492af" providerId="LiveId" clId="{8FB1C979-688F-4961-89F6-7DB4DECB67B9}" dt="2023-10-18T22:52:07.245" v="22" actId="20577"/>
          <ac:spMkLst>
            <pc:docMk/>
            <pc:sldMk cId="2578525391" sldId="285"/>
            <ac:spMk id="2" creationId="{13D57E62-0CFE-DB1A-C3AF-FD95579B8098}"/>
          </ac:spMkLst>
        </pc:spChg>
        <pc:spChg chg="mod">
          <ac:chgData name="Jesús Díaz" userId="c604dfeb2b1492af" providerId="LiveId" clId="{8FB1C979-688F-4961-89F6-7DB4DECB67B9}" dt="2023-10-18T22:54:35.385" v="49" actId="1076"/>
          <ac:spMkLst>
            <pc:docMk/>
            <pc:sldMk cId="2578525391" sldId="285"/>
            <ac:spMk id="3" creationId="{93CA49BD-2A8C-D1B5-3FFF-EBDE3DDC7EC2}"/>
          </ac:spMkLst>
        </pc:spChg>
      </pc:sldChg>
      <pc:sldChg chg="modSp new mod">
        <pc:chgData name="Jesús Díaz" userId="c604dfeb2b1492af" providerId="LiveId" clId="{8FB1C979-688F-4961-89F6-7DB4DECB67B9}" dt="2023-10-18T22:58:53.825" v="59" actId="113"/>
        <pc:sldMkLst>
          <pc:docMk/>
          <pc:sldMk cId="706008515" sldId="286"/>
        </pc:sldMkLst>
        <pc:spChg chg="mod">
          <ac:chgData name="Jesús Díaz" userId="c604dfeb2b1492af" providerId="LiveId" clId="{8FB1C979-688F-4961-89F6-7DB4DECB67B9}" dt="2023-10-18T22:55:00.958" v="53" actId="313"/>
          <ac:spMkLst>
            <pc:docMk/>
            <pc:sldMk cId="706008515" sldId="286"/>
            <ac:spMk id="2" creationId="{C148917E-CC5D-FF71-169D-0362A538A783}"/>
          </ac:spMkLst>
        </pc:spChg>
        <pc:spChg chg="mod">
          <ac:chgData name="Jesús Díaz" userId="c604dfeb2b1492af" providerId="LiveId" clId="{8FB1C979-688F-4961-89F6-7DB4DECB67B9}" dt="2023-10-18T22:58:53.825" v="59" actId="113"/>
          <ac:spMkLst>
            <pc:docMk/>
            <pc:sldMk cId="706008515" sldId="286"/>
            <ac:spMk id="3" creationId="{D0ED2EEA-D8B4-0480-A9FC-F57AC497D3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18/10/2023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18/10/2023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Desarrollo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477" y="4157933"/>
            <a:ext cx="3775046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Jesús Alejandro</a:t>
            </a:r>
            <a:r>
              <a:rPr lang="es-ES" dirty="0"/>
              <a:t> González Díaz</a:t>
            </a:r>
          </a:p>
          <a:p>
            <a:pPr algn="l" rtl="0"/>
            <a:r>
              <a:rPr lang="es-ES" sz="2300" dirty="0"/>
              <a:t>1 DAW-B  2023/24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DCA6E-577C-EACF-8B6C-AFE03557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684408"/>
            <a:ext cx="3300984" cy="1583932"/>
          </a:xfrm>
        </p:spPr>
        <p:txBody>
          <a:bodyPr/>
          <a:lstStyle/>
          <a:p>
            <a:r>
              <a:rPr lang="es-ES" dirty="0"/>
              <a:t>¿Qué técnicas se utilizan en la fase de análisis para recabar los requisitos del software a desarrollar?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2BC02D-44E4-E8A3-20D1-A77F2FF552E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200" dirty="0"/>
              <a:t>DFD (diagramas de flujo de datos), </a:t>
            </a:r>
          </a:p>
          <a:p>
            <a:pPr>
              <a:lnSpc>
                <a:spcPct val="100000"/>
              </a:lnSpc>
            </a:pPr>
            <a:r>
              <a:rPr lang="es-ES" sz="1200" dirty="0"/>
              <a:t>DFC (diagramas de flujo de control), </a:t>
            </a:r>
          </a:p>
          <a:p>
            <a:pPr>
              <a:lnSpc>
                <a:spcPct val="100000"/>
              </a:lnSpc>
            </a:pPr>
            <a:r>
              <a:rPr lang="es-ES" sz="1200" dirty="0"/>
              <a:t>DTE (diagramas de transición de estados),</a:t>
            </a:r>
          </a:p>
          <a:p>
            <a:pPr>
              <a:lnSpc>
                <a:spcPct val="100000"/>
              </a:lnSpc>
            </a:pPr>
            <a:r>
              <a:rPr lang="es-ES" sz="1200" dirty="0"/>
              <a:t> DER (diagrama entidad/relación) y </a:t>
            </a:r>
          </a:p>
          <a:p>
            <a:pPr>
              <a:lnSpc>
                <a:spcPct val="100000"/>
              </a:lnSpc>
            </a:pPr>
            <a:r>
              <a:rPr lang="es-ES" sz="1200" dirty="0"/>
              <a:t>DD (diccionario de datos).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C557D9-6A5C-17F2-6A0A-337D01CD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435" y="1476374"/>
            <a:ext cx="3300984" cy="764783"/>
          </a:xfrm>
        </p:spPr>
        <p:txBody>
          <a:bodyPr/>
          <a:lstStyle/>
          <a:p>
            <a:r>
              <a:rPr lang="es-ES" dirty="0"/>
              <a:t>¿Cómo se representan los requisitos en un diagrama de flujo de datos DFD (pon un ejemplo)?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EC46871-0178-E209-344A-124608B8FF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Entidad externa: Puede representar un ser humano, un sistema o subsistema. Es el origen o el destino de ciertos datos.</a:t>
            </a:r>
          </a:p>
          <a:p>
            <a:r>
              <a:rPr lang="es-ES" dirty="0"/>
              <a:t>Proceso: Es una actividad o función empresarial donde se transforman los datos y su flujo.</a:t>
            </a:r>
          </a:p>
          <a:p>
            <a:r>
              <a:rPr lang="es-ES" dirty="0"/>
              <a:t>Almacén de datos: Representa el almacenamiento de datos persistentes requeridos y/o producidos por el proceso.</a:t>
            </a:r>
          </a:p>
          <a:p>
            <a:r>
              <a:rPr lang="es-ES" dirty="0"/>
              <a:t>Flujo de datos: Representa el flujo de información, con su dirección representada por una punta de flecha.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96E3C1-DED2-3217-39EB-AC35E99148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583946"/>
            <a:ext cx="3300984" cy="764782"/>
          </a:xfrm>
        </p:spPr>
        <p:txBody>
          <a:bodyPr/>
          <a:lstStyle/>
          <a:p>
            <a:r>
              <a:rPr lang="es-ES" altLang="es-ES" sz="2400" dirty="0">
                <a:cs typeface="DejaVu Sans" charset="0"/>
              </a:rPr>
              <a:t>¿Qué es el </a:t>
            </a:r>
            <a:r>
              <a:rPr lang="es-ES" altLang="es-ES" sz="2400" b="1" dirty="0">
                <a:cs typeface="DejaVu Sans" charset="0"/>
              </a:rPr>
              <a:t>ERS</a:t>
            </a:r>
            <a:r>
              <a:rPr lang="es-ES" altLang="es-ES" sz="2400" dirty="0">
                <a:cs typeface="DejaVu Sans" charset="0"/>
              </a:rPr>
              <a:t> y cuál es su estructura?</a:t>
            </a:r>
          </a:p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6CD0CF7-7A30-3F80-5821-B7A47EDEC96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ES" dirty="0"/>
              <a:t>El objetivo principal de la ERS es servir como medio de comunicación entre clientes, usuarios, ingenieros de requisitos y desarrolladores.</a:t>
            </a:r>
          </a:p>
        </p:txBody>
      </p:sp>
      <p:pic>
        <p:nvPicPr>
          <p:cNvPr id="1026" name="Picture 2" descr="DIAGRAMA DE FLUJO EJERCICIOS RESUELTOS PDF HABILIDAD LÓGICO MATEMÁTICA">
            <a:extLst>
              <a:ext uri="{FF2B5EF4-FFF2-40B4-BE49-F238E27FC236}">
                <a16:creationId xmlns:a16="http://schemas.microsoft.com/office/drawing/2014/main" id="{F9FD75CF-2DE2-0703-77D2-287AE495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198" y="3872955"/>
            <a:ext cx="1779173" cy="28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1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81227-3D11-4C7E-38CA-FF5C3531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sz="2500" dirty="0"/>
              <a:t>¿Qué lenguaje (modelado) se utiliza para el análisis y diseño orientado a objetos hoy en día?</a:t>
            </a:r>
            <a:br>
              <a:rPr lang="es-ES" sz="2500" dirty="0"/>
            </a:br>
            <a:endParaRPr lang="es-ES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3215F-6ADB-AEE7-7C4E-98CE4A641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es-ES" dirty="0"/>
              <a:t>El Lenguaje Unificado de Modelado (UML), permite a los desarrolladores visualizar y diseñar un sistema de software antes de su implementación. Es útil para representar las diferentes partes de un sistema y cómo interactúan entre sí.</a:t>
            </a:r>
          </a:p>
        </p:txBody>
      </p:sp>
      <p:pic>
        <p:nvPicPr>
          <p:cNvPr id="2050" name="Picture 2" descr="Uml (lenguaje unificado de modelado)">
            <a:extLst>
              <a:ext uri="{FF2B5EF4-FFF2-40B4-BE49-F238E27FC236}">
                <a16:creationId xmlns:a16="http://schemas.microsoft.com/office/drawing/2014/main" id="{F9C1BD69-A05D-1B3F-FBC0-E785EDAD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022" y="2076451"/>
            <a:ext cx="4830229" cy="36226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2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AD675A-9F8B-617E-316F-789AFEA6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s-ES" altLang="es-ES" sz="4800" dirty="0">
                <a:cs typeface="DejaVu Sans" charset="0"/>
              </a:rPr>
              <a:t>Ejemplo de normas de escritura de código fuente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28C75D-44AA-90F3-641E-55B54162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es-ES" dirty="0" err="1"/>
              <a:t>Indentación</a:t>
            </a:r>
            <a:r>
              <a:rPr lang="es-ES" dirty="0"/>
              <a:t>: Asegúrate de que tu código esté bien organizado con espacios o tabulaciones al comienzo de cada línea. Esto hace que sea más fácil de leer.</a:t>
            </a:r>
          </a:p>
          <a:p>
            <a:r>
              <a:rPr lang="es-ES" dirty="0"/>
              <a:t>Comentarios: Usa comentarios para explicar qué hace tu código, pero no cómo lo hace.</a:t>
            </a:r>
          </a:p>
          <a:p>
            <a:r>
              <a:rPr lang="es-ES" dirty="0"/>
              <a:t>Nombres claros: Usa nombres descriptivos para tus variables y funciones. Evita las abreviaturas.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ED4F3-C002-8195-3682-A3F8C4C0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son las pruebas de caja blanca y de caja negra?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DBF21-618D-F8B7-B181-5E6F5CAF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Pruebas de caja blanca</a:t>
            </a:r>
            <a:r>
              <a:rPr lang="es-ES" dirty="0"/>
              <a:t>: Se realizan sobre las funciones internas de un módulo. En estas pruebas, el probador conoce y toma en cuenta el funcionamiento interno de la aplicación a probar. </a:t>
            </a:r>
          </a:p>
          <a:p>
            <a:endParaRPr lang="es-ES" b="1" dirty="0"/>
          </a:p>
          <a:p>
            <a:r>
              <a:rPr lang="es-ES" b="1" dirty="0"/>
              <a:t>Pruebas de caja negra</a:t>
            </a:r>
            <a:r>
              <a:rPr lang="es-ES" dirty="0"/>
              <a:t>: En estas pruebas, el probador no conoce la aplicación del programa que se va a probar o no se tiene en cuenta. La prueba de caja negra es una técnica de prueba en la que el probador solo tiene acceso a las entradas y salidas del sistema y prueba la funcionalidad del sistema en función de su comportamiento esperado.</a:t>
            </a:r>
          </a:p>
        </p:txBody>
      </p:sp>
    </p:spTree>
    <p:extLst>
      <p:ext uri="{BB962C8B-B14F-4D97-AF65-F5344CB8AC3E}">
        <p14:creationId xmlns:p14="http://schemas.microsoft.com/office/powerpoint/2010/main" val="370094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4C140-2BA8-74B9-7F62-1E0261A5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191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s-ES" dirty="0"/>
              <a:t>Información sobre tipos de información que se debe incluir al equipo de desarrollo y cómo se estructura.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A743D-029B-BA3B-EDBD-BDD09F0B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Objetivos: Define los objetivos y decide qué métricas aplicará el equipo para medir y controlar el progreso.</a:t>
            </a:r>
          </a:p>
          <a:p>
            <a:r>
              <a:rPr lang="es-ES" dirty="0"/>
              <a:t>Roles: Es importante definir claramente los roles y responsabilidades de cada miembro del equipo.</a:t>
            </a:r>
          </a:p>
          <a:p>
            <a:r>
              <a:rPr lang="es-ES" dirty="0"/>
              <a:t>Comunicación: Se deben establecer estándares claros para la comunicación dentro del equipo.</a:t>
            </a:r>
          </a:p>
          <a:p>
            <a:r>
              <a:rPr lang="es-ES" dirty="0"/>
              <a:t>Documentación: Todos los documentos deben tener el correspondiente registro para que sirvan como apoyo al control, las responsabilidades y funciones de todas las personas/cargos incluidos en cualquier parte del procedimiento.</a:t>
            </a:r>
          </a:p>
          <a:p>
            <a:r>
              <a:rPr lang="es-ES" dirty="0"/>
              <a:t>Estructura organizativa: La estructura organizativa define las relaciones entre las actividades, los directivos y los demás miembros del equipo.</a:t>
            </a:r>
          </a:p>
        </p:txBody>
      </p:sp>
    </p:spTree>
    <p:extLst>
      <p:ext uri="{BB962C8B-B14F-4D97-AF65-F5344CB8AC3E}">
        <p14:creationId xmlns:p14="http://schemas.microsoft.com/office/powerpoint/2010/main" val="212951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57E62-0CFE-DB1A-C3AF-FD95579B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Despliegue de una aplicación en un entorno real.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A49BD-2A8C-D1B5-3FFF-EBDE3DDC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>
            <a:noAutofit/>
          </a:bodyPr>
          <a:lstStyle/>
          <a:p>
            <a:r>
              <a:rPr lang="es-ES" sz="1600" dirty="0"/>
              <a:t>Preparación del entorno de despliegue: Configura el servidor que alojará la aplicación. Esto puede incluir la instalación y configuración de un servidor web, una base de datos y cualquier otro software necesario.</a:t>
            </a:r>
          </a:p>
          <a:p>
            <a:r>
              <a:rPr lang="es-ES" sz="1600" dirty="0"/>
              <a:t>Pruebas: Realiza pruebas exhaustivas en un entorno de preproducción que imite el entorno de producción lo más fielmente posible.</a:t>
            </a:r>
          </a:p>
          <a:p>
            <a:r>
              <a:rPr lang="es-ES" sz="1600" dirty="0"/>
              <a:t>Optimización: Optimiza la aplicación para el rendimiento. </a:t>
            </a:r>
          </a:p>
          <a:p>
            <a:r>
              <a:rPr lang="es-ES" sz="1600" dirty="0" err="1"/>
              <a:t>Backup</a:t>
            </a:r>
            <a:r>
              <a:rPr lang="es-ES" sz="1600" dirty="0"/>
              <a:t>: Haz una copia de seguridad del estado actual del sistema de producción antes del despliegue.</a:t>
            </a:r>
          </a:p>
          <a:p>
            <a:r>
              <a:rPr lang="es-ES" sz="1600" dirty="0"/>
              <a:t>Despliegue: Despliega la aplicación en el servidor de producción. Esto puede implicar subir los archivos al servidor, migrar la base de datos y reiniciar el servidor.</a:t>
            </a:r>
          </a:p>
          <a:p>
            <a:r>
              <a:rPr lang="es-ES" sz="1600" dirty="0"/>
              <a:t>Verificación: Verifica que la aplicación se está ejecutando correctamente en el entorno de producción.</a:t>
            </a:r>
          </a:p>
          <a:p>
            <a:r>
              <a:rPr lang="es-ES" sz="1600" dirty="0"/>
              <a:t>Monitorización: Configura herramientas de monitorización para rastrear el rendimiento y la disponibilidad de la aplicación.</a:t>
            </a:r>
          </a:p>
          <a:p>
            <a:r>
              <a:rPr lang="es-ES" sz="1600" dirty="0"/>
              <a:t>Mantenimiento: Realiza actualizaciones regulares y corrige los errores a medida que surgen.</a:t>
            </a:r>
          </a:p>
        </p:txBody>
      </p:sp>
    </p:spTree>
    <p:extLst>
      <p:ext uri="{BB962C8B-B14F-4D97-AF65-F5344CB8AC3E}">
        <p14:creationId xmlns:p14="http://schemas.microsoft.com/office/powerpoint/2010/main" val="257852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8917E-CC5D-FF71-169D-0362A53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define el estándar IEE 1219?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D2EEA-D8B4-0480-A9FC-F57AC497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estándar </a:t>
            </a:r>
            <a:r>
              <a:rPr lang="es-ES" b="1" dirty="0"/>
              <a:t>IEEE 1219 </a:t>
            </a:r>
            <a:r>
              <a:rPr lang="es-ES" dirty="0"/>
              <a:t>es una guía que los programadores siguen para mantener y mejorar el software después de que se ha creado. Esto puede incluir la corrección de errores, la mejora de las funciones existentes o la adaptación del software a nuevos tipos de hardware o software. </a:t>
            </a:r>
          </a:p>
          <a:p>
            <a:endParaRPr lang="es-ES" dirty="0"/>
          </a:p>
          <a:p>
            <a:r>
              <a:rPr lang="es-ES" dirty="0"/>
              <a:t>En resumen, es como un manual de instrucciones para cuidar y mejorar el software a lo largo del tiempo.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00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{500D6FD8-EE9D-486F-814A-31028402043F}tf55705232_win32</Template>
  <TotalTime>74</TotalTime>
  <Words>826</Words>
  <Application>Microsoft Office PowerPoint</Application>
  <PresentationFormat>Panorámica</PresentationFormat>
  <Paragraphs>46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Desarrollo de Software</vt:lpstr>
      <vt:lpstr>Presentación de PowerPoint</vt:lpstr>
      <vt:lpstr>¿Qué lenguaje (modelado) se utiliza para el análisis y diseño orientado a objetos hoy en día? </vt:lpstr>
      <vt:lpstr>Ejemplo de normas de escritura de código fuente</vt:lpstr>
      <vt:lpstr>¿Qué son las pruebas de caja blanca y de caja negra? </vt:lpstr>
      <vt:lpstr>Información sobre tipos de información que se debe incluir al equipo de desarrollo y cómo se estructura. </vt:lpstr>
      <vt:lpstr>Despliegue de una aplicación en un entorno real. </vt:lpstr>
      <vt:lpstr>¿Qué define el estándar IEE 1219?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Jesús Díaz</dc:creator>
  <cp:lastModifiedBy>Jesús Díaz</cp:lastModifiedBy>
  <cp:revision>1</cp:revision>
  <dcterms:created xsi:type="dcterms:W3CDTF">2023-10-18T21:45:22Z</dcterms:created>
  <dcterms:modified xsi:type="dcterms:W3CDTF">2023-10-18T23:00:18Z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