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CZuYkXgaaO7JRtOHlsShJPjul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EB0962-FC91-459B-ADA4-511C3AFDCFC1}">
  <a:tblStyle styleId="{20EB0962-FC91-459B-ADA4-511C3AFDCFC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D8035CB-8EA0-4DC8-880F-1694EA0BCEB4}"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52CF5E3-1FCD-4245-9F68-2DDA0485C881}" styleName="Table_2">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3948646-E568-4839-BD21-2EF0811EAA5E}" styleName="Table_3">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d5ea123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bd5ea1239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d5ea1239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bd5ea12392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ec0bedb6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ec0bedb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d5ea12392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bd5ea1239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 name="Shape 14"/>
        <p:cNvGrpSpPr/>
        <p:nvPr/>
      </p:nvGrpSpPr>
      <p:grpSpPr>
        <a:xfrm>
          <a:off x="0" y="0"/>
          <a:ext cx="0" cy="0"/>
          <a:chOff x="0" y="0"/>
          <a:chExt cx="0" cy="0"/>
        </a:xfrm>
      </p:grpSpPr>
      <p:sp>
        <p:nvSpPr>
          <p:cNvPr id="15" name="Google Shape;15;p2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0"/>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1"/>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1"/>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1" name="Shape 31"/>
        <p:cNvGrpSpPr/>
        <p:nvPr/>
      </p:nvGrpSpPr>
      <p:grpSpPr>
        <a:xfrm>
          <a:off x="0" y="0"/>
          <a:ext cx="0" cy="0"/>
          <a:chOff x="0" y="0"/>
          <a:chExt cx="0" cy="0"/>
        </a:xfrm>
      </p:grpSpPr>
      <p:sp>
        <p:nvSpPr>
          <p:cNvPr id="32" name="Google Shape;32;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6" name="Google Shape;36;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9" name="Google Shape;39;p2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5" name="Google Shape;45;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2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2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2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2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2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8"/>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8"/>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8"/>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8"/>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8"/>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9"/>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9"/>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9"/>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p:nvPr>
            <p:ph idx="2" type="pic"/>
          </p:nvPr>
        </p:nvSpPr>
        <p:spPr>
          <a:xfrm>
            <a:off x="15" y="0"/>
            <a:ext cx="12191985" cy="4915076"/>
          </a:xfrm>
          <a:prstGeom prst="rect">
            <a:avLst/>
          </a:prstGeom>
          <a:noFill/>
          <a:ln>
            <a:noFill/>
          </a:ln>
        </p:spPr>
      </p:sp>
      <p:sp>
        <p:nvSpPr>
          <p:cNvPr id="79" name="Google Shape;79;p29"/>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20"/>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
          <p:cNvPicPr preferRelativeResize="0"/>
          <p:nvPr/>
        </p:nvPicPr>
        <p:blipFill rotWithShape="1">
          <a:blip r:embed="rId3">
            <a:alphaModFix/>
          </a:blip>
          <a:srcRect b="0" l="0" r="0" t="0"/>
          <a:stretch/>
        </p:blipFill>
        <p:spPr>
          <a:xfrm>
            <a:off x="445000" y="250975"/>
            <a:ext cx="1198241" cy="1216125"/>
          </a:xfrm>
          <a:prstGeom prst="rect">
            <a:avLst/>
          </a:prstGeom>
          <a:noFill/>
          <a:ln>
            <a:noFill/>
          </a:ln>
        </p:spPr>
      </p:pic>
      <p:pic>
        <p:nvPicPr>
          <p:cNvPr id="102" name="Google Shape;102;p1"/>
          <p:cNvPicPr preferRelativeResize="0"/>
          <p:nvPr/>
        </p:nvPicPr>
        <p:blipFill rotWithShape="1">
          <a:blip r:embed="rId4">
            <a:alphaModFix/>
          </a:blip>
          <a:srcRect b="0" l="0" r="0" t="0"/>
          <a:stretch/>
        </p:blipFill>
        <p:spPr>
          <a:xfrm>
            <a:off x="10809625" y="225023"/>
            <a:ext cx="1234125" cy="1162525"/>
          </a:xfrm>
          <a:prstGeom prst="rect">
            <a:avLst/>
          </a:prstGeom>
          <a:noFill/>
          <a:ln>
            <a:noFill/>
          </a:ln>
        </p:spPr>
      </p:pic>
      <p:sp>
        <p:nvSpPr>
          <p:cNvPr id="103" name="Google Shape;103;p1"/>
          <p:cNvSpPr txBox="1"/>
          <p:nvPr/>
        </p:nvSpPr>
        <p:spPr>
          <a:xfrm>
            <a:off x="1679125" y="250975"/>
            <a:ext cx="9130500" cy="226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C29F59"/>
                </a:solidFill>
                <a:latin typeface="Arial"/>
                <a:ea typeface="Arial"/>
                <a:cs typeface="Arial"/>
                <a:sym typeface="Arial"/>
              </a:rPr>
              <a:t>YESHWANTRAO CHAVAN COLLEGE OF ENGINEERING</a:t>
            </a:r>
            <a:endParaRPr b="1" i="0" sz="2400" u="none" cap="none" strike="noStrike">
              <a:solidFill>
                <a:srgbClr val="C29F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Departmental Project Review Committee (DPRC) Seminar</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ON</a:t>
            </a:r>
            <a:endParaRPr b="0" i="0" sz="800" u="none" cap="none" strike="noStrike">
              <a:solidFill>
                <a:srgbClr val="000000"/>
              </a:solidFill>
              <a:latin typeface="Calibri"/>
              <a:ea typeface="Calibri"/>
              <a:cs typeface="Calibri"/>
              <a:sym typeface="Calibri"/>
            </a:endParaRPr>
          </a:p>
        </p:txBody>
      </p:sp>
      <p:graphicFrame>
        <p:nvGraphicFramePr>
          <p:cNvPr id="104" name="Google Shape;104;p1"/>
          <p:cNvGraphicFramePr/>
          <p:nvPr/>
        </p:nvGraphicFramePr>
        <p:xfrm>
          <a:off x="1100875" y="4172550"/>
          <a:ext cx="3000000" cy="3000000"/>
        </p:xfrm>
        <a:graphic>
          <a:graphicData uri="http://schemas.openxmlformats.org/drawingml/2006/table">
            <a:tbl>
              <a:tblPr>
                <a:noFill/>
                <a:tableStyleId>{20EB0962-FC91-459B-ADA4-511C3AFDCFC1}</a:tableStyleId>
              </a:tblPr>
              <a:tblGrid>
                <a:gridCol w="2226500"/>
                <a:gridCol w="767025"/>
                <a:gridCol w="3921350"/>
                <a:gridCol w="3372125"/>
              </a:tblGrid>
              <a:tr h="381000">
                <a:tc gridSpan="2">
                  <a:txBody>
                    <a:bodyPr/>
                    <a:lstStyle/>
                    <a:p>
                      <a:pPr indent="0" lvl="0" marL="0" marR="0" rtl="0" algn="ctr">
                        <a:lnSpc>
                          <a:spcPct val="20000"/>
                        </a:lnSpc>
                        <a:spcBef>
                          <a:spcPts val="0"/>
                        </a:spcBef>
                        <a:spcAft>
                          <a:spcPts val="0"/>
                        </a:spcAft>
                        <a:buClr>
                          <a:srgbClr val="000000"/>
                        </a:buClr>
                        <a:buSzPts val="1700"/>
                        <a:buFont typeface="Arial"/>
                        <a:buNone/>
                      </a:pPr>
                      <a:r>
                        <a:rPr b="1" lang="en-US" sz="1700" u="none" cap="none" strike="noStrike"/>
                        <a:t>Presented By:</a:t>
                      </a:r>
                      <a:endParaRPr b="1"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ctr">
                        <a:lnSpc>
                          <a:spcPct val="20000"/>
                        </a:lnSpc>
                        <a:spcBef>
                          <a:spcPts val="0"/>
                        </a:spcBef>
                        <a:spcAft>
                          <a:spcPts val="0"/>
                        </a:spcAft>
                        <a:buClr>
                          <a:srgbClr val="000000"/>
                        </a:buClr>
                        <a:buSzPts val="1700"/>
                        <a:buFont typeface="Arial"/>
                        <a:buNone/>
                      </a:pPr>
                      <a:r>
                        <a:rPr lang="en-US" sz="1700"/>
                        <a:t>HUMANSHU D G</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20000"/>
                        </a:lnSpc>
                        <a:spcBef>
                          <a:spcPts val="0"/>
                        </a:spcBef>
                        <a:spcAft>
                          <a:spcPts val="0"/>
                        </a:spcAft>
                        <a:buClr>
                          <a:srgbClr val="000000"/>
                        </a:buClr>
                        <a:buSzPts val="1700"/>
                        <a:buFont typeface="Arial"/>
                        <a:buNone/>
                      </a:pPr>
                      <a:r>
                        <a:rPr lang="en-US" sz="1700" u="none" cap="none" strike="noStrike"/>
                        <a:t>1</a:t>
                      </a:r>
                      <a:r>
                        <a:rPr lang="en-US" sz="1700"/>
                        <a:t>47</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20000"/>
                        </a:lnSpc>
                        <a:spcBef>
                          <a:spcPts val="0"/>
                        </a:spcBef>
                        <a:spcAft>
                          <a:spcPts val="0"/>
                        </a:spcAft>
                        <a:buClr>
                          <a:srgbClr val="000000"/>
                        </a:buClr>
                        <a:buSzPts val="1700"/>
                        <a:buFont typeface="Arial"/>
                        <a:buNone/>
                      </a:pPr>
                      <a:r>
                        <a:rPr b="1" lang="en-US" sz="1700" u="none" cap="none" strike="noStrike"/>
                        <a:t>Section:</a:t>
                      </a:r>
                      <a:r>
                        <a:rPr lang="en-US" sz="1700" u="none" cap="none" strike="noStrike"/>
                        <a:t> B</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20000"/>
                        </a:lnSpc>
                        <a:spcBef>
                          <a:spcPts val="0"/>
                        </a:spcBef>
                        <a:spcAft>
                          <a:spcPts val="0"/>
                        </a:spcAft>
                        <a:buClr>
                          <a:srgbClr val="000000"/>
                        </a:buClr>
                        <a:buSzPts val="1700"/>
                        <a:buFont typeface="Arial"/>
                        <a:buNone/>
                      </a:pPr>
                      <a:r>
                        <a:rPr b="1" lang="en-US" sz="1700" u="none" cap="none" strike="noStrike"/>
                        <a:t>College Guide:</a:t>
                      </a:r>
                      <a:endParaRPr b="1"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ctr">
                        <a:lnSpc>
                          <a:spcPct val="20000"/>
                        </a:lnSpc>
                        <a:spcBef>
                          <a:spcPts val="0"/>
                        </a:spcBef>
                        <a:spcAft>
                          <a:spcPts val="0"/>
                        </a:spcAft>
                        <a:buClr>
                          <a:srgbClr val="000000"/>
                        </a:buClr>
                        <a:buSzPts val="1700"/>
                        <a:buFont typeface="Arial"/>
                        <a:buNone/>
                      </a:pPr>
                      <a:r>
                        <a:rPr lang="en-US" sz="1700" u="none" cap="none" strike="noStrike"/>
                        <a:t>SUSRUT PATOLE</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20000"/>
                        </a:lnSpc>
                        <a:spcBef>
                          <a:spcPts val="0"/>
                        </a:spcBef>
                        <a:spcAft>
                          <a:spcPts val="0"/>
                        </a:spcAft>
                        <a:buClr>
                          <a:srgbClr val="000000"/>
                        </a:buClr>
                        <a:buSzPts val="1700"/>
                        <a:buFont typeface="Arial"/>
                        <a:buNone/>
                      </a:pPr>
                      <a:r>
                        <a:rPr lang="en-US" sz="1700" u="none" cap="none" strike="noStrike"/>
                        <a:t>169</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20000"/>
                        </a:lnSpc>
                        <a:spcBef>
                          <a:spcPts val="0"/>
                        </a:spcBef>
                        <a:spcAft>
                          <a:spcPts val="0"/>
                        </a:spcAft>
                        <a:buClr>
                          <a:srgbClr val="000000"/>
                        </a:buClr>
                        <a:buSzPts val="1700"/>
                        <a:buFont typeface="Arial"/>
                        <a:buNone/>
                      </a:pPr>
                      <a:r>
                        <a:rPr b="1" lang="en-US" sz="1700" u="none" cap="none" strike="noStrike"/>
                        <a:t>Year:</a:t>
                      </a:r>
                      <a:r>
                        <a:rPr lang="en-US" sz="1700" u="none" cap="none" strike="noStrike"/>
                        <a:t> 2023-24</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20000"/>
                        </a:lnSpc>
                        <a:spcBef>
                          <a:spcPts val="0"/>
                        </a:spcBef>
                        <a:spcAft>
                          <a:spcPts val="0"/>
                        </a:spcAft>
                        <a:buClr>
                          <a:srgbClr val="000000"/>
                        </a:buClr>
                        <a:buSzPts val="1700"/>
                        <a:buFont typeface="Arial"/>
                        <a:buNone/>
                      </a:pPr>
                      <a:r>
                        <a:rPr lang="en-US" sz="1700" u="none" cap="none" strike="noStrike"/>
                        <a:t>Prof. (Dr.) Nileshsingh V. Thakur</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ctr">
                        <a:lnSpc>
                          <a:spcPct val="20000"/>
                        </a:lnSpc>
                        <a:spcBef>
                          <a:spcPts val="0"/>
                        </a:spcBef>
                        <a:spcAft>
                          <a:spcPts val="0"/>
                        </a:spcAft>
                        <a:buClr>
                          <a:srgbClr val="000000"/>
                        </a:buClr>
                        <a:buSzPts val="1700"/>
                        <a:buFont typeface="Arial"/>
                        <a:buNone/>
                      </a:pPr>
                      <a:r>
                        <a:rPr lang="en-US" sz="1700"/>
                        <a:t>NEHA THAKUR</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20000"/>
                        </a:lnSpc>
                        <a:spcBef>
                          <a:spcPts val="0"/>
                        </a:spcBef>
                        <a:spcAft>
                          <a:spcPts val="0"/>
                        </a:spcAft>
                        <a:buClr>
                          <a:srgbClr val="000000"/>
                        </a:buClr>
                        <a:buSzPts val="1700"/>
                        <a:buFont typeface="Arial"/>
                        <a:buNone/>
                      </a:pPr>
                      <a:r>
                        <a:rPr lang="en-US" sz="1700" u="none" cap="none" strike="noStrike"/>
                        <a:t>1</a:t>
                      </a:r>
                      <a:r>
                        <a:rPr lang="en-US" sz="1700"/>
                        <a:t>10</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ctr">
                        <a:lnSpc>
                          <a:spcPct val="20000"/>
                        </a:lnSpc>
                        <a:spcBef>
                          <a:spcPts val="0"/>
                        </a:spcBef>
                        <a:spcAft>
                          <a:spcPts val="0"/>
                        </a:spcAft>
                        <a:buClr>
                          <a:srgbClr val="000000"/>
                        </a:buClr>
                        <a:buSzPts val="1700"/>
                        <a:buFont typeface="Arial"/>
                        <a:buNone/>
                      </a:pPr>
                      <a:r>
                        <a:rPr lang="en-US" sz="1700" u="none" cap="none" strike="noStrike"/>
                        <a:t>GEETIKA MAHANT</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20000"/>
                        </a:lnSpc>
                        <a:spcBef>
                          <a:spcPts val="0"/>
                        </a:spcBef>
                        <a:spcAft>
                          <a:spcPts val="0"/>
                        </a:spcAft>
                        <a:buClr>
                          <a:srgbClr val="000000"/>
                        </a:buClr>
                        <a:buSzPts val="1700"/>
                        <a:buFont typeface="Arial"/>
                        <a:buNone/>
                      </a:pPr>
                      <a:r>
                        <a:rPr lang="en-US" sz="1700" u="none" cap="none" strike="noStrike"/>
                        <a:t>102</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20000"/>
                        </a:lnSpc>
                        <a:spcBef>
                          <a:spcPts val="0"/>
                        </a:spcBef>
                        <a:spcAft>
                          <a:spcPts val="0"/>
                        </a:spcAft>
                        <a:buClr>
                          <a:srgbClr val="000000"/>
                        </a:buClr>
                        <a:buSzPts val="1700"/>
                        <a:buFont typeface="Arial"/>
                        <a:buNone/>
                      </a:pPr>
                      <a:r>
                        <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20000"/>
                        </a:lnSpc>
                        <a:spcBef>
                          <a:spcPts val="0"/>
                        </a:spcBef>
                        <a:spcAft>
                          <a:spcPts val="0"/>
                        </a:spcAft>
                        <a:buClr>
                          <a:srgbClr val="000000"/>
                        </a:buClr>
                        <a:buSzPts val="1700"/>
                        <a:buFont typeface="Arial"/>
                        <a:buNone/>
                      </a:pPr>
                      <a:r>
                        <a:t/>
                      </a:r>
                      <a:endParaRPr sz="17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05" name="Google Shape;105;p1"/>
          <p:cNvSpPr txBox="1"/>
          <p:nvPr/>
        </p:nvSpPr>
        <p:spPr>
          <a:xfrm>
            <a:off x="2141850" y="2182200"/>
            <a:ext cx="7908300" cy="156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274E13"/>
                </a:solidFill>
                <a:latin typeface="Calibri"/>
                <a:ea typeface="Calibri"/>
                <a:cs typeface="Calibri"/>
                <a:sym typeface="Calibri"/>
              </a:rPr>
              <a:t>DEEP LEARNING BASED SHORT-TERM FORECASTING OF ORANGE AND COTTON CROP PRICES IN CONTEXT OF INDIAN MARKET</a:t>
            </a:r>
            <a:endParaRPr b="1" i="0" sz="2400" u="none" cap="none" strike="noStrike">
              <a:solidFill>
                <a:srgbClr val="C29F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idx="4294967295" type="title"/>
          </p:nvPr>
        </p:nvSpPr>
        <p:spPr>
          <a:xfrm>
            <a:off x="1066805" y="228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LITERATURE REVIEW</a:t>
            </a:r>
            <a:endParaRPr/>
          </a:p>
        </p:txBody>
      </p:sp>
      <p:graphicFrame>
        <p:nvGraphicFramePr>
          <p:cNvPr id="159" name="Google Shape;159;p10"/>
          <p:cNvGraphicFramePr/>
          <p:nvPr/>
        </p:nvGraphicFramePr>
        <p:xfrm>
          <a:off x="772025" y="2077900"/>
          <a:ext cx="3000000" cy="3000000"/>
        </p:xfrm>
        <a:graphic>
          <a:graphicData uri="http://schemas.openxmlformats.org/drawingml/2006/table">
            <a:tbl>
              <a:tblPr>
                <a:noFill/>
                <a:tableStyleId>{ED8035CB-8EA0-4DC8-880F-1694EA0BCEB4}</a:tableStyleId>
              </a:tblPr>
              <a:tblGrid>
                <a:gridCol w="712525"/>
                <a:gridCol w="1496600"/>
                <a:gridCol w="1707750"/>
                <a:gridCol w="1927125"/>
                <a:gridCol w="1613750"/>
                <a:gridCol w="1378725"/>
                <a:gridCol w="1801775"/>
              </a:tblGrid>
              <a:tr h="5224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Ref.No</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Work Carried Out</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Methodology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Evaluation Parameters</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Datasets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Claims By Author</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Our </a:t>
                      </a:r>
                      <a:endParaRPr b="1" sz="1400" u="none" cap="none" strike="noStrike"/>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Findings</a:t>
                      </a:r>
                      <a:endParaRPr b="1" sz="1400" u="none" cap="none" strike="noStrike"/>
                    </a:p>
                  </a:txBody>
                  <a:tcPr marT="35650" marB="35650" marR="35650" marL="35650" anchor="ctr"/>
                </a:tc>
              </a:tr>
              <a:tr h="16591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10</a:t>
                      </a:r>
                      <a:endParaRPr b="1" sz="1400" u="none" cap="none" strike="noStrike"/>
                    </a:p>
                  </a:txBody>
                  <a:tcPr marT="35650" marB="35650" marR="35650" marL="35650" anchor="ctr"/>
                </a:tc>
                <a:tc>
                  <a:txBody>
                    <a:bodyPr/>
                    <a:lstStyle/>
                    <a:p>
                      <a:pPr indent="0" lvl="0" marL="0" marR="0" rtl="0" algn="just">
                        <a:lnSpc>
                          <a:spcPct val="115000"/>
                        </a:lnSpc>
                        <a:spcBef>
                          <a:spcPts val="0"/>
                        </a:spcBef>
                        <a:spcAft>
                          <a:spcPts val="0"/>
                        </a:spcAft>
                        <a:buClr>
                          <a:srgbClr val="000000"/>
                        </a:buClr>
                        <a:buSzPts val="1400"/>
                        <a:buFont typeface="Arial"/>
                        <a:buNone/>
                      </a:pPr>
                      <a:r>
                        <a:rPr lang="en-US" sz="1400" u="none" cap="none" strike="noStrike"/>
                        <a:t>Deep Learning for Price Movement Prediction Using CNN and LSTM</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CNN and LSTM</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PPMCC, correlation coefficient.</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The data can be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downloaded from Yahoo Finance (https://finance.yahoo.com/).</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framework outperforms state-of-the-art models</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Insufficient features for prediction.</a:t>
                      </a:r>
                      <a:endParaRPr sz="1400" u="none" cap="none" strike="noStrike"/>
                    </a:p>
                  </a:txBody>
                  <a:tcPr marT="35650" marB="35650" marR="35650" marL="35650" anchor="ctr"/>
                </a:tc>
              </a:tr>
              <a:tr h="14142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11</a:t>
                      </a:r>
                      <a:endParaRPr b="1" sz="1400" u="none" cap="none" strike="noStrike"/>
                    </a:p>
                  </a:txBody>
                  <a:tcPr marT="35650" marB="35650" marR="35650" marL="35650" anchor="ctr"/>
                </a:tc>
                <a:tc>
                  <a:txBody>
                    <a:bodyPr/>
                    <a:lstStyle/>
                    <a:p>
                      <a:pPr indent="0" lvl="0" marL="0" marR="0" rtl="0" algn="just">
                        <a:lnSpc>
                          <a:spcPct val="115000"/>
                        </a:lnSpc>
                        <a:spcBef>
                          <a:spcPts val="0"/>
                        </a:spcBef>
                        <a:spcAft>
                          <a:spcPts val="0"/>
                        </a:spcAft>
                        <a:buClr>
                          <a:srgbClr val="000000"/>
                        </a:buClr>
                        <a:buSzPts val="1400"/>
                        <a:buFont typeface="Arial"/>
                        <a:buNone/>
                      </a:pPr>
                      <a:r>
                        <a:rPr lang="en-US" sz="1400" u="none" cap="none" strike="noStrike"/>
                        <a:t>Improved Optimization Algorithm in LSTM to Predict</a:t>
                      </a:r>
                      <a:endParaRPr sz="1400" u="none" cap="none" strike="noStrike"/>
                    </a:p>
                    <a:p>
                      <a:pPr indent="0" lvl="0" marL="0" marR="0" rtl="0" algn="just">
                        <a:lnSpc>
                          <a:spcPct val="115000"/>
                        </a:lnSpc>
                        <a:spcBef>
                          <a:spcPts val="0"/>
                        </a:spcBef>
                        <a:spcAft>
                          <a:spcPts val="0"/>
                        </a:spcAft>
                        <a:buClr>
                          <a:srgbClr val="000000"/>
                        </a:buClr>
                        <a:buSzPts val="1400"/>
                        <a:buFont typeface="Arial"/>
                        <a:buNone/>
                      </a:pPr>
                      <a:r>
                        <a:rPr lang="en-US" sz="1400" u="none" cap="none" strike="noStrike"/>
                        <a:t>Crop Yield</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LSTM, CNN, RNN</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MAE, RMSE</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2001 to 2020 from government websites of Andhra Pradesh.</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IOFLSTM can outperform the CNN, RNN, and LSTM</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Black box model limitation.</a:t>
                      </a:r>
                      <a:endParaRPr sz="1400" u="none" cap="none" strike="noStrike"/>
                    </a:p>
                  </a:txBody>
                  <a:tcPr marT="35650" marB="35650" marR="35650" marL="3565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LITERATURE REVIEW</a:t>
            </a:r>
            <a:endParaRPr/>
          </a:p>
        </p:txBody>
      </p:sp>
      <p:graphicFrame>
        <p:nvGraphicFramePr>
          <p:cNvPr id="165" name="Google Shape;165;p11"/>
          <p:cNvGraphicFramePr/>
          <p:nvPr/>
        </p:nvGraphicFramePr>
        <p:xfrm>
          <a:off x="772025" y="2077900"/>
          <a:ext cx="3000000" cy="3000000"/>
        </p:xfrm>
        <a:graphic>
          <a:graphicData uri="http://schemas.openxmlformats.org/drawingml/2006/table">
            <a:tbl>
              <a:tblPr>
                <a:noFill/>
                <a:tableStyleId>{ED8035CB-8EA0-4DC8-880F-1694EA0BCEB4}</a:tableStyleId>
              </a:tblPr>
              <a:tblGrid>
                <a:gridCol w="712525"/>
                <a:gridCol w="1496600"/>
                <a:gridCol w="1707750"/>
                <a:gridCol w="1927125"/>
                <a:gridCol w="1613750"/>
                <a:gridCol w="1378725"/>
                <a:gridCol w="1801775"/>
              </a:tblGrid>
              <a:tr h="5224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Ref.No</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Work Carried Out</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Methodology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Evaluation Parameters</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Datasets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Claims By Author</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Our </a:t>
                      </a:r>
                      <a:endParaRPr b="1" sz="1400" u="none" cap="none" strike="noStrike"/>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Findings</a:t>
                      </a:r>
                      <a:endParaRPr b="1" sz="1400" u="none" cap="none" strike="noStrike"/>
                    </a:p>
                  </a:txBody>
                  <a:tcPr marT="35650" marB="35650" marR="35650" marL="35650" anchor="ctr"/>
                </a:tc>
              </a:tr>
              <a:tr h="16591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12</a:t>
                      </a:r>
                      <a:endParaRPr b="1" sz="1400" u="none" cap="none" strike="noStrike"/>
                    </a:p>
                  </a:txBody>
                  <a:tcPr marT="35650" marB="35650" marR="35650" marL="35650" anchor="ctr"/>
                </a:tc>
                <a:tc>
                  <a:txBody>
                    <a:bodyPr/>
                    <a:lstStyle/>
                    <a:p>
                      <a:pPr indent="0" lvl="0" marL="0" marR="0" rtl="0" algn="just">
                        <a:lnSpc>
                          <a:spcPct val="115000"/>
                        </a:lnSpc>
                        <a:spcBef>
                          <a:spcPts val="0"/>
                        </a:spcBef>
                        <a:spcAft>
                          <a:spcPts val="0"/>
                        </a:spcAft>
                        <a:buClr>
                          <a:srgbClr val="000000"/>
                        </a:buClr>
                        <a:buSzPts val="1400"/>
                        <a:buFont typeface="Arial"/>
                        <a:buNone/>
                      </a:pPr>
                      <a:r>
                        <a:rPr lang="en-US" sz="1400" u="none" cap="none" strike="noStrike"/>
                        <a:t>RNN with a dimension-reducing symbolic representation is applied for time series forecasting</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RNN and LSTM</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sMAPE, Euclidean distance, and dynamic time warping</a:t>
                      </a:r>
                      <a:endParaRPr sz="1400" u="none" cap="none" strike="noStrike"/>
                    </a:p>
                  </a:txBody>
                  <a:tcPr marT="35650" marB="35650" marR="35650" marL="35650" anchor="ct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HouseTwenty dataset in the UCR Time Series Classification archive </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ABBA-LSTM mode l outperforms simpler statistical methods with faster training and forecasting times</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visually better forecasts, ABBA-LSTM models offer faster training and forecasting times</a:t>
                      </a:r>
                      <a:endParaRPr sz="1400" u="none" cap="none" strike="noStrike"/>
                    </a:p>
                  </a:txBody>
                  <a:tcPr marT="35650" marB="35650" marR="35650" marL="35650" anchor="ctr"/>
                </a:tc>
              </a:tr>
              <a:tr h="14142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13</a:t>
                      </a:r>
                      <a:endParaRPr b="1" sz="1400" u="none" cap="none" strike="noStrike"/>
                    </a:p>
                  </a:txBody>
                  <a:tcPr marT="35650" marB="35650" marR="35650" marL="35650" anchor="ctr"/>
                </a:tc>
                <a:tc>
                  <a:txBody>
                    <a:bodyPr/>
                    <a:lstStyle/>
                    <a:p>
                      <a:pPr indent="0" lvl="0" marL="0" marR="0" rtl="0" algn="just">
                        <a:lnSpc>
                          <a:spcPct val="115000"/>
                        </a:lnSpc>
                        <a:spcBef>
                          <a:spcPts val="0"/>
                        </a:spcBef>
                        <a:spcAft>
                          <a:spcPts val="0"/>
                        </a:spcAft>
                        <a:buClr>
                          <a:srgbClr val="000000"/>
                        </a:buClr>
                        <a:buSzPts val="1400"/>
                        <a:buFont typeface="Arial"/>
                        <a:buNone/>
                      </a:pPr>
                      <a:r>
                        <a:rPr lang="en-US"/>
                        <a:t>Comparing Prophet and Deep Learning to ARIMA in Forecasting Food Prices</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a:t>ARIMA, Prophet and CNN</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a:t>RMSE, MAPE and MAE</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a:t>self sampled</a:t>
                      </a:r>
                      <a:r>
                        <a:rPr lang="en-US"/>
                        <a:t> 260,000 food order records</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a:t>ARIMA and LSTM similar while CNNs and LSTMs has best overall accuracy</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a:t>Prophet fast but less accurate while LSTM and CNN requires more time for tuning</a:t>
                      </a:r>
                      <a:endParaRPr sz="1400" u="none" cap="none" strike="noStrike"/>
                    </a:p>
                  </a:txBody>
                  <a:tcPr marT="35650" marB="35650" marR="35650" marL="3565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bd5ea12392_0_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LITERATURE REVIEW</a:t>
            </a:r>
            <a:endParaRPr/>
          </a:p>
        </p:txBody>
      </p:sp>
      <p:graphicFrame>
        <p:nvGraphicFramePr>
          <p:cNvPr id="171" name="Google Shape;171;g2bd5ea12392_0_8"/>
          <p:cNvGraphicFramePr/>
          <p:nvPr/>
        </p:nvGraphicFramePr>
        <p:xfrm>
          <a:off x="772025" y="2077900"/>
          <a:ext cx="3000000" cy="3000000"/>
        </p:xfrm>
        <a:graphic>
          <a:graphicData uri="http://schemas.openxmlformats.org/drawingml/2006/table">
            <a:tbl>
              <a:tblPr>
                <a:noFill/>
                <a:tableStyleId>{ED8035CB-8EA0-4DC8-880F-1694EA0BCEB4}</a:tableStyleId>
              </a:tblPr>
              <a:tblGrid>
                <a:gridCol w="712525"/>
                <a:gridCol w="1496600"/>
                <a:gridCol w="1707750"/>
                <a:gridCol w="1927125"/>
                <a:gridCol w="1613750"/>
                <a:gridCol w="1378725"/>
                <a:gridCol w="1801775"/>
              </a:tblGrid>
              <a:tr h="5224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Ref.No</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Work Carried Out</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Methodology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Evaluation Parameters</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Datasets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Claims By Author</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Our </a:t>
                      </a:r>
                      <a:endParaRPr b="1" sz="1400" u="none" cap="none" strike="noStrike"/>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Findings</a:t>
                      </a:r>
                      <a:endParaRPr b="1" sz="1400" u="none" cap="none" strike="noStrike"/>
                    </a:p>
                  </a:txBody>
                  <a:tcPr marT="35650" marB="35650" marR="35650" marL="35650" anchor="ctr"/>
                </a:tc>
              </a:tr>
              <a:tr h="16591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a:t>
                      </a:r>
                      <a:r>
                        <a:rPr b="1" lang="en-US"/>
                        <a:t>4</a:t>
                      </a:r>
                      <a:endParaRPr b="1" sz="1400" u="none" cap="none" strike="noStrike"/>
                    </a:p>
                  </a:txBody>
                  <a:tcPr marT="35650" marB="35650" marR="35650" marL="35650" anchor="ct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review of scientific publications (2012 to 2021) to evaluate the use of ML &amp; DL for predictive quality in manufacturing processes</a:t>
                      </a:r>
                      <a:endParaRPr>
                        <a:solidFill>
                          <a:schemeClr val="dk1"/>
                        </a:solidFill>
                      </a:endParaRPr>
                    </a:p>
                    <a:p>
                      <a:pPr indent="0" lvl="0" marL="0" rtl="0" algn="l">
                        <a:spcBef>
                          <a:spcPts val="0"/>
                        </a:spcBef>
                        <a:spcAft>
                          <a:spcPts val="0"/>
                        </a:spcAft>
                        <a:buNone/>
                      </a:pPr>
                      <a:r>
                        <a:t/>
                      </a:r>
                      <a:endParaRPr/>
                    </a:p>
                  </a:txBody>
                  <a:tcPr marT="35650" marB="35650" marR="35650" marL="35650" anchor="ctr"/>
                </a:tc>
                <a:tc>
                  <a:txBody>
                    <a:bodyPr/>
                    <a:lstStyle/>
                    <a:p>
                      <a:pPr indent="0" lvl="0" marL="0" rtl="0" algn="just">
                        <a:spcBef>
                          <a:spcPts val="0"/>
                        </a:spcBef>
                        <a:spcAft>
                          <a:spcPts val="0"/>
                        </a:spcAft>
                        <a:buNone/>
                      </a:pPr>
                      <a:r>
                        <a:rPr lang="en-US"/>
                        <a:t>RNN, CNN, LSTM(s) and Seq2Seq </a:t>
                      </a:r>
                      <a:endParaRPr/>
                    </a:p>
                  </a:txBody>
                  <a:tcPr marT="35650" marB="35650" marR="35650" marL="35650" anchor="ctr"/>
                </a:tc>
                <a:tc>
                  <a:txBody>
                    <a:bodyPr/>
                    <a:lstStyle/>
                    <a:p>
                      <a:pPr indent="0" lvl="0" marL="0" rtl="0" algn="ctr">
                        <a:spcBef>
                          <a:spcPts val="0"/>
                        </a:spcBef>
                        <a:spcAft>
                          <a:spcPts val="0"/>
                        </a:spcAft>
                        <a:buClr>
                          <a:schemeClr val="dk1"/>
                        </a:buClr>
                        <a:buSzPts val="1300"/>
                        <a:buFont typeface="Arial"/>
                        <a:buNone/>
                      </a:pPr>
                      <a:r>
                        <a:rPr lang="en-US" sz="1300">
                          <a:solidFill>
                            <a:schemeClr val="dk1"/>
                          </a:solidFill>
                        </a:rPr>
                        <a:t>MAPE, MAE, and MSE</a:t>
                      </a:r>
                      <a:endParaRPr/>
                    </a:p>
                  </a:txBody>
                  <a:tcPr marT="35650" marB="35650" marR="35650" marL="35650" anchor="ctr"/>
                </a:tc>
                <a:tc>
                  <a:txBody>
                    <a:bodyPr/>
                    <a:lstStyle/>
                    <a:p>
                      <a:pPr indent="0" lvl="0" marL="0" rtl="0" algn="l">
                        <a:spcBef>
                          <a:spcPts val="0"/>
                        </a:spcBef>
                        <a:spcAft>
                          <a:spcPts val="0"/>
                        </a:spcAft>
                        <a:buNone/>
                      </a:pPr>
                      <a:r>
                        <a:rPr lang="en-US"/>
                        <a:t>NEU-DET, Xuelang manufacturing AI challenge data, Kaggle</a:t>
                      </a:r>
                      <a:endParaRPr/>
                    </a:p>
                  </a:txBody>
                  <a:tcPr marT="35650" marB="35650" marR="35650" marL="35650" anchor="ct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Potential of data-driven methods in quality assurance and inspection.</a:t>
                      </a:r>
                      <a:endParaRPr>
                        <a:solidFill>
                          <a:schemeClr val="dk1"/>
                        </a:solidFill>
                      </a:endParaRPr>
                    </a:p>
                    <a:p>
                      <a:pPr indent="0" lvl="0" marL="0" rtl="0" algn="l">
                        <a:spcBef>
                          <a:spcPts val="0"/>
                        </a:spcBef>
                        <a:spcAft>
                          <a:spcPts val="0"/>
                        </a:spcAft>
                        <a:buNone/>
                      </a:pPr>
                      <a:r>
                        <a:t/>
                      </a:r>
                      <a:endParaRPr/>
                    </a:p>
                  </a:txBody>
                  <a:tcPr marT="35650" marB="35650" marR="35650" marL="35650" anchor="ctr"/>
                </a:tc>
                <a:tc>
                  <a:txBody>
                    <a:bodyPr/>
                    <a:lstStyle/>
                    <a:p>
                      <a:pPr indent="0" lvl="0" marL="0" rtl="0" algn="l">
                        <a:spcBef>
                          <a:spcPts val="0"/>
                        </a:spcBef>
                        <a:spcAft>
                          <a:spcPts val="0"/>
                        </a:spcAft>
                        <a:buNone/>
                      </a:pPr>
                      <a:r>
                        <a:rPr lang="en-US"/>
                        <a:t>improvement required for data generation methods</a:t>
                      </a:r>
                      <a:endParaRPr/>
                    </a:p>
                  </a:txBody>
                  <a:tcPr marT="35650" marB="35650" marR="35650" marL="35650" anchor="ctr"/>
                </a:tc>
              </a:tr>
              <a:tr h="14142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a:t>
                      </a:r>
                      <a:r>
                        <a:rPr b="1" lang="en-US"/>
                        <a:t>5</a:t>
                      </a:r>
                      <a:endParaRPr b="1" sz="1400" u="none" cap="none" strike="noStrike"/>
                    </a:p>
                  </a:txBody>
                  <a:tcPr marT="35650" marB="35650" marR="35650" marL="35650" anchor="ctr"/>
                </a:tc>
                <a:tc>
                  <a:txBody>
                    <a:bodyPr/>
                    <a:lstStyle/>
                    <a:p>
                      <a:pPr indent="0" lvl="0" marL="0" rtl="0" algn="l">
                        <a:spcBef>
                          <a:spcPts val="0"/>
                        </a:spcBef>
                        <a:spcAft>
                          <a:spcPts val="0"/>
                        </a:spcAft>
                        <a:buNone/>
                      </a:pPr>
                      <a:r>
                        <a:rPr lang="en-US"/>
                        <a:t>Prediction model for </a:t>
                      </a:r>
                      <a:r>
                        <a:rPr lang="en-US"/>
                        <a:t>Gulf stock exchange market</a:t>
                      </a:r>
                      <a:endParaRPr/>
                    </a:p>
                  </a:txBody>
                  <a:tcPr marT="35650" marB="35650" marR="35650" marL="35650" anchor="ctr"/>
                </a:tc>
                <a:tc>
                  <a:txBody>
                    <a:bodyPr/>
                    <a:lstStyle/>
                    <a:p>
                      <a:pPr indent="0" lvl="0" marL="0" rtl="0" algn="l">
                        <a:spcBef>
                          <a:spcPts val="0"/>
                        </a:spcBef>
                        <a:spcAft>
                          <a:spcPts val="0"/>
                        </a:spcAft>
                        <a:buNone/>
                      </a:pPr>
                      <a:r>
                        <a:rPr lang="en-US"/>
                        <a:t>SARIMA, Neural Prophet Model, and Fb Prophet model</a:t>
                      </a:r>
                      <a:endParaRPr/>
                    </a:p>
                  </a:txBody>
                  <a:tcPr marT="35650" marB="35650" marR="35650" marL="35650" anchor="ctr"/>
                </a:tc>
                <a:tc>
                  <a:txBody>
                    <a:bodyPr/>
                    <a:lstStyle/>
                    <a:p>
                      <a:pPr indent="0" lvl="0" marL="0" rtl="0" algn="l">
                        <a:spcBef>
                          <a:spcPts val="0"/>
                        </a:spcBef>
                        <a:spcAft>
                          <a:spcPts val="0"/>
                        </a:spcAft>
                        <a:buNone/>
                      </a:pPr>
                      <a:r>
                        <a:rPr lang="en-US"/>
                        <a:t>MSE, RMSE, recall, MDAPE, accuracy, precision, etc.</a:t>
                      </a:r>
                      <a:endParaRPr/>
                    </a:p>
                  </a:txBody>
                  <a:tcPr marT="35650" marB="35650" marR="35650" marL="35650" anchor="ctr"/>
                </a:tc>
                <a:tc>
                  <a:txBody>
                    <a:bodyPr/>
                    <a:lstStyle/>
                    <a:p>
                      <a:pPr indent="0" lvl="0" marL="0" rtl="0" algn="l">
                        <a:spcBef>
                          <a:spcPts val="0"/>
                        </a:spcBef>
                        <a:spcAft>
                          <a:spcPts val="0"/>
                        </a:spcAft>
                        <a:buNone/>
                      </a:pPr>
                      <a:r>
                        <a:rPr lang="en-US"/>
                        <a:t> Mulkia GULF Real Estate</a:t>
                      </a:r>
                      <a:endParaRPr/>
                    </a:p>
                  </a:txBody>
                  <a:tcPr marT="35650" marB="35650" marR="35650" marL="35650" anchor="ctr"/>
                </a:tc>
                <a:tc>
                  <a:txBody>
                    <a:bodyPr/>
                    <a:lstStyle/>
                    <a:p>
                      <a:pPr indent="0" lvl="0" marL="0" rtl="0" algn="l">
                        <a:spcBef>
                          <a:spcPts val="0"/>
                        </a:spcBef>
                        <a:spcAft>
                          <a:spcPts val="0"/>
                        </a:spcAft>
                        <a:buNone/>
                      </a:pPr>
                      <a:r>
                        <a:rPr lang="en-US"/>
                        <a:t>Time series analysis useful in hidden causes of the trends</a:t>
                      </a:r>
                      <a:endParaRPr/>
                    </a:p>
                  </a:txBody>
                  <a:tcPr marT="35650" marB="35650" marR="35650" marL="35650" anchor="ctr"/>
                </a:tc>
                <a:tc>
                  <a:txBody>
                    <a:bodyPr/>
                    <a:lstStyle/>
                    <a:p>
                      <a:pPr indent="0" lvl="0" marL="0" rtl="0" algn="l">
                        <a:spcBef>
                          <a:spcPts val="0"/>
                        </a:spcBef>
                        <a:spcAft>
                          <a:spcPts val="0"/>
                        </a:spcAft>
                        <a:buNone/>
                      </a:pPr>
                      <a:r>
                        <a:rPr lang="en-US"/>
                        <a:t>neural prophets effective in complex relationships, Fb prophet has more efficiency</a:t>
                      </a:r>
                      <a:endParaRPr/>
                    </a:p>
                  </a:txBody>
                  <a:tcPr marT="35650" marB="35650" marR="35650" marL="3565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bd5ea12392_0_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LITERATURE REVIEW</a:t>
            </a:r>
            <a:endParaRPr/>
          </a:p>
        </p:txBody>
      </p:sp>
      <p:graphicFrame>
        <p:nvGraphicFramePr>
          <p:cNvPr id="177" name="Google Shape;177;g2bd5ea12392_0_27"/>
          <p:cNvGraphicFramePr/>
          <p:nvPr/>
        </p:nvGraphicFramePr>
        <p:xfrm>
          <a:off x="772025" y="2077900"/>
          <a:ext cx="3000000" cy="3000000"/>
        </p:xfrm>
        <a:graphic>
          <a:graphicData uri="http://schemas.openxmlformats.org/drawingml/2006/table">
            <a:tbl>
              <a:tblPr>
                <a:noFill/>
                <a:tableStyleId>{ED8035CB-8EA0-4DC8-880F-1694EA0BCEB4}</a:tableStyleId>
              </a:tblPr>
              <a:tblGrid>
                <a:gridCol w="712525"/>
                <a:gridCol w="1496600"/>
                <a:gridCol w="1707750"/>
                <a:gridCol w="1927125"/>
                <a:gridCol w="1613750"/>
                <a:gridCol w="1378725"/>
                <a:gridCol w="1801775"/>
              </a:tblGrid>
              <a:tr h="5224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Ref.No</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Work Carried Out</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Methodology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Evaluation Parameters</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Datasets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Claims By Author</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Our </a:t>
                      </a:r>
                      <a:endParaRPr b="1" sz="1400" u="none" cap="none" strike="noStrike"/>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Findings</a:t>
                      </a:r>
                      <a:endParaRPr b="1" sz="1400" u="none" cap="none" strike="noStrike"/>
                    </a:p>
                  </a:txBody>
                  <a:tcPr marT="35650" marB="35650" marR="35650" marL="35650" anchor="ctr"/>
                </a:tc>
              </a:tr>
              <a:tr h="16591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a:t>
                      </a:r>
                      <a:r>
                        <a:rPr b="1" lang="en-US"/>
                        <a:t>6</a:t>
                      </a:r>
                      <a:endParaRPr b="1" sz="1400" u="none" cap="none" strike="noStrike"/>
                    </a:p>
                  </a:txBody>
                  <a:tcPr marT="35650" marB="35650" marR="35650" marL="35650" anchor="ctr"/>
                </a:tc>
                <a:tc>
                  <a:txBody>
                    <a:bodyPr/>
                    <a:lstStyle/>
                    <a:p>
                      <a:pPr indent="0" lvl="0" marL="0" rtl="0" algn="l">
                        <a:spcBef>
                          <a:spcPts val="0"/>
                        </a:spcBef>
                        <a:spcAft>
                          <a:spcPts val="0"/>
                        </a:spcAft>
                        <a:buNone/>
                      </a:pPr>
                      <a:r>
                        <a:rPr lang="en-US"/>
                        <a:t>A</a:t>
                      </a:r>
                      <a:r>
                        <a:rPr lang="en-US"/>
                        <a:t>pproach to sequence learning with minimal assumptions</a:t>
                      </a:r>
                      <a:endParaRPr/>
                    </a:p>
                  </a:txBody>
                  <a:tcPr marT="35650" marB="35650" marR="35650" marL="35650" anchor="ctr"/>
                </a:tc>
                <a:tc>
                  <a:txBody>
                    <a:bodyPr/>
                    <a:lstStyle/>
                    <a:p>
                      <a:pPr indent="0" lvl="0" marL="0" rtl="0" algn="l">
                        <a:spcBef>
                          <a:spcPts val="0"/>
                        </a:spcBef>
                        <a:spcAft>
                          <a:spcPts val="0"/>
                        </a:spcAft>
                        <a:buNone/>
                      </a:pPr>
                      <a:r>
                        <a:rPr lang="en-US"/>
                        <a:t>DNN, LSTM and SMT, Feedforward NNLM</a:t>
                      </a:r>
                      <a:endParaRPr/>
                    </a:p>
                  </a:txBody>
                  <a:tcPr marT="35650" marB="35650" marR="35650" marL="35650" anchor="ctr"/>
                </a:tc>
                <a:tc>
                  <a:txBody>
                    <a:bodyPr/>
                    <a:lstStyle/>
                    <a:p>
                      <a:pPr indent="0" lvl="0" marL="0" rtl="0" algn="just">
                        <a:spcBef>
                          <a:spcPts val="0"/>
                        </a:spcBef>
                        <a:spcAft>
                          <a:spcPts val="0"/>
                        </a:spcAft>
                        <a:buNone/>
                      </a:pPr>
                      <a:r>
                        <a:rPr lang="en-US"/>
                        <a:t>BLEU Score</a:t>
                      </a:r>
                      <a:endParaRPr/>
                    </a:p>
                  </a:txBody>
                  <a:tcPr marT="35650" marB="35650" marR="35650" marL="35650" anchor="ctr"/>
                </a:tc>
                <a:tc>
                  <a:txBody>
                    <a:bodyPr/>
                    <a:lstStyle/>
                    <a:p>
                      <a:pPr indent="0" lvl="0" marL="0" rtl="0" algn="l">
                        <a:spcBef>
                          <a:spcPts val="0"/>
                        </a:spcBef>
                        <a:spcAft>
                          <a:spcPts val="0"/>
                        </a:spcAft>
                        <a:buNone/>
                      </a:pPr>
                      <a:r>
                        <a:rPr lang="en-US"/>
                        <a:t>WMT’14 dataset</a:t>
                      </a:r>
                      <a:endParaRPr/>
                    </a:p>
                  </a:txBody>
                  <a:tcPr marT="35650" marB="35650" marR="35650" marL="35650" anchor="ctr"/>
                </a:tc>
                <a:tc>
                  <a:txBody>
                    <a:bodyPr/>
                    <a:lstStyle/>
                    <a:p>
                      <a:pPr indent="0" lvl="0" marL="0" rtl="0" algn="l">
                        <a:spcBef>
                          <a:spcPts val="0"/>
                        </a:spcBef>
                        <a:spcAft>
                          <a:spcPts val="0"/>
                        </a:spcAft>
                        <a:buNone/>
                      </a:pPr>
                      <a:r>
                        <a:rPr lang="en-US"/>
                        <a:t>LSTM outperforms SMT system</a:t>
                      </a:r>
                      <a:endParaRPr/>
                    </a:p>
                  </a:txBody>
                  <a:tcPr marT="35650" marB="35650" marR="35650" marL="35650" anchor="ctr"/>
                </a:tc>
                <a:tc>
                  <a:txBody>
                    <a:bodyPr/>
                    <a:lstStyle/>
                    <a:p>
                      <a:pPr indent="0" lvl="0" marL="0" rtl="0" algn="l">
                        <a:spcBef>
                          <a:spcPts val="0"/>
                        </a:spcBef>
                        <a:spcAft>
                          <a:spcPts val="0"/>
                        </a:spcAft>
                        <a:buNone/>
                      </a:pPr>
                      <a:r>
                        <a:rPr lang="en-US"/>
                        <a:t> LSTM fails on long sentences, Scope in Seq2Seq problems</a:t>
                      </a:r>
                      <a:endParaRPr/>
                    </a:p>
                  </a:txBody>
                  <a:tcPr marT="35650" marB="35650" marR="35650" marL="35650" anchor="ctr"/>
                </a:tc>
              </a:tr>
              <a:tr h="14142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a:t>
                      </a:r>
                      <a:r>
                        <a:rPr b="1" lang="en-US"/>
                        <a:t>7</a:t>
                      </a:r>
                      <a:endParaRPr b="1" sz="1400" u="none" cap="none" strike="noStrike"/>
                    </a:p>
                  </a:txBody>
                  <a:tcPr marT="35650" marB="35650" marR="35650" marL="35650" anchor="ctr"/>
                </a:tc>
                <a:tc>
                  <a:txBody>
                    <a:bodyPr/>
                    <a:lstStyle/>
                    <a:p>
                      <a:pPr indent="0" lvl="0" marL="0" rtl="0" algn="l">
                        <a:spcBef>
                          <a:spcPts val="0"/>
                        </a:spcBef>
                        <a:spcAft>
                          <a:spcPts val="0"/>
                        </a:spcAft>
                        <a:buNone/>
                      </a:pPr>
                      <a:r>
                        <a:rPr lang="en-US"/>
                        <a:t>Forecasting COVID-19 Pandemic</a:t>
                      </a:r>
                      <a:endParaRPr/>
                    </a:p>
                  </a:txBody>
                  <a:tcPr marT="35650" marB="35650" marR="35650" marL="35650" anchor="ctr"/>
                </a:tc>
                <a:tc>
                  <a:txBody>
                    <a:bodyPr/>
                    <a:lstStyle/>
                    <a:p>
                      <a:pPr indent="0" lvl="0" marL="0" rtl="0" algn="l">
                        <a:spcBef>
                          <a:spcPts val="0"/>
                        </a:spcBef>
                        <a:spcAft>
                          <a:spcPts val="0"/>
                        </a:spcAft>
                        <a:buNone/>
                      </a:pPr>
                      <a:r>
                        <a:rPr lang="en-US"/>
                        <a:t>Prophet, ARIMA, LSTM-GRU, RNN and LR</a:t>
                      </a:r>
                      <a:endParaRPr/>
                    </a:p>
                  </a:txBody>
                  <a:tcPr marT="35650" marB="35650" marR="35650" marL="35650" anchor="ctr"/>
                </a:tc>
                <a:tc>
                  <a:txBody>
                    <a:bodyPr/>
                    <a:lstStyle/>
                    <a:p>
                      <a:pPr indent="0" lvl="0" marL="0" rtl="0" algn="l">
                        <a:spcBef>
                          <a:spcPts val="0"/>
                        </a:spcBef>
                        <a:spcAft>
                          <a:spcPts val="0"/>
                        </a:spcAft>
                        <a:buNone/>
                      </a:pPr>
                      <a:r>
                        <a:rPr lang="en-US"/>
                        <a:t>R square and RMSE</a:t>
                      </a:r>
                      <a:endParaRPr/>
                    </a:p>
                  </a:txBody>
                  <a:tcPr marT="35650" marB="35650" marR="35650" marL="35650" anchor="ctr"/>
                </a:tc>
                <a:tc>
                  <a:txBody>
                    <a:bodyPr/>
                    <a:lstStyle/>
                    <a:p>
                      <a:pPr indent="0" lvl="0" marL="0" rtl="0" algn="l">
                        <a:spcBef>
                          <a:spcPts val="0"/>
                        </a:spcBef>
                        <a:spcAft>
                          <a:spcPts val="0"/>
                        </a:spcAft>
                        <a:buNone/>
                      </a:pPr>
                      <a:r>
                        <a:rPr lang="en-US"/>
                        <a:t>John Hopkins University repository, WHO, ourworldindata.org, etc.</a:t>
                      </a:r>
                      <a:endParaRPr/>
                    </a:p>
                  </a:txBody>
                  <a:tcPr marT="35650" marB="35650" marR="35650" marL="35650" anchor="ctr"/>
                </a:tc>
                <a:tc>
                  <a:txBody>
                    <a:bodyPr/>
                    <a:lstStyle/>
                    <a:p>
                      <a:pPr indent="0" lvl="0" marL="0" rtl="0" algn="l">
                        <a:spcBef>
                          <a:spcPts val="0"/>
                        </a:spcBef>
                        <a:spcAft>
                          <a:spcPts val="0"/>
                        </a:spcAft>
                        <a:buNone/>
                      </a:pPr>
                      <a:r>
                        <a:rPr lang="en-US"/>
                        <a:t>LSTM and GRU model outperforms all other models</a:t>
                      </a:r>
                      <a:endParaRPr/>
                    </a:p>
                  </a:txBody>
                  <a:tcPr marT="35650" marB="35650" marR="35650" marL="35650" anchor="ctr"/>
                </a:tc>
                <a:tc>
                  <a:txBody>
                    <a:bodyPr/>
                    <a:lstStyle/>
                    <a:p>
                      <a:pPr indent="0" lvl="0" marL="0" rtl="0" algn="l">
                        <a:spcBef>
                          <a:spcPts val="0"/>
                        </a:spcBef>
                        <a:spcAft>
                          <a:spcPts val="0"/>
                        </a:spcAft>
                        <a:buClr>
                          <a:schemeClr val="dk1"/>
                        </a:buClr>
                        <a:buSzPts val="1100"/>
                        <a:buFont typeface="Arial"/>
                        <a:buNone/>
                      </a:pPr>
                      <a:r>
                        <a:rPr lang="en-US"/>
                        <a:t>hybrid model to generate more accurate</a:t>
                      </a:r>
                      <a:endParaRPr/>
                    </a:p>
                    <a:p>
                      <a:pPr indent="0" lvl="0" marL="0" rtl="0" algn="l">
                        <a:spcBef>
                          <a:spcPts val="0"/>
                        </a:spcBef>
                        <a:spcAft>
                          <a:spcPts val="0"/>
                        </a:spcAft>
                        <a:buNone/>
                      </a:pPr>
                      <a:r>
                        <a:rPr lang="en-US"/>
                        <a:t>findings</a:t>
                      </a:r>
                      <a:endParaRPr/>
                    </a:p>
                  </a:txBody>
                  <a:tcPr marT="35650" marB="35650" marR="35650" marL="3565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600"/>
              <a:buFont typeface="Times New Roman"/>
              <a:buNone/>
            </a:pPr>
            <a:r>
              <a:rPr b="1" lang="en-US" sz="4600">
                <a:latin typeface="Times New Roman"/>
                <a:ea typeface="Times New Roman"/>
                <a:cs typeface="Times New Roman"/>
                <a:sym typeface="Times New Roman"/>
              </a:rPr>
              <a:t>PATENT SEARCH</a:t>
            </a:r>
            <a:endParaRPr b="1" sz="4600">
              <a:latin typeface="Times New Roman"/>
              <a:ea typeface="Times New Roman"/>
              <a:cs typeface="Times New Roman"/>
              <a:sym typeface="Times New Roman"/>
            </a:endParaRPr>
          </a:p>
        </p:txBody>
      </p:sp>
      <p:graphicFrame>
        <p:nvGraphicFramePr>
          <p:cNvPr id="183" name="Google Shape;183;p12"/>
          <p:cNvGraphicFramePr/>
          <p:nvPr/>
        </p:nvGraphicFramePr>
        <p:xfrm>
          <a:off x="1096963" y="1846262"/>
          <a:ext cx="3000000" cy="3000000"/>
        </p:xfrm>
        <a:graphic>
          <a:graphicData uri="http://schemas.openxmlformats.org/drawingml/2006/table">
            <a:tbl>
              <a:tblPr bandRow="1" firstRow="1">
                <a:noFill/>
                <a:tableStyleId>{F52CF5E3-1FCD-4245-9F68-2DDA0485C881}</a:tableStyleId>
              </a:tblPr>
              <a:tblGrid>
                <a:gridCol w="1864400"/>
                <a:gridCol w="2290475"/>
                <a:gridCol w="5903525"/>
              </a:tblGrid>
              <a:tr h="6817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Patent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Application No.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Title of Patent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Existing Solutions</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(Abstract of Patent)</a:t>
                      </a:r>
                      <a:endParaRPr b="1" sz="1800" u="none" cap="none" strike="noStrike"/>
                    </a:p>
                  </a:txBody>
                  <a:tcPr marT="45725" marB="45725" marR="91450" marL="91450"/>
                </a:tc>
              </a:tr>
              <a:tr h="23852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CN103577581B</a:t>
                      </a:r>
                      <a:endParaRPr sz="18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Agricultural product price trend forecasting method</a:t>
                      </a:r>
                      <a:endParaRPr sz="18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technique of agricultural product price trend forecasting described in the invention includes the following steps. Step 1: computer-acquired article relevant to agricultural commodity price and with a forecasting standpoint; Step 2: Duplicate elimination is completed on the collected articles; Extract and save the article's important element in step three.Step 4: The location of the agricultural product-related area mentioned in the article is found; Step 5: Quantify and preserve agricultural products according to the given predictability viewpoint after analyzing expert opinions using text mining technology; Step 6: Utilizing the model established so that agricultural product price is carried out-trend prediction, the trend prediction viewpoint delivering time, agricultural product affiliated area, agricultural product sort, and quantization according to article is carried out using microcomputer modeling.</a:t>
                      </a:r>
                      <a:endParaRPr sz="1600" u="none" cap="none" strike="noStrike"/>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600"/>
              <a:buFont typeface="Times New Roman"/>
              <a:buNone/>
            </a:pPr>
            <a:r>
              <a:rPr b="1" lang="en-US" sz="4600">
                <a:latin typeface="Times New Roman"/>
                <a:ea typeface="Times New Roman"/>
                <a:cs typeface="Times New Roman"/>
                <a:sym typeface="Times New Roman"/>
              </a:rPr>
              <a:t>PATENT SEARCH</a:t>
            </a:r>
            <a:endParaRPr b="1" sz="4600">
              <a:latin typeface="Times New Roman"/>
              <a:ea typeface="Times New Roman"/>
              <a:cs typeface="Times New Roman"/>
              <a:sym typeface="Times New Roman"/>
            </a:endParaRPr>
          </a:p>
        </p:txBody>
      </p:sp>
      <p:graphicFrame>
        <p:nvGraphicFramePr>
          <p:cNvPr id="189" name="Google Shape;189;p13"/>
          <p:cNvGraphicFramePr/>
          <p:nvPr/>
        </p:nvGraphicFramePr>
        <p:xfrm>
          <a:off x="1096963" y="1846262"/>
          <a:ext cx="3000000" cy="3000000"/>
        </p:xfrm>
        <a:graphic>
          <a:graphicData uri="http://schemas.openxmlformats.org/drawingml/2006/table">
            <a:tbl>
              <a:tblPr bandRow="1" firstRow="1">
                <a:noFill/>
                <a:tableStyleId>{F52CF5E3-1FCD-4245-9F68-2DDA0485C881}</a:tableStyleId>
              </a:tblPr>
              <a:tblGrid>
                <a:gridCol w="1871850"/>
                <a:gridCol w="2280050"/>
                <a:gridCol w="5906500"/>
              </a:tblGrid>
              <a:tr h="6549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Patent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Application No.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Title of Patent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Existing Solutions</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(Abstract of Patent)</a:t>
                      </a:r>
                      <a:endParaRPr b="1" sz="1800" u="none" cap="none" strike="noStrike"/>
                    </a:p>
                  </a:txBody>
                  <a:tcPr marT="45725" marB="45725" marR="91450" marL="91450"/>
                </a:tc>
              </a:tr>
              <a:tr h="31313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CN105205099B</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kind of agricultural product price analysis method</a:t>
                      </a:r>
                      <a:endParaRPr sz="18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steps included in the technique of agricultural product price analysis that the present invention relates to are as follows: Information about the types of agricultural products is gathered using one assembled classifier of pre-trained search engines; The default commodities trading website is crawled to obtain the geographic location information of the supplier for each category of agricultural commodity as well as the pricing data .It is divided based on the </a:t>
                      </a:r>
                      <a:r>
                        <a:rPr b="0" i="0" lang="en-US" sz="16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area where agricultural goods are cultivated, with each agricultural product kind carrying out agricultural production and obtaining information on the area where agricultural goods are cultivated</a:t>
                      </a:r>
                      <a:r>
                        <a:rPr b="0" i="0" lang="en-US" sz="16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for each kind.</a:t>
                      </a:r>
                      <a:endParaRPr b="0" sz="1600" u="none" cap="none" strike="noStrike"/>
                    </a:p>
                    <a:p>
                      <a:pPr indent="0" lvl="0" marL="0" marR="0" rtl="0" algn="just">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600"/>
              <a:buFont typeface="Times New Roman"/>
              <a:buNone/>
            </a:pPr>
            <a:r>
              <a:rPr b="1" lang="en-US" sz="4600">
                <a:latin typeface="Times New Roman"/>
                <a:ea typeface="Times New Roman"/>
                <a:cs typeface="Times New Roman"/>
                <a:sym typeface="Times New Roman"/>
              </a:rPr>
              <a:t>PATENT SEARCH</a:t>
            </a:r>
            <a:endParaRPr b="1" sz="4600">
              <a:latin typeface="Times New Roman"/>
              <a:ea typeface="Times New Roman"/>
              <a:cs typeface="Times New Roman"/>
              <a:sym typeface="Times New Roman"/>
            </a:endParaRPr>
          </a:p>
        </p:txBody>
      </p:sp>
      <p:graphicFrame>
        <p:nvGraphicFramePr>
          <p:cNvPr id="195" name="Google Shape;195;p14"/>
          <p:cNvGraphicFramePr/>
          <p:nvPr/>
        </p:nvGraphicFramePr>
        <p:xfrm>
          <a:off x="1096963" y="1846262"/>
          <a:ext cx="3000000" cy="3000000"/>
        </p:xfrm>
        <a:graphic>
          <a:graphicData uri="http://schemas.openxmlformats.org/drawingml/2006/table">
            <a:tbl>
              <a:tblPr bandRow="1" firstRow="1">
                <a:noFill/>
                <a:tableStyleId>{F52CF5E3-1FCD-4245-9F68-2DDA0485C881}</a:tableStyleId>
              </a:tblPr>
              <a:tblGrid>
                <a:gridCol w="2144100"/>
                <a:gridCol w="2007775"/>
                <a:gridCol w="5906525"/>
              </a:tblGrid>
              <a:tr h="7240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Patent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Application No.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Title of Patent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Existing Solutions</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(Abstract of Patent)</a:t>
                      </a:r>
                      <a:endParaRPr b="1" sz="1800" u="none" cap="none" strike="noStrike"/>
                    </a:p>
                  </a:txBody>
                  <a:tcPr marT="45725" marB="45725" marR="91450" marL="91450"/>
                </a:tc>
              </a:tr>
              <a:tr h="33016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WO2018232845A1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Smart agriculture management method and system</a:t>
                      </a:r>
                      <a:endParaRPr sz="18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present invention relates to a smart agriculture management system and method, the system comprising: monitoring soil nutrient data and moisture data; acquiring historical weather data and predicted weather data; acquiring historical price data; comparing the nutrient data with a nutrient content standard value and comparing the moisture data with a moisture content standard value; processing and analyzing the historical price data of the crop and the historical weather data. The system consists of a control center, a soil monitoring module, an information-gathering module for the weather, and an acquisition module for prices. </a:t>
                      </a:r>
                      <a:endParaRPr sz="1600" u="none" cap="none" strike="noStrike"/>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RESEARCH GAP</a:t>
            </a:r>
            <a:endParaRPr/>
          </a:p>
        </p:txBody>
      </p:sp>
      <p:sp>
        <p:nvSpPr>
          <p:cNvPr id="201" name="Google Shape;201;p15"/>
          <p:cNvSpPr txBox="1"/>
          <p:nvPr>
            <p:ph idx="1" type="body"/>
          </p:nvPr>
        </p:nvSpPr>
        <p:spPr>
          <a:xfrm>
            <a:off x="1097275" y="2064650"/>
            <a:ext cx="10058400" cy="3804300"/>
          </a:xfrm>
          <a:prstGeom prst="rect">
            <a:avLst/>
          </a:prstGeom>
          <a:noFill/>
          <a:ln>
            <a:noFill/>
          </a:ln>
        </p:spPr>
        <p:txBody>
          <a:bodyPr anchorCtr="0" anchor="t" bIns="45700" lIns="0" spcFirstLastPara="1" rIns="0" wrap="square" tIns="45700">
            <a:noAutofit/>
          </a:bodyPr>
          <a:lstStyle/>
          <a:p>
            <a:pPr indent="-371475" lvl="0" marL="457200" rtl="0" algn="l">
              <a:lnSpc>
                <a:spcPct val="115000"/>
              </a:lnSpc>
              <a:spcBef>
                <a:spcPts val="1200"/>
              </a:spcBef>
              <a:spcAft>
                <a:spcPts val="0"/>
              </a:spcAft>
              <a:buSzPts val="2250"/>
              <a:buAutoNum type="arabicPeriod"/>
            </a:pPr>
            <a:r>
              <a:rPr lang="en-US" sz="2250"/>
              <a:t>Limited hyperparameter optimization in forecasting.</a:t>
            </a:r>
            <a:endParaRPr sz="2250"/>
          </a:p>
          <a:p>
            <a:pPr indent="-371475" lvl="0" marL="457200" rtl="0" algn="l">
              <a:lnSpc>
                <a:spcPct val="115000"/>
              </a:lnSpc>
              <a:spcBef>
                <a:spcPts val="0"/>
              </a:spcBef>
              <a:spcAft>
                <a:spcPts val="0"/>
              </a:spcAft>
              <a:buSzPts val="2250"/>
              <a:buAutoNum type="arabicPeriod"/>
            </a:pPr>
            <a:r>
              <a:rPr lang="en-US" sz="2250"/>
              <a:t>Lack of explainable models.</a:t>
            </a:r>
            <a:endParaRPr sz="2250"/>
          </a:p>
          <a:p>
            <a:pPr indent="-371475" lvl="0" marL="457200" rtl="0" algn="l">
              <a:lnSpc>
                <a:spcPct val="115000"/>
              </a:lnSpc>
              <a:spcBef>
                <a:spcPts val="0"/>
              </a:spcBef>
              <a:spcAft>
                <a:spcPts val="0"/>
              </a:spcAft>
              <a:buSzPts val="2250"/>
              <a:buAutoNum type="arabicPeriod"/>
            </a:pPr>
            <a:r>
              <a:rPr lang="en-US" sz="2250"/>
              <a:t>Insufficient features for prediction.</a:t>
            </a:r>
            <a:endParaRPr sz="2250"/>
          </a:p>
          <a:p>
            <a:pPr indent="-371475" lvl="0" marL="457200" rtl="0" algn="l">
              <a:lnSpc>
                <a:spcPct val="115000"/>
              </a:lnSpc>
              <a:spcBef>
                <a:spcPts val="0"/>
              </a:spcBef>
              <a:spcAft>
                <a:spcPts val="0"/>
              </a:spcAft>
              <a:buSzPts val="2250"/>
              <a:buAutoNum type="arabicPeriod"/>
            </a:pPr>
            <a:r>
              <a:rPr lang="en-US" sz="2250"/>
              <a:t>Challenge in combining multisource data.</a:t>
            </a:r>
            <a:endParaRPr sz="2250"/>
          </a:p>
          <a:p>
            <a:pPr indent="-371475" lvl="0" marL="457200" rtl="0" algn="l">
              <a:lnSpc>
                <a:spcPct val="115000"/>
              </a:lnSpc>
              <a:spcBef>
                <a:spcPts val="0"/>
              </a:spcBef>
              <a:spcAft>
                <a:spcPts val="0"/>
              </a:spcAft>
              <a:buSzPts val="2250"/>
              <a:buAutoNum type="arabicPeriod"/>
            </a:pPr>
            <a:r>
              <a:rPr lang="en-US" sz="2250"/>
              <a:t>Limited studies on integrated models.</a:t>
            </a:r>
            <a:endParaRPr sz="2250"/>
          </a:p>
          <a:p>
            <a:pPr indent="-371475" lvl="0" marL="457200" rtl="0" algn="l">
              <a:lnSpc>
                <a:spcPct val="115000"/>
              </a:lnSpc>
              <a:spcBef>
                <a:spcPts val="0"/>
              </a:spcBef>
              <a:spcAft>
                <a:spcPts val="0"/>
              </a:spcAft>
              <a:buSzPts val="2250"/>
              <a:buAutoNum type="arabicPeriod"/>
            </a:pPr>
            <a:r>
              <a:rPr lang="en-US" sz="2250"/>
              <a:t>More DL models to be tested for better results.</a:t>
            </a:r>
            <a:endParaRPr sz="2250"/>
          </a:p>
          <a:p>
            <a:pPr indent="-371475" lvl="0" marL="457200" rtl="0" algn="l">
              <a:lnSpc>
                <a:spcPct val="115000"/>
              </a:lnSpc>
              <a:spcBef>
                <a:spcPts val="0"/>
              </a:spcBef>
              <a:spcAft>
                <a:spcPts val="0"/>
              </a:spcAft>
              <a:buSzPts val="2250"/>
              <a:buAutoNum type="arabicPeriod"/>
            </a:pPr>
            <a:r>
              <a:rPr lang="en-US" sz="2250"/>
              <a:t>Risk of overfitting due to smaller dataset size. </a:t>
            </a:r>
            <a:endParaRPr sz="2250"/>
          </a:p>
          <a:p>
            <a:pPr indent="-371475" lvl="0" marL="457200" rtl="0" algn="l">
              <a:lnSpc>
                <a:spcPct val="115000"/>
              </a:lnSpc>
              <a:spcBef>
                <a:spcPts val="0"/>
              </a:spcBef>
              <a:spcAft>
                <a:spcPts val="0"/>
              </a:spcAft>
              <a:buSzPts val="2250"/>
              <a:buAutoNum type="arabicPeriod"/>
            </a:pPr>
            <a:r>
              <a:rPr lang="en-US" sz="2250"/>
              <a:t>Lack of explainable models.</a:t>
            </a:r>
            <a:endParaRPr sz="2250"/>
          </a:p>
          <a:p>
            <a:pPr indent="-371475" lvl="0" marL="457200" rtl="0" algn="l">
              <a:lnSpc>
                <a:spcPct val="115000"/>
              </a:lnSpc>
              <a:spcBef>
                <a:spcPts val="0"/>
              </a:spcBef>
              <a:spcAft>
                <a:spcPts val="0"/>
              </a:spcAft>
              <a:buSzPts val="2250"/>
              <a:buAutoNum type="arabicPeriod"/>
            </a:pPr>
            <a:r>
              <a:rPr lang="en-US" sz="2250"/>
              <a:t>Insufficient features for precise prediction.</a:t>
            </a:r>
            <a:endParaRPr sz="22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g2bec0bedb69_0_5"/>
          <p:cNvGraphicFramePr/>
          <p:nvPr/>
        </p:nvGraphicFramePr>
        <p:xfrm>
          <a:off x="152400" y="152400"/>
          <a:ext cx="3000000" cy="3000000"/>
        </p:xfrm>
        <a:graphic>
          <a:graphicData uri="http://schemas.openxmlformats.org/drawingml/2006/table">
            <a:tbl>
              <a:tblPr>
                <a:noFill/>
                <a:tableStyleId>{03948646-E568-4839-BD21-2EF0811EAA5E}</a:tableStyleId>
              </a:tblPr>
              <a:tblGrid>
                <a:gridCol w="619125"/>
                <a:gridCol w="4238625"/>
              </a:tblGrid>
              <a:tr h="476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03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7" name="Google Shape;207;g2bec0bedb69_0_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g2bec0bedb69_0_5"/>
          <p:cNvPicPr preferRelativeResize="0"/>
          <p:nvPr/>
        </p:nvPicPr>
        <p:blipFill rotWithShape="1">
          <a:blip r:embed="rId3">
            <a:alphaModFix/>
          </a:blip>
          <a:srcRect b="76416" l="0" r="70206" t="0"/>
          <a:stretch/>
        </p:blipFill>
        <p:spPr>
          <a:xfrm>
            <a:off x="0" y="5240625"/>
            <a:ext cx="2852500" cy="1617375"/>
          </a:xfrm>
          <a:prstGeom prst="rect">
            <a:avLst/>
          </a:prstGeom>
          <a:noFill/>
          <a:ln>
            <a:noFill/>
          </a:ln>
        </p:spPr>
      </p:pic>
      <p:pic>
        <p:nvPicPr>
          <p:cNvPr id="209" name="Google Shape;209;g2bec0bedb69_0_5"/>
          <p:cNvPicPr preferRelativeResize="0"/>
          <p:nvPr/>
        </p:nvPicPr>
        <p:blipFill rotWithShape="1">
          <a:blip r:embed="rId3">
            <a:alphaModFix/>
          </a:blip>
          <a:srcRect b="76416" l="0" r="70206" t="0"/>
          <a:stretch/>
        </p:blipFill>
        <p:spPr>
          <a:xfrm>
            <a:off x="9339500" y="5240625"/>
            <a:ext cx="2852500" cy="1617375"/>
          </a:xfrm>
          <a:prstGeom prst="rect">
            <a:avLst/>
          </a:prstGeom>
          <a:noFill/>
          <a:ln>
            <a:noFill/>
          </a:ln>
        </p:spPr>
      </p:pic>
      <p:pic>
        <p:nvPicPr>
          <p:cNvPr id="210" name="Google Shape;210;g2bec0bedb69_0_5"/>
          <p:cNvPicPr preferRelativeResize="0"/>
          <p:nvPr/>
        </p:nvPicPr>
        <p:blipFill>
          <a:blip r:embed="rId3">
            <a:alphaModFix/>
          </a:blip>
          <a:stretch>
            <a:fillRect/>
          </a:stretch>
        </p:blipFill>
        <p:spPr>
          <a:xfrm>
            <a:off x="1308963" y="0"/>
            <a:ext cx="9574067" cy="6858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PROJECT UTILITY</a:t>
            </a:r>
            <a:endParaRPr/>
          </a:p>
        </p:txBody>
      </p:sp>
      <p:sp>
        <p:nvSpPr>
          <p:cNvPr id="216" name="Google Shape;216;p16"/>
          <p:cNvSpPr txBox="1"/>
          <p:nvPr>
            <p:ph idx="1" type="body"/>
          </p:nvPr>
        </p:nvSpPr>
        <p:spPr>
          <a:xfrm>
            <a:off x="1097275" y="2064650"/>
            <a:ext cx="10058400" cy="3804300"/>
          </a:xfrm>
          <a:prstGeom prst="rect">
            <a:avLst/>
          </a:prstGeom>
          <a:noFill/>
          <a:ln>
            <a:noFill/>
          </a:ln>
        </p:spPr>
        <p:txBody>
          <a:bodyPr anchorCtr="0" anchor="t" bIns="45700" lIns="0" spcFirstLastPara="1" rIns="0" wrap="square" tIns="45700">
            <a:noAutofit/>
          </a:bodyPr>
          <a:lstStyle/>
          <a:p>
            <a:pPr indent="-371475" lvl="0" marL="457200" rtl="0" algn="l">
              <a:lnSpc>
                <a:spcPct val="115000"/>
              </a:lnSpc>
              <a:spcBef>
                <a:spcPts val="1200"/>
              </a:spcBef>
              <a:spcAft>
                <a:spcPts val="0"/>
              </a:spcAft>
              <a:buSzPts val="2250"/>
              <a:buAutoNum type="arabicPeriod"/>
            </a:pPr>
            <a:r>
              <a:rPr lang="en-US" sz="2250"/>
              <a:t>Price Forecasting for Decision-Making</a:t>
            </a:r>
            <a:endParaRPr sz="2250"/>
          </a:p>
          <a:p>
            <a:pPr indent="-371475" lvl="0" marL="457200" rtl="0" algn="just">
              <a:lnSpc>
                <a:spcPct val="115000"/>
              </a:lnSpc>
              <a:spcBef>
                <a:spcPts val="0"/>
              </a:spcBef>
              <a:spcAft>
                <a:spcPts val="0"/>
              </a:spcAft>
              <a:buSzPts val="2250"/>
              <a:buAutoNum type="arabicPeriod"/>
            </a:pPr>
            <a:r>
              <a:rPr lang="en-US" sz="2250"/>
              <a:t>Risk Mitigation</a:t>
            </a:r>
            <a:endParaRPr sz="2250"/>
          </a:p>
          <a:p>
            <a:pPr indent="-371475" lvl="0" marL="457200" rtl="0" algn="l">
              <a:lnSpc>
                <a:spcPct val="115000"/>
              </a:lnSpc>
              <a:spcBef>
                <a:spcPts val="0"/>
              </a:spcBef>
              <a:spcAft>
                <a:spcPts val="0"/>
              </a:spcAft>
              <a:buSzPts val="2250"/>
              <a:buAutoNum type="arabicPeriod"/>
            </a:pPr>
            <a:r>
              <a:rPr lang="en-US" sz="2250"/>
              <a:t>Supply Chain Optimization</a:t>
            </a:r>
            <a:endParaRPr sz="2250"/>
          </a:p>
          <a:p>
            <a:pPr indent="-371475" lvl="0" marL="457200" rtl="0" algn="l">
              <a:lnSpc>
                <a:spcPct val="115000"/>
              </a:lnSpc>
              <a:spcBef>
                <a:spcPts val="0"/>
              </a:spcBef>
              <a:spcAft>
                <a:spcPts val="0"/>
              </a:spcAft>
              <a:buSzPts val="2250"/>
              <a:buAutoNum type="arabicPeriod"/>
            </a:pPr>
            <a:r>
              <a:rPr lang="en-US" sz="2250"/>
              <a:t>Resource Allocation</a:t>
            </a:r>
            <a:endParaRPr sz="2250"/>
          </a:p>
          <a:p>
            <a:pPr indent="-371475" lvl="0" marL="457200" rtl="0" algn="l">
              <a:lnSpc>
                <a:spcPct val="115000"/>
              </a:lnSpc>
              <a:spcBef>
                <a:spcPts val="0"/>
              </a:spcBef>
              <a:spcAft>
                <a:spcPts val="0"/>
              </a:spcAft>
              <a:buSzPts val="2250"/>
              <a:buAutoNum type="arabicPeriod"/>
            </a:pPr>
            <a:r>
              <a:rPr lang="en-US" sz="2250"/>
              <a:t>Model Comparison</a:t>
            </a:r>
            <a:endParaRPr sz="2250"/>
          </a:p>
          <a:p>
            <a:pPr indent="-371475" lvl="0" marL="457200" rtl="0" algn="l">
              <a:lnSpc>
                <a:spcPct val="115000"/>
              </a:lnSpc>
              <a:spcBef>
                <a:spcPts val="0"/>
              </a:spcBef>
              <a:spcAft>
                <a:spcPts val="0"/>
              </a:spcAft>
              <a:buSzPts val="2250"/>
              <a:buAutoNum type="arabicPeriod"/>
            </a:pPr>
            <a:r>
              <a:rPr lang="en-US" sz="2250"/>
              <a:t>Improving existing models</a:t>
            </a:r>
            <a:endParaRPr sz="22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idx="1" type="body"/>
          </p:nvPr>
        </p:nvSpPr>
        <p:spPr>
          <a:xfrm>
            <a:off x="1097275" y="1917865"/>
            <a:ext cx="10515600" cy="4351200"/>
          </a:xfrm>
          <a:prstGeom prst="rect">
            <a:avLst/>
          </a:prstGeom>
          <a:noFill/>
          <a:ln>
            <a:noFill/>
          </a:ln>
        </p:spPr>
        <p:txBody>
          <a:bodyPr anchorCtr="0" anchor="t" bIns="45700" lIns="0" spcFirstLastPara="1" rIns="0" wrap="square" tIns="45700">
            <a:normAutofit lnSpcReduction="20000"/>
          </a:bodyPr>
          <a:lstStyle/>
          <a:p>
            <a:pPr indent="-266700" lvl="0" marL="285750" rtl="0" algn="l">
              <a:lnSpc>
                <a:spcPct val="150000"/>
              </a:lnSpc>
              <a:spcBef>
                <a:spcPts val="0"/>
              </a:spcBef>
              <a:spcAft>
                <a:spcPts val="0"/>
              </a:spcAft>
              <a:buSzPts val="2400"/>
              <a:buFont typeface="Arial"/>
              <a:buChar char="•"/>
            </a:pPr>
            <a:r>
              <a:rPr b="1" lang="en-US" sz="2400"/>
              <a:t>Introduction</a:t>
            </a:r>
            <a:endParaRPr b="1" sz="2400"/>
          </a:p>
          <a:p>
            <a:pPr indent="-266700" lvl="0" marL="285750" rtl="0" algn="l">
              <a:lnSpc>
                <a:spcPct val="150000"/>
              </a:lnSpc>
              <a:spcBef>
                <a:spcPts val="0"/>
              </a:spcBef>
              <a:spcAft>
                <a:spcPts val="0"/>
              </a:spcAft>
              <a:buSzPts val="2400"/>
              <a:buFont typeface="Arial"/>
              <a:buChar char="•"/>
            </a:pPr>
            <a:r>
              <a:rPr b="1" lang="en-US" sz="2400"/>
              <a:t>Abstract</a:t>
            </a:r>
            <a:endParaRPr b="1" sz="2400"/>
          </a:p>
          <a:p>
            <a:pPr indent="-266700" lvl="0" marL="285750" rtl="0" algn="l">
              <a:lnSpc>
                <a:spcPct val="150000"/>
              </a:lnSpc>
              <a:spcBef>
                <a:spcPts val="0"/>
              </a:spcBef>
              <a:spcAft>
                <a:spcPts val="0"/>
              </a:spcAft>
              <a:buSzPts val="2400"/>
              <a:buFont typeface="Arial"/>
              <a:buChar char="•"/>
            </a:pPr>
            <a:r>
              <a:rPr b="1" lang="en-US" sz="2400"/>
              <a:t>Aim </a:t>
            </a:r>
            <a:endParaRPr b="1" sz="2400"/>
          </a:p>
          <a:p>
            <a:pPr indent="-266700" lvl="0" marL="285750" rtl="0" algn="l">
              <a:lnSpc>
                <a:spcPct val="150000"/>
              </a:lnSpc>
              <a:spcBef>
                <a:spcPts val="0"/>
              </a:spcBef>
              <a:spcAft>
                <a:spcPts val="0"/>
              </a:spcAft>
              <a:buSzPts val="2400"/>
              <a:buFont typeface="Arial"/>
              <a:buChar char="•"/>
            </a:pPr>
            <a:r>
              <a:rPr b="1" lang="en-US" sz="2400"/>
              <a:t>Objective</a:t>
            </a:r>
            <a:endParaRPr/>
          </a:p>
          <a:p>
            <a:pPr indent="-266700" lvl="0" marL="285750" rtl="0" algn="l">
              <a:lnSpc>
                <a:spcPct val="150000"/>
              </a:lnSpc>
              <a:spcBef>
                <a:spcPts val="0"/>
              </a:spcBef>
              <a:spcAft>
                <a:spcPts val="0"/>
              </a:spcAft>
              <a:buSzPts val="2400"/>
              <a:buFont typeface="Arial"/>
              <a:buChar char="•"/>
            </a:pPr>
            <a:r>
              <a:rPr b="1" lang="en-US" sz="2400"/>
              <a:t>Literature Review</a:t>
            </a:r>
            <a:endParaRPr b="1" sz="2400"/>
          </a:p>
          <a:p>
            <a:pPr indent="-266700" lvl="0" marL="285750" rtl="0" algn="l">
              <a:lnSpc>
                <a:spcPct val="150000"/>
              </a:lnSpc>
              <a:spcBef>
                <a:spcPts val="0"/>
              </a:spcBef>
              <a:spcAft>
                <a:spcPts val="0"/>
              </a:spcAft>
              <a:buSzPts val="2400"/>
              <a:buFont typeface="Arial"/>
              <a:buChar char="•"/>
            </a:pPr>
            <a:r>
              <a:rPr b="1" lang="en-US" sz="2400"/>
              <a:t>Patent Review</a:t>
            </a:r>
            <a:endParaRPr/>
          </a:p>
          <a:p>
            <a:pPr indent="-266700" lvl="0" marL="285750" rtl="0" algn="l">
              <a:lnSpc>
                <a:spcPct val="150000"/>
              </a:lnSpc>
              <a:spcBef>
                <a:spcPts val="0"/>
              </a:spcBef>
              <a:spcAft>
                <a:spcPts val="0"/>
              </a:spcAft>
              <a:buSzPts val="2400"/>
              <a:buFont typeface="Arial"/>
              <a:buChar char="•"/>
            </a:pPr>
            <a:r>
              <a:rPr b="1" lang="en-US" sz="2400"/>
              <a:t>Research Gap</a:t>
            </a:r>
            <a:endParaRPr/>
          </a:p>
          <a:p>
            <a:pPr indent="-266700" lvl="0" marL="285750" rtl="0" algn="l">
              <a:lnSpc>
                <a:spcPct val="150000"/>
              </a:lnSpc>
              <a:spcBef>
                <a:spcPts val="0"/>
              </a:spcBef>
              <a:spcAft>
                <a:spcPts val="0"/>
              </a:spcAft>
              <a:buSzPts val="2400"/>
              <a:buFont typeface="Arial"/>
              <a:buChar char="•"/>
            </a:pPr>
            <a:r>
              <a:rPr b="1" lang="en-US" sz="2400"/>
              <a:t>Project Utility</a:t>
            </a:r>
            <a:endParaRPr b="1" sz="2400"/>
          </a:p>
          <a:p>
            <a:pPr indent="-266700" lvl="0" marL="285750" rtl="0" algn="l">
              <a:lnSpc>
                <a:spcPct val="150000"/>
              </a:lnSpc>
              <a:spcBef>
                <a:spcPts val="0"/>
              </a:spcBef>
              <a:spcAft>
                <a:spcPts val="0"/>
              </a:spcAft>
              <a:buSzPts val="2400"/>
              <a:buFont typeface="Arial"/>
              <a:buChar char="•"/>
            </a:pPr>
            <a:r>
              <a:rPr b="1" lang="en-US" sz="2400"/>
              <a:t>References</a:t>
            </a:r>
            <a:endParaRPr b="1" sz="2400"/>
          </a:p>
        </p:txBody>
      </p:sp>
      <p:sp>
        <p:nvSpPr>
          <p:cNvPr id="111" name="Google Shape;111;p2"/>
          <p:cNvSpPr txBox="1"/>
          <p:nvPr>
            <p:ph type="title"/>
          </p:nvPr>
        </p:nvSpPr>
        <p:spPr>
          <a:xfrm>
            <a:off x="1097280" y="286603"/>
            <a:ext cx="10058400" cy="145080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REFERENCES</a:t>
            </a:r>
            <a:endParaRPr/>
          </a:p>
        </p:txBody>
      </p:sp>
      <p:sp>
        <p:nvSpPr>
          <p:cNvPr id="222" name="Google Shape;222;p17"/>
          <p:cNvSpPr txBox="1"/>
          <p:nvPr>
            <p:ph idx="1" type="body"/>
          </p:nvPr>
        </p:nvSpPr>
        <p:spPr>
          <a:xfrm>
            <a:off x="843850" y="1845725"/>
            <a:ext cx="10627800" cy="4023300"/>
          </a:xfrm>
          <a:prstGeom prst="rect">
            <a:avLst/>
          </a:prstGeom>
          <a:noFill/>
          <a:ln>
            <a:noFill/>
          </a:ln>
        </p:spPr>
        <p:txBody>
          <a:bodyPr anchorCtr="0" anchor="t" bIns="45700" lIns="0" spcFirstLastPara="1" rIns="0" wrap="square" tIns="45700">
            <a:noAutofit/>
          </a:bodyPr>
          <a:lstStyle/>
          <a:p>
            <a:pPr indent="0" lvl="0" marL="0" rtl="0" algn="l">
              <a:lnSpc>
                <a:spcPct val="100000"/>
              </a:lnSpc>
              <a:spcBef>
                <a:spcPts val="1200"/>
              </a:spcBef>
              <a:spcAft>
                <a:spcPts val="0"/>
              </a:spcAft>
              <a:buClr>
                <a:schemeClr val="dk1"/>
              </a:buClr>
              <a:buSzPts val="935"/>
              <a:buFont typeface="Arial"/>
              <a:buNone/>
            </a:pPr>
            <a:r>
              <a:rPr lang="en-US">
                <a:solidFill>
                  <a:schemeClr val="dk1"/>
                </a:solidFill>
              </a:rPr>
              <a:t>[1] ”A Novel Hybrid Deep Learning Model for Sugar Price Forecasting Based on Time Series Decomposition” Jinlai Zhang, Yanmei Meng, Jin Wei,  Jie Chen, and Johnny Qin</a:t>
            </a:r>
            <a:endParaRPr>
              <a:solidFill>
                <a:schemeClr val="dk1"/>
              </a:solidFill>
            </a:endParaRPr>
          </a:p>
          <a:p>
            <a:pPr indent="0" lvl="0" marL="0" rtl="0" algn="l">
              <a:lnSpc>
                <a:spcPct val="100000"/>
              </a:lnSpc>
              <a:spcBef>
                <a:spcPts val="1200"/>
              </a:spcBef>
              <a:spcAft>
                <a:spcPts val="0"/>
              </a:spcAft>
              <a:buClr>
                <a:schemeClr val="dk1"/>
              </a:buClr>
              <a:buSzPts val="935"/>
              <a:buFont typeface="Arial"/>
              <a:buNone/>
            </a:pPr>
            <a:r>
              <a:rPr lang="en-US">
                <a:solidFill>
                  <a:schemeClr val="dk1"/>
                </a:solidFill>
              </a:rPr>
              <a:t>[2] “Short‑term stock market price trend prediction using a comprehensive deep learning system”</a:t>
            </a:r>
            <a:endParaRPr>
              <a:solidFill>
                <a:schemeClr val="dk1"/>
              </a:solidFill>
            </a:endParaRPr>
          </a:p>
          <a:p>
            <a:pPr indent="0" lvl="0" marL="0" rtl="0" algn="l">
              <a:lnSpc>
                <a:spcPct val="100000"/>
              </a:lnSpc>
              <a:spcBef>
                <a:spcPts val="1200"/>
              </a:spcBef>
              <a:spcAft>
                <a:spcPts val="0"/>
              </a:spcAft>
              <a:buSzPts val="935"/>
              <a:buNone/>
            </a:pPr>
            <a:r>
              <a:rPr lang="en-US">
                <a:solidFill>
                  <a:schemeClr val="dk1"/>
                </a:solidFill>
              </a:rPr>
              <a:t>Jingyi Shen and M. Omair Shafiq</a:t>
            </a:r>
            <a:endParaRPr>
              <a:solidFill>
                <a:schemeClr val="dk1"/>
              </a:solidFill>
            </a:endParaRPr>
          </a:p>
          <a:p>
            <a:pPr indent="0" lvl="0" marL="0" rtl="0" algn="l">
              <a:lnSpc>
                <a:spcPct val="100000"/>
              </a:lnSpc>
              <a:spcBef>
                <a:spcPts val="1200"/>
              </a:spcBef>
              <a:spcAft>
                <a:spcPts val="0"/>
              </a:spcAft>
              <a:buSzPts val="935"/>
              <a:buNone/>
            </a:pPr>
            <a:r>
              <a:rPr lang="en-US">
                <a:solidFill>
                  <a:schemeClr val="dk1"/>
                </a:solidFill>
              </a:rPr>
              <a:t>[3] “Crop Yield Prediction Using Deep Neural Networks”</a:t>
            </a:r>
            <a:endParaRPr>
              <a:solidFill>
                <a:schemeClr val="dk1"/>
              </a:solidFill>
            </a:endParaRPr>
          </a:p>
          <a:p>
            <a:pPr indent="0" lvl="0" marL="0" rtl="0" algn="l">
              <a:lnSpc>
                <a:spcPct val="100000"/>
              </a:lnSpc>
              <a:spcBef>
                <a:spcPts val="1200"/>
              </a:spcBef>
              <a:spcAft>
                <a:spcPts val="0"/>
              </a:spcAft>
              <a:buSzPts val="935"/>
              <a:buNone/>
            </a:pPr>
            <a:r>
              <a:rPr lang="en-US">
                <a:solidFill>
                  <a:schemeClr val="dk1"/>
                </a:solidFill>
              </a:rPr>
              <a:t>Saeed Khaki, Lizhi Wang</a:t>
            </a:r>
            <a:endParaRPr>
              <a:solidFill>
                <a:schemeClr val="dk1"/>
              </a:solidFill>
            </a:endParaRPr>
          </a:p>
          <a:p>
            <a:pPr indent="0" lvl="0" marL="0" rtl="0" algn="l">
              <a:lnSpc>
                <a:spcPct val="100000"/>
              </a:lnSpc>
              <a:spcBef>
                <a:spcPts val="1200"/>
              </a:spcBef>
              <a:spcAft>
                <a:spcPts val="0"/>
              </a:spcAft>
              <a:buSzPts val="935"/>
              <a:buNone/>
            </a:pPr>
            <a:r>
              <a:rPr lang="en-US">
                <a:solidFill>
                  <a:schemeClr val="dk1"/>
                </a:solidFill>
              </a:rPr>
              <a:t>[4] “Research on Rice Yield Prediction Model Based on Deep Learning” Xiao Han, Fangbiao Liu, Xiaoliang He, and Fenglou Ling</a:t>
            </a:r>
            <a:endParaRPr>
              <a:solidFill>
                <a:schemeClr val="dk1"/>
              </a:solidFill>
            </a:endParaRPr>
          </a:p>
          <a:p>
            <a:pPr indent="0" lvl="0" marL="0" rtl="0" algn="l">
              <a:lnSpc>
                <a:spcPct val="100000"/>
              </a:lnSpc>
              <a:spcBef>
                <a:spcPts val="1200"/>
              </a:spcBef>
              <a:spcAft>
                <a:spcPts val="0"/>
              </a:spcAft>
              <a:buSzPts val="935"/>
              <a:buNone/>
            </a:pPr>
            <a:r>
              <a:rPr lang="en-US">
                <a:solidFill>
                  <a:schemeClr val="dk1"/>
                </a:solidFill>
              </a:rPr>
              <a:t>[5] “Crop yield prediction integrating genotype and weather variables using deep learning “,Johnathon Shook, Tryambak Gangopadhyay</a:t>
            </a:r>
            <a:endParaRPr>
              <a:solidFill>
                <a:schemeClr val="dk1"/>
              </a:solidFill>
            </a:endParaRPr>
          </a:p>
          <a:p>
            <a:pPr indent="0" lvl="0" marL="0" rtl="0" algn="l">
              <a:lnSpc>
                <a:spcPct val="100000"/>
              </a:lnSpc>
              <a:spcBef>
                <a:spcPts val="1200"/>
              </a:spcBef>
              <a:spcAft>
                <a:spcPts val="0"/>
              </a:spcAft>
              <a:buClr>
                <a:schemeClr val="dk1"/>
              </a:buClr>
              <a:buSzPts val="935"/>
              <a:buFont typeface="Arial"/>
              <a:buNone/>
            </a:pPr>
            <a:r>
              <a:t/>
            </a:r>
            <a:endParaRPr>
              <a:solidFill>
                <a:schemeClr val="dk1"/>
              </a:solidFill>
            </a:endParaRPr>
          </a:p>
          <a:p>
            <a:pPr indent="0" lvl="0" marL="0" rtl="0" algn="l">
              <a:lnSpc>
                <a:spcPct val="100000"/>
              </a:lnSpc>
              <a:spcBef>
                <a:spcPts val="1200"/>
              </a:spcBef>
              <a:spcAft>
                <a:spcPts val="0"/>
              </a:spcAft>
              <a:buClr>
                <a:schemeClr val="dk1"/>
              </a:buClr>
              <a:buSzPts val="935"/>
              <a:buFont typeface="Arial"/>
              <a:buNone/>
            </a:pPr>
            <a:r>
              <a:t/>
            </a:r>
            <a:endParaRPr>
              <a:solidFill>
                <a:schemeClr val="dk1"/>
              </a:solidFill>
            </a:endParaRPr>
          </a:p>
          <a:p>
            <a:pPr indent="0" lvl="0" marL="0" rtl="0" algn="l">
              <a:lnSpc>
                <a:spcPct val="100000"/>
              </a:lnSpc>
              <a:spcBef>
                <a:spcPts val="1200"/>
              </a:spcBef>
              <a:spcAft>
                <a:spcPts val="0"/>
              </a:spcAft>
              <a:buSzPts val="935"/>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REFERENCES</a:t>
            </a:r>
            <a:endParaRPr/>
          </a:p>
        </p:txBody>
      </p:sp>
      <p:sp>
        <p:nvSpPr>
          <p:cNvPr id="228" name="Google Shape;228;p18"/>
          <p:cNvSpPr txBox="1"/>
          <p:nvPr>
            <p:ph idx="1" type="body"/>
          </p:nvPr>
        </p:nvSpPr>
        <p:spPr>
          <a:xfrm>
            <a:off x="843850" y="1845725"/>
            <a:ext cx="10627800" cy="4023300"/>
          </a:xfrm>
          <a:prstGeom prst="rect">
            <a:avLst/>
          </a:prstGeom>
          <a:noFill/>
          <a:ln>
            <a:noFill/>
          </a:ln>
        </p:spPr>
        <p:txBody>
          <a:bodyPr anchorCtr="0" anchor="t" bIns="45700" lIns="0" spcFirstLastPara="1" rIns="0" wrap="square" tIns="45700">
            <a:noAutofit/>
          </a:bodyPr>
          <a:lstStyle/>
          <a:p>
            <a:pPr indent="0" lvl="0" marL="0" rtl="0" algn="l">
              <a:lnSpc>
                <a:spcPct val="100000"/>
              </a:lnSpc>
              <a:spcBef>
                <a:spcPts val="1200"/>
              </a:spcBef>
              <a:spcAft>
                <a:spcPts val="0"/>
              </a:spcAft>
              <a:buClr>
                <a:schemeClr val="dk1"/>
              </a:buClr>
              <a:buSzPts val="1100"/>
              <a:buFont typeface="Arial"/>
              <a:buNone/>
            </a:pPr>
            <a:r>
              <a:rPr lang="en-US" sz="1900">
                <a:solidFill>
                  <a:schemeClr val="dk1"/>
                </a:solidFill>
              </a:rPr>
              <a:t>[6] “County-Level Soybean Yield Prediction Using Deep CNN-LSTM Model”</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US" sz="1900">
                <a:solidFill>
                  <a:schemeClr val="dk1"/>
                </a:solidFill>
              </a:rPr>
              <a:t>Jie Sun, Liping Di , Ziheng Sun , Yonglin Shen and Zulong Lai </a:t>
            </a:r>
            <a:endParaRPr sz="1900">
              <a:solidFill>
                <a:schemeClr val="dk1"/>
              </a:solidFill>
            </a:endParaRPr>
          </a:p>
          <a:p>
            <a:pPr indent="0" lvl="0" marL="0" rtl="0" algn="l">
              <a:lnSpc>
                <a:spcPct val="100000"/>
              </a:lnSpc>
              <a:spcBef>
                <a:spcPts val="1200"/>
              </a:spcBef>
              <a:spcAft>
                <a:spcPts val="0"/>
              </a:spcAft>
              <a:buSzPts val="935"/>
              <a:buNone/>
            </a:pPr>
            <a:r>
              <a:rPr lang="en-US" sz="1900">
                <a:solidFill>
                  <a:schemeClr val="dk1"/>
                </a:solidFill>
              </a:rPr>
              <a:t>[7] “Crop Yield Prediction using Machine Learning and Deep Learning Techniques” Kavita Jhajhariaa, Pratistha Mathura, Sanchit Jaina, Sukriti Nijhawana</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US" sz="1900">
                <a:solidFill>
                  <a:schemeClr val="dk1"/>
                </a:solidFill>
              </a:rPr>
              <a:t>[8] “Deep learning for crop yield prediction”Alexandros Oikonomidisa, Cagatay Catalb and Ayalew Kassahuna</a:t>
            </a:r>
            <a:endParaRPr sz="1900">
              <a:solidFill>
                <a:schemeClr val="dk1"/>
              </a:solidFill>
            </a:endParaRPr>
          </a:p>
          <a:p>
            <a:pPr indent="0" lvl="0" marL="0" rtl="0" algn="l">
              <a:lnSpc>
                <a:spcPct val="100000"/>
              </a:lnSpc>
              <a:spcBef>
                <a:spcPts val="1200"/>
              </a:spcBef>
              <a:spcAft>
                <a:spcPts val="0"/>
              </a:spcAft>
              <a:buSzPts val="1100"/>
              <a:buNone/>
            </a:pPr>
            <a:r>
              <a:rPr lang="en-US" sz="1900">
                <a:solidFill>
                  <a:schemeClr val="dk1"/>
                </a:solidFill>
              </a:rPr>
              <a:t>[9] “The Influence and Prediction of Industry Asset Price Fluctuation Based on the LSTM Model and Investor Sentiment” Wenxiu Hu, Huan Liu , Xiaoqiang Ma,and Xiong Bai</a:t>
            </a:r>
            <a:endParaRPr sz="1900">
              <a:solidFill>
                <a:schemeClr val="dk1"/>
              </a:solidFill>
            </a:endParaRPr>
          </a:p>
          <a:p>
            <a:pPr indent="0" lvl="0" marL="0" rtl="0" algn="l">
              <a:lnSpc>
                <a:spcPct val="100000"/>
              </a:lnSpc>
              <a:spcBef>
                <a:spcPts val="1200"/>
              </a:spcBef>
              <a:spcAft>
                <a:spcPts val="0"/>
              </a:spcAft>
              <a:buSzPts val="1100"/>
              <a:buNone/>
            </a:pPr>
            <a:r>
              <a:rPr lang="en-US" sz="1900">
                <a:solidFill>
                  <a:schemeClr val="dk1"/>
                </a:solidFill>
              </a:rPr>
              <a:t>[10]“Deep Learning for Price Movement Prediction Using Convolutional Neural Network and Long Short-Term Memory” Can Yang, Junjie Zhai , and Guihua Tao</a:t>
            </a:r>
            <a:endParaRPr sz="1900">
              <a:solidFill>
                <a:schemeClr val="dk1"/>
              </a:solidFill>
            </a:endParaRPr>
          </a:p>
          <a:p>
            <a:pPr indent="0" lvl="0" marL="0" rtl="0" algn="l">
              <a:lnSpc>
                <a:spcPct val="100000"/>
              </a:lnSpc>
              <a:spcBef>
                <a:spcPts val="1200"/>
              </a:spcBef>
              <a:spcAft>
                <a:spcPts val="0"/>
              </a:spcAft>
              <a:buSzPts val="1100"/>
              <a:buNone/>
            </a:pPr>
            <a:r>
              <a:rPr lang="en-US" sz="1900">
                <a:solidFill>
                  <a:schemeClr val="dk1"/>
                </a:solidFill>
              </a:rPr>
              <a:t>[11] “Improved Optimization Algorithm in LSTM to Predict Crop Yield” Usharani Bhimavarapu, Gopi Battineni and Nalini Chintalapudi</a:t>
            </a:r>
            <a:endParaRPr sz="1900">
              <a:solidFill>
                <a:schemeClr val="dk1"/>
              </a:solidFill>
            </a:endParaRPr>
          </a:p>
          <a:p>
            <a:pPr indent="0" lvl="0" marL="0" rtl="0" algn="l">
              <a:lnSpc>
                <a:spcPct val="100000"/>
              </a:lnSpc>
              <a:spcBef>
                <a:spcPts val="1200"/>
              </a:spcBef>
              <a:spcAft>
                <a:spcPts val="0"/>
              </a:spcAft>
              <a:buSzPts val="1100"/>
              <a:buNone/>
            </a:pPr>
            <a:r>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endParaRPr>
          </a:p>
          <a:p>
            <a:pPr indent="0" lvl="0" marL="0" rtl="0" algn="l">
              <a:lnSpc>
                <a:spcPct val="100000"/>
              </a:lnSpc>
              <a:spcBef>
                <a:spcPts val="1200"/>
              </a:spcBef>
              <a:spcAft>
                <a:spcPts val="0"/>
              </a:spcAft>
              <a:buSzPts val="935"/>
              <a:buNone/>
            </a:pPr>
            <a:r>
              <a:t/>
            </a:r>
            <a:endParaRPr sz="19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bd5ea12392_0_4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REFERENCES</a:t>
            </a:r>
            <a:endParaRPr/>
          </a:p>
        </p:txBody>
      </p:sp>
      <p:sp>
        <p:nvSpPr>
          <p:cNvPr id="234" name="Google Shape;234;g2bd5ea12392_0_42"/>
          <p:cNvSpPr txBox="1"/>
          <p:nvPr>
            <p:ph idx="1" type="body"/>
          </p:nvPr>
        </p:nvSpPr>
        <p:spPr>
          <a:xfrm>
            <a:off x="843850" y="1845725"/>
            <a:ext cx="10627800" cy="4023300"/>
          </a:xfrm>
          <a:prstGeom prst="rect">
            <a:avLst/>
          </a:prstGeom>
          <a:noFill/>
          <a:ln>
            <a:noFill/>
          </a:ln>
        </p:spPr>
        <p:txBody>
          <a:bodyPr anchorCtr="0" anchor="t" bIns="45700" lIns="0" spcFirstLastPara="1" rIns="0" wrap="square" tIns="45700">
            <a:noAutofit/>
          </a:bodyPr>
          <a:lstStyle/>
          <a:p>
            <a:pPr indent="0" lvl="0" marL="0" rtl="0" algn="l">
              <a:lnSpc>
                <a:spcPct val="100000"/>
              </a:lnSpc>
              <a:spcBef>
                <a:spcPts val="1200"/>
              </a:spcBef>
              <a:spcAft>
                <a:spcPts val="0"/>
              </a:spcAft>
              <a:buClr>
                <a:schemeClr val="dk1"/>
              </a:buClr>
              <a:buSzPts val="1100"/>
              <a:buFont typeface="Arial"/>
              <a:buNone/>
            </a:pPr>
            <a:r>
              <a:rPr lang="en-US" sz="1900">
                <a:solidFill>
                  <a:schemeClr val="dk1"/>
                </a:solidFill>
              </a:rPr>
              <a:t>[12] "Time Series Forecasting Using LSTM Networks: A Symbolic Approach" Steven Elsworth and Stefan Güttel</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US" sz="1900">
                <a:solidFill>
                  <a:schemeClr val="dk1"/>
                </a:solidFill>
              </a:rPr>
              <a:t>[13] "Comparing Prophet and Deep Learning to ARIMA in Forecasting Wholesale Food Prices" Lorenzo Menculini et al.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US" sz="1900">
                <a:solidFill>
                  <a:schemeClr val="dk1"/>
                </a:solidFill>
              </a:rPr>
              <a:t>[14] "Machine learning and deep learning based predictive quality in manufacturing: a systematic review" Hasan Tercan and Tobias Meisen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US" sz="1900">
                <a:solidFill>
                  <a:schemeClr val="dk1"/>
                </a:solidFill>
              </a:rPr>
              <a:t>[15] "A Novel Deep-learning based Approach for Time Series Forecasting using SARIMA, Neural Prophet and Fb Prophet" Khulood Albeladi, Bassam Zafar, and Ahmed Mueen</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US" sz="1900">
                <a:solidFill>
                  <a:schemeClr val="dk1"/>
                </a:solidFill>
              </a:rPr>
              <a:t>[16] “Sequence to Sequence Learning with Neural Networks” Ilya Sutskever et al.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US" sz="1900">
                <a:solidFill>
                  <a:schemeClr val="dk1"/>
                </a:solidFill>
              </a:rPr>
              <a:t>[17] “Forecasting COVID-19 Pandemic Using Prophet, ARIMA, and Hybrid Stacked LSTM-GRU Models in India”  Sweeti Sah et al.</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endParaRPr>
          </a:p>
          <a:p>
            <a:pPr indent="0" lvl="0" marL="0" rtl="0" algn="l">
              <a:lnSpc>
                <a:spcPct val="100000"/>
              </a:lnSpc>
              <a:spcBef>
                <a:spcPts val="1200"/>
              </a:spcBef>
              <a:spcAft>
                <a:spcPts val="0"/>
              </a:spcAft>
              <a:buSzPts val="935"/>
              <a:buNone/>
            </a:pPr>
            <a:r>
              <a:t/>
            </a:r>
            <a:endParaRPr sz="19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idx="4294967295" type="title"/>
          </p:nvPr>
        </p:nvSpPr>
        <p:spPr>
          <a:xfrm>
            <a:off x="1066800" y="1648501"/>
            <a:ext cx="10058400" cy="3561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rgbClr val="3F3F3F"/>
              </a:buClr>
              <a:buSzPts val="13600"/>
              <a:buFont typeface="Times New Roman"/>
              <a:buNone/>
            </a:pPr>
            <a:r>
              <a:rPr b="1" lang="en-US" sz="13600">
                <a:latin typeface="Times New Roman"/>
                <a:ea typeface="Times New Roman"/>
                <a:cs typeface="Times New Roman"/>
                <a:sym typeface="Times New Roman"/>
              </a:rPr>
              <a:t>THANK</a:t>
            </a:r>
            <a:endParaRPr b="1" sz="13600">
              <a:latin typeface="Times New Roman"/>
              <a:ea typeface="Times New Roman"/>
              <a:cs typeface="Times New Roman"/>
              <a:sym typeface="Times New Roman"/>
            </a:endParaRPr>
          </a:p>
          <a:p>
            <a:pPr indent="0" lvl="0" marL="0" rtl="0" algn="ctr">
              <a:lnSpc>
                <a:spcPct val="85000"/>
              </a:lnSpc>
              <a:spcBef>
                <a:spcPts val="0"/>
              </a:spcBef>
              <a:spcAft>
                <a:spcPts val="0"/>
              </a:spcAft>
              <a:buClr>
                <a:srgbClr val="3F3F3F"/>
              </a:buClr>
              <a:buSzPts val="13600"/>
              <a:buFont typeface="Times New Roman"/>
              <a:buNone/>
            </a:pPr>
            <a:r>
              <a:rPr b="1" lang="en-US" sz="13600">
                <a:latin typeface="Times New Roman"/>
                <a:ea typeface="Times New Roman"/>
                <a:cs typeface="Times New Roman"/>
                <a:sym typeface="Times New Roman"/>
              </a:rPr>
              <a:t>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097280" y="286603"/>
            <a:ext cx="10058400" cy="145080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INTRODUCTION</a:t>
            </a:r>
            <a:endParaRPr/>
          </a:p>
        </p:txBody>
      </p:sp>
      <p:sp>
        <p:nvSpPr>
          <p:cNvPr id="117" name="Google Shape;117;p3"/>
          <p:cNvSpPr txBox="1"/>
          <p:nvPr>
            <p:ph idx="1" type="body"/>
          </p:nvPr>
        </p:nvSpPr>
        <p:spPr>
          <a:xfrm>
            <a:off x="765750" y="1861600"/>
            <a:ext cx="10660500" cy="4023300"/>
          </a:xfrm>
          <a:prstGeom prst="rect">
            <a:avLst/>
          </a:prstGeom>
          <a:noFill/>
          <a:ln>
            <a:noFill/>
          </a:ln>
        </p:spPr>
        <p:txBody>
          <a:bodyPr anchorCtr="0" anchor="t" bIns="45700" lIns="0" spcFirstLastPara="1" rIns="0" wrap="square" tIns="45700">
            <a:noAutofit/>
          </a:bodyPr>
          <a:lstStyle/>
          <a:p>
            <a:pPr indent="-342900" lvl="0" marL="457200" rtl="0" algn="just">
              <a:lnSpc>
                <a:spcPct val="115000"/>
              </a:lnSpc>
              <a:spcBef>
                <a:spcPts val="1200"/>
              </a:spcBef>
              <a:spcAft>
                <a:spcPts val="0"/>
              </a:spcAft>
              <a:buClr>
                <a:schemeClr val="dk1"/>
              </a:buClr>
              <a:buSzPts val="1800"/>
              <a:buFont typeface="Arial"/>
              <a:buChar char="●"/>
            </a:pPr>
            <a:r>
              <a:rPr lang="en-US">
                <a:solidFill>
                  <a:schemeClr val="dk1"/>
                </a:solidFill>
                <a:latin typeface="Arial"/>
                <a:ea typeface="Arial"/>
                <a:cs typeface="Arial"/>
                <a:sym typeface="Arial"/>
              </a:rPr>
              <a:t>India being majorly agrarian economy, farmers' livelihoods are greatly impacted by the pricing of crops like cotton and oranges.</a:t>
            </a:r>
            <a:endParaRPr>
              <a:solidFill>
                <a:schemeClr val="dk1"/>
              </a:solidFill>
              <a:latin typeface="Arial"/>
              <a:ea typeface="Arial"/>
              <a:cs typeface="Arial"/>
              <a:sym typeface="Arial"/>
            </a:endParaRPr>
          </a:p>
          <a:p>
            <a:pPr indent="-342900" lvl="0" marL="457200" rtl="0" algn="just">
              <a:lnSpc>
                <a:spcPct val="115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India is one of the largest producers and exporters of cotton and oranges in the world.</a:t>
            </a:r>
            <a:endParaRPr>
              <a:solidFill>
                <a:schemeClr val="dk1"/>
              </a:solidFill>
              <a:latin typeface="Arial"/>
              <a:ea typeface="Arial"/>
              <a:cs typeface="Arial"/>
              <a:sym typeface="Arial"/>
            </a:endParaRPr>
          </a:p>
          <a:p>
            <a:pPr indent="-342900" lvl="0" marL="457200" rtl="0" algn="just">
              <a:lnSpc>
                <a:spcPct val="115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These crops' prices are frequently unstable and change depending on a number of variables, including the weather, supply and demand, and governmental policy. Farmers and traders find it challenging to plan the timing of their product sales and purchases in light of these changes.</a:t>
            </a:r>
            <a:endParaRPr>
              <a:solidFill>
                <a:schemeClr val="dk1"/>
              </a:solidFill>
              <a:latin typeface="Arial"/>
              <a:ea typeface="Arial"/>
              <a:cs typeface="Arial"/>
              <a:sym typeface="Arial"/>
            </a:endParaRPr>
          </a:p>
          <a:p>
            <a:pPr indent="-342900" lvl="0" marL="457200" rtl="0" algn="just">
              <a:lnSpc>
                <a:spcPct val="115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Accurate crop price forecasts can assist farmers, dealers, and policymakers in making educated decisions.</a:t>
            </a:r>
            <a:endParaRPr>
              <a:solidFill>
                <a:schemeClr val="dk1"/>
              </a:solidFill>
              <a:latin typeface="Arial"/>
              <a:ea typeface="Arial"/>
              <a:cs typeface="Arial"/>
              <a:sym typeface="Arial"/>
            </a:endParaRPr>
          </a:p>
          <a:p>
            <a:pPr indent="-342900" lvl="0" marL="457200" rtl="0" algn="just">
              <a:lnSpc>
                <a:spcPct val="115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This issue is made worse by the absence of an accurate forecasting model for crop prices.</a:t>
            </a:r>
            <a:endParaRPr>
              <a:solidFill>
                <a:schemeClr val="dk1"/>
              </a:solidFill>
              <a:latin typeface="Arial"/>
              <a:ea typeface="Arial"/>
              <a:cs typeface="Arial"/>
              <a:sym typeface="Arial"/>
            </a:endParaRPr>
          </a:p>
          <a:p>
            <a:pPr indent="-342900" lvl="0" marL="457200" rtl="0" algn="just">
              <a:lnSpc>
                <a:spcPct val="115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Deep learning algorithms can be used to estimate future prices by analyzing past price trends and other pertinent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idx="1" type="body"/>
          </p:nvPr>
        </p:nvSpPr>
        <p:spPr>
          <a:xfrm>
            <a:off x="1180625" y="1838275"/>
            <a:ext cx="9965700" cy="4177500"/>
          </a:xfrm>
          <a:prstGeom prst="rect">
            <a:avLst/>
          </a:prstGeom>
          <a:noFill/>
          <a:ln>
            <a:noFill/>
          </a:ln>
        </p:spPr>
        <p:txBody>
          <a:bodyPr anchorCtr="0" anchor="b" bIns="45700" lIns="0" spcFirstLastPara="1" rIns="0" wrap="square" tIns="45700">
            <a:normAutofit lnSpcReduction="20000"/>
          </a:bodyPr>
          <a:lstStyle/>
          <a:p>
            <a:pPr indent="0" lvl="0" marL="0" rtl="0" algn="just">
              <a:lnSpc>
                <a:spcPct val="90000"/>
              </a:lnSpc>
              <a:spcBef>
                <a:spcPts val="0"/>
              </a:spcBef>
              <a:spcAft>
                <a:spcPts val="0"/>
              </a:spcAft>
              <a:buSzPts val="2400"/>
              <a:buNone/>
            </a:pPr>
            <a:r>
              <a:rPr b="0" i="0" lang="en-US" sz="2400" u="none" strike="noStrike">
                <a:solidFill>
                  <a:srgbClr val="000000"/>
                </a:solidFill>
              </a:rPr>
              <a:t>In this projec</a:t>
            </a:r>
            <a:r>
              <a:rPr lang="en-US" sz="2400">
                <a:solidFill>
                  <a:srgbClr val="000000"/>
                </a:solidFill>
              </a:rPr>
              <a:t>t</a:t>
            </a:r>
            <a:r>
              <a:rPr b="0" i="0" lang="en-US" sz="2400" u="none" strike="noStrike">
                <a:solidFill>
                  <a:srgbClr val="000000"/>
                </a:solidFill>
              </a:rPr>
              <a:t>, the aim is to </a:t>
            </a:r>
            <a:r>
              <a:rPr lang="en-US" sz="2400">
                <a:solidFill>
                  <a:srgbClr val="000000"/>
                </a:solidFill>
              </a:rPr>
              <a:t>implement a Deep </a:t>
            </a:r>
            <a:r>
              <a:rPr b="0" i="0" lang="en-US" sz="2400" u="none" strike="noStrike">
                <a:solidFill>
                  <a:srgbClr val="000000"/>
                </a:solidFill>
              </a:rPr>
              <a:t>Learning-based model for the short-term forecasting of orange and cotton crop prices in the context of an Indian market. </a:t>
            </a:r>
            <a:r>
              <a:rPr lang="en-US" sz="2400">
                <a:solidFill>
                  <a:schemeClr val="dk1"/>
                </a:solidFill>
              </a:rPr>
              <a:t>For this purpose, we will use the existing dataset available at Indian Government. We start by performing the exploratory data analysis(EDA) to take care of missing data and to identify the patterns. Later, we will split the data records to training, testing and validation set. We will use Deep Learning  algorithms for this forecasting. Specifically, LSTM(Long short-term memory Networks) and Prophet will be used. We will use the results of statistical Machine Learning Algorithms and Deep Learning Algorithms. We are performing this time series analysis based on regional and seasonal aspects. We consider regional aspects by dividing dataset in tiers of urban and rural cities. We will compare the results and accuracy of deep learning models at different geographic levels, such as country, state, and particular cities.</a:t>
            </a:r>
            <a:endParaRPr sz="2400">
              <a:solidFill>
                <a:schemeClr val="dk1"/>
              </a:solidFill>
            </a:endParaRPr>
          </a:p>
          <a:p>
            <a:pPr indent="0" lvl="0" marL="0" rtl="0" algn="just">
              <a:lnSpc>
                <a:spcPct val="90000"/>
              </a:lnSpc>
              <a:spcBef>
                <a:spcPts val="0"/>
              </a:spcBef>
              <a:spcAft>
                <a:spcPts val="0"/>
              </a:spcAft>
              <a:buSzPts val="2400"/>
              <a:buNone/>
            </a:pPr>
            <a:r>
              <a:t/>
            </a:r>
            <a:endParaRPr sz="2400">
              <a:solidFill>
                <a:schemeClr val="dk1"/>
              </a:solidFill>
            </a:endParaRPr>
          </a:p>
        </p:txBody>
      </p:sp>
      <p:sp>
        <p:nvSpPr>
          <p:cNvPr id="123" name="Google Shape;123;p4"/>
          <p:cNvSpPr txBox="1"/>
          <p:nvPr>
            <p:ph type="title"/>
          </p:nvPr>
        </p:nvSpPr>
        <p:spPr>
          <a:xfrm>
            <a:off x="1097280" y="286603"/>
            <a:ext cx="10058400" cy="145080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ABSTRACT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idx="1" type="body"/>
          </p:nvPr>
        </p:nvSpPr>
        <p:spPr>
          <a:xfrm>
            <a:off x="838200" y="2296259"/>
            <a:ext cx="10515600" cy="435120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3200"/>
              <a:buNone/>
            </a:pPr>
            <a:r>
              <a:rPr lang="en-US" sz="3200">
                <a:solidFill>
                  <a:srgbClr val="000000"/>
                </a:solidFill>
              </a:rPr>
              <a:t>To devise a Deep</a:t>
            </a:r>
            <a:r>
              <a:rPr b="0" i="0" lang="en-US" sz="3200" u="none" strike="noStrike">
                <a:solidFill>
                  <a:srgbClr val="000000"/>
                </a:solidFill>
              </a:rPr>
              <a:t> </a:t>
            </a:r>
            <a:r>
              <a:rPr lang="en-US" sz="3200">
                <a:solidFill>
                  <a:srgbClr val="000000"/>
                </a:solidFill>
              </a:rPr>
              <a:t>L</a:t>
            </a:r>
            <a:r>
              <a:rPr b="0" i="0" lang="en-US" sz="3200" u="none" strike="noStrike">
                <a:solidFill>
                  <a:srgbClr val="000000"/>
                </a:solidFill>
              </a:rPr>
              <a:t>earning based short-term forecasting mechanism of orange and cotton crop prices in context of </a:t>
            </a:r>
            <a:r>
              <a:rPr lang="en-US" sz="3200">
                <a:solidFill>
                  <a:srgbClr val="000000"/>
                </a:solidFill>
              </a:rPr>
              <a:t>I</a:t>
            </a:r>
            <a:r>
              <a:rPr b="0" i="0" lang="en-US" sz="3200" u="none" strike="noStrike">
                <a:solidFill>
                  <a:srgbClr val="000000"/>
                </a:solidFill>
              </a:rPr>
              <a:t>ndian market.</a:t>
            </a:r>
            <a:endParaRPr sz="4400"/>
          </a:p>
        </p:txBody>
      </p:sp>
      <p:sp>
        <p:nvSpPr>
          <p:cNvPr id="129" name="Google Shape;129;p5"/>
          <p:cNvSpPr txBox="1"/>
          <p:nvPr>
            <p:ph type="title"/>
          </p:nvPr>
        </p:nvSpPr>
        <p:spPr>
          <a:xfrm>
            <a:off x="1097280" y="286603"/>
            <a:ext cx="10058400" cy="145080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AIM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idx="1" type="body"/>
          </p:nvPr>
        </p:nvSpPr>
        <p:spPr>
          <a:xfrm>
            <a:off x="1066800" y="2169302"/>
            <a:ext cx="10058400" cy="3699600"/>
          </a:xfrm>
          <a:prstGeom prst="rect">
            <a:avLst/>
          </a:prstGeom>
          <a:noFill/>
          <a:ln>
            <a:noFill/>
          </a:ln>
        </p:spPr>
        <p:txBody>
          <a:bodyPr anchorCtr="0" anchor="ctr" bIns="45700" lIns="0" spcFirstLastPara="1" rIns="0" wrap="square" tIns="45700">
            <a:noAutofit/>
          </a:bodyPr>
          <a:lstStyle/>
          <a:p>
            <a:pPr indent="-127000" lvl="0" marL="91440" rtl="0" algn="just">
              <a:lnSpc>
                <a:spcPct val="90000"/>
              </a:lnSpc>
              <a:spcBef>
                <a:spcPts val="0"/>
              </a:spcBef>
              <a:spcAft>
                <a:spcPts val="0"/>
              </a:spcAft>
              <a:buSzPts val="2000"/>
              <a:buChar char=" "/>
            </a:pPr>
            <a:r>
              <a:rPr b="0" i="0" lang="en-US" sz="1800" u="none" strike="noStrike">
                <a:solidFill>
                  <a:srgbClr val="000000"/>
                </a:solidFill>
              </a:rPr>
              <a:t>The objective of this project is to </a:t>
            </a:r>
            <a:r>
              <a:rPr lang="en-US" sz="1800">
                <a:solidFill>
                  <a:srgbClr val="000000"/>
                </a:solidFill>
              </a:rPr>
              <a:t>devise</a:t>
            </a:r>
            <a:r>
              <a:rPr b="0" i="0" lang="en-US" sz="1800" u="none" strike="noStrike">
                <a:solidFill>
                  <a:srgbClr val="000000"/>
                </a:solidFill>
              </a:rPr>
              <a:t> a </a:t>
            </a:r>
            <a:r>
              <a:rPr lang="en-US" sz="1800">
                <a:solidFill>
                  <a:srgbClr val="000000"/>
                </a:solidFill>
              </a:rPr>
              <a:t>deep</a:t>
            </a:r>
            <a:r>
              <a:rPr b="0" i="0" lang="en-US" sz="1800" u="none" strike="noStrike">
                <a:solidFill>
                  <a:srgbClr val="000000"/>
                </a:solidFill>
              </a:rPr>
              <a:t> learning based short-term forecasting model  prices of orange and cotton crops within the context of Indian market. W</a:t>
            </a:r>
            <a:r>
              <a:rPr lang="en-US" sz="1800">
                <a:solidFill>
                  <a:srgbClr val="000000"/>
                </a:solidFill>
              </a:rPr>
              <a:t>e aim:</a:t>
            </a:r>
            <a:endParaRPr sz="1800">
              <a:solidFill>
                <a:srgbClr val="000000"/>
              </a:solidFill>
            </a:endParaRPr>
          </a:p>
          <a:p>
            <a:pPr indent="-114300" lvl="0" marL="91440" rtl="0" algn="just">
              <a:lnSpc>
                <a:spcPct val="90000"/>
              </a:lnSpc>
              <a:spcBef>
                <a:spcPts val="0"/>
              </a:spcBef>
              <a:spcAft>
                <a:spcPts val="0"/>
              </a:spcAft>
              <a:buClr>
                <a:srgbClr val="000000"/>
              </a:buClr>
              <a:buSzPts val="1800"/>
              <a:buChar char=" "/>
            </a:pPr>
            <a:r>
              <a:t/>
            </a:r>
            <a:endParaRPr sz="1800">
              <a:solidFill>
                <a:srgbClr val="000000"/>
              </a:solidFill>
            </a:endParaRPr>
          </a:p>
          <a:p>
            <a:pPr indent="-217487" lvl="0" marL="444500" rtl="0" algn="just">
              <a:lnSpc>
                <a:spcPct val="90000"/>
              </a:lnSpc>
              <a:spcBef>
                <a:spcPts val="0"/>
              </a:spcBef>
              <a:spcAft>
                <a:spcPts val="0"/>
              </a:spcAft>
              <a:buSzPts val="1900"/>
              <a:buAutoNum type="arabicPeriod"/>
            </a:pPr>
            <a:r>
              <a:rPr lang="en-US" sz="1800">
                <a:solidFill>
                  <a:srgbClr val="000000"/>
                </a:solidFill>
              </a:rPr>
              <a:t>For Data Collection &amp; Planning for it along training data, testing data and validation data.</a:t>
            </a:r>
            <a:endParaRPr sz="1800">
              <a:solidFill>
                <a:srgbClr val="000000"/>
              </a:solidFill>
            </a:endParaRPr>
          </a:p>
          <a:p>
            <a:pPr indent="-217487" lvl="0" marL="444500" rtl="0" algn="just">
              <a:lnSpc>
                <a:spcPct val="90000"/>
              </a:lnSpc>
              <a:spcBef>
                <a:spcPts val="0"/>
              </a:spcBef>
              <a:spcAft>
                <a:spcPts val="0"/>
              </a:spcAft>
              <a:buSzPts val="1900"/>
              <a:buAutoNum type="arabicPeriod"/>
            </a:pPr>
            <a:r>
              <a:rPr lang="en-US" sz="1800">
                <a:solidFill>
                  <a:srgbClr val="000000"/>
                </a:solidFill>
              </a:rPr>
              <a:t>To devise a method to determine the </a:t>
            </a:r>
            <a:r>
              <a:rPr lang="en-US" sz="1800">
                <a:solidFill>
                  <a:schemeClr val="dk1"/>
                </a:solidFill>
              </a:rPr>
              <a:t>appropriate number of data records for training the model.</a:t>
            </a:r>
            <a:endParaRPr sz="1800">
              <a:solidFill>
                <a:srgbClr val="000000"/>
              </a:solidFill>
            </a:endParaRPr>
          </a:p>
          <a:p>
            <a:pPr indent="-217487" lvl="0" marL="444500" rtl="0" algn="just">
              <a:lnSpc>
                <a:spcPct val="90000"/>
              </a:lnSpc>
              <a:spcBef>
                <a:spcPts val="0"/>
              </a:spcBef>
              <a:spcAft>
                <a:spcPts val="0"/>
              </a:spcAft>
              <a:buSzPts val="1900"/>
              <a:buAutoNum type="arabicPeriod"/>
            </a:pPr>
            <a:r>
              <a:rPr lang="en-US" sz="1800">
                <a:solidFill>
                  <a:srgbClr val="000000"/>
                </a:solidFill>
              </a:rPr>
              <a:t>To investigate different training f</a:t>
            </a:r>
            <a:r>
              <a:rPr lang="en-US" sz="1800">
                <a:solidFill>
                  <a:srgbClr val="000000"/>
                </a:solidFill>
              </a:rPr>
              <a:t>rom DL point of view.</a:t>
            </a:r>
            <a:endParaRPr sz="1800">
              <a:solidFill>
                <a:srgbClr val="000000"/>
              </a:solidFill>
            </a:endParaRPr>
          </a:p>
          <a:p>
            <a:pPr indent="-217487" lvl="0" marL="444500" rtl="0" algn="just">
              <a:lnSpc>
                <a:spcPct val="90000"/>
              </a:lnSpc>
              <a:spcBef>
                <a:spcPts val="0"/>
              </a:spcBef>
              <a:spcAft>
                <a:spcPts val="0"/>
              </a:spcAft>
              <a:buSzPts val="1900"/>
              <a:buAutoNum type="arabicPeriod"/>
            </a:pPr>
            <a:r>
              <a:rPr lang="en-US" sz="1800">
                <a:solidFill>
                  <a:srgbClr val="000000"/>
                </a:solidFill>
              </a:rPr>
              <a:t>To investigate existing Deep Learning Models like LSTM, Prophet,etc.</a:t>
            </a:r>
            <a:endParaRPr sz="1800">
              <a:solidFill>
                <a:srgbClr val="000000"/>
              </a:solidFill>
            </a:endParaRPr>
          </a:p>
          <a:p>
            <a:pPr indent="-217487" lvl="0" marL="444500" rtl="0" algn="just">
              <a:lnSpc>
                <a:spcPct val="90000"/>
              </a:lnSpc>
              <a:spcBef>
                <a:spcPts val="0"/>
              </a:spcBef>
              <a:spcAft>
                <a:spcPts val="0"/>
              </a:spcAft>
              <a:buSzPts val="1900"/>
              <a:buAutoNum type="arabicPeriod"/>
            </a:pPr>
            <a:r>
              <a:rPr lang="en-US" sz="1800">
                <a:solidFill>
                  <a:srgbClr val="000000"/>
                </a:solidFill>
              </a:rPr>
              <a:t>To investigate the scope of parameter tuning.</a:t>
            </a:r>
            <a:endParaRPr sz="1800">
              <a:solidFill>
                <a:srgbClr val="000000"/>
              </a:solidFill>
            </a:endParaRPr>
          </a:p>
          <a:p>
            <a:pPr indent="-217487" lvl="0" marL="444500" rtl="0" algn="just">
              <a:lnSpc>
                <a:spcPct val="90000"/>
              </a:lnSpc>
              <a:spcBef>
                <a:spcPts val="0"/>
              </a:spcBef>
              <a:spcAft>
                <a:spcPts val="0"/>
              </a:spcAft>
              <a:buSzPts val="1900"/>
              <a:buAutoNum type="arabicPeriod"/>
            </a:pPr>
            <a:r>
              <a:rPr lang="en-US" sz="1800">
                <a:solidFill>
                  <a:srgbClr val="000000"/>
                </a:solidFill>
              </a:rPr>
              <a:t>To develop Deep Learning based forecasting model.</a:t>
            </a:r>
            <a:endParaRPr sz="1800">
              <a:solidFill>
                <a:srgbClr val="000000"/>
              </a:solidFill>
            </a:endParaRPr>
          </a:p>
          <a:p>
            <a:pPr indent="-217487" lvl="0" marL="444500" rtl="0" algn="just">
              <a:lnSpc>
                <a:spcPct val="90000"/>
              </a:lnSpc>
              <a:spcBef>
                <a:spcPts val="0"/>
              </a:spcBef>
              <a:spcAft>
                <a:spcPts val="0"/>
              </a:spcAft>
              <a:buSzPts val="1900"/>
              <a:buAutoNum type="arabicPeriod"/>
            </a:pPr>
            <a:r>
              <a:rPr lang="en-US" sz="1800">
                <a:solidFill>
                  <a:srgbClr val="000000"/>
                </a:solidFill>
              </a:rPr>
              <a:t>To test and validate the developed model.</a:t>
            </a:r>
            <a:endParaRPr sz="1800">
              <a:solidFill>
                <a:srgbClr val="000000"/>
              </a:solidFill>
            </a:endParaRPr>
          </a:p>
          <a:p>
            <a:pPr indent="-217487" lvl="0" marL="444500" rtl="0" algn="just">
              <a:lnSpc>
                <a:spcPct val="90000"/>
              </a:lnSpc>
              <a:spcBef>
                <a:spcPts val="0"/>
              </a:spcBef>
              <a:spcAft>
                <a:spcPts val="0"/>
              </a:spcAft>
              <a:buSzPts val="1900"/>
              <a:buAutoNum type="arabicPeriod"/>
            </a:pPr>
            <a:r>
              <a:rPr lang="en-US" sz="1800">
                <a:solidFill>
                  <a:srgbClr val="000000"/>
                </a:solidFill>
              </a:rPr>
              <a:t>To compare Deep Learning models with Machine Learning based models like LR, SVR, etc.</a:t>
            </a:r>
            <a:endParaRPr/>
          </a:p>
          <a:p>
            <a:pPr indent="-217487" lvl="0" marL="444500" rtl="0" algn="just">
              <a:lnSpc>
                <a:spcPct val="90000"/>
              </a:lnSpc>
              <a:spcBef>
                <a:spcPts val="0"/>
              </a:spcBef>
              <a:spcAft>
                <a:spcPts val="0"/>
              </a:spcAft>
              <a:buSzPts val="1900"/>
              <a:buAutoNum type="arabicPeriod"/>
            </a:pPr>
            <a:r>
              <a:rPr lang="en-US" sz="1800">
                <a:solidFill>
                  <a:srgbClr val="000000"/>
                </a:solidFill>
              </a:rPr>
              <a:t>To compare Deep Learning models with Statistical Learning based models like AR, ARIMA, SARIMA.</a:t>
            </a:r>
            <a:endParaRPr sz="1800"/>
          </a:p>
        </p:txBody>
      </p:sp>
      <p:sp>
        <p:nvSpPr>
          <p:cNvPr id="135" name="Google Shape;135;p6"/>
          <p:cNvSpPr txBox="1"/>
          <p:nvPr>
            <p:ph type="title"/>
          </p:nvPr>
        </p:nvSpPr>
        <p:spPr>
          <a:xfrm>
            <a:off x="1097280" y="286603"/>
            <a:ext cx="10058400" cy="145080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OBJECTIVES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4294967295"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LITERATURE REVIEW</a:t>
            </a:r>
            <a:endParaRPr/>
          </a:p>
        </p:txBody>
      </p:sp>
      <p:graphicFrame>
        <p:nvGraphicFramePr>
          <p:cNvPr id="141" name="Google Shape;141;p7"/>
          <p:cNvGraphicFramePr/>
          <p:nvPr/>
        </p:nvGraphicFramePr>
        <p:xfrm>
          <a:off x="781700" y="1899663"/>
          <a:ext cx="3000000" cy="3000000"/>
        </p:xfrm>
        <a:graphic>
          <a:graphicData uri="http://schemas.openxmlformats.org/drawingml/2006/table">
            <a:tbl>
              <a:tblPr>
                <a:noFill/>
                <a:tableStyleId>{ED8035CB-8EA0-4DC8-880F-1694EA0BCEB4}</a:tableStyleId>
              </a:tblPr>
              <a:tblGrid>
                <a:gridCol w="803275"/>
                <a:gridCol w="1524300"/>
                <a:gridCol w="1799300"/>
                <a:gridCol w="2030425"/>
                <a:gridCol w="1700275"/>
                <a:gridCol w="1452650"/>
                <a:gridCol w="1898375"/>
              </a:tblGrid>
              <a:tr h="6808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Ref.No</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Work Carried Out</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Methodology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Evaluation Parameters</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Datasets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Claims By Author</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Our </a:t>
                      </a:r>
                      <a:endParaRPr b="1" sz="1400" u="none" cap="none" strike="noStrike"/>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Findings</a:t>
                      </a:r>
                      <a:endParaRPr b="1" sz="1400" u="none" cap="none" strike="noStrike"/>
                    </a:p>
                  </a:txBody>
                  <a:tcPr marT="35650" marB="35650" marR="35650" marL="35650" anchor="ctr"/>
                </a:tc>
              </a:tr>
              <a:tr h="11408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Hybrid EMD-TPE-LSTM Sugar Forecasting.</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EMD-TPE-LSTM Hybrid Forecasting Model.</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MAE, MAPE, RMSE metrics.</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London Sugar Futures (2010-2020).</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Outperforms existing models significantly</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Limited hyperparameter optimization in forecasting.</a:t>
                      </a:r>
                      <a:endParaRPr sz="1400" u="none" cap="none" strike="noStrike"/>
                    </a:p>
                  </a:txBody>
                  <a:tcPr marT="35650" marB="35650" marR="35650" marL="35650" anchor="ctr"/>
                </a:tc>
              </a:tr>
              <a:tr h="8855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Crop yield prediction using DNN.</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Deep neural network approach , SGD, Adam optimizer, L2 regularization.</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RMSE, correlation coefficient.</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Genotype, yield, environment data.</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DNN outperforms Lasso, SNN, RT.</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Black box model limitation.</a:t>
                      </a:r>
                      <a:endParaRPr sz="1400" u="none" cap="none" strike="noStrike"/>
                    </a:p>
                  </a:txBody>
                  <a:tcPr marT="35650" marB="35650" marR="35650" marL="35650" anchor="ctr"/>
                </a:tc>
              </a:tr>
              <a:tr h="8855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3</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Crop yield prediction using DNN.</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DNN with advanced optimization , Stacked deep neural networks.</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RMSE, correlation coefficient.</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2018 Syngenta Crop Challenge.</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DNN outperformed other methods.</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Lack of explainable models.</a:t>
                      </a:r>
                      <a:endParaRPr sz="1400" u="none" cap="none" strike="noStrike"/>
                    </a:p>
                  </a:txBody>
                  <a:tcPr marT="35650" marB="35650" marR="35650" marL="3565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idx="4294967295" type="title"/>
          </p:nvPr>
        </p:nvSpPr>
        <p:spPr>
          <a:xfrm>
            <a:off x="1066805" y="228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LITERATURE REVIEW</a:t>
            </a:r>
            <a:endParaRPr/>
          </a:p>
        </p:txBody>
      </p:sp>
      <p:graphicFrame>
        <p:nvGraphicFramePr>
          <p:cNvPr id="147" name="Google Shape;147;p8"/>
          <p:cNvGraphicFramePr/>
          <p:nvPr/>
        </p:nvGraphicFramePr>
        <p:xfrm>
          <a:off x="500400" y="2005350"/>
          <a:ext cx="3000000" cy="3000000"/>
        </p:xfrm>
        <a:graphic>
          <a:graphicData uri="http://schemas.openxmlformats.org/drawingml/2006/table">
            <a:tbl>
              <a:tblPr>
                <a:noFill/>
                <a:tableStyleId>{ED8035CB-8EA0-4DC8-880F-1694EA0BCEB4}</a:tableStyleId>
              </a:tblPr>
              <a:tblGrid>
                <a:gridCol w="928650"/>
                <a:gridCol w="1594475"/>
                <a:gridCol w="1703875"/>
                <a:gridCol w="1922725"/>
                <a:gridCol w="1610100"/>
                <a:gridCol w="1375625"/>
                <a:gridCol w="1797700"/>
              </a:tblGrid>
              <a:tr h="6389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Ref.No</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Work Carried Out</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Methodology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Evaluation Parameters</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Datasets Used</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Claims By Author</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Our </a:t>
                      </a:r>
                      <a:endParaRPr b="1" sz="1400" u="none" cap="none" strike="noStrike"/>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Findings</a:t>
                      </a:r>
                      <a:endParaRPr b="1" sz="1400" u="none" cap="none" strike="noStrike"/>
                    </a:p>
                  </a:txBody>
                  <a:tcPr marT="35650" marB="35650" marR="35650" marL="35650" anchor="ctr"/>
                </a:tc>
              </a:tr>
              <a:tr h="12832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4</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Rice Yield Prediction</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Deep Learning Regression , Convolutional Neural Networks, U-net, Seg Net, Refinet</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Prediction Performance, Significant Analysis</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 Remote Sensing Images</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Accurate Yield Estimation</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Not Optimized</a:t>
                      </a:r>
                      <a:endParaRPr sz="1400" u="none" cap="none" strike="noStrike"/>
                    </a:p>
                  </a:txBody>
                  <a:tcPr marT="35650" marB="35650" marR="35650" marL="35650" anchor="ctr"/>
                </a:tc>
              </a:tr>
              <a:tr h="10808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5</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CNN-LSTM for soybean yield.</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GEE-based tensor workflow , CNN-LSTM.</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RMSE, R2, Percent Error.</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MODIS SR, MODIS LST, Daymet weather, USDA yield.</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CNN-LSTM outperforms CNN, LSTM.</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Insufficient features for prediction.</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Challenge in combining multisource data..</a:t>
                      </a:r>
                      <a:endParaRPr sz="1400" u="none" cap="none" strike="noStrike"/>
                    </a:p>
                  </a:txBody>
                  <a:tcPr marT="35650" marB="35650" marR="35650" marL="35650" anchor="ctr"/>
                </a:tc>
              </a:tr>
              <a:tr h="11436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6</a:t>
                      </a:r>
                      <a:endParaRPr b="1"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Soybean yield prediction using CNN-LSTM.</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Deep learning with remote sensing , CNN-LSTM model with GEE.</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Prediction accuracy and model performance.</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Crop growth, weather, MODIS.</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Outperforms CNN and LSTM.</a:t>
                      </a:r>
                      <a:endParaRPr sz="14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Limited studies on integrated models.</a:t>
                      </a:r>
                      <a:endParaRPr sz="1400" u="none" cap="none" strike="noStrike"/>
                    </a:p>
                  </a:txBody>
                  <a:tcPr marT="35650" marB="35650" marR="35650" marL="3565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idx="4294967295" type="title"/>
          </p:nvPr>
        </p:nvSpPr>
        <p:spPr>
          <a:xfrm>
            <a:off x="1066805" y="228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4800"/>
              <a:buNone/>
            </a:pPr>
            <a:r>
              <a:rPr b="1" lang="en-US">
                <a:latin typeface="Times New Roman"/>
                <a:ea typeface="Times New Roman"/>
                <a:cs typeface="Times New Roman"/>
                <a:sym typeface="Times New Roman"/>
              </a:rPr>
              <a:t>LITERATURE REVIEW</a:t>
            </a:r>
            <a:endParaRPr/>
          </a:p>
        </p:txBody>
      </p:sp>
      <p:graphicFrame>
        <p:nvGraphicFramePr>
          <p:cNvPr id="153" name="Google Shape;153;p9"/>
          <p:cNvGraphicFramePr/>
          <p:nvPr/>
        </p:nvGraphicFramePr>
        <p:xfrm>
          <a:off x="651150" y="1832825"/>
          <a:ext cx="3000000" cy="3000000"/>
        </p:xfrm>
        <a:graphic>
          <a:graphicData uri="http://schemas.openxmlformats.org/drawingml/2006/table">
            <a:tbl>
              <a:tblPr>
                <a:noFill/>
                <a:tableStyleId>{ED8035CB-8EA0-4DC8-880F-1694EA0BCEB4}</a:tableStyleId>
              </a:tblPr>
              <a:tblGrid>
                <a:gridCol w="618225"/>
                <a:gridCol w="1616925"/>
                <a:gridCol w="1727850"/>
                <a:gridCol w="1949825"/>
                <a:gridCol w="1632775"/>
                <a:gridCol w="1395000"/>
                <a:gridCol w="1822975"/>
              </a:tblGrid>
              <a:tr h="531175">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Ref.No</a:t>
                      </a:r>
                      <a:endParaRPr b="1"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Work Carried Out</a:t>
                      </a:r>
                      <a:endParaRPr b="1"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Methodology Used</a:t>
                      </a:r>
                      <a:endParaRPr b="1"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Evaluation Parameters</a:t>
                      </a:r>
                      <a:endParaRPr b="1"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Datasets Used</a:t>
                      </a:r>
                      <a:endParaRPr b="1"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Claims By Author</a:t>
                      </a:r>
                      <a:endParaRPr b="1"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Our </a:t>
                      </a:r>
                      <a:endParaRPr b="1" sz="1300" u="none" cap="none" strike="noStrike"/>
                    </a:p>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Findings</a:t>
                      </a:r>
                      <a:endParaRPr b="1" sz="1300" u="none" cap="none" strike="noStrike"/>
                    </a:p>
                  </a:txBody>
                  <a:tcPr marT="35650" marB="35650" marR="35650" marL="35650" anchor="ctr"/>
                </a:tc>
              </a:tr>
              <a:tr h="989625">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7</a:t>
                      </a:r>
                      <a:endParaRPr b="1" sz="1300" u="none" cap="none" strike="noStrike"/>
                    </a:p>
                  </a:txBody>
                  <a:tcPr marT="35650" marB="35650" marR="35650" marL="35650" anchor="ctr"/>
                </a:tc>
                <a:tc>
                  <a:txBody>
                    <a:bodyPr/>
                    <a:lstStyle/>
                    <a:p>
                      <a:pPr indent="0" lvl="0" marL="0" marR="0" rtl="0" algn="just">
                        <a:lnSpc>
                          <a:spcPct val="115000"/>
                        </a:lnSpc>
                        <a:spcBef>
                          <a:spcPts val="0"/>
                        </a:spcBef>
                        <a:spcAft>
                          <a:spcPts val="0"/>
                        </a:spcAft>
                        <a:buClr>
                          <a:srgbClr val="000000"/>
                        </a:buClr>
                        <a:buSzPts val="1300"/>
                        <a:buFont typeface="Arial"/>
                        <a:buNone/>
                      </a:pPr>
                      <a:r>
                        <a:rPr lang="en-US" sz="1300" u="none" cap="none" strike="noStrike"/>
                        <a:t>CropYield Prediction using ML and DL</a:t>
                      </a:r>
                      <a:endParaRPr sz="1300" u="none" cap="none" strike="noStrike"/>
                    </a:p>
                  </a:txBody>
                  <a:tcPr marT="35650" marB="35650" marR="35650" marL="35650" anchor="ct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Random Forest, SVM, Gradient Descent,LSTM</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RMSE , MAE</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official website of the</a:t>
                      </a:r>
                      <a:endParaRPr sz="1300" u="none" cap="none" strike="noStrike"/>
                    </a:p>
                    <a:p>
                      <a:pPr indent="0" lvl="0" marL="0" marR="0" rtl="0" algn="ctr">
                        <a:lnSpc>
                          <a:spcPct val="100000"/>
                        </a:lnSpc>
                        <a:spcBef>
                          <a:spcPts val="0"/>
                        </a:spcBef>
                        <a:spcAft>
                          <a:spcPts val="0"/>
                        </a:spcAft>
                        <a:buClr>
                          <a:srgbClr val="000000"/>
                        </a:buClr>
                        <a:buSzPts val="1300"/>
                        <a:buFont typeface="Arial"/>
                        <a:buNone/>
                      </a:pPr>
                      <a:r>
                        <a:rPr lang="en-US" sz="1300" u="none" cap="none" strike="noStrike"/>
                        <a:t> Government.</a:t>
                      </a:r>
                      <a:endParaRPr sz="1300" u="none" cap="none" strike="noStrike"/>
                    </a:p>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ML model outperformed DL models</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More DL models to be tested for better results</a:t>
                      </a:r>
                      <a:endParaRPr sz="1300" u="none" cap="none" strike="noStrike"/>
                    </a:p>
                  </a:txBody>
                  <a:tcPr marT="35650" marB="35650" marR="35650" marL="35650" anchor="ctr"/>
                </a:tc>
              </a:tr>
              <a:tr h="890025">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8</a:t>
                      </a:r>
                      <a:endParaRPr b="1" sz="1300" u="none" cap="none" strike="noStrike"/>
                    </a:p>
                  </a:txBody>
                  <a:tcPr marT="35650" marB="35650" marR="35650" marL="35650" anchor="ctr"/>
                </a:tc>
                <a:tc>
                  <a:txBody>
                    <a:bodyPr/>
                    <a:lstStyle/>
                    <a:p>
                      <a:pPr indent="0" lvl="0" marL="0" marR="0" rtl="0" algn="just">
                        <a:lnSpc>
                          <a:spcPct val="115000"/>
                        </a:lnSpc>
                        <a:spcBef>
                          <a:spcPts val="0"/>
                        </a:spcBef>
                        <a:spcAft>
                          <a:spcPts val="0"/>
                        </a:spcAft>
                        <a:buClr>
                          <a:srgbClr val="000000"/>
                        </a:buClr>
                        <a:buSzPts val="1300"/>
                        <a:buFont typeface="Arial"/>
                        <a:buNone/>
                      </a:pPr>
                      <a:r>
                        <a:rPr lang="en-US" sz="1300" u="none" cap="none" strike="noStrike"/>
                        <a:t>Deep learning for crop yield prediction</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LSTM, CNN,Deep Learning approach</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MAPE, MAE, and MSE</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Images and vegetation indices</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CNN outperformed DNN and LSTM</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Risk of overfitting due to lack of training dataset</a:t>
                      </a:r>
                      <a:endParaRPr sz="1300" u="none" cap="none" strike="noStrike"/>
                    </a:p>
                  </a:txBody>
                  <a:tcPr marT="35650" marB="35650" marR="35650" marL="35650" anchor="ctr"/>
                </a:tc>
              </a:tr>
              <a:tr h="1661925">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9</a:t>
                      </a:r>
                      <a:endParaRPr b="1" sz="1300" u="none" cap="none" strike="noStrike"/>
                    </a:p>
                  </a:txBody>
                  <a:tcPr marT="35650" marB="35650" marR="35650" marL="35650" anchor="ctr"/>
                </a:tc>
                <a:tc>
                  <a:txBody>
                    <a:bodyPr/>
                    <a:lstStyle/>
                    <a:p>
                      <a:pPr indent="0" lvl="0" marL="0" marR="0" rtl="0" algn="just">
                        <a:lnSpc>
                          <a:spcPct val="115000"/>
                        </a:lnSpc>
                        <a:spcBef>
                          <a:spcPts val="0"/>
                        </a:spcBef>
                        <a:spcAft>
                          <a:spcPts val="0"/>
                        </a:spcAft>
                        <a:buClr>
                          <a:srgbClr val="000000"/>
                        </a:buClr>
                        <a:buSzPts val="1300"/>
                        <a:buFont typeface="Arial"/>
                        <a:buNone/>
                      </a:pPr>
                      <a:r>
                        <a:rPr lang="en-US" sz="1300" u="none" cap="none" strike="noStrike"/>
                        <a:t>The Influence and Prediction of Industry Asset Price Fluctuation Based on the LSTM Model</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Long Short Term Memory (LSTM)</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Prediction Performance, DIF, DEA</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The data was obtained through the sector asset data stations of the major  websites</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LSTM outperformed other methods.</a:t>
                      </a:r>
                      <a:endParaRPr sz="1300" u="none" cap="none" strike="noStrike"/>
                    </a:p>
                  </a:txBody>
                  <a:tcPr marT="35650" marB="35650" marR="35650" marL="35650" anchor="ct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Lack of explainable models.</a:t>
                      </a:r>
                      <a:endParaRPr sz="1300" u="none" cap="none" strike="noStrike"/>
                    </a:p>
                  </a:txBody>
                  <a:tcPr marT="35650" marB="35650" marR="35650" marL="35650"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