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8_955E2ABC.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3D7ACFC-BE4E-362A-3B83-A7F68795D354}" name="Yesesvi Konakanchi" initials="YK" userId="S::yk357@sussex.ac.uk::151a2cfb-d5b9-4f5c-bfde-fbb5cba7ff4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DD3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74" autoAdjust="0"/>
  </p:normalViewPr>
  <p:slideViewPr>
    <p:cSldViewPr snapToGrid="0">
      <p:cViewPr varScale="1">
        <p:scale>
          <a:sx n="71" d="100"/>
          <a:sy n="71" d="100"/>
        </p:scale>
        <p:origin x="2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modernComment_108_955E2ABC.xml><?xml version="1.0" encoding="utf-8"?>
<p188:cmLst xmlns:a="http://schemas.openxmlformats.org/drawingml/2006/main" xmlns:r="http://schemas.openxmlformats.org/officeDocument/2006/relationships" xmlns:p188="http://schemas.microsoft.com/office/powerpoint/2018/8/main">
  <p188:cm id="{9E94BFA0-5E27-4CCB-9408-1A26F5D2F92E}" authorId="{E3D7ACFC-BE4E-362A-3B83-A7F68795D354}" created="2024-08-01T13:33:49.892">
    <pc:sldMkLst xmlns:pc="http://schemas.microsoft.com/office/powerpoint/2013/main/command">
      <pc:docMk/>
      <pc:sldMk cId="2505976508" sldId="264"/>
    </pc:sldMkLst>
    <p188:txBody>
      <a:bodyPr/>
      <a:lstStyle/>
      <a:p>
        <a:r>
          <a:rPr lang="en-GB"/>
          <a:t>Need to add section on what white balance/consistency mechanism the phone uses and if the participant has it on. + generic instructions to find it based on device</a:t>
        </a:r>
      </a:p>
    </p188:txBody>
  </p188:cm>
  <p188:cm id="{E1247DFB-58E2-4F3E-876E-0D4EFCCA214F}" authorId="{E3D7ACFC-BE4E-362A-3B83-A7F68795D354}" created="2024-08-06T12:26:59.029">
    <ac:deMkLst xmlns:ac="http://schemas.microsoft.com/office/drawing/2013/main/command">
      <pc:docMk xmlns:pc="http://schemas.microsoft.com/office/powerpoint/2013/main/command"/>
      <pc:sldMk xmlns:pc="http://schemas.microsoft.com/office/powerpoint/2013/main/command" cId="2505976508" sldId="264"/>
      <ac:spMk id="3" creationId="{00DB34AF-8353-503E-DAC3-A5FC985D1BA5}"/>
    </ac:deMkLst>
    <p188:txBody>
      <a:bodyPr/>
      <a:lstStyle/>
      <a:p>
        <a:r>
          <a:rPr lang="en-GB"/>
          <a:t>Need a setting in the questionnaire for exact true tone display</a:t>
        </a:r>
      </a:p>
    </p188:txBody>
  </p188:cm>
  <p188:cm id="{60869A6D-AC22-4342-AAAB-1D1BE3E87044}" authorId="{E3D7ACFC-BE4E-362A-3B83-A7F68795D354}" created="2024-08-06T12:40:38.755">
    <pc:sldMkLst xmlns:pc="http://schemas.microsoft.com/office/powerpoint/2013/main/command">
      <pc:docMk/>
      <pc:sldMk cId="2505976508" sldId="264"/>
    </pc:sldMkLst>
    <p188:txBody>
      <a:bodyPr/>
      <a:lstStyle/>
      <a:p>
        <a:r>
          <a:rPr lang="en-GB"/>
          <a:t>Question on colour vision deficiency, age, sex</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5E963-A9A2-4A11-BCB1-4C06905C092F}" type="datetimeFigureOut">
              <a:rPr lang="en-GB" smtClean="0"/>
              <a:t>06/08/2024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285E0-37DA-4DC6-8A09-C2F2FC33984A}" type="slidenum">
              <a:rPr lang="en-GB" smtClean="0"/>
              <a:t>‹#›</a:t>
            </a:fld>
            <a:endParaRPr lang="en-GB"/>
          </a:p>
        </p:txBody>
      </p:sp>
    </p:spTree>
    <p:extLst>
      <p:ext uri="{BB962C8B-B14F-4D97-AF65-F5344CB8AC3E}">
        <p14:creationId xmlns:p14="http://schemas.microsoft.com/office/powerpoint/2010/main" val="295463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Yesesvi – make a questionnaire</a:t>
            </a:r>
          </a:p>
        </p:txBody>
      </p:sp>
      <p:sp>
        <p:nvSpPr>
          <p:cNvPr id="4" name="Slide Number Placeholder 3"/>
          <p:cNvSpPr>
            <a:spLocks noGrp="1"/>
          </p:cNvSpPr>
          <p:nvPr>
            <p:ph type="sldNum" sz="quarter" idx="5"/>
          </p:nvPr>
        </p:nvSpPr>
        <p:spPr/>
        <p:txBody>
          <a:bodyPr/>
          <a:lstStyle/>
          <a:p>
            <a:fld id="{C91285E0-37DA-4DC6-8A09-C2F2FC33984A}" type="slidenum">
              <a:rPr lang="en-GB" smtClean="0"/>
              <a:t>8</a:t>
            </a:fld>
            <a:endParaRPr lang="en-GB"/>
          </a:p>
        </p:txBody>
      </p:sp>
    </p:spTree>
    <p:extLst>
      <p:ext uri="{BB962C8B-B14F-4D97-AF65-F5344CB8AC3E}">
        <p14:creationId xmlns:p14="http://schemas.microsoft.com/office/powerpoint/2010/main" val="4270531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F23C-BECA-3492-182A-196490A100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DD847AE-FF2D-ECB4-CF29-A80A1504FD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91939AA-4EF9-F853-650D-835C358F098C}"/>
              </a:ext>
            </a:extLst>
          </p:cNvPr>
          <p:cNvSpPr>
            <a:spLocks noGrp="1"/>
          </p:cNvSpPr>
          <p:nvPr>
            <p:ph type="dt" sz="half" idx="10"/>
          </p:nvPr>
        </p:nvSpPr>
        <p:spPr/>
        <p:txBody>
          <a:bodyPr/>
          <a:lstStyle/>
          <a:p>
            <a:fld id="{61A47701-0606-429C-A73C-07BDE8F74DFE}" type="datetimeFigureOut">
              <a:rPr lang="en-GB" smtClean="0"/>
              <a:t>06/08/2024</a:t>
            </a:fld>
            <a:endParaRPr lang="en-GB"/>
          </a:p>
        </p:txBody>
      </p:sp>
      <p:sp>
        <p:nvSpPr>
          <p:cNvPr id="5" name="Footer Placeholder 4">
            <a:extLst>
              <a:ext uri="{FF2B5EF4-FFF2-40B4-BE49-F238E27FC236}">
                <a16:creationId xmlns:a16="http://schemas.microsoft.com/office/drawing/2014/main" id="{171ABE55-1557-D986-33B3-9259EC225B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C8DE89-56F9-7287-C2A0-ED0A3FF72F14}"/>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2445366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4C2F1-CDB1-0B58-3481-2AC0C691FB9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BE3E0A-8656-8B7F-D440-691F811402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F2CF47-9494-8C18-8784-97D3C0C9F5B4}"/>
              </a:ext>
            </a:extLst>
          </p:cNvPr>
          <p:cNvSpPr>
            <a:spLocks noGrp="1"/>
          </p:cNvSpPr>
          <p:nvPr>
            <p:ph type="dt" sz="half" idx="10"/>
          </p:nvPr>
        </p:nvSpPr>
        <p:spPr/>
        <p:txBody>
          <a:bodyPr/>
          <a:lstStyle/>
          <a:p>
            <a:fld id="{61A47701-0606-429C-A73C-07BDE8F74DFE}" type="datetimeFigureOut">
              <a:rPr lang="en-GB" smtClean="0"/>
              <a:t>06/08/2024</a:t>
            </a:fld>
            <a:endParaRPr lang="en-GB"/>
          </a:p>
        </p:txBody>
      </p:sp>
      <p:sp>
        <p:nvSpPr>
          <p:cNvPr id="5" name="Footer Placeholder 4">
            <a:extLst>
              <a:ext uri="{FF2B5EF4-FFF2-40B4-BE49-F238E27FC236}">
                <a16:creationId xmlns:a16="http://schemas.microsoft.com/office/drawing/2014/main" id="{9B0233A4-81A4-A6CC-9D92-9E87329258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95F3F2-F055-1C37-309B-4678EACBB9D5}"/>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269532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0E2B7-97B1-4B17-242C-587D345BFD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383042-8A59-DABA-1723-72438B01F1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2E5C19-BA57-A1E5-7530-86AD75FEFA9A}"/>
              </a:ext>
            </a:extLst>
          </p:cNvPr>
          <p:cNvSpPr>
            <a:spLocks noGrp="1"/>
          </p:cNvSpPr>
          <p:nvPr>
            <p:ph type="dt" sz="half" idx="10"/>
          </p:nvPr>
        </p:nvSpPr>
        <p:spPr/>
        <p:txBody>
          <a:bodyPr/>
          <a:lstStyle/>
          <a:p>
            <a:fld id="{61A47701-0606-429C-A73C-07BDE8F74DFE}" type="datetimeFigureOut">
              <a:rPr lang="en-GB" smtClean="0"/>
              <a:t>06/08/2024</a:t>
            </a:fld>
            <a:endParaRPr lang="en-GB"/>
          </a:p>
        </p:txBody>
      </p:sp>
      <p:sp>
        <p:nvSpPr>
          <p:cNvPr id="5" name="Footer Placeholder 4">
            <a:extLst>
              <a:ext uri="{FF2B5EF4-FFF2-40B4-BE49-F238E27FC236}">
                <a16:creationId xmlns:a16="http://schemas.microsoft.com/office/drawing/2014/main" id="{6707EF0D-A7D0-FD8A-B9EE-D3713C2B33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CC153C-109A-1FCC-C7E1-60E1778D20FA}"/>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2469938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E57B-F3D3-629B-6A5F-D4A1FE4B19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6F1559-8E86-5889-E2D2-9FBF18052C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37685E-4772-041D-D017-5805D4B438BF}"/>
              </a:ext>
            </a:extLst>
          </p:cNvPr>
          <p:cNvSpPr>
            <a:spLocks noGrp="1"/>
          </p:cNvSpPr>
          <p:nvPr>
            <p:ph type="dt" sz="half" idx="10"/>
          </p:nvPr>
        </p:nvSpPr>
        <p:spPr/>
        <p:txBody>
          <a:bodyPr/>
          <a:lstStyle/>
          <a:p>
            <a:fld id="{61A47701-0606-429C-A73C-07BDE8F74DFE}" type="datetimeFigureOut">
              <a:rPr lang="en-GB" smtClean="0"/>
              <a:t>06/08/2024</a:t>
            </a:fld>
            <a:endParaRPr lang="en-GB"/>
          </a:p>
        </p:txBody>
      </p:sp>
      <p:sp>
        <p:nvSpPr>
          <p:cNvPr id="5" name="Footer Placeholder 4">
            <a:extLst>
              <a:ext uri="{FF2B5EF4-FFF2-40B4-BE49-F238E27FC236}">
                <a16:creationId xmlns:a16="http://schemas.microsoft.com/office/drawing/2014/main" id="{CF2A7286-D88C-5AAD-FB9A-54D8945761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798E64-677F-ED65-1BF2-8BA9A168514A}"/>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146770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B064-6347-4CC3-5F2B-8040DA9E39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CF1A57A-3741-D5C3-FACD-641964CF97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7F97A5-DAAB-D8E1-4F04-BCC6426591B3}"/>
              </a:ext>
            </a:extLst>
          </p:cNvPr>
          <p:cNvSpPr>
            <a:spLocks noGrp="1"/>
          </p:cNvSpPr>
          <p:nvPr>
            <p:ph type="dt" sz="half" idx="10"/>
          </p:nvPr>
        </p:nvSpPr>
        <p:spPr/>
        <p:txBody>
          <a:bodyPr/>
          <a:lstStyle/>
          <a:p>
            <a:fld id="{61A47701-0606-429C-A73C-07BDE8F74DFE}" type="datetimeFigureOut">
              <a:rPr lang="en-GB" smtClean="0"/>
              <a:t>06/08/2024</a:t>
            </a:fld>
            <a:endParaRPr lang="en-GB"/>
          </a:p>
        </p:txBody>
      </p:sp>
      <p:sp>
        <p:nvSpPr>
          <p:cNvPr id="5" name="Footer Placeholder 4">
            <a:extLst>
              <a:ext uri="{FF2B5EF4-FFF2-40B4-BE49-F238E27FC236}">
                <a16:creationId xmlns:a16="http://schemas.microsoft.com/office/drawing/2014/main" id="{DF65CE8E-57DE-300F-8057-BCFA52427F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8B9D51-C0D0-F94D-6050-53DB2AF6C409}"/>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18041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8C31-307C-6C78-6902-0EA1581B534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D5CBF1-2C74-3B23-F251-6E44A47413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3FD3E20-6BB8-BC4F-0FD6-34BC62559F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23CB81C-14AC-7632-B42F-E4E5389F38B7}"/>
              </a:ext>
            </a:extLst>
          </p:cNvPr>
          <p:cNvSpPr>
            <a:spLocks noGrp="1"/>
          </p:cNvSpPr>
          <p:nvPr>
            <p:ph type="dt" sz="half" idx="10"/>
          </p:nvPr>
        </p:nvSpPr>
        <p:spPr/>
        <p:txBody>
          <a:bodyPr/>
          <a:lstStyle/>
          <a:p>
            <a:fld id="{61A47701-0606-429C-A73C-07BDE8F74DFE}" type="datetimeFigureOut">
              <a:rPr lang="en-GB" smtClean="0"/>
              <a:t>06/08/2024</a:t>
            </a:fld>
            <a:endParaRPr lang="en-GB"/>
          </a:p>
        </p:txBody>
      </p:sp>
      <p:sp>
        <p:nvSpPr>
          <p:cNvPr id="6" name="Footer Placeholder 5">
            <a:extLst>
              <a:ext uri="{FF2B5EF4-FFF2-40B4-BE49-F238E27FC236}">
                <a16:creationId xmlns:a16="http://schemas.microsoft.com/office/drawing/2014/main" id="{410CB47C-B575-D384-5C1D-7210EB8089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6B4D2-AA7A-F086-82EA-7FA6067C5DB0}"/>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1725573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0523-4D8A-AD6E-4E17-799DE9F5A27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277ABE-D3F3-307D-5F74-A412714592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7F4574-05EF-7EA8-49AE-567E3737B1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15E68EA-2ECD-CE6C-2A7C-6CF4F0E672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8EB5D9-7B3F-8E87-2208-506C50F29E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09F8F5E-F6AD-9A25-8F0F-86C980D9D1D9}"/>
              </a:ext>
            </a:extLst>
          </p:cNvPr>
          <p:cNvSpPr>
            <a:spLocks noGrp="1"/>
          </p:cNvSpPr>
          <p:nvPr>
            <p:ph type="dt" sz="half" idx="10"/>
          </p:nvPr>
        </p:nvSpPr>
        <p:spPr/>
        <p:txBody>
          <a:bodyPr/>
          <a:lstStyle/>
          <a:p>
            <a:fld id="{61A47701-0606-429C-A73C-07BDE8F74DFE}" type="datetimeFigureOut">
              <a:rPr lang="en-GB" smtClean="0"/>
              <a:t>06/08/2024</a:t>
            </a:fld>
            <a:endParaRPr lang="en-GB"/>
          </a:p>
        </p:txBody>
      </p:sp>
      <p:sp>
        <p:nvSpPr>
          <p:cNvPr id="8" name="Footer Placeholder 7">
            <a:extLst>
              <a:ext uri="{FF2B5EF4-FFF2-40B4-BE49-F238E27FC236}">
                <a16:creationId xmlns:a16="http://schemas.microsoft.com/office/drawing/2014/main" id="{808F5A49-BEBE-11ED-EE7D-E9461377726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611111D-78F2-C197-6D35-FADBF891A278}"/>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926229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43D1-93AB-7CA5-60E0-64FD314BF64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BF0490C-E580-F719-478D-B7EE98E9F9D9}"/>
              </a:ext>
            </a:extLst>
          </p:cNvPr>
          <p:cNvSpPr>
            <a:spLocks noGrp="1"/>
          </p:cNvSpPr>
          <p:nvPr>
            <p:ph type="dt" sz="half" idx="10"/>
          </p:nvPr>
        </p:nvSpPr>
        <p:spPr/>
        <p:txBody>
          <a:bodyPr/>
          <a:lstStyle/>
          <a:p>
            <a:fld id="{61A47701-0606-429C-A73C-07BDE8F74DFE}" type="datetimeFigureOut">
              <a:rPr lang="en-GB" smtClean="0"/>
              <a:t>06/08/2024</a:t>
            </a:fld>
            <a:endParaRPr lang="en-GB"/>
          </a:p>
        </p:txBody>
      </p:sp>
      <p:sp>
        <p:nvSpPr>
          <p:cNvPr id="4" name="Footer Placeholder 3">
            <a:extLst>
              <a:ext uri="{FF2B5EF4-FFF2-40B4-BE49-F238E27FC236}">
                <a16:creationId xmlns:a16="http://schemas.microsoft.com/office/drawing/2014/main" id="{F3CF0332-3BA4-3FBA-D0C2-D5394A5624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FE75506-7AD5-C35A-FB98-4D19818D8B5D}"/>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421806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D25015-AB07-37FB-6BB3-69633EF252DC}"/>
              </a:ext>
            </a:extLst>
          </p:cNvPr>
          <p:cNvSpPr>
            <a:spLocks noGrp="1"/>
          </p:cNvSpPr>
          <p:nvPr>
            <p:ph type="dt" sz="half" idx="10"/>
          </p:nvPr>
        </p:nvSpPr>
        <p:spPr/>
        <p:txBody>
          <a:bodyPr/>
          <a:lstStyle/>
          <a:p>
            <a:fld id="{61A47701-0606-429C-A73C-07BDE8F74DFE}" type="datetimeFigureOut">
              <a:rPr lang="en-GB" smtClean="0"/>
              <a:t>06/08/2024</a:t>
            </a:fld>
            <a:endParaRPr lang="en-GB"/>
          </a:p>
        </p:txBody>
      </p:sp>
      <p:sp>
        <p:nvSpPr>
          <p:cNvPr id="3" name="Footer Placeholder 2">
            <a:extLst>
              <a:ext uri="{FF2B5EF4-FFF2-40B4-BE49-F238E27FC236}">
                <a16:creationId xmlns:a16="http://schemas.microsoft.com/office/drawing/2014/main" id="{8BD300D4-6EC1-5563-F849-67CF28273B3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9257ABF-5686-8EE3-9809-2891CA14E1D4}"/>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74604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CC6C-3226-A3ED-6D89-48C3D1C744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B31C0D2-F1A6-45FE-BA27-E09C97240D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A83D98-9D6B-E6CD-E999-CAAECAAFD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1FB90B-78AD-BE45-0BEF-B86B8A2AE7B2}"/>
              </a:ext>
            </a:extLst>
          </p:cNvPr>
          <p:cNvSpPr>
            <a:spLocks noGrp="1"/>
          </p:cNvSpPr>
          <p:nvPr>
            <p:ph type="dt" sz="half" idx="10"/>
          </p:nvPr>
        </p:nvSpPr>
        <p:spPr/>
        <p:txBody>
          <a:bodyPr/>
          <a:lstStyle/>
          <a:p>
            <a:fld id="{61A47701-0606-429C-A73C-07BDE8F74DFE}" type="datetimeFigureOut">
              <a:rPr lang="en-GB" smtClean="0"/>
              <a:t>06/08/2024</a:t>
            </a:fld>
            <a:endParaRPr lang="en-GB"/>
          </a:p>
        </p:txBody>
      </p:sp>
      <p:sp>
        <p:nvSpPr>
          <p:cNvPr id="6" name="Footer Placeholder 5">
            <a:extLst>
              <a:ext uri="{FF2B5EF4-FFF2-40B4-BE49-F238E27FC236}">
                <a16:creationId xmlns:a16="http://schemas.microsoft.com/office/drawing/2014/main" id="{6A73BF19-1B50-DE1D-8CEF-40EAA693AC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100ADA-D915-E558-6FCF-28DDB97D9FAE}"/>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178154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C8B6-C423-C717-1835-FF3184D8A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401AB64-85DE-DD07-FB64-D81449C562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5498DDB-A00A-F4F8-1161-BC46C7E678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EC0F17-2DF3-A4AA-8820-CF4010332F05}"/>
              </a:ext>
            </a:extLst>
          </p:cNvPr>
          <p:cNvSpPr>
            <a:spLocks noGrp="1"/>
          </p:cNvSpPr>
          <p:nvPr>
            <p:ph type="dt" sz="half" idx="10"/>
          </p:nvPr>
        </p:nvSpPr>
        <p:spPr/>
        <p:txBody>
          <a:bodyPr/>
          <a:lstStyle/>
          <a:p>
            <a:fld id="{61A47701-0606-429C-A73C-07BDE8F74DFE}" type="datetimeFigureOut">
              <a:rPr lang="en-GB" smtClean="0"/>
              <a:t>06/08/2024</a:t>
            </a:fld>
            <a:endParaRPr lang="en-GB"/>
          </a:p>
        </p:txBody>
      </p:sp>
      <p:sp>
        <p:nvSpPr>
          <p:cNvPr id="6" name="Footer Placeholder 5">
            <a:extLst>
              <a:ext uri="{FF2B5EF4-FFF2-40B4-BE49-F238E27FC236}">
                <a16:creationId xmlns:a16="http://schemas.microsoft.com/office/drawing/2014/main" id="{26424A13-B060-6511-EFBF-1D82C1BA839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641F1B-02D1-D3EA-FEA5-67DC5E4EE665}"/>
              </a:ext>
            </a:extLst>
          </p:cNvPr>
          <p:cNvSpPr>
            <a:spLocks noGrp="1"/>
          </p:cNvSpPr>
          <p:nvPr>
            <p:ph type="sldNum" sz="quarter" idx="12"/>
          </p:nvPr>
        </p:nvSpPr>
        <p:spPr/>
        <p:txBody>
          <a:bodyPr/>
          <a:lstStyle/>
          <a:p>
            <a:fld id="{49AF1F0C-9A90-4F09-A39B-F5A1FA3D6A14}" type="slidenum">
              <a:rPr lang="en-GB" smtClean="0"/>
              <a:t>‹#›</a:t>
            </a:fld>
            <a:endParaRPr lang="en-GB"/>
          </a:p>
        </p:txBody>
      </p:sp>
    </p:spTree>
    <p:extLst>
      <p:ext uri="{BB962C8B-B14F-4D97-AF65-F5344CB8AC3E}">
        <p14:creationId xmlns:p14="http://schemas.microsoft.com/office/powerpoint/2010/main" val="377422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1631C6-FE1A-783F-06B3-36B9DAAC5F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B0161F-D8B6-2DCF-A04B-174C5D4250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66C543-EFF2-1E23-8656-5E2AF7EF00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A47701-0606-429C-A73C-07BDE8F74DFE}" type="datetimeFigureOut">
              <a:rPr lang="en-GB" smtClean="0"/>
              <a:t>06/08/2024</a:t>
            </a:fld>
            <a:endParaRPr lang="en-GB"/>
          </a:p>
        </p:txBody>
      </p:sp>
      <p:sp>
        <p:nvSpPr>
          <p:cNvPr id="5" name="Footer Placeholder 4">
            <a:extLst>
              <a:ext uri="{FF2B5EF4-FFF2-40B4-BE49-F238E27FC236}">
                <a16:creationId xmlns:a16="http://schemas.microsoft.com/office/drawing/2014/main" id="{3F3303CD-4A2F-1B89-A81E-D3EF94BE5B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D82BA417-D18F-9194-0F0B-4827052A8D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AF1F0C-9A90-4F09-A39B-F5A1FA3D6A14}" type="slidenum">
              <a:rPr lang="en-GB" smtClean="0"/>
              <a:t>‹#›</a:t>
            </a:fld>
            <a:endParaRPr lang="en-GB"/>
          </a:p>
        </p:txBody>
      </p:sp>
    </p:spTree>
    <p:extLst>
      <p:ext uri="{BB962C8B-B14F-4D97-AF65-F5344CB8AC3E}">
        <p14:creationId xmlns:p14="http://schemas.microsoft.com/office/powerpoint/2010/main" val="3697206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CIELAB_color_space#Cylindrical_mode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08_955E2ABC.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7F06-1342-4C23-C427-437C70292FEE}"/>
              </a:ext>
            </a:extLst>
          </p:cNvPr>
          <p:cNvSpPr>
            <a:spLocks noGrp="1"/>
          </p:cNvSpPr>
          <p:nvPr>
            <p:ph type="ctrTitle"/>
          </p:nvPr>
        </p:nvSpPr>
        <p:spPr/>
        <p:txBody>
          <a:bodyPr/>
          <a:lstStyle/>
          <a:p>
            <a:r>
              <a:rPr lang="en-GB" dirty="0"/>
              <a:t>Display Specific Adaptation</a:t>
            </a:r>
          </a:p>
        </p:txBody>
      </p:sp>
      <p:sp>
        <p:nvSpPr>
          <p:cNvPr id="3" name="Subtitle 2">
            <a:extLst>
              <a:ext uri="{FF2B5EF4-FFF2-40B4-BE49-F238E27FC236}">
                <a16:creationId xmlns:a16="http://schemas.microsoft.com/office/drawing/2014/main" id="{B05A0E62-DEE4-2BDF-B7EE-BED58365C7DD}"/>
              </a:ext>
            </a:extLst>
          </p:cNvPr>
          <p:cNvSpPr>
            <a:spLocks noGrp="1"/>
          </p:cNvSpPr>
          <p:nvPr>
            <p:ph type="subTitle" idx="1"/>
          </p:nvPr>
        </p:nvSpPr>
        <p:spPr/>
        <p:txBody>
          <a:bodyPr/>
          <a:lstStyle/>
          <a:p>
            <a:r>
              <a:rPr lang="en-GB" dirty="0"/>
              <a:t>Colour picker app</a:t>
            </a:r>
          </a:p>
        </p:txBody>
      </p:sp>
    </p:spTree>
    <p:extLst>
      <p:ext uri="{BB962C8B-B14F-4D97-AF65-F5344CB8AC3E}">
        <p14:creationId xmlns:p14="http://schemas.microsoft.com/office/powerpoint/2010/main" val="132391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E92627-C1FE-1559-E21A-2D0947E2F50F}"/>
              </a:ext>
            </a:extLst>
          </p:cNvPr>
          <p:cNvSpPr>
            <a:spLocks noGrp="1"/>
          </p:cNvSpPr>
          <p:nvPr>
            <p:ph idx="1"/>
          </p:nvPr>
        </p:nvSpPr>
        <p:spPr>
          <a:xfrm>
            <a:off x="838200" y="561268"/>
            <a:ext cx="10515600" cy="4981575"/>
          </a:xfrm>
        </p:spPr>
        <p:txBody>
          <a:bodyPr>
            <a:normAutofit lnSpcReduction="10000"/>
          </a:bodyPr>
          <a:lstStyle/>
          <a:p>
            <a:pPr marL="0" indent="0">
              <a:buNone/>
            </a:pPr>
            <a:r>
              <a:rPr lang="en-GB" u="sng" dirty="0"/>
              <a:t>Aim</a:t>
            </a:r>
          </a:p>
          <a:p>
            <a:r>
              <a:rPr lang="en-GB" dirty="0"/>
              <a:t>Investigate perception of colour specific to people’s familiar devices – i.e. their phones.</a:t>
            </a:r>
          </a:p>
          <a:p>
            <a:endParaRPr lang="en-GB" dirty="0"/>
          </a:p>
          <a:p>
            <a:pPr marL="0" indent="0">
              <a:buNone/>
            </a:pPr>
            <a:r>
              <a:rPr lang="en-GB" u="sng" dirty="0"/>
              <a:t>Methods</a:t>
            </a:r>
          </a:p>
          <a:p>
            <a:r>
              <a:rPr lang="en-GB" dirty="0"/>
              <a:t>Gather participants’ adjustments for white, red, green, blue and yellow on their own phones.</a:t>
            </a:r>
          </a:p>
          <a:p>
            <a:endParaRPr lang="en-GB" dirty="0"/>
          </a:p>
          <a:p>
            <a:r>
              <a:rPr lang="en-GB" dirty="0"/>
              <a:t>Gather self-reported details of the ambient conditions, use of blue light filter app (and whether it was active at the time), device make, model and OS, how long they have had the phone, estimate of daily </a:t>
            </a:r>
            <a:r>
              <a:rPr lang="en-GB" dirty="0" err="1"/>
              <a:t>useage</a:t>
            </a:r>
            <a:r>
              <a:rPr lang="en-GB" dirty="0"/>
              <a:t> in hours, maybe other things…</a:t>
            </a:r>
          </a:p>
        </p:txBody>
      </p:sp>
    </p:spTree>
    <p:extLst>
      <p:ext uri="{BB962C8B-B14F-4D97-AF65-F5344CB8AC3E}">
        <p14:creationId xmlns:p14="http://schemas.microsoft.com/office/powerpoint/2010/main" val="3281519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34AA-F869-7353-58E7-AD3EF4A57674}"/>
              </a:ext>
            </a:extLst>
          </p:cNvPr>
          <p:cNvSpPr>
            <a:spLocks noGrp="1"/>
          </p:cNvSpPr>
          <p:nvPr>
            <p:ph type="title"/>
          </p:nvPr>
        </p:nvSpPr>
        <p:spPr/>
        <p:txBody>
          <a:bodyPr/>
          <a:lstStyle/>
          <a:p>
            <a:r>
              <a:rPr lang="en-GB" dirty="0"/>
              <a:t>Participant journey</a:t>
            </a:r>
          </a:p>
        </p:txBody>
      </p:sp>
      <p:sp>
        <p:nvSpPr>
          <p:cNvPr id="4" name="Rectangle: Rounded Corners 3">
            <a:extLst>
              <a:ext uri="{FF2B5EF4-FFF2-40B4-BE49-F238E27FC236}">
                <a16:creationId xmlns:a16="http://schemas.microsoft.com/office/drawing/2014/main" id="{816838D6-306B-FEE4-6878-2AEBDE559D00}"/>
              </a:ext>
            </a:extLst>
          </p:cNvPr>
          <p:cNvSpPr/>
          <p:nvPr/>
        </p:nvSpPr>
        <p:spPr>
          <a:xfrm>
            <a:off x="1388533" y="2108376"/>
            <a:ext cx="2980266"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Consent</a:t>
            </a:r>
          </a:p>
        </p:txBody>
      </p:sp>
      <p:sp>
        <p:nvSpPr>
          <p:cNvPr id="5" name="Rectangle: Rounded Corners 4">
            <a:extLst>
              <a:ext uri="{FF2B5EF4-FFF2-40B4-BE49-F238E27FC236}">
                <a16:creationId xmlns:a16="http://schemas.microsoft.com/office/drawing/2014/main" id="{8E222876-CF0E-D687-AB2F-7CDC5DAE89CE}"/>
              </a:ext>
            </a:extLst>
          </p:cNvPr>
          <p:cNvSpPr/>
          <p:nvPr/>
        </p:nvSpPr>
        <p:spPr>
          <a:xfrm>
            <a:off x="1388533" y="3389488"/>
            <a:ext cx="2980266" cy="9144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dirty="0"/>
              <a:t>Colour picker</a:t>
            </a:r>
          </a:p>
        </p:txBody>
      </p:sp>
      <p:sp>
        <p:nvSpPr>
          <p:cNvPr id="6" name="Rectangle: Rounded Corners 5">
            <a:extLst>
              <a:ext uri="{FF2B5EF4-FFF2-40B4-BE49-F238E27FC236}">
                <a16:creationId xmlns:a16="http://schemas.microsoft.com/office/drawing/2014/main" id="{C10AA668-3667-95B3-C9AB-DB3305288A71}"/>
              </a:ext>
            </a:extLst>
          </p:cNvPr>
          <p:cNvSpPr/>
          <p:nvPr/>
        </p:nvSpPr>
        <p:spPr>
          <a:xfrm>
            <a:off x="1388533" y="4670600"/>
            <a:ext cx="2980266"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Questionnaire</a:t>
            </a:r>
          </a:p>
        </p:txBody>
      </p:sp>
    </p:spTree>
    <p:extLst>
      <p:ext uri="{BB962C8B-B14F-4D97-AF65-F5344CB8AC3E}">
        <p14:creationId xmlns:p14="http://schemas.microsoft.com/office/powerpoint/2010/main" val="2130379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7621-5FD3-E008-9576-EF4CDCBB114F}"/>
              </a:ext>
            </a:extLst>
          </p:cNvPr>
          <p:cNvSpPr>
            <a:spLocks noGrp="1"/>
          </p:cNvSpPr>
          <p:nvPr>
            <p:ph type="title"/>
          </p:nvPr>
        </p:nvSpPr>
        <p:spPr/>
        <p:txBody>
          <a:bodyPr/>
          <a:lstStyle/>
          <a:p>
            <a:r>
              <a:rPr lang="en-GB" dirty="0"/>
              <a:t>Colour picker – white settings</a:t>
            </a:r>
          </a:p>
        </p:txBody>
      </p:sp>
      <p:sp>
        <p:nvSpPr>
          <p:cNvPr id="4" name="Rectangle: Rounded Corners 3">
            <a:extLst>
              <a:ext uri="{FF2B5EF4-FFF2-40B4-BE49-F238E27FC236}">
                <a16:creationId xmlns:a16="http://schemas.microsoft.com/office/drawing/2014/main" id="{D2EC4219-77F8-F7F1-73ED-C5E6FD66CEF2}"/>
              </a:ext>
            </a:extLst>
          </p:cNvPr>
          <p:cNvSpPr/>
          <p:nvPr/>
        </p:nvSpPr>
        <p:spPr>
          <a:xfrm>
            <a:off x="694906" y="1930400"/>
            <a:ext cx="2348089" cy="4222044"/>
          </a:xfrm>
          <a:prstGeom prst="roundRect">
            <a:avLst/>
          </a:prstGeom>
          <a:ln>
            <a:solidFill>
              <a:schemeClr val="tx1"/>
            </a:solidFill>
            <a:prstDash val="solid"/>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CE888D9D-4EA2-BBB7-2388-256ECE7953ED}"/>
              </a:ext>
            </a:extLst>
          </p:cNvPr>
          <p:cNvSpPr/>
          <p:nvPr/>
        </p:nvSpPr>
        <p:spPr>
          <a:xfrm>
            <a:off x="2275349" y="3623733"/>
            <a:ext cx="722492" cy="677334"/>
          </a:xfrm>
          <a:prstGeom prst="round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Y+</a:t>
            </a:r>
          </a:p>
        </p:txBody>
      </p:sp>
      <p:sp>
        <p:nvSpPr>
          <p:cNvPr id="9" name="TextBox 8">
            <a:extLst>
              <a:ext uri="{FF2B5EF4-FFF2-40B4-BE49-F238E27FC236}">
                <a16:creationId xmlns:a16="http://schemas.microsoft.com/office/drawing/2014/main" id="{2AE561FA-196B-A599-0760-2AB6355B732A}"/>
              </a:ext>
            </a:extLst>
          </p:cNvPr>
          <p:cNvSpPr txBox="1"/>
          <p:nvPr/>
        </p:nvSpPr>
        <p:spPr>
          <a:xfrm>
            <a:off x="3550174" y="1502688"/>
            <a:ext cx="8279875" cy="5632311"/>
          </a:xfrm>
          <a:prstGeom prst="rect">
            <a:avLst/>
          </a:prstGeom>
          <a:noFill/>
        </p:spPr>
        <p:txBody>
          <a:bodyPr wrap="square" rtlCol="0">
            <a:spAutoFit/>
          </a:bodyPr>
          <a:lstStyle/>
          <a:p>
            <a:r>
              <a:rPr lang="en-GB" dirty="0"/>
              <a:t>Text and boxes in </a:t>
            </a:r>
            <a:r>
              <a:rPr lang="en-GB" b="1" dirty="0"/>
              <a:t>black</a:t>
            </a:r>
          </a:p>
          <a:p>
            <a:r>
              <a:rPr lang="en-GB" dirty="0"/>
              <a:t>Central text cue to indicate what colour they are setting (always “white” for now)</a:t>
            </a:r>
          </a:p>
          <a:p>
            <a:r>
              <a:rPr lang="en-GB" dirty="0"/>
              <a:t>Tap zones with text indicating the effects on colour</a:t>
            </a:r>
          </a:p>
          <a:p>
            <a:endParaRPr lang="en-GB" dirty="0"/>
          </a:p>
          <a:p>
            <a:r>
              <a:rPr lang="en-GB" dirty="0"/>
              <a:t>Up 	= + a* 	(redder)</a:t>
            </a:r>
          </a:p>
          <a:p>
            <a:r>
              <a:rPr lang="en-GB" dirty="0"/>
              <a:t>Down 	=  - a* 	(greener)</a:t>
            </a:r>
          </a:p>
          <a:p>
            <a:r>
              <a:rPr lang="en-GB" dirty="0"/>
              <a:t>Right 	= + b* 	(yellower)</a:t>
            </a:r>
          </a:p>
          <a:p>
            <a:r>
              <a:rPr lang="en-GB" dirty="0"/>
              <a:t>Left 	= - b*	 (bluer)</a:t>
            </a:r>
          </a:p>
          <a:p>
            <a:endParaRPr lang="en-GB" dirty="0"/>
          </a:p>
          <a:p>
            <a:endParaRPr lang="en-GB" dirty="0"/>
          </a:p>
          <a:p>
            <a:r>
              <a:rPr lang="en-GB" dirty="0"/>
              <a:t>On each tap the whole screen changes to represent the new chromaticity based on LAB-&gt;sRGB transform, but not if the colour goes beyond the allowed eccentricity.</a:t>
            </a:r>
          </a:p>
          <a:p>
            <a:endParaRPr lang="en-GB" dirty="0"/>
          </a:p>
          <a:p>
            <a:r>
              <a:rPr lang="en-GB" dirty="0"/>
              <a:t>The change should be quite subtle (i.e. small distance in colour space) per tap, but allowing the buttons to be held down to move more quickly through colour space would be OK.</a:t>
            </a:r>
          </a:p>
          <a:p>
            <a:endParaRPr lang="en-GB" dirty="0"/>
          </a:p>
          <a:p>
            <a:r>
              <a:rPr lang="en-GB" dirty="0"/>
              <a:t>Trial starts at a random chromaticity within the </a:t>
            </a:r>
            <a:r>
              <a:rPr lang="en-GB" u="sng" dirty="0"/>
              <a:t>allowed circle of LAB space</a:t>
            </a:r>
            <a:r>
              <a:rPr lang="en-GB" dirty="0"/>
              <a:t>.</a:t>
            </a:r>
          </a:p>
          <a:p>
            <a:endParaRPr lang="en-GB" dirty="0"/>
          </a:p>
        </p:txBody>
      </p:sp>
      <p:sp>
        <p:nvSpPr>
          <p:cNvPr id="10" name="Rectangle: Rounded Corners 9">
            <a:extLst>
              <a:ext uri="{FF2B5EF4-FFF2-40B4-BE49-F238E27FC236}">
                <a16:creationId xmlns:a16="http://schemas.microsoft.com/office/drawing/2014/main" id="{5644DD73-2BDB-8DD8-DE49-238228637328}"/>
              </a:ext>
            </a:extLst>
          </p:cNvPr>
          <p:cNvSpPr/>
          <p:nvPr/>
        </p:nvSpPr>
        <p:spPr>
          <a:xfrm>
            <a:off x="1552862" y="3623733"/>
            <a:ext cx="677334" cy="677334"/>
          </a:xfrm>
          <a:prstGeom prst="roundRect">
            <a:avLst/>
          </a:prstGeom>
          <a:no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white</a:t>
            </a:r>
          </a:p>
        </p:txBody>
      </p:sp>
      <p:sp>
        <p:nvSpPr>
          <p:cNvPr id="11" name="Rectangle: Rounded Corners 10">
            <a:extLst>
              <a:ext uri="{FF2B5EF4-FFF2-40B4-BE49-F238E27FC236}">
                <a16:creationId xmlns:a16="http://schemas.microsoft.com/office/drawing/2014/main" id="{CD9EE52C-66F1-32A4-36B2-A2989F667860}"/>
              </a:ext>
            </a:extLst>
          </p:cNvPr>
          <p:cNvSpPr/>
          <p:nvPr/>
        </p:nvSpPr>
        <p:spPr>
          <a:xfrm>
            <a:off x="1552862" y="1939042"/>
            <a:ext cx="677334" cy="677334"/>
          </a:xfrm>
          <a:prstGeom prst="round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R+</a:t>
            </a:r>
          </a:p>
        </p:txBody>
      </p:sp>
      <p:sp>
        <p:nvSpPr>
          <p:cNvPr id="12" name="Rectangle: Rounded Corners 11">
            <a:extLst>
              <a:ext uri="{FF2B5EF4-FFF2-40B4-BE49-F238E27FC236}">
                <a16:creationId xmlns:a16="http://schemas.microsoft.com/office/drawing/2014/main" id="{3F4261EC-1E6E-DD9C-C89B-96B5E2F59168}"/>
              </a:ext>
            </a:extLst>
          </p:cNvPr>
          <p:cNvSpPr/>
          <p:nvPr/>
        </p:nvSpPr>
        <p:spPr>
          <a:xfrm>
            <a:off x="1507704" y="5379826"/>
            <a:ext cx="722492" cy="677334"/>
          </a:xfrm>
          <a:prstGeom prst="round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G+</a:t>
            </a:r>
          </a:p>
        </p:txBody>
      </p:sp>
      <p:sp>
        <p:nvSpPr>
          <p:cNvPr id="13" name="Rectangle: Rounded Corners 12">
            <a:extLst>
              <a:ext uri="{FF2B5EF4-FFF2-40B4-BE49-F238E27FC236}">
                <a16:creationId xmlns:a16="http://schemas.microsoft.com/office/drawing/2014/main" id="{82C22CD5-9792-C68E-55F1-833554D535C3}"/>
              </a:ext>
            </a:extLst>
          </p:cNvPr>
          <p:cNvSpPr/>
          <p:nvPr/>
        </p:nvSpPr>
        <p:spPr>
          <a:xfrm>
            <a:off x="694906" y="3623733"/>
            <a:ext cx="677334" cy="677334"/>
          </a:xfrm>
          <a:prstGeom prst="round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B+</a:t>
            </a:r>
          </a:p>
        </p:txBody>
      </p:sp>
    </p:spTree>
    <p:extLst>
      <p:ext uri="{BB962C8B-B14F-4D97-AF65-F5344CB8AC3E}">
        <p14:creationId xmlns:p14="http://schemas.microsoft.com/office/powerpoint/2010/main" val="10452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7621-5FD3-E008-9576-EF4CDCBB114F}"/>
              </a:ext>
            </a:extLst>
          </p:cNvPr>
          <p:cNvSpPr>
            <a:spLocks noGrp="1"/>
          </p:cNvSpPr>
          <p:nvPr>
            <p:ph type="title"/>
          </p:nvPr>
        </p:nvSpPr>
        <p:spPr/>
        <p:txBody>
          <a:bodyPr/>
          <a:lstStyle/>
          <a:p>
            <a:r>
              <a:rPr lang="en-GB" dirty="0"/>
              <a:t>Colour picker  - hue settings</a:t>
            </a:r>
          </a:p>
        </p:txBody>
      </p:sp>
      <p:sp>
        <p:nvSpPr>
          <p:cNvPr id="4" name="Rectangle: Rounded Corners 3">
            <a:extLst>
              <a:ext uri="{FF2B5EF4-FFF2-40B4-BE49-F238E27FC236}">
                <a16:creationId xmlns:a16="http://schemas.microsoft.com/office/drawing/2014/main" id="{D2EC4219-77F8-F7F1-73ED-C5E6FD66CEF2}"/>
              </a:ext>
            </a:extLst>
          </p:cNvPr>
          <p:cNvSpPr/>
          <p:nvPr/>
        </p:nvSpPr>
        <p:spPr>
          <a:xfrm>
            <a:off x="1298222" y="1930400"/>
            <a:ext cx="2348089" cy="4222044"/>
          </a:xfrm>
          <a:prstGeom prst="roundRect">
            <a:avLst/>
          </a:prstGeom>
          <a:solidFill>
            <a:schemeClr val="accent2">
              <a:lumMod val="60000"/>
              <a:lumOff val="40000"/>
            </a:schemeClr>
          </a:solidFill>
          <a:ln>
            <a:solidFill>
              <a:schemeClr val="tx1"/>
            </a:solidFill>
            <a:prstDash val="solid"/>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2AE561FA-196B-A599-0760-2AB6355B732A}"/>
              </a:ext>
            </a:extLst>
          </p:cNvPr>
          <p:cNvSpPr txBox="1"/>
          <p:nvPr/>
        </p:nvSpPr>
        <p:spPr>
          <a:xfrm>
            <a:off x="3827282" y="2345356"/>
            <a:ext cx="7927943" cy="2862322"/>
          </a:xfrm>
          <a:prstGeom prst="rect">
            <a:avLst/>
          </a:prstGeom>
          <a:noFill/>
        </p:spPr>
        <p:txBody>
          <a:bodyPr wrap="square" rtlCol="0">
            <a:spAutoFit/>
          </a:bodyPr>
          <a:lstStyle/>
          <a:p>
            <a:r>
              <a:rPr lang="en-GB" dirty="0"/>
              <a:t>Central text cue to indicate what colour they are setting (“red”, “green”, “yellow” or “blue”)</a:t>
            </a:r>
          </a:p>
          <a:p>
            <a:endParaRPr lang="en-GB" dirty="0"/>
          </a:p>
          <a:p>
            <a:r>
              <a:rPr lang="en-GB" dirty="0"/>
              <a:t>Tap zones above and below which change the hue clockwise/anticlockwise (marked “+” and “–”).</a:t>
            </a:r>
          </a:p>
          <a:p>
            <a:endParaRPr lang="en-GB" dirty="0"/>
          </a:p>
          <a:p>
            <a:r>
              <a:rPr lang="en-GB" dirty="0"/>
              <a:t>On each tap the whole screen changes to represent the new chromaticity based on (polar) LAB-&gt;sRGB transform</a:t>
            </a:r>
          </a:p>
          <a:p>
            <a:endParaRPr lang="en-GB" dirty="0"/>
          </a:p>
          <a:p>
            <a:endParaRPr lang="en-GB" dirty="0"/>
          </a:p>
        </p:txBody>
      </p:sp>
      <p:sp>
        <p:nvSpPr>
          <p:cNvPr id="10" name="Rectangle: Rounded Corners 9">
            <a:extLst>
              <a:ext uri="{FF2B5EF4-FFF2-40B4-BE49-F238E27FC236}">
                <a16:creationId xmlns:a16="http://schemas.microsoft.com/office/drawing/2014/main" id="{5644DD73-2BDB-8DD8-DE49-238228637328}"/>
              </a:ext>
            </a:extLst>
          </p:cNvPr>
          <p:cNvSpPr/>
          <p:nvPr/>
        </p:nvSpPr>
        <p:spPr>
          <a:xfrm>
            <a:off x="2156178" y="3623733"/>
            <a:ext cx="677334" cy="677334"/>
          </a:xfrm>
          <a:prstGeom prst="roundRect">
            <a:avLst/>
          </a:prstGeom>
          <a:no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red</a:t>
            </a:r>
          </a:p>
        </p:txBody>
      </p:sp>
      <p:sp>
        <p:nvSpPr>
          <p:cNvPr id="3" name="Rectangle: Rounded Corners 2">
            <a:extLst>
              <a:ext uri="{FF2B5EF4-FFF2-40B4-BE49-F238E27FC236}">
                <a16:creationId xmlns:a16="http://schemas.microsoft.com/office/drawing/2014/main" id="{671AF20A-6271-2E13-D08A-F4F6702DC0B1}"/>
              </a:ext>
            </a:extLst>
          </p:cNvPr>
          <p:cNvSpPr/>
          <p:nvPr/>
        </p:nvSpPr>
        <p:spPr>
          <a:xfrm>
            <a:off x="2156178" y="2286351"/>
            <a:ext cx="677334" cy="677334"/>
          </a:xfrm>
          <a:prstGeom prst="round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a:t>
            </a:r>
          </a:p>
        </p:txBody>
      </p:sp>
      <p:sp>
        <p:nvSpPr>
          <p:cNvPr id="5" name="Rectangle: Rounded Corners 4">
            <a:extLst>
              <a:ext uri="{FF2B5EF4-FFF2-40B4-BE49-F238E27FC236}">
                <a16:creationId xmlns:a16="http://schemas.microsoft.com/office/drawing/2014/main" id="{828D9940-5F27-33CC-93C1-71A8AF6C5D34}"/>
              </a:ext>
            </a:extLst>
          </p:cNvPr>
          <p:cNvSpPr/>
          <p:nvPr/>
        </p:nvSpPr>
        <p:spPr>
          <a:xfrm>
            <a:off x="2111020" y="4945875"/>
            <a:ext cx="722492" cy="677334"/>
          </a:xfrm>
          <a:prstGeom prst="round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a:t>
            </a:r>
          </a:p>
        </p:txBody>
      </p:sp>
    </p:spTree>
    <p:extLst>
      <p:ext uri="{BB962C8B-B14F-4D97-AF65-F5344CB8AC3E}">
        <p14:creationId xmlns:p14="http://schemas.microsoft.com/office/powerpoint/2010/main" val="110835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64AA-F464-714F-35CB-A860F71E3323}"/>
              </a:ext>
            </a:extLst>
          </p:cNvPr>
          <p:cNvSpPr>
            <a:spLocks noGrp="1"/>
          </p:cNvSpPr>
          <p:nvPr>
            <p:ph type="title"/>
          </p:nvPr>
        </p:nvSpPr>
        <p:spPr/>
        <p:txBody>
          <a:bodyPr/>
          <a:lstStyle/>
          <a:p>
            <a:r>
              <a:rPr lang="en-GB" dirty="0"/>
              <a:t>LAB space/gamut</a:t>
            </a:r>
          </a:p>
        </p:txBody>
      </p:sp>
      <p:sp>
        <p:nvSpPr>
          <p:cNvPr id="3" name="Content Placeholder 2">
            <a:extLst>
              <a:ext uri="{FF2B5EF4-FFF2-40B4-BE49-F238E27FC236}">
                <a16:creationId xmlns:a16="http://schemas.microsoft.com/office/drawing/2014/main" id="{5AD4A274-2642-783E-940A-0855E27A0DB7}"/>
              </a:ext>
            </a:extLst>
          </p:cNvPr>
          <p:cNvSpPr>
            <a:spLocks noGrp="1"/>
          </p:cNvSpPr>
          <p:nvPr>
            <p:ph idx="1"/>
          </p:nvPr>
        </p:nvSpPr>
        <p:spPr/>
        <p:txBody>
          <a:bodyPr>
            <a:normAutofit fontScale="92500"/>
          </a:bodyPr>
          <a:lstStyle/>
          <a:p>
            <a:r>
              <a:rPr lang="en-GB" dirty="0"/>
              <a:t>In order to avoid required RGB values going beyond max/min we need to implement a limit to the range of LAB </a:t>
            </a:r>
            <a:r>
              <a:rPr lang="en-GB" dirty="0" err="1"/>
              <a:t>chromaticities</a:t>
            </a:r>
            <a:r>
              <a:rPr lang="en-GB" dirty="0"/>
              <a:t> allowed.</a:t>
            </a:r>
          </a:p>
          <a:p>
            <a:endParaRPr lang="en-GB" dirty="0"/>
          </a:p>
          <a:p>
            <a:r>
              <a:rPr lang="en-GB" dirty="0"/>
              <a:t>This limit will be in terms of the eccentricity (</a:t>
            </a:r>
            <a:r>
              <a:rPr lang="en-GB" dirty="0">
                <a:hlinkClick r:id="rId2"/>
              </a:rPr>
              <a:t>often called “Chroma” in LAB space</a:t>
            </a:r>
            <a:r>
              <a:rPr lang="en-GB" dirty="0"/>
              <a:t>). On each step, before trying to render a new RGB it will be necessary to check that the Chroma isn’t greater than allowed.</a:t>
            </a:r>
          </a:p>
          <a:p>
            <a:endParaRPr lang="en-GB" dirty="0"/>
          </a:p>
          <a:p>
            <a:r>
              <a:rPr lang="en-GB" dirty="0"/>
              <a:t>We can calculate this limit in advance, but note there will be different limits for different L* values.</a:t>
            </a:r>
          </a:p>
        </p:txBody>
      </p:sp>
    </p:spTree>
    <p:extLst>
      <p:ext uri="{BB962C8B-B14F-4D97-AF65-F5344CB8AC3E}">
        <p14:creationId xmlns:p14="http://schemas.microsoft.com/office/powerpoint/2010/main" val="600348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8F96-AC4C-D9B5-CDC4-0E00486D4E18}"/>
              </a:ext>
            </a:extLst>
          </p:cNvPr>
          <p:cNvSpPr>
            <a:spLocks noGrp="1"/>
          </p:cNvSpPr>
          <p:nvPr>
            <p:ph type="title"/>
          </p:nvPr>
        </p:nvSpPr>
        <p:spPr/>
        <p:txBody>
          <a:bodyPr/>
          <a:lstStyle/>
          <a:p>
            <a:r>
              <a:rPr lang="en-GB" dirty="0"/>
              <a:t>Gamut figure</a:t>
            </a:r>
          </a:p>
        </p:txBody>
      </p:sp>
      <p:pic>
        <p:nvPicPr>
          <p:cNvPr id="4" name="Picture 3">
            <a:extLst>
              <a:ext uri="{FF2B5EF4-FFF2-40B4-BE49-F238E27FC236}">
                <a16:creationId xmlns:a16="http://schemas.microsoft.com/office/drawing/2014/main" id="{5C5DB541-A19A-3D4B-4FBD-9251DB57DCBF}"/>
              </a:ext>
            </a:extLst>
          </p:cNvPr>
          <p:cNvPicPr>
            <a:picLocks noChangeAspect="1"/>
          </p:cNvPicPr>
          <p:nvPr/>
        </p:nvPicPr>
        <p:blipFill>
          <a:blip r:embed="rId2"/>
          <a:stretch>
            <a:fillRect/>
          </a:stretch>
        </p:blipFill>
        <p:spPr>
          <a:xfrm>
            <a:off x="2709635" y="1690688"/>
            <a:ext cx="6096000" cy="4572000"/>
          </a:xfrm>
          <a:prstGeom prst="rect">
            <a:avLst/>
          </a:prstGeom>
        </p:spPr>
      </p:pic>
      <p:grpSp>
        <p:nvGrpSpPr>
          <p:cNvPr id="9" name="Group 8">
            <a:extLst>
              <a:ext uri="{FF2B5EF4-FFF2-40B4-BE49-F238E27FC236}">
                <a16:creationId xmlns:a16="http://schemas.microsoft.com/office/drawing/2014/main" id="{DEE44631-6FB4-864E-920B-DED8838993D9}"/>
              </a:ext>
            </a:extLst>
          </p:cNvPr>
          <p:cNvGrpSpPr/>
          <p:nvPr/>
        </p:nvGrpSpPr>
        <p:grpSpPr>
          <a:xfrm>
            <a:off x="4874229" y="3457281"/>
            <a:ext cx="1373172" cy="1373172"/>
            <a:chOff x="8795779" y="2231797"/>
            <a:chExt cx="1373172" cy="1373172"/>
          </a:xfrm>
        </p:grpSpPr>
        <p:sp>
          <p:nvSpPr>
            <p:cNvPr id="7" name="Oval 6">
              <a:extLst>
                <a:ext uri="{FF2B5EF4-FFF2-40B4-BE49-F238E27FC236}">
                  <a16:creationId xmlns:a16="http://schemas.microsoft.com/office/drawing/2014/main" id="{AE392875-48E5-15EE-9D8D-A6F110616A16}"/>
                </a:ext>
              </a:extLst>
            </p:cNvPr>
            <p:cNvSpPr/>
            <p:nvPr/>
          </p:nvSpPr>
          <p:spPr>
            <a:xfrm>
              <a:off x="8795779" y="2231797"/>
              <a:ext cx="1373172" cy="1373172"/>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3201A8A0-E12A-4A69-E309-FCDE6E2FFE40}"/>
                </a:ext>
              </a:extLst>
            </p:cNvPr>
            <p:cNvSpPr txBox="1"/>
            <p:nvPr/>
          </p:nvSpPr>
          <p:spPr>
            <a:xfrm>
              <a:off x="9328316" y="2732350"/>
              <a:ext cx="308098" cy="369332"/>
            </a:xfrm>
            <a:prstGeom prst="rect">
              <a:avLst/>
            </a:prstGeom>
            <a:noFill/>
          </p:spPr>
          <p:txBody>
            <a:bodyPr wrap="none" rtlCol="0">
              <a:spAutoFit/>
            </a:bodyPr>
            <a:lstStyle/>
            <a:p>
              <a:r>
                <a:rPr lang="en-GB" dirty="0"/>
                <a:t>+</a:t>
              </a:r>
            </a:p>
          </p:txBody>
        </p:sp>
      </p:grpSp>
      <p:sp>
        <p:nvSpPr>
          <p:cNvPr id="10" name="TextBox 9">
            <a:extLst>
              <a:ext uri="{FF2B5EF4-FFF2-40B4-BE49-F238E27FC236}">
                <a16:creationId xmlns:a16="http://schemas.microsoft.com/office/drawing/2014/main" id="{A99EFB0C-3E09-E7B2-A4FB-3FC699E85F46}"/>
              </a:ext>
            </a:extLst>
          </p:cNvPr>
          <p:cNvSpPr txBox="1"/>
          <p:nvPr/>
        </p:nvSpPr>
        <p:spPr>
          <a:xfrm>
            <a:off x="8805635" y="2876550"/>
            <a:ext cx="1913152" cy="369332"/>
          </a:xfrm>
          <a:prstGeom prst="rect">
            <a:avLst/>
          </a:prstGeom>
          <a:noFill/>
        </p:spPr>
        <p:txBody>
          <a:bodyPr wrap="none" rtlCol="0">
            <a:spAutoFit/>
          </a:bodyPr>
          <a:lstStyle/>
          <a:p>
            <a:r>
              <a:rPr lang="en-GB" dirty="0"/>
              <a:t>White point (D65)</a:t>
            </a:r>
          </a:p>
        </p:txBody>
      </p:sp>
      <p:sp>
        <p:nvSpPr>
          <p:cNvPr id="14" name="TextBox 13">
            <a:extLst>
              <a:ext uri="{FF2B5EF4-FFF2-40B4-BE49-F238E27FC236}">
                <a16:creationId xmlns:a16="http://schemas.microsoft.com/office/drawing/2014/main" id="{76660A91-8E37-79BA-BA0E-611219B38930}"/>
              </a:ext>
            </a:extLst>
          </p:cNvPr>
          <p:cNvSpPr txBox="1"/>
          <p:nvPr/>
        </p:nvSpPr>
        <p:spPr>
          <a:xfrm>
            <a:off x="5539538" y="6447354"/>
            <a:ext cx="6652462" cy="369332"/>
          </a:xfrm>
          <a:prstGeom prst="rect">
            <a:avLst/>
          </a:prstGeom>
          <a:noFill/>
        </p:spPr>
        <p:txBody>
          <a:bodyPr wrap="none" rtlCol="0">
            <a:spAutoFit/>
          </a:bodyPr>
          <a:lstStyle/>
          <a:p>
            <a:r>
              <a:rPr lang="en-GB" dirty="0"/>
              <a:t>Note this is shown in </a:t>
            </a:r>
            <a:r>
              <a:rPr lang="en-GB" dirty="0" err="1"/>
              <a:t>xy</a:t>
            </a:r>
            <a:r>
              <a:rPr lang="en-GB" dirty="0"/>
              <a:t> space by the principle is the same for LAB</a:t>
            </a:r>
          </a:p>
        </p:txBody>
      </p:sp>
      <p:cxnSp>
        <p:nvCxnSpPr>
          <p:cNvPr id="15" name="Straight Arrow Connector 14">
            <a:extLst>
              <a:ext uri="{FF2B5EF4-FFF2-40B4-BE49-F238E27FC236}">
                <a16:creationId xmlns:a16="http://schemas.microsoft.com/office/drawing/2014/main" id="{AD82D8FB-CF02-AFBF-6ED8-CEC7CDBDCC63}"/>
              </a:ext>
            </a:extLst>
          </p:cNvPr>
          <p:cNvCxnSpPr>
            <a:cxnSpLocks/>
          </p:cNvCxnSpPr>
          <p:nvPr/>
        </p:nvCxnSpPr>
        <p:spPr>
          <a:xfrm flipH="1" flipV="1">
            <a:off x="5319275" y="3904911"/>
            <a:ext cx="220263" cy="217033"/>
          </a:xfrm>
          <a:prstGeom prst="straightConnector1">
            <a:avLst/>
          </a:prstGeom>
          <a:ln w="9525">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B90F419B-B26F-AF71-FE77-163202975C6A}"/>
              </a:ext>
            </a:extLst>
          </p:cNvPr>
          <p:cNvSpPr txBox="1"/>
          <p:nvPr/>
        </p:nvSpPr>
        <p:spPr>
          <a:xfrm>
            <a:off x="812987" y="3422690"/>
            <a:ext cx="2251963" cy="369332"/>
          </a:xfrm>
          <a:prstGeom prst="rect">
            <a:avLst/>
          </a:prstGeom>
          <a:noFill/>
        </p:spPr>
        <p:txBody>
          <a:bodyPr wrap="none" rtlCol="0">
            <a:spAutoFit/>
          </a:bodyPr>
          <a:lstStyle/>
          <a:p>
            <a:r>
              <a:rPr lang="en-GB" dirty="0"/>
              <a:t>Eccentricity/Chroma</a:t>
            </a:r>
          </a:p>
        </p:txBody>
      </p:sp>
      <p:cxnSp>
        <p:nvCxnSpPr>
          <p:cNvPr id="23" name="Straight Connector 22">
            <a:extLst>
              <a:ext uri="{FF2B5EF4-FFF2-40B4-BE49-F238E27FC236}">
                <a16:creationId xmlns:a16="http://schemas.microsoft.com/office/drawing/2014/main" id="{998F6BC5-BF2D-C166-0081-7FD1F41C5CD7}"/>
              </a:ext>
            </a:extLst>
          </p:cNvPr>
          <p:cNvCxnSpPr>
            <a:cxnSpLocks/>
          </p:cNvCxnSpPr>
          <p:nvPr/>
        </p:nvCxnSpPr>
        <p:spPr>
          <a:xfrm>
            <a:off x="3067050" y="3601858"/>
            <a:ext cx="2324164" cy="3908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C6D9246-E626-25F9-2A33-E1CC1EE25946}"/>
              </a:ext>
            </a:extLst>
          </p:cNvPr>
          <p:cNvCxnSpPr>
            <a:cxnSpLocks/>
          </p:cNvCxnSpPr>
          <p:nvPr/>
        </p:nvCxnSpPr>
        <p:spPr>
          <a:xfrm flipV="1">
            <a:off x="5560815" y="3061216"/>
            <a:ext cx="3244820" cy="1087962"/>
          </a:xfrm>
          <a:prstGeom prst="line">
            <a:avLst/>
          </a:prstGeom>
        </p:spPr>
        <p:style>
          <a:lnRef idx="2">
            <a:schemeClr val="accent1"/>
          </a:lnRef>
          <a:fillRef idx="0">
            <a:schemeClr val="accent1"/>
          </a:fillRef>
          <a:effectRef idx="1">
            <a:schemeClr val="accent1"/>
          </a:effectRef>
          <a:fontRef idx="minor">
            <a:schemeClr val="tx1"/>
          </a:fontRef>
        </p:style>
      </p:cxnSp>
      <p:sp>
        <p:nvSpPr>
          <p:cNvPr id="26" name="Arc 25">
            <a:extLst>
              <a:ext uri="{FF2B5EF4-FFF2-40B4-BE49-F238E27FC236}">
                <a16:creationId xmlns:a16="http://schemas.microsoft.com/office/drawing/2014/main" id="{0531FE4D-38FE-14FD-68FA-48054F025DB5}"/>
              </a:ext>
            </a:extLst>
          </p:cNvPr>
          <p:cNvSpPr/>
          <p:nvPr/>
        </p:nvSpPr>
        <p:spPr>
          <a:xfrm>
            <a:off x="5235113" y="3878631"/>
            <a:ext cx="588390" cy="545758"/>
          </a:xfrm>
          <a:prstGeom prst="arc">
            <a:avLst>
              <a:gd name="adj1" fmla="val 14232692"/>
              <a:gd name="adj2" fmla="val 21069989"/>
            </a:avLst>
          </a:prstGeom>
          <a:ln w="9525">
            <a:solidFill>
              <a:schemeClr val="tx1"/>
            </a:solidFill>
            <a:prstDash val="sysDash"/>
            <a:headEnd type="triangl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5EF1944B-17F6-A861-2110-582930C468BC}"/>
              </a:ext>
            </a:extLst>
          </p:cNvPr>
          <p:cNvSpPr txBox="1"/>
          <p:nvPr/>
        </p:nvSpPr>
        <p:spPr>
          <a:xfrm>
            <a:off x="5823503" y="2614716"/>
            <a:ext cx="1233030" cy="369332"/>
          </a:xfrm>
          <a:prstGeom prst="rect">
            <a:avLst/>
          </a:prstGeom>
          <a:noFill/>
        </p:spPr>
        <p:txBody>
          <a:bodyPr wrap="none" rtlCol="0">
            <a:spAutoFit/>
          </a:bodyPr>
          <a:lstStyle/>
          <a:p>
            <a:r>
              <a:rPr lang="en-GB" dirty="0"/>
              <a:t>Angle/Hue</a:t>
            </a:r>
          </a:p>
        </p:txBody>
      </p:sp>
      <p:cxnSp>
        <p:nvCxnSpPr>
          <p:cNvPr id="28" name="Straight Connector 27">
            <a:extLst>
              <a:ext uri="{FF2B5EF4-FFF2-40B4-BE49-F238E27FC236}">
                <a16:creationId xmlns:a16="http://schemas.microsoft.com/office/drawing/2014/main" id="{0415C7CC-6782-B6F8-A62E-8F8976B6BDDD}"/>
              </a:ext>
            </a:extLst>
          </p:cNvPr>
          <p:cNvCxnSpPr>
            <a:cxnSpLocks/>
          </p:cNvCxnSpPr>
          <p:nvPr/>
        </p:nvCxnSpPr>
        <p:spPr>
          <a:xfrm flipH="1">
            <a:off x="5714864" y="2968709"/>
            <a:ext cx="600877" cy="905244"/>
          </a:xfrm>
          <a:prstGeom prst="line">
            <a:avLst/>
          </a:prstGeom>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BCABF1D9-72B1-4B82-A879-75A4365493BD}"/>
              </a:ext>
            </a:extLst>
          </p:cNvPr>
          <p:cNvSpPr txBox="1"/>
          <p:nvPr/>
        </p:nvSpPr>
        <p:spPr>
          <a:xfrm>
            <a:off x="5131575" y="3657928"/>
            <a:ext cx="287258" cy="369332"/>
          </a:xfrm>
          <a:prstGeom prst="rect">
            <a:avLst/>
          </a:prstGeom>
          <a:noFill/>
        </p:spPr>
        <p:txBody>
          <a:bodyPr wrap="none" rtlCol="0">
            <a:spAutoFit/>
          </a:bodyPr>
          <a:lstStyle/>
          <a:p>
            <a:r>
              <a:rPr lang="en-GB" dirty="0"/>
              <a:t>x</a:t>
            </a:r>
          </a:p>
        </p:txBody>
      </p:sp>
      <p:cxnSp>
        <p:nvCxnSpPr>
          <p:cNvPr id="33" name="Straight Arrow Connector 32">
            <a:extLst>
              <a:ext uri="{FF2B5EF4-FFF2-40B4-BE49-F238E27FC236}">
                <a16:creationId xmlns:a16="http://schemas.microsoft.com/office/drawing/2014/main" id="{31B309C8-CC10-531C-412A-76F120BEA085}"/>
              </a:ext>
            </a:extLst>
          </p:cNvPr>
          <p:cNvCxnSpPr>
            <a:cxnSpLocks/>
          </p:cNvCxnSpPr>
          <p:nvPr/>
        </p:nvCxnSpPr>
        <p:spPr>
          <a:xfrm flipH="1">
            <a:off x="5567540" y="4121944"/>
            <a:ext cx="332529" cy="9163"/>
          </a:xfrm>
          <a:prstGeom prst="straightConnector1">
            <a:avLst/>
          </a:prstGeom>
          <a:ln w="9525">
            <a:prstDash val="lgDash"/>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CDF2B674-CF40-634F-AD99-30010C7F9A13}"/>
              </a:ext>
            </a:extLst>
          </p:cNvPr>
          <p:cNvSpPr txBox="1"/>
          <p:nvPr/>
        </p:nvSpPr>
        <p:spPr>
          <a:xfrm>
            <a:off x="5854152" y="4038774"/>
            <a:ext cx="362600" cy="184666"/>
          </a:xfrm>
          <a:prstGeom prst="rect">
            <a:avLst/>
          </a:prstGeom>
          <a:noFill/>
        </p:spPr>
        <p:txBody>
          <a:bodyPr wrap="none" rtlCol="0">
            <a:spAutoFit/>
          </a:bodyPr>
          <a:lstStyle/>
          <a:p>
            <a:r>
              <a:rPr lang="en-GB" sz="600" dirty="0"/>
              <a:t>0 </a:t>
            </a:r>
            <a:r>
              <a:rPr lang="en-GB" sz="600" dirty="0" err="1"/>
              <a:t>deg</a:t>
            </a:r>
            <a:endParaRPr lang="en-GB" sz="600" dirty="0"/>
          </a:p>
        </p:txBody>
      </p:sp>
      <p:sp>
        <p:nvSpPr>
          <p:cNvPr id="37" name="TextBox 36">
            <a:extLst>
              <a:ext uri="{FF2B5EF4-FFF2-40B4-BE49-F238E27FC236}">
                <a16:creationId xmlns:a16="http://schemas.microsoft.com/office/drawing/2014/main" id="{3C7574C1-09C2-1421-FC9D-5D5FBD500196}"/>
              </a:ext>
            </a:extLst>
          </p:cNvPr>
          <p:cNvSpPr txBox="1"/>
          <p:nvPr/>
        </p:nvSpPr>
        <p:spPr>
          <a:xfrm>
            <a:off x="7751313" y="3804198"/>
            <a:ext cx="3735838" cy="646331"/>
          </a:xfrm>
          <a:prstGeom prst="rect">
            <a:avLst/>
          </a:prstGeom>
          <a:noFill/>
        </p:spPr>
        <p:txBody>
          <a:bodyPr wrap="square" rtlCol="0">
            <a:spAutoFit/>
          </a:bodyPr>
          <a:lstStyle/>
          <a:p>
            <a:r>
              <a:rPr lang="en-GB" dirty="0"/>
              <a:t>Max allowed Chroma, and the circle on which hue settings will be made</a:t>
            </a:r>
          </a:p>
        </p:txBody>
      </p:sp>
      <p:cxnSp>
        <p:nvCxnSpPr>
          <p:cNvPr id="38" name="Straight Connector 37">
            <a:extLst>
              <a:ext uri="{FF2B5EF4-FFF2-40B4-BE49-F238E27FC236}">
                <a16:creationId xmlns:a16="http://schemas.microsoft.com/office/drawing/2014/main" id="{833F4D70-CB79-B4AF-541B-8B69E7F4E451}"/>
              </a:ext>
            </a:extLst>
          </p:cNvPr>
          <p:cNvCxnSpPr>
            <a:cxnSpLocks/>
          </p:cNvCxnSpPr>
          <p:nvPr/>
        </p:nvCxnSpPr>
        <p:spPr>
          <a:xfrm flipV="1">
            <a:off x="6237545" y="3988864"/>
            <a:ext cx="1483118" cy="19706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7518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40BAB-1EE1-AD1B-311A-EDBFBE633BFC}"/>
              </a:ext>
            </a:extLst>
          </p:cNvPr>
          <p:cNvSpPr>
            <a:spLocks noGrp="1"/>
          </p:cNvSpPr>
          <p:nvPr>
            <p:ph type="title"/>
          </p:nvPr>
        </p:nvSpPr>
        <p:spPr/>
        <p:txBody>
          <a:bodyPr/>
          <a:lstStyle/>
          <a:p>
            <a:r>
              <a:rPr lang="en-GB" dirty="0"/>
              <a:t>Questionnaire (draft)</a:t>
            </a:r>
          </a:p>
        </p:txBody>
      </p:sp>
      <p:sp>
        <p:nvSpPr>
          <p:cNvPr id="3" name="Content Placeholder 2">
            <a:extLst>
              <a:ext uri="{FF2B5EF4-FFF2-40B4-BE49-F238E27FC236}">
                <a16:creationId xmlns:a16="http://schemas.microsoft.com/office/drawing/2014/main" id="{00DB34AF-8353-503E-DAC3-A5FC985D1BA5}"/>
              </a:ext>
            </a:extLst>
          </p:cNvPr>
          <p:cNvSpPr>
            <a:spLocks noGrp="1"/>
          </p:cNvSpPr>
          <p:nvPr>
            <p:ph idx="1"/>
          </p:nvPr>
        </p:nvSpPr>
        <p:spPr>
          <a:xfrm>
            <a:off x="838200" y="1652330"/>
            <a:ext cx="10515600" cy="4840546"/>
          </a:xfrm>
        </p:spPr>
        <p:txBody>
          <a:bodyPr>
            <a:normAutofit fontScale="70000" lnSpcReduction="20000"/>
          </a:bodyPr>
          <a:lstStyle/>
          <a:p>
            <a:pPr marL="0" indent="0">
              <a:buNone/>
            </a:pPr>
            <a:r>
              <a:rPr lang="en-GB" dirty="0"/>
              <a:t>About your device:</a:t>
            </a:r>
          </a:p>
          <a:p>
            <a:pPr marL="0" indent="0">
              <a:buNone/>
            </a:pPr>
            <a:r>
              <a:rPr lang="en-GB" sz="1800" dirty="0"/>
              <a:t>What make is your phone?</a:t>
            </a:r>
          </a:p>
          <a:p>
            <a:pPr marL="0" indent="0">
              <a:buNone/>
            </a:pPr>
            <a:r>
              <a:rPr lang="en-GB" sz="1800" dirty="0"/>
              <a:t>What model is your phone?</a:t>
            </a:r>
          </a:p>
          <a:p>
            <a:pPr marL="0" indent="0">
              <a:buNone/>
            </a:pPr>
            <a:r>
              <a:rPr lang="en-GB" sz="1800" dirty="0"/>
              <a:t>Does your phone run on Android or Apple OS?</a:t>
            </a:r>
          </a:p>
          <a:p>
            <a:pPr marL="0" indent="0">
              <a:buNone/>
            </a:pPr>
            <a:r>
              <a:rPr lang="en-GB" sz="1800" dirty="0"/>
              <a:t>What browser do you use?</a:t>
            </a:r>
          </a:p>
          <a:p>
            <a:pPr marL="0" indent="0">
              <a:buNone/>
            </a:pPr>
            <a:r>
              <a:rPr lang="en-GB" sz="1800" dirty="0"/>
              <a:t>Do you use a “blue light filter” app or setting? Yes/No/Don’t know</a:t>
            </a:r>
          </a:p>
          <a:p>
            <a:pPr marL="0" indent="0">
              <a:buNone/>
              <a:tabLst>
                <a:tab pos="266700" algn="l"/>
              </a:tabLst>
            </a:pPr>
            <a:r>
              <a:rPr lang="en-GB" sz="1800" dirty="0"/>
              <a:t>	-[If yes] Was the “blue light filter” switched on when you completed the task? Yes/No/Don’t know</a:t>
            </a:r>
          </a:p>
          <a:p>
            <a:pPr marL="0" indent="0">
              <a:buNone/>
              <a:tabLst>
                <a:tab pos="266700" algn="l"/>
              </a:tabLst>
            </a:pPr>
            <a:r>
              <a:rPr lang="en-GB" sz="1800" dirty="0"/>
              <a:t>What mode do you generally use your phone in? Dark mode / Light mode / Don’t know/other</a:t>
            </a:r>
          </a:p>
          <a:p>
            <a:pPr marL="0" indent="0">
              <a:buNone/>
              <a:tabLst>
                <a:tab pos="266700" algn="l"/>
              </a:tabLst>
            </a:pPr>
            <a:r>
              <a:rPr lang="en-GB" sz="1800" dirty="0">
                <a:highlight>
                  <a:srgbClr val="FFFF00"/>
                </a:highlight>
              </a:rPr>
              <a:t>Does your phone adjust brightness automatically?</a:t>
            </a:r>
          </a:p>
          <a:p>
            <a:pPr marL="0" indent="0">
              <a:buNone/>
              <a:tabLst>
                <a:tab pos="266700" algn="l"/>
              </a:tabLst>
            </a:pPr>
            <a:r>
              <a:rPr lang="en-GB" sz="1800" dirty="0">
                <a:highlight>
                  <a:srgbClr val="FFFF00"/>
                </a:highlight>
              </a:rPr>
              <a:t>Does your phone have </a:t>
            </a:r>
            <a:r>
              <a:rPr lang="en-GB" sz="1800" dirty="0" err="1">
                <a:highlight>
                  <a:srgbClr val="FFFF00"/>
                </a:highlight>
              </a:rPr>
              <a:t>TrueTone</a:t>
            </a:r>
            <a:r>
              <a:rPr lang="en-GB" sz="1800" dirty="0">
                <a:highlight>
                  <a:srgbClr val="FFFF00"/>
                </a:highlight>
              </a:rPr>
              <a:t> (iPhone) ?</a:t>
            </a:r>
          </a:p>
          <a:p>
            <a:pPr marL="0" indent="0">
              <a:buNone/>
              <a:tabLst>
                <a:tab pos="266700" algn="l"/>
              </a:tabLst>
            </a:pPr>
            <a:r>
              <a:rPr lang="en-GB" sz="1800" dirty="0"/>
              <a:t>How long have you had this phone for? (months)</a:t>
            </a:r>
          </a:p>
          <a:p>
            <a:pPr marL="0" indent="0">
              <a:buNone/>
            </a:pPr>
            <a:r>
              <a:rPr lang="en-GB" sz="1800" dirty="0"/>
              <a:t>Approximately how many hours per day do you spend using this phone?</a:t>
            </a:r>
          </a:p>
          <a:p>
            <a:pPr marL="0" indent="0">
              <a:buNone/>
            </a:pPr>
            <a:endParaRPr lang="en-GB" dirty="0"/>
          </a:p>
          <a:p>
            <a:pPr marL="0" indent="0">
              <a:buNone/>
            </a:pPr>
            <a:r>
              <a:rPr lang="en-GB" dirty="0"/>
              <a:t>About your surroundings:</a:t>
            </a:r>
          </a:p>
          <a:p>
            <a:pPr marL="0" indent="0">
              <a:buNone/>
            </a:pPr>
            <a:r>
              <a:rPr lang="en-GB" sz="1800" dirty="0"/>
              <a:t>Where are you currently? At home / on campus</a:t>
            </a:r>
          </a:p>
          <a:p>
            <a:pPr marL="0" indent="266700">
              <a:buNone/>
            </a:pPr>
            <a:r>
              <a:rPr lang="en-GB" sz="1800" dirty="0"/>
              <a:t>-[on campus] What room are you in?</a:t>
            </a:r>
          </a:p>
          <a:p>
            <a:pPr marL="0" indent="0">
              <a:buNone/>
            </a:pPr>
            <a:r>
              <a:rPr lang="en-GB" sz="1800" dirty="0"/>
              <a:t>What is the lighting like where you are sitting? Completely natural, majority natural, majority artificial, completely artificial</a:t>
            </a:r>
          </a:p>
          <a:p>
            <a:pPr marL="0" indent="0">
              <a:buNone/>
            </a:pPr>
            <a:endParaRPr lang="en-GB" sz="1800" dirty="0"/>
          </a:p>
        </p:txBody>
      </p:sp>
    </p:spTree>
    <p:extLst>
      <p:ext uri="{BB962C8B-B14F-4D97-AF65-F5344CB8AC3E}">
        <p14:creationId xmlns:p14="http://schemas.microsoft.com/office/powerpoint/2010/main" val="2505976508"/>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402</TotalTime>
  <Words>673</Words>
  <Application>Microsoft Office PowerPoint</Application>
  <PresentationFormat>Widescreen</PresentationFormat>
  <Paragraphs>78</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Display Specific Adaptation</vt:lpstr>
      <vt:lpstr>PowerPoint Presentation</vt:lpstr>
      <vt:lpstr>Participant journey</vt:lpstr>
      <vt:lpstr>Colour picker – white settings</vt:lpstr>
      <vt:lpstr>Colour picker  - hue settings</vt:lpstr>
      <vt:lpstr>LAB space/gamut</vt:lpstr>
      <vt:lpstr>Gamut figure</vt:lpstr>
      <vt:lpstr>Questionnaire (draft)</vt:lpstr>
    </vt:vector>
  </TitlesOfParts>
  <Company>University of Sussex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Maule</dc:creator>
  <cp:lastModifiedBy>Yesesvi Konakanchi</cp:lastModifiedBy>
  <cp:revision>14</cp:revision>
  <dcterms:created xsi:type="dcterms:W3CDTF">2024-06-12T08:43:34Z</dcterms:created>
  <dcterms:modified xsi:type="dcterms:W3CDTF">2024-08-06T12:44:13Z</dcterms:modified>
</cp:coreProperties>
</file>