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</p:sldIdLst>
  <p:sldSz cx="13411200" cy="7543800"/>
  <p:notesSz cx="13411200" cy="7543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70"/>
  </p:normalViewPr>
  <p:slideViewPr>
    <p:cSldViewPr>
      <p:cViewPr varScale="1">
        <p:scale>
          <a:sx n="99" d="100"/>
          <a:sy n="99" d="100"/>
        </p:scale>
        <p:origin x="92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6899" y="318770"/>
            <a:ext cx="11379835" cy="57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1680" y="4224528"/>
            <a:ext cx="9387840" cy="188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0560" y="1735074"/>
            <a:ext cx="5833872" cy="4978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06768" y="1735074"/>
            <a:ext cx="5833872" cy="4978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320675"/>
            <a:ext cx="122174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99" y="3095624"/>
            <a:ext cx="12268200" cy="3814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59808" y="7015734"/>
            <a:ext cx="4291584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0560" y="7015734"/>
            <a:ext cx="3084576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075443" y="7218508"/>
            <a:ext cx="24384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localhost/Users/ms2027/Downloads/lecture_02.html?view=print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file:///localhost/Users/ms2027/Downloads/lecture_02.html?view=print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canvas.sussex.ac.uk/courses/31714/quizzes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jpg"/><Relationship Id="rId4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table.net/" TargetMode="External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table.net/" TargetMode="External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hyperlink" Target="file:///localhost/Users/ms2027/Downloads/lecture_02.html?view=pri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canvas.sussex.ac.uk/courses/31714/pages/module-contacts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localhost/Users/ms2027/Downloads/lecture_02.html?view=prin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file:///localhost/Users/ms2027/Downloads/lecture_02.html?view=print" TargetMode="Externa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21203/rs.3.rs-3834933/v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ollev.com/martinasladek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5154" y="2606675"/>
            <a:ext cx="11101070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225" dirty="0"/>
              <a:t>Fundamentals</a:t>
            </a:r>
            <a:r>
              <a:rPr sz="5600" spc="-409" dirty="0"/>
              <a:t> </a:t>
            </a:r>
            <a:r>
              <a:rPr sz="5600" spc="-80" dirty="0"/>
              <a:t>of</a:t>
            </a:r>
            <a:r>
              <a:rPr sz="5600" spc="-409" dirty="0"/>
              <a:t> </a:t>
            </a:r>
            <a:r>
              <a:rPr sz="5600" spc="-145" dirty="0"/>
              <a:t>Statistical</a:t>
            </a:r>
            <a:r>
              <a:rPr sz="5600" spc="-409" dirty="0"/>
              <a:t> </a:t>
            </a:r>
            <a:r>
              <a:rPr sz="5600" spc="-805" dirty="0"/>
              <a:t>T</a:t>
            </a:r>
            <a:r>
              <a:rPr sz="5600" spc="-210" dirty="0"/>
              <a:t>esting</a:t>
            </a:r>
            <a:endParaRPr sz="5600"/>
          </a:p>
        </p:txBody>
      </p:sp>
      <p:sp>
        <p:nvSpPr>
          <p:cNvPr id="3" name="object 3"/>
          <p:cNvSpPr txBox="1"/>
          <p:nvPr/>
        </p:nvSpPr>
        <p:spPr>
          <a:xfrm>
            <a:off x="2825005" y="3635375"/>
            <a:ext cx="7761605" cy="12350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900" spc="-85" dirty="0">
                <a:solidFill>
                  <a:srgbClr val="003B49"/>
                </a:solidFill>
                <a:latin typeface="Arial"/>
                <a:cs typeface="Arial"/>
              </a:rPr>
              <a:t>The</a:t>
            </a:r>
            <a:r>
              <a:rPr sz="2900" spc="-1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spc="-35" dirty="0">
                <a:solidFill>
                  <a:srgbClr val="003B49"/>
                </a:solidFill>
                <a:latin typeface="Arial"/>
                <a:cs typeface="Arial"/>
              </a:rPr>
              <a:t>last</a:t>
            </a:r>
            <a:r>
              <a:rPr sz="2900" spc="-1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3B49"/>
                </a:solidFill>
                <a:latin typeface="Arial"/>
                <a:cs typeface="Arial"/>
              </a:rPr>
              <a:t>petrol</a:t>
            </a:r>
            <a:r>
              <a:rPr sz="2900" spc="-1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3B49"/>
                </a:solidFill>
                <a:latin typeface="Arial"/>
                <a:cs typeface="Arial"/>
              </a:rPr>
              <a:t>station</a:t>
            </a:r>
            <a:r>
              <a:rPr sz="2900" spc="-1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3B49"/>
                </a:solidFill>
                <a:latin typeface="Arial"/>
                <a:cs typeface="Arial"/>
              </a:rPr>
              <a:t>before</a:t>
            </a:r>
            <a:r>
              <a:rPr sz="2900" spc="-1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dirty="0">
                <a:solidFill>
                  <a:srgbClr val="003B49"/>
                </a:solidFill>
                <a:latin typeface="Arial"/>
                <a:cs typeface="Arial"/>
              </a:rPr>
              <a:t>the</a:t>
            </a:r>
            <a:r>
              <a:rPr sz="2900" spc="-180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spc="-45" dirty="0">
                <a:solidFill>
                  <a:srgbClr val="003B49"/>
                </a:solidFill>
                <a:latin typeface="Arial"/>
                <a:cs typeface="Arial"/>
              </a:rPr>
              <a:t>Highway</a:t>
            </a:r>
            <a:r>
              <a:rPr sz="2900" spc="-1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spc="100" dirty="0">
                <a:solidFill>
                  <a:srgbClr val="003B49"/>
                </a:solidFill>
                <a:latin typeface="Arial"/>
                <a:cs typeface="Arial"/>
              </a:rPr>
              <a:t>to</a:t>
            </a:r>
            <a:r>
              <a:rPr sz="2900" spc="-185" dirty="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sz="2900" spc="-20" dirty="0">
                <a:solidFill>
                  <a:srgbClr val="003B49"/>
                </a:solidFill>
                <a:latin typeface="Arial"/>
                <a:cs typeface="Arial"/>
              </a:rPr>
              <a:t>Hell</a:t>
            </a:r>
            <a:endParaRPr sz="2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250" spc="-40" dirty="0">
                <a:latin typeface="Arial"/>
                <a:cs typeface="Arial"/>
              </a:rPr>
              <a:t>Dr.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Martina</a:t>
            </a:r>
            <a:r>
              <a:rPr sz="2250" spc="-10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Sladekova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Research</a:t>
            </a:r>
            <a:r>
              <a:rPr spc="-26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50" dirty="0"/>
              <a:t>and</a:t>
            </a:r>
            <a:r>
              <a:rPr spc="-260" dirty="0"/>
              <a:t> </a:t>
            </a:r>
            <a:r>
              <a:rPr spc="-145" dirty="0"/>
              <a:t>hypotheses</a:t>
            </a:r>
          </a:p>
        </p:txBody>
      </p:sp>
      <p:sp>
        <p:nvSpPr>
          <p:cNvPr id="3" name="object 3"/>
          <p:cNvSpPr/>
          <p:nvPr/>
        </p:nvSpPr>
        <p:spPr>
          <a:xfrm>
            <a:off x="990599" y="1724022"/>
            <a:ext cx="47625" cy="628650"/>
          </a:xfrm>
          <a:custGeom>
            <a:avLst/>
            <a:gdLst/>
            <a:ahLst/>
            <a:cxnLst/>
            <a:rect l="l" t="t" r="r" b="b"/>
            <a:pathLst>
              <a:path w="47625" h="628650">
                <a:moveTo>
                  <a:pt x="47624" y="628649"/>
                </a:moveTo>
                <a:lnTo>
                  <a:pt x="0" y="628649"/>
                </a:lnTo>
                <a:lnTo>
                  <a:pt x="0" y="0"/>
                </a:lnTo>
                <a:lnTo>
                  <a:pt x="47624" y="0"/>
                </a:lnTo>
                <a:lnTo>
                  <a:pt x="47624" y="628649"/>
                </a:lnTo>
                <a:close/>
              </a:path>
            </a:pathLst>
          </a:custGeom>
          <a:solidFill>
            <a:srgbClr val="1C418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899" y="1035050"/>
            <a:ext cx="870775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50" dirty="0">
                <a:latin typeface="Arial"/>
                <a:cs typeface="Arial"/>
              </a:rPr>
              <a:t>Some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other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examples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[made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up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data]: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</a:pPr>
            <a:r>
              <a:rPr sz="2250" b="1" spc="-95" dirty="0">
                <a:solidFill>
                  <a:srgbClr val="1C4189"/>
                </a:solidFill>
                <a:latin typeface="Arial"/>
                <a:cs typeface="Arial"/>
              </a:rPr>
              <a:t>Hypothesis: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more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procrastinate,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more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stressed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feel.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8850" y="2852737"/>
            <a:ext cx="8948737" cy="43291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Research</a:t>
            </a:r>
            <a:r>
              <a:rPr spc="-26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50" dirty="0"/>
              <a:t>and</a:t>
            </a:r>
            <a:r>
              <a:rPr spc="-260" dirty="0"/>
              <a:t> </a:t>
            </a:r>
            <a:r>
              <a:rPr spc="-145" dirty="0"/>
              <a:t>hypotheses</a:t>
            </a:r>
          </a:p>
        </p:txBody>
      </p:sp>
      <p:sp>
        <p:nvSpPr>
          <p:cNvPr id="3" name="object 3"/>
          <p:cNvSpPr/>
          <p:nvPr/>
        </p:nvSpPr>
        <p:spPr>
          <a:xfrm>
            <a:off x="990599" y="1724022"/>
            <a:ext cx="47625" cy="1057275"/>
          </a:xfrm>
          <a:custGeom>
            <a:avLst/>
            <a:gdLst/>
            <a:ahLst/>
            <a:cxnLst/>
            <a:rect l="l" t="t" r="r" b="b"/>
            <a:pathLst>
              <a:path w="47625" h="1057275">
                <a:moveTo>
                  <a:pt x="47624" y="1057274"/>
                </a:moveTo>
                <a:lnTo>
                  <a:pt x="0" y="1057274"/>
                </a:lnTo>
                <a:lnTo>
                  <a:pt x="0" y="0"/>
                </a:lnTo>
                <a:lnTo>
                  <a:pt x="47624" y="0"/>
                </a:lnTo>
                <a:lnTo>
                  <a:pt x="47624" y="1057274"/>
                </a:lnTo>
                <a:close/>
              </a:path>
            </a:pathLst>
          </a:custGeom>
          <a:solidFill>
            <a:srgbClr val="1C418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899" y="1035050"/>
            <a:ext cx="997458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50" dirty="0">
                <a:latin typeface="Arial"/>
                <a:cs typeface="Arial"/>
              </a:rPr>
              <a:t>Some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other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examples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[made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up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data]:</a:t>
            </a:r>
            <a:endParaRPr sz="2250">
              <a:latin typeface="Arial"/>
              <a:cs typeface="Arial"/>
            </a:endParaRPr>
          </a:p>
          <a:p>
            <a:pPr marL="583565" marR="5080">
              <a:lnSpc>
                <a:spcPct val="125000"/>
              </a:lnSpc>
              <a:spcBef>
                <a:spcPts val="2250"/>
              </a:spcBef>
            </a:pPr>
            <a:r>
              <a:rPr sz="2250" b="1" spc="-114" dirty="0">
                <a:solidFill>
                  <a:srgbClr val="1C4189"/>
                </a:solidFill>
                <a:latin typeface="Arial"/>
                <a:cs typeface="Arial"/>
              </a:rPr>
              <a:t>Research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95" dirty="0">
                <a:solidFill>
                  <a:srgbClr val="1C4189"/>
                </a:solidFill>
                <a:latin typeface="Arial"/>
                <a:cs typeface="Arial"/>
              </a:rPr>
              <a:t>question: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there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relationship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between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caffeine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consumption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and </a:t>
            </a:r>
            <a:r>
              <a:rPr sz="2250" spc="-10" dirty="0">
                <a:latin typeface="Arial"/>
                <a:cs typeface="Arial"/>
              </a:rPr>
              <a:t>productivity?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8012" y="3281362"/>
            <a:ext cx="7115174" cy="34147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Research</a:t>
            </a:r>
            <a:r>
              <a:rPr spc="-26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50" dirty="0"/>
              <a:t>and</a:t>
            </a:r>
            <a:r>
              <a:rPr spc="-260" dirty="0"/>
              <a:t> </a:t>
            </a:r>
            <a:r>
              <a:rPr spc="-145" dirty="0"/>
              <a:t>hypotheses</a:t>
            </a:r>
          </a:p>
        </p:txBody>
      </p:sp>
      <p:sp>
        <p:nvSpPr>
          <p:cNvPr id="3" name="object 3"/>
          <p:cNvSpPr/>
          <p:nvPr/>
        </p:nvSpPr>
        <p:spPr>
          <a:xfrm>
            <a:off x="990599" y="1724021"/>
            <a:ext cx="47625" cy="1057275"/>
          </a:xfrm>
          <a:custGeom>
            <a:avLst/>
            <a:gdLst/>
            <a:ahLst/>
            <a:cxnLst/>
            <a:rect l="l" t="t" r="r" b="b"/>
            <a:pathLst>
              <a:path w="47625" h="1057275">
                <a:moveTo>
                  <a:pt x="47624" y="1057274"/>
                </a:moveTo>
                <a:lnTo>
                  <a:pt x="0" y="1057274"/>
                </a:lnTo>
                <a:lnTo>
                  <a:pt x="0" y="0"/>
                </a:lnTo>
                <a:lnTo>
                  <a:pt x="47624" y="0"/>
                </a:lnTo>
                <a:lnTo>
                  <a:pt x="47624" y="1057274"/>
                </a:lnTo>
                <a:close/>
              </a:path>
            </a:pathLst>
          </a:custGeom>
          <a:solidFill>
            <a:srgbClr val="1C418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899" y="1035050"/>
            <a:ext cx="997458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50" dirty="0">
                <a:latin typeface="Arial"/>
                <a:cs typeface="Arial"/>
              </a:rPr>
              <a:t>Some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other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examples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[made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up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data]:</a:t>
            </a:r>
            <a:endParaRPr sz="2250">
              <a:latin typeface="Arial"/>
              <a:cs typeface="Arial"/>
            </a:endParaRPr>
          </a:p>
          <a:p>
            <a:pPr marL="583565" marR="5080">
              <a:lnSpc>
                <a:spcPct val="125000"/>
              </a:lnSpc>
              <a:spcBef>
                <a:spcPts val="2250"/>
              </a:spcBef>
            </a:pPr>
            <a:r>
              <a:rPr sz="2250" b="1" spc="-114" dirty="0">
                <a:solidFill>
                  <a:srgbClr val="1C4189"/>
                </a:solidFill>
                <a:latin typeface="Arial"/>
                <a:cs typeface="Arial"/>
              </a:rPr>
              <a:t>Research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95" dirty="0">
                <a:solidFill>
                  <a:srgbClr val="1C4189"/>
                </a:solidFill>
                <a:latin typeface="Arial"/>
                <a:cs typeface="Arial"/>
              </a:rPr>
              <a:t>question: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there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relationship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between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caffeine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consumption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and </a:t>
            </a:r>
            <a:r>
              <a:rPr sz="2250" spc="-10" dirty="0">
                <a:latin typeface="Arial"/>
                <a:cs typeface="Arial"/>
              </a:rPr>
              <a:t>productivity?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8012" y="3281362"/>
            <a:ext cx="7115174" cy="34147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Research</a:t>
            </a:r>
            <a:r>
              <a:rPr spc="-26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50" dirty="0"/>
              <a:t>and</a:t>
            </a:r>
            <a:r>
              <a:rPr spc="-260" dirty="0"/>
              <a:t> </a:t>
            </a:r>
            <a:r>
              <a:rPr spc="-145" dirty="0"/>
              <a:t>hypotheses</a:t>
            </a:r>
          </a:p>
        </p:txBody>
      </p:sp>
      <p:sp>
        <p:nvSpPr>
          <p:cNvPr id="3" name="object 3"/>
          <p:cNvSpPr/>
          <p:nvPr/>
        </p:nvSpPr>
        <p:spPr>
          <a:xfrm>
            <a:off x="990599" y="1724021"/>
            <a:ext cx="47625" cy="1057275"/>
          </a:xfrm>
          <a:custGeom>
            <a:avLst/>
            <a:gdLst/>
            <a:ahLst/>
            <a:cxnLst/>
            <a:rect l="l" t="t" r="r" b="b"/>
            <a:pathLst>
              <a:path w="47625" h="1057275">
                <a:moveTo>
                  <a:pt x="47624" y="1057274"/>
                </a:moveTo>
                <a:lnTo>
                  <a:pt x="0" y="1057274"/>
                </a:lnTo>
                <a:lnTo>
                  <a:pt x="0" y="0"/>
                </a:lnTo>
                <a:lnTo>
                  <a:pt x="47624" y="0"/>
                </a:lnTo>
                <a:lnTo>
                  <a:pt x="47624" y="1057274"/>
                </a:lnTo>
                <a:close/>
              </a:path>
            </a:pathLst>
          </a:custGeom>
          <a:solidFill>
            <a:srgbClr val="1C418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899" y="1035050"/>
            <a:ext cx="1134999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50" dirty="0">
                <a:latin typeface="Arial"/>
                <a:cs typeface="Arial"/>
              </a:rPr>
              <a:t>Some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other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examples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[made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up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data,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though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some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studies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have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found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pattern]:</a:t>
            </a:r>
            <a:endParaRPr sz="2250">
              <a:latin typeface="Arial"/>
              <a:cs typeface="Arial"/>
            </a:endParaRPr>
          </a:p>
          <a:p>
            <a:pPr marL="583565" marR="5080">
              <a:lnSpc>
                <a:spcPct val="125000"/>
              </a:lnSpc>
              <a:spcBef>
                <a:spcPts val="2250"/>
              </a:spcBef>
            </a:pPr>
            <a:r>
              <a:rPr sz="2250" b="1" spc="-95" dirty="0">
                <a:solidFill>
                  <a:srgbClr val="1C4189"/>
                </a:solidFill>
                <a:latin typeface="Arial"/>
                <a:cs typeface="Arial"/>
              </a:rPr>
              <a:t>Hypothesis: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relationship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between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happiness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marriage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moderated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by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gender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in </a:t>
            </a:r>
            <a:r>
              <a:rPr sz="2250" spc="-55" dirty="0">
                <a:latin typeface="Arial"/>
                <a:cs typeface="Arial"/>
              </a:rPr>
              <a:t>heterosexual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relationships.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49" y="3281362"/>
            <a:ext cx="7005637" cy="34147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Research</a:t>
            </a:r>
            <a:r>
              <a:rPr spc="-26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50" dirty="0"/>
              <a:t>and</a:t>
            </a:r>
            <a:r>
              <a:rPr spc="-260" dirty="0"/>
              <a:t> </a:t>
            </a:r>
            <a:r>
              <a:rPr spc="-145" dirty="0"/>
              <a:t>hypotheses</a:t>
            </a:r>
          </a:p>
        </p:txBody>
      </p:sp>
      <p:sp>
        <p:nvSpPr>
          <p:cNvPr id="3" name="object 3"/>
          <p:cNvSpPr/>
          <p:nvPr/>
        </p:nvSpPr>
        <p:spPr>
          <a:xfrm>
            <a:off x="990599" y="1724021"/>
            <a:ext cx="47625" cy="1057275"/>
          </a:xfrm>
          <a:custGeom>
            <a:avLst/>
            <a:gdLst/>
            <a:ahLst/>
            <a:cxnLst/>
            <a:rect l="l" t="t" r="r" b="b"/>
            <a:pathLst>
              <a:path w="47625" h="1057275">
                <a:moveTo>
                  <a:pt x="47624" y="1057274"/>
                </a:moveTo>
                <a:lnTo>
                  <a:pt x="0" y="1057274"/>
                </a:lnTo>
                <a:lnTo>
                  <a:pt x="0" y="0"/>
                </a:lnTo>
                <a:lnTo>
                  <a:pt x="47624" y="0"/>
                </a:lnTo>
                <a:lnTo>
                  <a:pt x="47624" y="1057274"/>
                </a:lnTo>
                <a:close/>
              </a:path>
            </a:pathLst>
          </a:custGeom>
          <a:solidFill>
            <a:srgbClr val="1C418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899" y="1035050"/>
            <a:ext cx="1134999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50" dirty="0">
                <a:latin typeface="Arial"/>
                <a:cs typeface="Arial"/>
              </a:rPr>
              <a:t>Some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other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examples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[madu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up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data,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though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some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studies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have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found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pattern]:</a:t>
            </a:r>
            <a:endParaRPr sz="2250">
              <a:latin typeface="Arial"/>
              <a:cs typeface="Arial"/>
            </a:endParaRPr>
          </a:p>
          <a:p>
            <a:pPr marL="583565" marR="5080">
              <a:lnSpc>
                <a:spcPct val="125000"/>
              </a:lnSpc>
              <a:spcBef>
                <a:spcPts val="2250"/>
              </a:spcBef>
            </a:pPr>
            <a:r>
              <a:rPr sz="2250" b="1" spc="-95" dirty="0">
                <a:solidFill>
                  <a:srgbClr val="1C4189"/>
                </a:solidFill>
                <a:latin typeface="Arial"/>
                <a:cs typeface="Arial"/>
              </a:rPr>
              <a:t>Hypothesis: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relationship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between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happiness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marriage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moderated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by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gender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in </a:t>
            </a:r>
            <a:r>
              <a:rPr sz="2250" spc="-55" dirty="0">
                <a:latin typeface="Arial"/>
                <a:cs typeface="Arial"/>
              </a:rPr>
              <a:t>heterosexual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relationships.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49" y="3281362"/>
            <a:ext cx="7005637" cy="34147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Research</a:t>
            </a:r>
            <a:r>
              <a:rPr spc="-26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50" dirty="0"/>
              <a:t>and</a:t>
            </a:r>
            <a:r>
              <a:rPr spc="-260" dirty="0"/>
              <a:t> </a:t>
            </a:r>
            <a:r>
              <a:rPr spc="-145" dirty="0"/>
              <a:t>hypotheses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45"/>
            <a:ext cx="95249" cy="952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133595"/>
            <a:ext cx="95249" cy="9524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19174" y="2619370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9174" y="310514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2650" y="1092200"/>
            <a:ext cx="575818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5844">
              <a:lnSpc>
                <a:spcPct val="108300"/>
              </a:lnSpc>
              <a:spcBef>
                <a:spcPts val="100"/>
              </a:spcBef>
            </a:pPr>
            <a:r>
              <a:rPr sz="2250" dirty="0">
                <a:latin typeface="Arial"/>
                <a:cs typeface="Arial"/>
              </a:rPr>
              <a:t>Often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data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show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clear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cut </a:t>
            </a:r>
            <a:r>
              <a:rPr sz="2250" spc="-10" dirty="0">
                <a:latin typeface="Arial"/>
                <a:cs typeface="Arial"/>
              </a:rPr>
              <a:t>difference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250" spc="-30" dirty="0">
                <a:latin typeface="Arial"/>
                <a:cs typeface="Arial"/>
              </a:rPr>
              <a:t>“</a:t>
            </a:r>
            <a:r>
              <a:rPr sz="2250" b="1" spc="-30" dirty="0">
                <a:solidFill>
                  <a:srgbClr val="1C4189"/>
                </a:solidFill>
                <a:latin typeface="Arial"/>
                <a:cs typeface="Arial"/>
              </a:rPr>
              <a:t>p-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value</a:t>
            </a:r>
            <a:r>
              <a:rPr sz="2250" spc="-10" dirty="0">
                <a:latin typeface="Arial"/>
                <a:cs typeface="Arial"/>
              </a:rPr>
              <a:t>”:</a:t>
            </a:r>
            <a:endParaRPr sz="22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125"/>
              </a:spcBef>
            </a:pP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hypothesis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testing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tool</a:t>
            </a:r>
            <a:endParaRPr sz="2250">
              <a:latin typeface="Arial"/>
              <a:cs typeface="Arial"/>
            </a:endParaRPr>
          </a:p>
          <a:p>
            <a:pPr marL="393065" marR="5080">
              <a:lnSpc>
                <a:spcPct val="108300"/>
              </a:lnSpc>
              <a:spcBef>
                <a:spcPts val="900"/>
              </a:spcBef>
            </a:pP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value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calculate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“formally”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decide </a:t>
            </a:r>
            <a:r>
              <a:rPr sz="2250" dirty="0">
                <a:latin typeface="Arial"/>
                <a:cs typeface="Arial"/>
              </a:rPr>
              <a:t>whether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hypothesis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supported</a:t>
            </a:r>
            <a:endParaRPr sz="2250">
              <a:latin typeface="Arial"/>
              <a:cs typeface="Arial"/>
            </a:endParaRPr>
          </a:p>
          <a:p>
            <a:pPr marL="12700" marR="847725">
              <a:lnSpc>
                <a:spcPct val="108300"/>
              </a:lnSpc>
              <a:spcBef>
                <a:spcPts val="900"/>
              </a:spcBef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next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three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weeks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building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blocks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of </a:t>
            </a:r>
            <a:r>
              <a:rPr sz="2250" spc="-55" dirty="0">
                <a:latin typeface="Arial"/>
                <a:cs typeface="Arial"/>
              </a:rPr>
              <a:t>hypothesis</a:t>
            </a:r>
            <a:r>
              <a:rPr sz="2250" spc="-10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testing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962395"/>
            <a:ext cx="95249" cy="952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00950" y="1223962"/>
            <a:ext cx="4376737" cy="43719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Analysing</a:t>
            </a:r>
            <a:r>
              <a:rPr spc="-265" dirty="0"/>
              <a:t> </a:t>
            </a:r>
            <a:r>
              <a:rPr dirty="0"/>
              <a:t>Data</a:t>
            </a:r>
            <a:r>
              <a:rPr spc="-265" dirty="0"/>
              <a:t> </a:t>
            </a:r>
            <a:r>
              <a:rPr spc="-140" dirty="0"/>
              <a:t>Roadmap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723899"/>
            <a:ext cx="11582399" cy="65150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17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8321675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dirty="0"/>
              <a:t>Where</a:t>
            </a:r>
            <a:r>
              <a:rPr sz="5600" spc="-425" dirty="0"/>
              <a:t> </a:t>
            </a:r>
            <a:r>
              <a:rPr sz="5600" spc="-170" dirty="0"/>
              <a:t>did</a:t>
            </a:r>
            <a:r>
              <a:rPr sz="5600" spc="-420" dirty="0"/>
              <a:t> </a:t>
            </a:r>
            <a:r>
              <a:rPr sz="5600" spc="-25" dirty="0"/>
              <a:t>we</a:t>
            </a:r>
            <a:r>
              <a:rPr sz="5600" spc="-420" dirty="0"/>
              <a:t> </a:t>
            </a:r>
            <a:r>
              <a:rPr sz="5600" spc="-265" dirty="0"/>
              <a:t>come</a:t>
            </a:r>
            <a:r>
              <a:rPr sz="5600" spc="-420" dirty="0"/>
              <a:t> </a:t>
            </a:r>
            <a:r>
              <a:rPr sz="5600" spc="-290" dirty="0"/>
              <a:t>from?</a:t>
            </a:r>
            <a:endParaRPr sz="5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51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Quantitative</a:t>
            </a:r>
            <a:r>
              <a:rPr spc="-229" dirty="0"/>
              <a:t> </a:t>
            </a:r>
            <a:r>
              <a:rPr spc="-114" dirty="0"/>
              <a:t>research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9"/>
            <a:ext cx="95249" cy="9524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19174" y="184784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9174" y="239076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9174" y="293369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9174" y="347661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19174" y="401954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2650" y="949325"/>
            <a:ext cx="6124575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5080" indent="-381000">
              <a:lnSpc>
                <a:spcPct val="158300"/>
              </a:lnSpc>
              <a:spcBef>
                <a:spcPts val="100"/>
              </a:spcBef>
            </a:pPr>
            <a:r>
              <a:rPr sz="2250" dirty="0">
                <a:latin typeface="Arial"/>
                <a:cs typeface="Arial"/>
              </a:rPr>
              <a:t>In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quantitative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research,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often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(but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not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always): </a:t>
            </a:r>
            <a:r>
              <a:rPr sz="2250" spc="-10" dirty="0">
                <a:latin typeface="Arial"/>
                <a:cs typeface="Arial"/>
              </a:rPr>
              <a:t>Start</a:t>
            </a:r>
            <a:r>
              <a:rPr sz="2250" spc="-114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1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theory,</a:t>
            </a:r>
            <a:endParaRPr sz="2250">
              <a:latin typeface="Arial"/>
              <a:cs typeface="Arial"/>
            </a:endParaRPr>
          </a:p>
          <a:p>
            <a:pPr marL="393065" marR="846455">
              <a:lnSpc>
                <a:spcPct val="158300"/>
              </a:lnSpc>
            </a:pPr>
            <a:r>
              <a:rPr sz="2250" spc="-65" dirty="0">
                <a:latin typeface="Arial"/>
                <a:cs typeface="Arial"/>
              </a:rPr>
              <a:t>Devise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an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experiment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test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theory Collect</a:t>
            </a:r>
            <a:r>
              <a:rPr sz="2250" spc="-18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data</a:t>
            </a:r>
            <a:endParaRPr sz="22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575"/>
              </a:spcBef>
            </a:pPr>
            <a:r>
              <a:rPr sz="2250" b="1" spc="-80" dirty="0">
                <a:solidFill>
                  <a:srgbClr val="1C4189"/>
                </a:solidFill>
                <a:latin typeface="Arial"/>
                <a:cs typeface="Arial"/>
              </a:rPr>
              <a:t>Describe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1C4189"/>
                </a:solidFill>
                <a:latin typeface="Arial"/>
                <a:cs typeface="Arial"/>
              </a:rPr>
              <a:t>our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14" dirty="0">
                <a:solidFill>
                  <a:srgbClr val="1C4189"/>
                </a:solidFill>
                <a:latin typeface="Arial"/>
                <a:cs typeface="Arial"/>
              </a:rPr>
              <a:t>sample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&lt;-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last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term</a:t>
            </a:r>
            <a:endParaRPr sz="22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575"/>
              </a:spcBef>
            </a:pPr>
            <a:r>
              <a:rPr sz="2250" b="1" spc="-125" dirty="0">
                <a:solidFill>
                  <a:srgbClr val="1C4189"/>
                </a:solidFill>
                <a:latin typeface="Arial"/>
                <a:cs typeface="Arial"/>
              </a:rPr>
              <a:t>Test</a:t>
            </a:r>
            <a:r>
              <a:rPr sz="2250" b="1" spc="-17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10" dirty="0">
                <a:solidFill>
                  <a:srgbClr val="1C4189"/>
                </a:solidFill>
                <a:latin typeface="Arial"/>
                <a:cs typeface="Arial"/>
              </a:rPr>
              <a:t>hypotheses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&lt;-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term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Cats</a:t>
            </a:r>
            <a:r>
              <a:rPr spc="-295" dirty="0"/>
              <a:t> </a:t>
            </a:r>
            <a:r>
              <a:rPr spc="-55" dirty="0"/>
              <a:t>or</a:t>
            </a:r>
            <a:r>
              <a:rPr spc="-290" dirty="0"/>
              <a:t> </a:t>
            </a:r>
            <a:r>
              <a:rPr spc="-295" dirty="0"/>
              <a:t>dogs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0225" y="1123950"/>
            <a:ext cx="9810749" cy="5410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0624" y="2362199"/>
            <a:ext cx="3438524" cy="22002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1579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</a:t>
            </a:r>
            <a:r>
              <a:rPr spc="-305" dirty="0"/>
              <a:t> </a:t>
            </a:r>
            <a:r>
              <a:rPr spc="-114" dirty="0"/>
              <a:t>study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9"/>
            <a:ext cx="95249" cy="952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1063625"/>
            <a:ext cx="568007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0">
              <a:lnSpc>
                <a:spcPct val="125000"/>
              </a:lnSpc>
              <a:spcBef>
                <a:spcPts val="100"/>
              </a:spcBef>
            </a:pPr>
            <a:r>
              <a:rPr sz="2250" spc="-70" dirty="0">
                <a:latin typeface="Arial"/>
                <a:cs typeface="Arial"/>
              </a:rPr>
              <a:t>Forman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25" dirty="0">
                <a:latin typeface="Arial"/>
                <a:cs typeface="Arial"/>
              </a:rPr>
              <a:t>Leavens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(</a:t>
            </a:r>
            <a:r>
              <a:rPr sz="2250" dirty="0">
                <a:solidFill>
                  <a:srgbClr val="003B49"/>
                </a:solidFill>
                <a:latin typeface="Arial"/>
                <a:cs typeface="Arial"/>
              </a:rPr>
              <a:t>2024</a:t>
            </a:r>
            <a:r>
              <a:rPr sz="2250" dirty="0">
                <a:latin typeface="Arial"/>
                <a:cs typeface="Arial"/>
              </a:rPr>
              <a:t>)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Effect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of </a:t>
            </a:r>
            <a:r>
              <a:rPr sz="2250" spc="-80" dirty="0">
                <a:latin typeface="Arial"/>
                <a:cs typeface="Arial"/>
              </a:rPr>
              <a:t>Transparency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Unsolvable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85" dirty="0">
                <a:latin typeface="Arial"/>
                <a:cs typeface="Arial"/>
              </a:rPr>
              <a:t>Task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Engagement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Domestic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Cats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(Felis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catus)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using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Citizen Science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900"/>
              </a:spcBef>
            </a:pPr>
            <a:r>
              <a:rPr sz="2250" spc="-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study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social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behaviours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60" dirty="0">
                <a:latin typeface="Arial"/>
                <a:cs typeface="Arial"/>
              </a:rPr>
              <a:t>e.g.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looking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the </a:t>
            </a:r>
            <a:r>
              <a:rPr sz="2250" spc="-10" dirty="0">
                <a:latin typeface="Arial"/>
                <a:cs typeface="Arial"/>
              </a:rPr>
              <a:t>owner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while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completing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an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unsolvable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puzzle</a:t>
            </a:r>
            <a:endParaRPr sz="2250">
              <a:latin typeface="Arial"/>
              <a:cs typeface="Arial"/>
            </a:endParaRPr>
          </a:p>
          <a:p>
            <a:pPr marL="12700" marR="27305">
              <a:lnSpc>
                <a:spcPct val="125000"/>
              </a:lnSpc>
              <a:spcBef>
                <a:spcPts val="900"/>
              </a:spcBef>
            </a:pPr>
            <a:r>
              <a:rPr sz="2250" spc="-125" dirty="0">
                <a:latin typeface="Arial"/>
                <a:cs typeface="Arial"/>
              </a:rPr>
              <a:t>Sample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21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cats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(each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cat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completed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multiple trials)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3133718"/>
            <a:ext cx="95249" cy="952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4105268"/>
            <a:ext cx="95249" cy="9524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24675" y="1123950"/>
            <a:ext cx="5724524" cy="57245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What</a:t>
            </a:r>
            <a:r>
              <a:rPr spc="-290" dirty="0"/>
              <a:t> </a:t>
            </a:r>
            <a:r>
              <a:rPr spc="-200" dirty="0"/>
              <a:t>can</a:t>
            </a:r>
            <a:r>
              <a:rPr spc="-285" dirty="0"/>
              <a:t> </a:t>
            </a:r>
            <a:r>
              <a:rPr spc="-35" dirty="0"/>
              <a:t>we</a:t>
            </a:r>
            <a:r>
              <a:rPr spc="-285" dirty="0"/>
              <a:t> </a:t>
            </a:r>
            <a:r>
              <a:rPr spc="-250" dirty="0"/>
              <a:t>say</a:t>
            </a:r>
            <a:r>
              <a:rPr spc="-285" dirty="0"/>
              <a:t> </a:t>
            </a:r>
            <a:r>
              <a:rPr spc="-85" dirty="0"/>
              <a:t>about</a:t>
            </a:r>
            <a:r>
              <a:rPr spc="-285" dirty="0"/>
              <a:t> </a:t>
            </a:r>
            <a:r>
              <a:rPr spc="-114" dirty="0"/>
              <a:t>this</a:t>
            </a:r>
            <a:r>
              <a:rPr spc="-285" dirty="0"/>
              <a:t> </a:t>
            </a:r>
            <a:r>
              <a:rPr spc="-215" dirty="0"/>
              <a:t>sample?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8"/>
            <a:ext cx="95249" cy="95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49325"/>
            <a:ext cx="11744960" cy="219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26995">
              <a:lnSpc>
                <a:spcPct val="158300"/>
              </a:lnSpc>
              <a:spcBef>
                <a:spcPts val="100"/>
              </a:spcBef>
            </a:pPr>
            <a:r>
              <a:rPr sz="2250" spc="-10" dirty="0">
                <a:latin typeface="Arial"/>
                <a:cs typeface="Arial"/>
              </a:rPr>
              <a:t>On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14" dirty="0">
                <a:latin typeface="Arial"/>
                <a:cs typeface="Arial"/>
              </a:rPr>
              <a:t>average,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how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long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do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cats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spend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task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before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looking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their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owner? </a:t>
            </a:r>
            <a:r>
              <a:rPr sz="2250" dirty="0">
                <a:latin typeface="Arial"/>
                <a:cs typeface="Arial"/>
              </a:rPr>
              <a:t>What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shortest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longest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time?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58300"/>
              </a:lnSpc>
            </a:pPr>
            <a:r>
              <a:rPr sz="2250" dirty="0">
                <a:latin typeface="Arial"/>
                <a:cs typeface="Arial"/>
              </a:rPr>
              <a:t>What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variance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scores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45" dirty="0">
                <a:latin typeface="Arial"/>
                <a:cs typeface="Arial"/>
              </a:rPr>
              <a:t>sample?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How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do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scores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differ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each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other? </a:t>
            </a:r>
            <a:r>
              <a:rPr sz="2250" spc="-20" dirty="0">
                <a:latin typeface="Arial"/>
                <a:cs typeface="Arial"/>
              </a:rPr>
              <a:t>Are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there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any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“unusual”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cats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sample?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43"/>
            <a:ext cx="95249" cy="952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390768"/>
            <a:ext cx="95249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2933693"/>
            <a:ext cx="95249" cy="952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7348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The</a:t>
            </a:r>
            <a:r>
              <a:rPr spc="-290" dirty="0"/>
              <a:t> </a:t>
            </a:r>
            <a:r>
              <a:rPr spc="-155" dirty="0"/>
              <a:t>mean,</a:t>
            </a:r>
            <a:r>
              <a:rPr spc="-285" dirty="0"/>
              <a:t> </a:t>
            </a:r>
            <a:r>
              <a:rPr spc="-20" dirty="0"/>
              <a:t>the</a:t>
            </a:r>
            <a:r>
              <a:rPr spc="-285" dirty="0"/>
              <a:t> </a:t>
            </a:r>
            <a:r>
              <a:rPr spc="-130" dirty="0"/>
              <a:t>median</a:t>
            </a:r>
            <a:r>
              <a:rPr spc="-285" dirty="0"/>
              <a:t> </a:t>
            </a:r>
            <a:r>
              <a:rPr spc="-150" dirty="0"/>
              <a:t>and</a:t>
            </a:r>
            <a:r>
              <a:rPr spc="-285" dirty="0"/>
              <a:t> </a:t>
            </a:r>
            <a:r>
              <a:rPr spc="-20" dirty="0"/>
              <a:t>the</a:t>
            </a:r>
            <a:r>
              <a:rPr spc="-285" dirty="0"/>
              <a:t> </a:t>
            </a:r>
            <a:r>
              <a:rPr spc="-100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2700" y="1149350"/>
            <a:ext cx="368427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60" dirty="0">
                <a:latin typeface="Arial"/>
                <a:cs typeface="Arial"/>
              </a:rPr>
              <a:t>Measures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central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tendency: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4174" y="2009768"/>
            <a:ext cx="95250" cy="9523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53250" y="1855095"/>
            <a:ext cx="355346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50" b="1" spc="-30" dirty="0">
                <a:solidFill>
                  <a:srgbClr val="1C4189"/>
                </a:solidFill>
                <a:latin typeface="Arial"/>
                <a:cs typeface="Arial"/>
              </a:rPr>
              <a:t>Mean</a:t>
            </a:r>
            <a:r>
              <a:rPr sz="2250" spc="-30" dirty="0">
                <a:latin typeface="Arial"/>
                <a:cs typeface="Arial"/>
              </a:rPr>
              <a:t>: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average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value</a:t>
            </a:r>
            <a:r>
              <a:rPr sz="2250" spc="160" dirty="0">
                <a:latin typeface="Arial"/>
                <a:cs typeface="Arial"/>
              </a:rPr>
              <a:t> </a:t>
            </a:r>
            <a:r>
              <a:rPr sz="2700" baseline="44753" dirty="0">
                <a:latin typeface="Times New Roman"/>
                <a:cs typeface="Times New Roman"/>
              </a:rPr>
              <a:t>∑</a:t>
            </a:r>
            <a:r>
              <a:rPr sz="2700" spc="-52" baseline="44753" dirty="0">
                <a:latin typeface="Times New Roman"/>
                <a:cs typeface="Times New Roman"/>
              </a:rPr>
              <a:t> </a:t>
            </a:r>
            <a:r>
              <a:rPr sz="2700" spc="-37" baseline="44753" dirty="0">
                <a:latin typeface="STIX Two Math"/>
                <a:cs typeface="STIX Two Math"/>
              </a:rPr>
              <a:t>𝑥</a:t>
            </a:r>
            <a:r>
              <a:rPr sz="1950" spc="-37" baseline="49145" dirty="0">
                <a:latin typeface="STIX Two Math"/>
                <a:cs typeface="STIX Two Math"/>
              </a:rPr>
              <a:t>𝑖</a:t>
            </a:r>
            <a:endParaRPr sz="1950" baseline="49145">
              <a:latin typeface="STIX Two Math"/>
              <a:cs typeface="STIX Two Math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4174" y="2571743"/>
            <a:ext cx="95250" cy="952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978650" y="1928600"/>
            <a:ext cx="4737735" cy="13989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R="1329055" algn="r">
              <a:lnSpc>
                <a:spcPct val="100000"/>
              </a:lnSpc>
              <a:spcBef>
                <a:spcPts val="865"/>
              </a:spcBef>
            </a:pPr>
            <a:r>
              <a:rPr sz="1800" spc="-50" dirty="0">
                <a:latin typeface="STIX Two Math"/>
                <a:cs typeface="STIX Two Math"/>
              </a:rPr>
              <a:t>𝑛</a:t>
            </a:r>
            <a:endParaRPr sz="1800">
              <a:latin typeface="STIX Two Math"/>
              <a:cs typeface="STIX Two Math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250" b="1" spc="-40" dirty="0">
                <a:solidFill>
                  <a:srgbClr val="1C4189"/>
                </a:solidFill>
                <a:latin typeface="Arial"/>
                <a:cs typeface="Arial"/>
              </a:rPr>
              <a:t>Median</a:t>
            </a:r>
            <a:r>
              <a:rPr sz="2250" spc="-40" dirty="0">
                <a:latin typeface="Arial"/>
                <a:cs typeface="Arial"/>
              </a:rPr>
              <a:t>: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value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exactly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middle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b="1" spc="-35" dirty="0">
                <a:solidFill>
                  <a:srgbClr val="1C4189"/>
                </a:solidFill>
                <a:latin typeface="Arial"/>
                <a:cs typeface="Arial"/>
              </a:rPr>
              <a:t>Mode</a:t>
            </a:r>
            <a:r>
              <a:rPr sz="2250" spc="-35" dirty="0">
                <a:latin typeface="Arial"/>
                <a:cs typeface="Arial"/>
              </a:rPr>
              <a:t>: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most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common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value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4174" y="3114668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1550" y="1223962"/>
            <a:ext cx="5291137" cy="528637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0048874" y="2057393"/>
            <a:ext cx="504825" cy="19050"/>
          </a:xfrm>
          <a:custGeom>
            <a:avLst/>
            <a:gdLst/>
            <a:ahLst/>
            <a:cxnLst/>
            <a:rect l="l" t="t" r="r" b="b"/>
            <a:pathLst>
              <a:path w="504825" h="19050">
                <a:moveTo>
                  <a:pt x="504824" y="19049"/>
                </a:moveTo>
                <a:lnTo>
                  <a:pt x="0" y="19049"/>
                </a:lnTo>
                <a:lnTo>
                  <a:pt x="0" y="0"/>
                </a:lnTo>
                <a:lnTo>
                  <a:pt x="504824" y="0"/>
                </a:lnTo>
                <a:lnTo>
                  <a:pt x="504824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7348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The</a:t>
            </a:r>
            <a:r>
              <a:rPr spc="-290" dirty="0"/>
              <a:t> </a:t>
            </a:r>
            <a:r>
              <a:rPr spc="-155" dirty="0"/>
              <a:t>mean,</a:t>
            </a:r>
            <a:r>
              <a:rPr spc="-285" dirty="0"/>
              <a:t> </a:t>
            </a:r>
            <a:r>
              <a:rPr spc="-20" dirty="0"/>
              <a:t>the</a:t>
            </a:r>
            <a:r>
              <a:rPr spc="-285" dirty="0"/>
              <a:t> </a:t>
            </a:r>
            <a:r>
              <a:rPr spc="-130" dirty="0"/>
              <a:t>median</a:t>
            </a:r>
            <a:r>
              <a:rPr spc="-285" dirty="0"/>
              <a:t> </a:t>
            </a:r>
            <a:r>
              <a:rPr spc="-150" dirty="0"/>
              <a:t>and</a:t>
            </a:r>
            <a:r>
              <a:rPr spc="-285" dirty="0"/>
              <a:t> </a:t>
            </a:r>
            <a:r>
              <a:rPr spc="-20" dirty="0"/>
              <a:t>the</a:t>
            </a:r>
            <a:r>
              <a:rPr spc="-285" dirty="0"/>
              <a:t> </a:t>
            </a:r>
            <a:r>
              <a:rPr spc="-100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62700" y="1149350"/>
            <a:ext cx="368427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60" dirty="0">
                <a:latin typeface="Arial"/>
                <a:cs typeface="Arial"/>
              </a:rPr>
              <a:t>Measures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central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tendency: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4174" y="2009768"/>
            <a:ext cx="95250" cy="952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4174" y="2571743"/>
            <a:ext cx="95250" cy="9523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78650" y="2216150"/>
            <a:ext cx="5567045" cy="111125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b="1" spc="-40" dirty="0">
                <a:solidFill>
                  <a:srgbClr val="1C4189"/>
                </a:solidFill>
                <a:latin typeface="Arial"/>
                <a:cs typeface="Arial"/>
              </a:rPr>
              <a:t>Median</a:t>
            </a:r>
            <a:r>
              <a:rPr sz="2250" spc="-40" dirty="0">
                <a:latin typeface="Arial"/>
                <a:cs typeface="Arial"/>
              </a:rPr>
              <a:t>: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value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exactly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middle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16.1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b="1" spc="-35" dirty="0">
                <a:solidFill>
                  <a:srgbClr val="1C4189"/>
                </a:solidFill>
                <a:latin typeface="Arial"/>
                <a:cs typeface="Arial"/>
              </a:rPr>
              <a:t>Mode</a:t>
            </a:r>
            <a:r>
              <a:rPr sz="2250" spc="-35" dirty="0">
                <a:latin typeface="Arial"/>
                <a:cs typeface="Arial"/>
              </a:rPr>
              <a:t>: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most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common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value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(around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15)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0550" y="1855095"/>
            <a:ext cx="468630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707129" algn="l"/>
              </a:tabLst>
            </a:pPr>
            <a:r>
              <a:rPr sz="2250" b="1" spc="-30" dirty="0">
                <a:solidFill>
                  <a:srgbClr val="1C4189"/>
                </a:solidFill>
                <a:latin typeface="Arial"/>
                <a:cs typeface="Arial"/>
              </a:rPr>
              <a:t>Mean</a:t>
            </a:r>
            <a:r>
              <a:rPr sz="2250" spc="-30" dirty="0">
                <a:latin typeface="Arial"/>
                <a:cs typeface="Arial"/>
              </a:rPr>
              <a:t>: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average</a:t>
            </a:r>
            <a:r>
              <a:rPr sz="2250" spc="-19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value</a:t>
            </a:r>
            <a:r>
              <a:rPr sz="2250" spc="160" dirty="0">
                <a:latin typeface="Arial"/>
                <a:cs typeface="Arial"/>
              </a:rPr>
              <a:t> </a:t>
            </a:r>
            <a:r>
              <a:rPr sz="2700" baseline="44753" dirty="0">
                <a:latin typeface="Times New Roman"/>
                <a:cs typeface="Times New Roman"/>
              </a:rPr>
              <a:t>∑</a:t>
            </a:r>
            <a:r>
              <a:rPr sz="2700" spc="-52" baseline="44753" dirty="0">
                <a:latin typeface="Times New Roman"/>
                <a:cs typeface="Times New Roman"/>
              </a:rPr>
              <a:t> </a:t>
            </a:r>
            <a:r>
              <a:rPr sz="2700" spc="-37" baseline="44753" dirty="0">
                <a:latin typeface="STIX Two Math"/>
                <a:cs typeface="STIX Two Math"/>
              </a:rPr>
              <a:t>𝑥</a:t>
            </a:r>
            <a:r>
              <a:rPr sz="1950" spc="-37" baseline="49145" dirty="0">
                <a:latin typeface="STIX Two Math"/>
                <a:cs typeface="STIX Two Math"/>
              </a:rPr>
              <a:t>𝑖</a:t>
            </a:r>
            <a:r>
              <a:rPr sz="1950" baseline="49145" dirty="0">
                <a:latin typeface="STIX Two Math"/>
                <a:cs typeface="STIX Two Math"/>
              </a:rPr>
              <a:t>	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9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16.56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4174" y="3114667"/>
            <a:ext cx="95250" cy="952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1550" y="1323974"/>
            <a:ext cx="5291137" cy="518636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235008" y="2022230"/>
            <a:ext cx="15684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50" dirty="0">
                <a:latin typeface="STIX Two Math"/>
                <a:cs typeface="STIX Two Math"/>
              </a:rPr>
              <a:t>𝑛</a:t>
            </a:r>
            <a:endParaRPr sz="1800">
              <a:latin typeface="STIX Two Math"/>
              <a:cs typeface="STIX Two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048874" y="2057393"/>
            <a:ext cx="504825" cy="19050"/>
          </a:xfrm>
          <a:custGeom>
            <a:avLst/>
            <a:gdLst/>
            <a:ahLst/>
            <a:cxnLst/>
            <a:rect l="l" t="t" r="r" b="b"/>
            <a:pathLst>
              <a:path w="504825" h="19050">
                <a:moveTo>
                  <a:pt x="504824" y="19049"/>
                </a:moveTo>
                <a:lnTo>
                  <a:pt x="0" y="19049"/>
                </a:lnTo>
                <a:lnTo>
                  <a:pt x="0" y="0"/>
                </a:lnTo>
                <a:lnTo>
                  <a:pt x="504824" y="0"/>
                </a:lnTo>
                <a:lnTo>
                  <a:pt x="504824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Minimum,</a:t>
            </a:r>
            <a:r>
              <a:rPr spc="-254" dirty="0"/>
              <a:t> </a:t>
            </a:r>
            <a:r>
              <a:rPr spc="-150" dirty="0"/>
              <a:t>maximum,</a:t>
            </a:r>
            <a:r>
              <a:rPr spc="-254" dirty="0"/>
              <a:t> </a:t>
            </a:r>
            <a:r>
              <a:rPr spc="-150" dirty="0"/>
              <a:t>and</a:t>
            </a:r>
            <a:r>
              <a:rPr spc="-250" dirty="0"/>
              <a:t> </a:t>
            </a:r>
            <a:r>
              <a:rPr spc="-114" dirty="0"/>
              <a:t>variance</a:t>
            </a:r>
            <a:r>
              <a:rPr spc="-254" dirty="0"/>
              <a:t> </a:t>
            </a:r>
            <a:r>
              <a:rPr spc="-180" dirty="0"/>
              <a:t>shenanigans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7"/>
            <a:ext cx="95249" cy="95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49325"/>
            <a:ext cx="3155315" cy="111125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b="1" spc="-45" dirty="0">
                <a:solidFill>
                  <a:srgbClr val="1C4189"/>
                </a:solidFill>
                <a:latin typeface="Arial"/>
                <a:cs typeface="Arial"/>
              </a:rPr>
              <a:t>Minimum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smallest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value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b="1" spc="-45" dirty="0">
                <a:solidFill>
                  <a:srgbClr val="1C4189"/>
                </a:solidFill>
                <a:latin typeface="Arial"/>
                <a:cs typeface="Arial"/>
              </a:rPr>
              <a:t>Maximum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largest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value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42"/>
            <a:ext cx="95249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8850" y="2509837"/>
            <a:ext cx="8948737" cy="437197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Minimum,</a:t>
            </a:r>
            <a:r>
              <a:rPr spc="-254" dirty="0"/>
              <a:t> </a:t>
            </a:r>
            <a:r>
              <a:rPr spc="-150" dirty="0"/>
              <a:t>maximum,</a:t>
            </a:r>
            <a:r>
              <a:rPr spc="-254" dirty="0"/>
              <a:t> </a:t>
            </a:r>
            <a:r>
              <a:rPr spc="-150" dirty="0"/>
              <a:t>and</a:t>
            </a:r>
            <a:r>
              <a:rPr spc="-250" dirty="0"/>
              <a:t> </a:t>
            </a:r>
            <a:r>
              <a:rPr spc="-114" dirty="0"/>
              <a:t>variance</a:t>
            </a:r>
            <a:r>
              <a:rPr spc="-254" dirty="0"/>
              <a:t> </a:t>
            </a:r>
            <a:r>
              <a:rPr spc="-180" dirty="0"/>
              <a:t>shenanigans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7"/>
            <a:ext cx="95249" cy="95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49325"/>
            <a:ext cx="3735704" cy="111125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b="1" spc="-45" dirty="0">
                <a:solidFill>
                  <a:srgbClr val="1C4189"/>
                </a:solidFill>
                <a:latin typeface="Arial"/>
                <a:cs typeface="Arial"/>
              </a:rPr>
              <a:t>Minimum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smallest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value: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7.4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b="1" spc="-45" dirty="0">
                <a:solidFill>
                  <a:srgbClr val="1C4189"/>
                </a:solidFill>
                <a:latin typeface="Arial"/>
                <a:cs typeface="Arial"/>
              </a:rPr>
              <a:t>Maximum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largest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value: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25.9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42"/>
            <a:ext cx="95249" cy="952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28850" y="2509837"/>
            <a:ext cx="8948737" cy="437197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1876417"/>
            <a:ext cx="12192000" cy="428625"/>
            <a:chOff x="609599" y="1876417"/>
            <a:chExt cx="12192000" cy="428625"/>
          </a:xfrm>
        </p:grpSpPr>
        <p:sp>
          <p:nvSpPr>
            <p:cNvPr id="3" name="object 3"/>
            <p:cNvSpPr/>
            <p:nvPr/>
          </p:nvSpPr>
          <p:spPr>
            <a:xfrm>
              <a:off x="614362" y="1881179"/>
              <a:ext cx="12182475" cy="419100"/>
            </a:xfrm>
            <a:custGeom>
              <a:avLst/>
              <a:gdLst/>
              <a:ahLst/>
              <a:cxnLst/>
              <a:rect l="l" t="t" r="r" b="b"/>
              <a:pathLst>
                <a:path w="12182475" h="419100">
                  <a:moveTo>
                    <a:pt x="12153556" y="419099"/>
                  </a:moveTo>
                  <a:lnTo>
                    <a:pt x="28916" y="419099"/>
                  </a:lnTo>
                  <a:lnTo>
                    <a:pt x="24664" y="418242"/>
                  </a:lnTo>
                  <a:lnTo>
                    <a:pt x="0" y="390172"/>
                  </a:lnTo>
                  <a:lnTo>
                    <a:pt x="0" y="385762"/>
                  </a:lnTo>
                  <a:lnTo>
                    <a:pt x="0" y="28908"/>
                  </a:lnTo>
                  <a:lnTo>
                    <a:pt x="28916" y="0"/>
                  </a:lnTo>
                  <a:lnTo>
                    <a:pt x="12153556" y="0"/>
                  </a:lnTo>
                  <a:lnTo>
                    <a:pt x="12182472" y="28908"/>
                  </a:lnTo>
                  <a:lnTo>
                    <a:pt x="12182472" y="390172"/>
                  </a:lnTo>
                  <a:lnTo>
                    <a:pt x="12157809" y="418242"/>
                  </a:lnTo>
                  <a:lnTo>
                    <a:pt x="12153556" y="419099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4362" y="1881179"/>
              <a:ext cx="12182475" cy="419100"/>
            </a:xfrm>
            <a:custGeom>
              <a:avLst/>
              <a:gdLst/>
              <a:ahLst/>
              <a:cxnLst/>
              <a:rect l="l" t="t" r="r" b="b"/>
              <a:pathLst>
                <a:path w="12182475" h="419100">
                  <a:moveTo>
                    <a:pt x="0" y="385762"/>
                  </a:moveTo>
                  <a:lnTo>
                    <a:pt x="0" y="33337"/>
                  </a:lnTo>
                  <a:lnTo>
                    <a:pt x="0" y="28908"/>
                  </a:lnTo>
                  <a:lnTo>
                    <a:pt x="845" y="24650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12149136" y="0"/>
                  </a:lnTo>
                  <a:lnTo>
                    <a:pt x="12153556" y="0"/>
                  </a:lnTo>
                  <a:lnTo>
                    <a:pt x="12157809" y="838"/>
                  </a:lnTo>
                  <a:lnTo>
                    <a:pt x="12182474" y="33337"/>
                  </a:lnTo>
                  <a:lnTo>
                    <a:pt x="12182474" y="385762"/>
                  </a:lnTo>
                  <a:lnTo>
                    <a:pt x="12161894" y="416528"/>
                  </a:lnTo>
                  <a:lnTo>
                    <a:pt x="12157809" y="418242"/>
                  </a:lnTo>
                  <a:lnTo>
                    <a:pt x="12153556" y="419099"/>
                  </a:lnTo>
                  <a:lnTo>
                    <a:pt x="12149136" y="419099"/>
                  </a:lnTo>
                  <a:lnTo>
                    <a:pt x="33337" y="419099"/>
                  </a:lnTo>
                  <a:lnTo>
                    <a:pt x="28916" y="419099"/>
                  </a:lnTo>
                  <a:lnTo>
                    <a:pt x="24664" y="418242"/>
                  </a:lnTo>
                  <a:lnTo>
                    <a:pt x="20579" y="416528"/>
                  </a:lnTo>
                  <a:lnTo>
                    <a:pt x="16495" y="414842"/>
                  </a:lnTo>
                  <a:lnTo>
                    <a:pt x="0" y="390172"/>
                  </a:lnTo>
                  <a:lnTo>
                    <a:pt x="0" y="3857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112" y="1885962"/>
              <a:ext cx="12172950" cy="409575"/>
            </a:xfrm>
            <a:custGeom>
              <a:avLst/>
              <a:gdLst/>
              <a:ahLst/>
              <a:cxnLst/>
              <a:rect l="l" t="t" r="r" b="b"/>
              <a:pathLst>
                <a:path w="12172950" h="409575">
                  <a:moveTo>
                    <a:pt x="12172950" y="20688"/>
                  </a:moveTo>
                  <a:lnTo>
                    <a:pt x="12170169" y="13944"/>
                  </a:lnTo>
                  <a:lnTo>
                    <a:pt x="12159005" y="2794"/>
                  </a:lnTo>
                  <a:lnTo>
                    <a:pt x="12152274" y="0"/>
                  </a:lnTo>
                  <a:lnTo>
                    <a:pt x="20688" y="0"/>
                  </a:lnTo>
                  <a:lnTo>
                    <a:pt x="13957" y="2794"/>
                  </a:lnTo>
                  <a:lnTo>
                    <a:pt x="2794" y="13944"/>
                  </a:lnTo>
                  <a:lnTo>
                    <a:pt x="0" y="20688"/>
                  </a:lnTo>
                  <a:lnTo>
                    <a:pt x="0" y="388886"/>
                  </a:lnTo>
                  <a:lnTo>
                    <a:pt x="2794" y="395630"/>
                  </a:lnTo>
                  <a:lnTo>
                    <a:pt x="13957" y="406781"/>
                  </a:lnTo>
                  <a:lnTo>
                    <a:pt x="20675" y="409562"/>
                  </a:lnTo>
                  <a:lnTo>
                    <a:pt x="12152287" y="409562"/>
                  </a:lnTo>
                  <a:lnTo>
                    <a:pt x="12159005" y="406781"/>
                  </a:lnTo>
                  <a:lnTo>
                    <a:pt x="12170169" y="395630"/>
                  </a:lnTo>
                  <a:lnTo>
                    <a:pt x="12172950" y="388886"/>
                  </a:lnTo>
                  <a:lnTo>
                    <a:pt x="12172950" y="206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Minimum,</a:t>
            </a:r>
            <a:r>
              <a:rPr spc="-254" dirty="0"/>
              <a:t> </a:t>
            </a:r>
            <a:r>
              <a:rPr spc="-150" dirty="0"/>
              <a:t>maximum,</a:t>
            </a:r>
            <a:r>
              <a:rPr spc="-254" dirty="0"/>
              <a:t> </a:t>
            </a:r>
            <a:r>
              <a:rPr spc="-150" dirty="0"/>
              <a:t>and</a:t>
            </a:r>
            <a:r>
              <a:rPr spc="-250" dirty="0"/>
              <a:t> </a:t>
            </a:r>
            <a:r>
              <a:rPr spc="-114" dirty="0"/>
              <a:t>variance</a:t>
            </a:r>
            <a:r>
              <a:rPr spc="-254" dirty="0"/>
              <a:t> </a:t>
            </a:r>
            <a:r>
              <a:rPr spc="-180" dirty="0"/>
              <a:t>shenanigans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81117"/>
            <a:ext cx="95249" cy="952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4550" y="1071064"/>
            <a:ext cx="8603615" cy="523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029460" algn="r">
              <a:lnSpc>
                <a:spcPts val="1395"/>
              </a:lnSpc>
              <a:spcBef>
                <a:spcPts val="90"/>
              </a:spcBef>
            </a:pPr>
            <a:r>
              <a:rPr sz="1300" spc="-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marL="50800">
              <a:lnSpc>
                <a:spcPts val="2535"/>
              </a:lnSpc>
              <a:tabLst>
                <a:tab pos="6819265" algn="l"/>
              </a:tabLst>
            </a:pPr>
            <a:r>
              <a:rPr sz="2250" b="1" spc="-70" dirty="0">
                <a:solidFill>
                  <a:srgbClr val="1C4189"/>
                </a:solidFill>
                <a:latin typeface="Arial"/>
                <a:cs typeface="Arial"/>
              </a:rPr>
              <a:t>Variance</a:t>
            </a:r>
            <a:r>
              <a:rPr sz="2250" b="1" spc="-14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how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scores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differ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each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other</a:t>
            </a:r>
            <a:r>
              <a:rPr sz="2250" spc="385" dirty="0">
                <a:latin typeface="Arial"/>
                <a:cs typeface="Arial"/>
              </a:rPr>
              <a:t> </a:t>
            </a:r>
            <a:r>
              <a:rPr sz="2700" baseline="44753" dirty="0">
                <a:latin typeface="Times New Roman"/>
                <a:cs typeface="Times New Roman"/>
              </a:rPr>
              <a:t>∑</a:t>
            </a:r>
            <a:r>
              <a:rPr sz="2700" spc="89" baseline="44753" dirty="0">
                <a:latin typeface="Times New Roman"/>
                <a:cs typeface="Times New Roman"/>
              </a:rPr>
              <a:t> </a:t>
            </a:r>
            <a:r>
              <a:rPr sz="2700" baseline="44753" dirty="0">
                <a:latin typeface="Times New Roman"/>
                <a:cs typeface="Times New Roman"/>
              </a:rPr>
              <a:t>(</a:t>
            </a:r>
            <a:r>
              <a:rPr sz="2700" baseline="44753" dirty="0">
                <a:latin typeface="STIX Two Math"/>
                <a:cs typeface="STIX Two Math"/>
              </a:rPr>
              <a:t>𝑋</a:t>
            </a:r>
            <a:r>
              <a:rPr sz="2700" spc="-202" baseline="44753" dirty="0">
                <a:latin typeface="STIX Two Math"/>
                <a:cs typeface="STIX Two Math"/>
              </a:rPr>
              <a:t> </a:t>
            </a:r>
            <a:r>
              <a:rPr sz="1950" spc="-15" baseline="49145" dirty="0">
                <a:latin typeface="STIX Two Math"/>
                <a:cs typeface="STIX Two Math"/>
              </a:rPr>
              <a:t>𝑖</a:t>
            </a:r>
            <a:r>
              <a:rPr sz="1950" spc="-165" baseline="49145" dirty="0">
                <a:latin typeface="STIX Two Math"/>
                <a:cs typeface="STIX Two Math"/>
              </a:rPr>
              <a:t> </a:t>
            </a:r>
            <a:r>
              <a:rPr sz="2700" spc="-37" baseline="44753" dirty="0">
                <a:latin typeface="Times New Roman"/>
                <a:cs typeface="Times New Roman"/>
              </a:rPr>
              <a:t>−</a:t>
            </a:r>
            <a:r>
              <a:rPr sz="2700" spc="-37" baseline="44753" dirty="0">
                <a:latin typeface="STIX Two Math"/>
                <a:cs typeface="STIX Two Math"/>
              </a:rPr>
              <a:t>𝑋</a:t>
            </a:r>
            <a:r>
              <a:rPr sz="2700" spc="-37" baseline="44753" dirty="0">
                <a:latin typeface="Times New Roman"/>
                <a:cs typeface="Times New Roman"/>
              </a:rPr>
              <a:t>)</a:t>
            </a:r>
            <a:r>
              <a:rPr sz="2700" baseline="44753" dirty="0">
                <a:latin typeface="Times New Roman"/>
                <a:cs typeface="Times New Roman"/>
              </a:rPr>
              <a:t>	</a:t>
            </a:r>
            <a:r>
              <a:rPr sz="2250" spc="-190" dirty="0">
                <a:latin typeface="Arial"/>
                <a:cs typeface="Arial"/>
              </a:rPr>
              <a:t>. </a:t>
            </a:r>
            <a:r>
              <a:rPr sz="2250" spc="-10" dirty="0">
                <a:latin typeface="Arial"/>
                <a:cs typeface="Arial"/>
              </a:rPr>
              <a:t>Alternatively: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73713" y="1393285"/>
            <a:ext cx="404495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25" dirty="0">
                <a:latin typeface="STIX Two Math"/>
                <a:cs typeface="STIX Two Math"/>
              </a:rPr>
              <a:t>𝑛</a:t>
            </a:r>
            <a:r>
              <a:rPr sz="1800" spc="-25" dirty="0">
                <a:latin typeface="Times New Roman"/>
                <a:cs typeface="Times New Roman"/>
              </a:rPr>
              <a:t>−1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400799" y="1428742"/>
            <a:ext cx="1162050" cy="19050"/>
          </a:xfrm>
          <a:custGeom>
            <a:avLst/>
            <a:gdLst/>
            <a:ahLst/>
            <a:cxnLst/>
            <a:rect l="l" t="t" r="r" b="b"/>
            <a:pathLst>
              <a:path w="1162050" h="19050">
                <a:moveTo>
                  <a:pt x="1162049" y="19049"/>
                </a:moveTo>
                <a:lnTo>
                  <a:pt x="0" y="19049"/>
                </a:lnTo>
                <a:lnTo>
                  <a:pt x="0" y="0"/>
                </a:lnTo>
                <a:lnTo>
                  <a:pt x="1162049" y="0"/>
                </a:lnTo>
                <a:lnTo>
                  <a:pt x="1162049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1785" y="1913731"/>
            <a:ext cx="43313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solidFill>
                  <a:srgbClr val="AAAAAA"/>
                </a:solidFill>
                <a:latin typeface="Monaco"/>
                <a:cs typeface="Monaco"/>
                <a:hlinkClick r:id="rId3"/>
              </a:rPr>
              <a:t>1</a:t>
            </a:r>
            <a:r>
              <a:rPr sz="1850" spc="484" dirty="0">
                <a:solidFill>
                  <a:srgbClr val="AAAAAA"/>
                </a:solidFill>
                <a:latin typeface="Monaco"/>
                <a:cs typeface="Monaco"/>
              </a:rPr>
              <a:t> </a:t>
            </a:r>
            <a:r>
              <a:rPr sz="1850" spc="-10" dirty="0">
                <a:solidFill>
                  <a:srgbClr val="4658AB"/>
                </a:solidFill>
                <a:latin typeface="Monaco"/>
                <a:cs typeface="Monaco"/>
              </a:rPr>
              <a:t>var</a:t>
            </a:r>
            <a:r>
              <a:rPr sz="1850" spc="-10" dirty="0">
                <a:solidFill>
                  <a:srgbClr val="003B4E"/>
                </a:solidFill>
                <a:latin typeface="Monaco"/>
                <a:cs typeface="Monaco"/>
              </a:rPr>
              <a:t>(cat_sample</a:t>
            </a:r>
            <a:r>
              <a:rPr sz="1850" spc="-10" dirty="0">
                <a:solidFill>
                  <a:srgbClr val="5D5D5D"/>
                </a:solidFill>
                <a:latin typeface="Monaco"/>
                <a:cs typeface="Monaco"/>
              </a:rPr>
              <a:t>$</a:t>
            </a:r>
            <a:r>
              <a:rPr sz="1850" spc="-10" dirty="0">
                <a:solidFill>
                  <a:srgbClr val="003B4E"/>
                </a:solidFill>
                <a:latin typeface="Monaco"/>
                <a:cs typeface="Monaco"/>
              </a:rPr>
              <a:t>look_latency)</a:t>
            </a:r>
            <a:endParaRPr sz="1850">
              <a:latin typeface="Monaco"/>
              <a:cs typeface="Monac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599" y="2305042"/>
            <a:ext cx="12192000" cy="514350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889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700"/>
              </a:spcBef>
            </a:pPr>
            <a:r>
              <a:rPr sz="1850" dirty="0">
                <a:latin typeface="Monaco"/>
                <a:cs typeface="Monaco"/>
              </a:rPr>
              <a:t>[1] </a:t>
            </a:r>
            <a:r>
              <a:rPr sz="1850" spc="-10" dirty="0">
                <a:latin typeface="Monaco"/>
                <a:cs typeface="Monaco"/>
              </a:rPr>
              <a:t>22.17848</a:t>
            </a:r>
            <a:endParaRPr sz="1850">
              <a:latin typeface="Monaco"/>
              <a:cs typeface="Monaco"/>
            </a:endParaRPr>
          </a:p>
        </p:txBody>
      </p:sp>
      <p:pic>
        <p:nvPicPr>
          <p:cNvPr id="13" name="object 2">
            <a:extLst>
              <a:ext uri="{FF2B5EF4-FFF2-40B4-BE49-F238E27FC236}">
                <a16:creationId xmlns:a16="http://schemas.microsoft.com/office/drawing/2014/main" id="{B0BDAA3D-5FAC-5F4D-939F-D07ABD4176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1200" y="2858119"/>
            <a:ext cx="8948737" cy="437197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1800216"/>
            <a:ext cx="12192000" cy="657225"/>
            <a:chOff x="609599" y="1800216"/>
            <a:chExt cx="12192000" cy="657225"/>
          </a:xfrm>
        </p:grpSpPr>
        <p:sp>
          <p:nvSpPr>
            <p:cNvPr id="3" name="object 3"/>
            <p:cNvSpPr/>
            <p:nvPr/>
          </p:nvSpPr>
          <p:spPr>
            <a:xfrm>
              <a:off x="614362" y="1804979"/>
              <a:ext cx="12182475" cy="647700"/>
            </a:xfrm>
            <a:custGeom>
              <a:avLst/>
              <a:gdLst/>
              <a:ahLst/>
              <a:cxnLst/>
              <a:rect l="l" t="t" r="r" b="b"/>
              <a:pathLst>
                <a:path w="12182475" h="647700">
                  <a:moveTo>
                    <a:pt x="12153556" y="647680"/>
                  </a:moveTo>
                  <a:lnTo>
                    <a:pt x="28916" y="647680"/>
                  </a:lnTo>
                  <a:lnTo>
                    <a:pt x="24664" y="646823"/>
                  </a:lnTo>
                  <a:lnTo>
                    <a:pt x="0" y="618772"/>
                  </a:lnTo>
                  <a:lnTo>
                    <a:pt x="0" y="614362"/>
                  </a:lnTo>
                  <a:lnTo>
                    <a:pt x="0" y="28889"/>
                  </a:lnTo>
                  <a:lnTo>
                    <a:pt x="28916" y="0"/>
                  </a:lnTo>
                  <a:lnTo>
                    <a:pt x="12153556" y="0"/>
                  </a:lnTo>
                  <a:lnTo>
                    <a:pt x="12182472" y="28889"/>
                  </a:lnTo>
                  <a:lnTo>
                    <a:pt x="12182472" y="618772"/>
                  </a:lnTo>
                  <a:lnTo>
                    <a:pt x="12157809" y="646823"/>
                  </a:lnTo>
                  <a:lnTo>
                    <a:pt x="12153556" y="647680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4362" y="1804979"/>
              <a:ext cx="12182475" cy="647700"/>
            </a:xfrm>
            <a:custGeom>
              <a:avLst/>
              <a:gdLst/>
              <a:ahLst/>
              <a:cxnLst/>
              <a:rect l="l" t="t" r="r" b="b"/>
              <a:pathLst>
                <a:path w="12182475" h="647700">
                  <a:moveTo>
                    <a:pt x="0" y="614362"/>
                  </a:moveTo>
                  <a:lnTo>
                    <a:pt x="0" y="33337"/>
                  </a:lnTo>
                  <a:lnTo>
                    <a:pt x="0" y="28889"/>
                  </a:lnTo>
                  <a:lnTo>
                    <a:pt x="845" y="24631"/>
                  </a:lnTo>
                  <a:lnTo>
                    <a:pt x="2537" y="20554"/>
                  </a:lnTo>
                  <a:lnTo>
                    <a:pt x="4229" y="16468"/>
                  </a:lnTo>
                  <a:lnTo>
                    <a:pt x="6638" y="12858"/>
                  </a:lnTo>
                  <a:lnTo>
                    <a:pt x="9764" y="9744"/>
                  </a:lnTo>
                  <a:lnTo>
                    <a:pt x="12890" y="6619"/>
                  </a:lnTo>
                  <a:lnTo>
                    <a:pt x="16495" y="4200"/>
                  </a:lnTo>
                  <a:lnTo>
                    <a:pt x="20579" y="2514"/>
                  </a:lnTo>
                  <a:lnTo>
                    <a:pt x="24664" y="838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12149136" y="0"/>
                  </a:lnTo>
                  <a:lnTo>
                    <a:pt x="12153556" y="0"/>
                  </a:lnTo>
                  <a:lnTo>
                    <a:pt x="12157809" y="838"/>
                  </a:lnTo>
                  <a:lnTo>
                    <a:pt x="12161894" y="2533"/>
                  </a:lnTo>
                  <a:lnTo>
                    <a:pt x="12165978" y="4219"/>
                  </a:lnTo>
                  <a:lnTo>
                    <a:pt x="12169583" y="6619"/>
                  </a:lnTo>
                  <a:lnTo>
                    <a:pt x="12172709" y="9744"/>
                  </a:lnTo>
                  <a:lnTo>
                    <a:pt x="12175834" y="12858"/>
                  </a:lnTo>
                  <a:lnTo>
                    <a:pt x="12178244" y="16468"/>
                  </a:lnTo>
                  <a:lnTo>
                    <a:pt x="12179935" y="20573"/>
                  </a:lnTo>
                  <a:lnTo>
                    <a:pt x="12181627" y="24650"/>
                  </a:lnTo>
                  <a:lnTo>
                    <a:pt x="12182472" y="28889"/>
                  </a:lnTo>
                  <a:lnTo>
                    <a:pt x="12182474" y="33337"/>
                  </a:lnTo>
                  <a:lnTo>
                    <a:pt x="12182474" y="614362"/>
                  </a:lnTo>
                  <a:lnTo>
                    <a:pt x="12161894" y="645118"/>
                  </a:lnTo>
                  <a:lnTo>
                    <a:pt x="12157809" y="646823"/>
                  </a:lnTo>
                  <a:lnTo>
                    <a:pt x="12153556" y="647680"/>
                  </a:lnTo>
                  <a:lnTo>
                    <a:pt x="12149136" y="647699"/>
                  </a:lnTo>
                  <a:lnTo>
                    <a:pt x="33337" y="647699"/>
                  </a:lnTo>
                  <a:lnTo>
                    <a:pt x="28916" y="647680"/>
                  </a:lnTo>
                  <a:lnTo>
                    <a:pt x="24664" y="646823"/>
                  </a:lnTo>
                  <a:lnTo>
                    <a:pt x="20579" y="645118"/>
                  </a:lnTo>
                  <a:lnTo>
                    <a:pt x="16495" y="643423"/>
                  </a:lnTo>
                  <a:lnTo>
                    <a:pt x="0" y="618772"/>
                  </a:lnTo>
                  <a:lnTo>
                    <a:pt x="0" y="6143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112" y="1809762"/>
              <a:ext cx="12172950" cy="638175"/>
            </a:xfrm>
            <a:custGeom>
              <a:avLst/>
              <a:gdLst/>
              <a:ahLst/>
              <a:cxnLst/>
              <a:rect l="l" t="t" r="r" b="b"/>
              <a:pathLst>
                <a:path w="12172950" h="638175">
                  <a:moveTo>
                    <a:pt x="12172950" y="20688"/>
                  </a:moveTo>
                  <a:lnTo>
                    <a:pt x="12170169" y="13944"/>
                  </a:lnTo>
                  <a:lnTo>
                    <a:pt x="12159005" y="2794"/>
                  </a:lnTo>
                  <a:lnTo>
                    <a:pt x="12152274" y="0"/>
                  </a:lnTo>
                  <a:lnTo>
                    <a:pt x="20688" y="0"/>
                  </a:lnTo>
                  <a:lnTo>
                    <a:pt x="13957" y="2794"/>
                  </a:lnTo>
                  <a:lnTo>
                    <a:pt x="2794" y="13944"/>
                  </a:lnTo>
                  <a:lnTo>
                    <a:pt x="0" y="20688"/>
                  </a:lnTo>
                  <a:lnTo>
                    <a:pt x="0" y="617486"/>
                  </a:lnTo>
                  <a:lnTo>
                    <a:pt x="2794" y="624230"/>
                  </a:lnTo>
                  <a:lnTo>
                    <a:pt x="13957" y="635381"/>
                  </a:lnTo>
                  <a:lnTo>
                    <a:pt x="20675" y="638162"/>
                  </a:lnTo>
                  <a:lnTo>
                    <a:pt x="12152287" y="638162"/>
                  </a:lnTo>
                  <a:lnTo>
                    <a:pt x="12159005" y="635381"/>
                  </a:lnTo>
                  <a:lnTo>
                    <a:pt x="12170169" y="624230"/>
                  </a:lnTo>
                  <a:lnTo>
                    <a:pt x="12172950" y="617486"/>
                  </a:lnTo>
                  <a:lnTo>
                    <a:pt x="12172950" y="206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55" dirty="0"/>
              <a:t>Minimum,</a:t>
            </a:r>
            <a:r>
              <a:rPr sz="3200" spc="-220" dirty="0"/>
              <a:t> </a:t>
            </a:r>
            <a:r>
              <a:rPr sz="3200" spc="-114" dirty="0"/>
              <a:t>maximum,</a:t>
            </a:r>
            <a:r>
              <a:rPr sz="3200" spc="-215" dirty="0"/>
              <a:t> </a:t>
            </a:r>
            <a:r>
              <a:rPr sz="3200" spc="-114" dirty="0"/>
              <a:t>and</a:t>
            </a:r>
            <a:r>
              <a:rPr sz="3200" spc="-215" dirty="0"/>
              <a:t> </a:t>
            </a:r>
            <a:r>
              <a:rPr sz="3200" spc="-80" dirty="0"/>
              <a:t>variance</a:t>
            </a:r>
            <a:r>
              <a:rPr sz="3200" spc="-220" dirty="0"/>
              <a:t> </a:t>
            </a:r>
            <a:r>
              <a:rPr sz="3200" spc="-130" dirty="0"/>
              <a:t>shenanigans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1314441"/>
            <a:ext cx="85725" cy="8570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54075" y="1178820"/>
            <a:ext cx="858647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60" dirty="0">
                <a:solidFill>
                  <a:srgbClr val="1C4189"/>
                </a:solidFill>
                <a:latin typeface="Arial"/>
                <a:cs typeface="Arial"/>
              </a:rPr>
              <a:t>Standard</a:t>
            </a:r>
            <a:r>
              <a:rPr sz="2000" b="1" spc="-10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1C4189"/>
                </a:solidFill>
                <a:latin typeface="Arial"/>
                <a:cs typeface="Arial"/>
              </a:rPr>
              <a:t>deviation</a:t>
            </a:r>
            <a:r>
              <a:rPr sz="2000" b="1" spc="-10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-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on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average,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by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how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much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do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scores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from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mean?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4043" y="1178820"/>
            <a:ext cx="159702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70" dirty="0">
                <a:latin typeface="Arial"/>
                <a:cs typeface="Arial"/>
              </a:rPr>
              <a:t>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Alternatively: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80699" y="1154217"/>
            <a:ext cx="66040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0" dirty="0">
                <a:latin typeface="STIX Two Math"/>
                <a:cs typeface="STIX Two Math"/>
              </a:rPr>
              <a:t>𝑖</a:t>
            </a:r>
            <a:endParaRPr sz="1150">
              <a:latin typeface="STIX Two Math"/>
              <a:cs typeface="STIX Two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42102" y="1064396"/>
            <a:ext cx="852169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latin typeface="Times New Roman"/>
                <a:cs typeface="Times New Roman"/>
              </a:rPr>
              <a:t>∑</a:t>
            </a:r>
            <a:r>
              <a:rPr sz="1650" spc="2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(</a:t>
            </a:r>
            <a:r>
              <a:rPr sz="1650" dirty="0">
                <a:latin typeface="STIX Two Math"/>
                <a:cs typeface="STIX Two Math"/>
              </a:rPr>
              <a:t>𝑋</a:t>
            </a:r>
            <a:r>
              <a:rPr sz="1650" spc="350" dirty="0">
                <a:latin typeface="STIX Two Math"/>
                <a:cs typeface="STIX Two Math"/>
              </a:rPr>
              <a:t> </a:t>
            </a:r>
            <a:r>
              <a:rPr sz="1650" spc="-25" dirty="0">
                <a:latin typeface="Times New Roman"/>
                <a:cs typeface="Times New Roman"/>
              </a:rPr>
              <a:t>−</a:t>
            </a:r>
            <a:r>
              <a:rPr sz="1650" spc="-25" dirty="0">
                <a:latin typeface="STIX Two Math"/>
                <a:cs typeface="STIX Two Math"/>
              </a:rPr>
              <a:t>𝑋</a:t>
            </a:r>
            <a:r>
              <a:rPr sz="1650" spc="-25" dirty="0">
                <a:latin typeface="Times New Roman"/>
                <a:cs typeface="Times New Roman"/>
              </a:rPr>
              <a:t>)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66312" y="1039917"/>
            <a:ext cx="9969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5" dirty="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75477" y="1330801"/>
            <a:ext cx="366395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25" dirty="0">
                <a:latin typeface="STIX Two Math"/>
                <a:cs typeface="STIX Two Math"/>
              </a:rPr>
              <a:t>𝑛</a:t>
            </a:r>
            <a:r>
              <a:rPr sz="1650" spc="-25" dirty="0">
                <a:latin typeface="Times New Roman"/>
                <a:cs typeface="Times New Roman"/>
              </a:rPr>
              <a:t>−1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29799" y="1371591"/>
            <a:ext cx="1057275" cy="9525"/>
          </a:xfrm>
          <a:custGeom>
            <a:avLst/>
            <a:gdLst/>
            <a:ahLst/>
            <a:cxnLst/>
            <a:rect l="l" t="t" r="r" b="b"/>
            <a:pathLst>
              <a:path w="1057275" h="9525">
                <a:moveTo>
                  <a:pt x="1057274" y="9524"/>
                </a:moveTo>
                <a:lnTo>
                  <a:pt x="0" y="9524"/>
                </a:lnTo>
                <a:lnTo>
                  <a:pt x="0" y="0"/>
                </a:lnTo>
                <a:lnTo>
                  <a:pt x="1057274" y="0"/>
                </a:lnTo>
                <a:lnTo>
                  <a:pt x="1057274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464526" y="1206319"/>
            <a:ext cx="33845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1195" dirty="0">
                <a:latin typeface="Arial"/>
                <a:cs typeface="Arial"/>
              </a:rPr>
              <a:t>√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646" y="1842103"/>
            <a:ext cx="5431155" cy="5372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25755" indent="-313055">
              <a:lnSpc>
                <a:spcPct val="100000"/>
              </a:lnSpc>
              <a:spcBef>
                <a:spcPts val="120"/>
              </a:spcBef>
              <a:buClr>
                <a:srgbClr val="AAAAAA"/>
              </a:buClr>
              <a:buAutoNum type="arabicPlain"/>
              <a:tabLst>
                <a:tab pos="325755" algn="l"/>
              </a:tabLst>
            </a:pPr>
            <a:r>
              <a:rPr sz="1650" dirty="0">
                <a:solidFill>
                  <a:srgbClr val="003B4E"/>
                </a:solidFill>
                <a:latin typeface="Monaco"/>
                <a:cs typeface="Monaco"/>
              </a:rPr>
              <a:t>sd_sample</a:t>
            </a:r>
            <a:r>
              <a:rPr sz="1650" spc="60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650" dirty="0">
                <a:solidFill>
                  <a:srgbClr val="003B4E"/>
                </a:solidFill>
                <a:latin typeface="Monaco"/>
                <a:cs typeface="Monaco"/>
              </a:rPr>
              <a:t>&lt;-</a:t>
            </a:r>
            <a:r>
              <a:rPr sz="1650" spc="6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650" spc="-10" dirty="0">
                <a:solidFill>
                  <a:srgbClr val="4658AB"/>
                </a:solidFill>
                <a:latin typeface="Monaco"/>
                <a:cs typeface="Monaco"/>
              </a:rPr>
              <a:t>sd</a:t>
            </a:r>
            <a:r>
              <a:rPr sz="1650" spc="-10" dirty="0">
                <a:solidFill>
                  <a:srgbClr val="003B4E"/>
                </a:solidFill>
                <a:latin typeface="Monaco"/>
                <a:cs typeface="Monaco"/>
              </a:rPr>
              <a:t>(cat_sample</a:t>
            </a:r>
            <a:r>
              <a:rPr sz="1650" spc="-10" dirty="0">
                <a:solidFill>
                  <a:srgbClr val="5D5D5D"/>
                </a:solidFill>
                <a:latin typeface="Monaco"/>
                <a:cs typeface="Monaco"/>
              </a:rPr>
              <a:t>$</a:t>
            </a:r>
            <a:r>
              <a:rPr sz="1650" spc="-10" dirty="0">
                <a:solidFill>
                  <a:srgbClr val="003B4E"/>
                </a:solidFill>
                <a:latin typeface="Monaco"/>
                <a:cs typeface="Monaco"/>
              </a:rPr>
              <a:t>look_latency)</a:t>
            </a:r>
            <a:endParaRPr sz="1650">
              <a:latin typeface="Monaco"/>
              <a:cs typeface="Monaco"/>
            </a:endParaRPr>
          </a:p>
          <a:p>
            <a:pPr marL="325755" indent="-313055">
              <a:lnSpc>
                <a:spcPct val="100000"/>
              </a:lnSpc>
              <a:spcBef>
                <a:spcPts val="45"/>
              </a:spcBef>
              <a:buClr>
                <a:srgbClr val="AAAAAA"/>
              </a:buClr>
              <a:buAutoNum type="arabicPlain"/>
              <a:tabLst>
                <a:tab pos="325755" algn="l"/>
              </a:tabLst>
            </a:pPr>
            <a:r>
              <a:rPr sz="1650" spc="-10" dirty="0">
                <a:solidFill>
                  <a:srgbClr val="003B4E"/>
                </a:solidFill>
                <a:latin typeface="Monaco"/>
                <a:cs typeface="Monaco"/>
              </a:rPr>
              <a:t>sd_sample</a:t>
            </a:r>
            <a:endParaRPr sz="1650">
              <a:latin typeface="Monaco"/>
              <a:cs typeface="Monac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599" y="2457441"/>
            <a:ext cx="12192000" cy="466725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8572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675"/>
              </a:spcBef>
            </a:pPr>
            <a:r>
              <a:rPr sz="1650" dirty="0">
                <a:latin typeface="Monaco"/>
                <a:cs typeface="Monaco"/>
              </a:rPr>
              <a:t>[1]</a:t>
            </a:r>
            <a:r>
              <a:rPr sz="1650" spc="35" dirty="0">
                <a:latin typeface="Monaco"/>
                <a:cs typeface="Monaco"/>
              </a:rPr>
              <a:t> </a:t>
            </a:r>
            <a:r>
              <a:rPr sz="1650" spc="-10" dirty="0">
                <a:latin typeface="Monaco"/>
                <a:cs typeface="Monaco"/>
              </a:rPr>
              <a:t>4.709403</a:t>
            </a:r>
            <a:endParaRPr sz="1650">
              <a:latin typeface="Monaco"/>
              <a:cs typeface="Monaco"/>
            </a:endParaRPr>
          </a:p>
        </p:txBody>
      </p:sp>
      <p:pic>
        <p:nvPicPr>
          <p:cNvPr id="18" name="object 2">
            <a:extLst>
              <a:ext uri="{FF2B5EF4-FFF2-40B4-BE49-F238E27FC236}">
                <a16:creationId xmlns:a16="http://schemas.microsoft.com/office/drawing/2014/main" id="{446F62BD-D45C-A54F-8D43-C6BA589B038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0143" y="2958331"/>
            <a:ext cx="8948737" cy="43719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1695441"/>
            <a:ext cx="12192000" cy="428625"/>
            <a:chOff x="609599" y="1695441"/>
            <a:chExt cx="12192000" cy="428625"/>
          </a:xfrm>
        </p:grpSpPr>
        <p:sp>
          <p:nvSpPr>
            <p:cNvPr id="3" name="object 3"/>
            <p:cNvSpPr/>
            <p:nvPr/>
          </p:nvSpPr>
          <p:spPr>
            <a:xfrm>
              <a:off x="614362" y="1700203"/>
              <a:ext cx="12182475" cy="419100"/>
            </a:xfrm>
            <a:custGeom>
              <a:avLst/>
              <a:gdLst/>
              <a:ahLst/>
              <a:cxnLst/>
              <a:rect l="l" t="t" r="r" b="b"/>
              <a:pathLst>
                <a:path w="12182475" h="419100">
                  <a:moveTo>
                    <a:pt x="12153556" y="419099"/>
                  </a:moveTo>
                  <a:lnTo>
                    <a:pt x="28916" y="419099"/>
                  </a:lnTo>
                  <a:lnTo>
                    <a:pt x="24664" y="418242"/>
                  </a:lnTo>
                  <a:lnTo>
                    <a:pt x="0" y="390172"/>
                  </a:lnTo>
                  <a:lnTo>
                    <a:pt x="0" y="385762"/>
                  </a:lnTo>
                  <a:lnTo>
                    <a:pt x="0" y="28889"/>
                  </a:lnTo>
                  <a:lnTo>
                    <a:pt x="28916" y="0"/>
                  </a:lnTo>
                  <a:lnTo>
                    <a:pt x="12153556" y="0"/>
                  </a:lnTo>
                  <a:lnTo>
                    <a:pt x="12182472" y="28889"/>
                  </a:lnTo>
                  <a:lnTo>
                    <a:pt x="12182472" y="390172"/>
                  </a:lnTo>
                  <a:lnTo>
                    <a:pt x="12157809" y="418242"/>
                  </a:lnTo>
                  <a:lnTo>
                    <a:pt x="12153556" y="419099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4362" y="1700203"/>
              <a:ext cx="12182475" cy="419100"/>
            </a:xfrm>
            <a:custGeom>
              <a:avLst/>
              <a:gdLst/>
              <a:ahLst/>
              <a:cxnLst/>
              <a:rect l="l" t="t" r="r" b="b"/>
              <a:pathLst>
                <a:path w="12182475" h="419100">
                  <a:moveTo>
                    <a:pt x="0" y="385762"/>
                  </a:moveTo>
                  <a:lnTo>
                    <a:pt x="0" y="33337"/>
                  </a:lnTo>
                  <a:lnTo>
                    <a:pt x="0" y="28889"/>
                  </a:lnTo>
                  <a:lnTo>
                    <a:pt x="845" y="24631"/>
                  </a:lnTo>
                  <a:lnTo>
                    <a:pt x="2537" y="20535"/>
                  </a:lnTo>
                  <a:lnTo>
                    <a:pt x="4229" y="16449"/>
                  </a:lnTo>
                  <a:lnTo>
                    <a:pt x="6638" y="12839"/>
                  </a:lnTo>
                  <a:lnTo>
                    <a:pt x="9764" y="9725"/>
                  </a:lnTo>
                  <a:lnTo>
                    <a:pt x="12890" y="6600"/>
                  </a:lnTo>
                  <a:lnTo>
                    <a:pt x="16495" y="4200"/>
                  </a:lnTo>
                  <a:lnTo>
                    <a:pt x="20579" y="2514"/>
                  </a:lnTo>
                  <a:lnTo>
                    <a:pt x="24664" y="838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12149136" y="0"/>
                  </a:lnTo>
                  <a:lnTo>
                    <a:pt x="12153556" y="0"/>
                  </a:lnTo>
                  <a:lnTo>
                    <a:pt x="12157809" y="838"/>
                  </a:lnTo>
                  <a:lnTo>
                    <a:pt x="12161894" y="2514"/>
                  </a:lnTo>
                  <a:lnTo>
                    <a:pt x="12165978" y="4200"/>
                  </a:lnTo>
                  <a:lnTo>
                    <a:pt x="12169583" y="6600"/>
                  </a:lnTo>
                  <a:lnTo>
                    <a:pt x="12172709" y="9725"/>
                  </a:lnTo>
                  <a:lnTo>
                    <a:pt x="12175834" y="12839"/>
                  </a:lnTo>
                  <a:lnTo>
                    <a:pt x="12182474" y="33337"/>
                  </a:lnTo>
                  <a:lnTo>
                    <a:pt x="12182474" y="385762"/>
                  </a:lnTo>
                  <a:lnTo>
                    <a:pt x="12161894" y="416528"/>
                  </a:lnTo>
                  <a:lnTo>
                    <a:pt x="12157809" y="418242"/>
                  </a:lnTo>
                  <a:lnTo>
                    <a:pt x="12153556" y="419099"/>
                  </a:lnTo>
                  <a:lnTo>
                    <a:pt x="12149136" y="419099"/>
                  </a:lnTo>
                  <a:lnTo>
                    <a:pt x="33337" y="419099"/>
                  </a:lnTo>
                  <a:lnTo>
                    <a:pt x="28916" y="419099"/>
                  </a:lnTo>
                  <a:lnTo>
                    <a:pt x="24664" y="418242"/>
                  </a:lnTo>
                  <a:lnTo>
                    <a:pt x="20579" y="416547"/>
                  </a:lnTo>
                  <a:lnTo>
                    <a:pt x="16495" y="414861"/>
                  </a:lnTo>
                  <a:lnTo>
                    <a:pt x="0" y="390172"/>
                  </a:lnTo>
                  <a:lnTo>
                    <a:pt x="0" y="3857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09599" y="3295641"/>
            <a:ext cx="12192000" cy="1314450"/>
            <a:chOff x="609599" y="3295641"/>
            <a:chExt cx="12192000" cy="1314450"/>
          </a:xfrm>
        </p:grpSpPr>
        <p:sp>
          <p:nvSpPr>
            <p:cNvPr id="6" name="object 6"/>
            <p:cNvSpPr/>
            <p:nvPr/>
          </p:nvSpPr>
          <p:spPr>
            <a:xfrm>
              <a:off x="614362" y="3300403"/>
              <a:ext cx="12182475" cy="1304925"/>
            </a:xfrm>
            <a:custGeom>
              <a:avLst/>
              <a:gdLst/>
              <a:ahLst/>
              <a:cxnLst/>
              <a:rect l="l" t="t" r="r" b="b"/>
              <a:pathLst>
                <a:path w="12182475" h="1304925">
                  <a:moveTo>
                    <a:pt x="12153556" y="1304924"/>
                  </a:moveTo>
                  <a:lnTo>
                    <a:pt x="28916" y="1304924"/>
                  </a:lnTo>
                  <a:lnTo>
                    <a:pt x="24664" y="1304086"/>
                  </a:lnTo>
                  <a:lnTo>
                    <a:pt x="0" y="1275997"/>
                  </a:lnTo>
                  <a:lnTo>
                    <a:pt x="0" y="1271587"/>
                  </a:lnTo>
                  <a:lnTo>
                    <a:pt x="0" y="28908"/>
                  </a:lnTo>
                  <a:lnTo>
                    <a:pt x="28916" y="0"/>
                  </a:lnTo>
                  <a:lnTo>
                    <a:pt x="12153556" y="0"/>
                  </a:lnTo>
                  <a:lnTo>
                    <a:pt x="12182472" y="28908"/>
                  </a:lnTo>
                  <a:lnTo>
                    <a:pt x="12182472" y="1275997"/>
                  </a:lnTo>
                  <a:lnTo>
                    <a:pt x="12157809" y="1304067"/>
                  </a:lnTo>
                  <a:lnTo>
                    <a:pt x="12153556" y="1304924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4362" y="3300403"/>
              <a:ext cx="12182475" cy="1304925"/>
            </a:xfrm>
            <a:custGeom>
              <a:avLst/>
              <a:gdLst/>
              <a:ahLst/>
              <a:cxnLst/>
              <a:rect l="l" t="t" r="r" b="b"/>
              <a:pathLst>
                <a:path w="12182475" h="1304925">
                  <a:moveTo>
                    <a:pt x="0" y="1271587"/>
                  </a:moveTo>
                  <a:lnTo>
                    <a:pt x="0" y="33337"/>
                  </a:lnTo>
                  <a:lnTo>
                    <a:pt x="0" y="28908"/>
                  </a:lnTo>
                  <a:lnTo>
                    <a:pt x="845" y="24650"/>
                  </a:lnTo>
                  <a:lnTo>
                    <a:pt x="2537" y="20554"/>
                  </a:lnTo>
                  <a:lnTo>
                    <a:pt x="4229" y="16478"/>
                  </a:lnTo>
                  <a:lnTo>
                    <a:pt x="6638" y="12877"/>
                  </a:lnTo>
                  <a:lnTo>
                    <a:pt x="9764" y="9744"/>
                  </a:lnTo>
                  <a:lnTo>
                    <a:pt x="12890" y="6600"/>
                  </a:lnTo>
                  <a:lnTo>
                    <a:pt x="16495" y="4200"/>
                  </a:lnTo>
                  <a:lnTo>
                    <a:pt x="20579" y="2514"/>
                  </a:lnTo>
                  <a:lnTo>
                    <a:pt x="24664" y="838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12149136" y="0"/>
                  </a:lnTo>
                  <a:lnTo>
                    <a:pt x="12153556" y="0"/>
                  </a:lnTo>
                  <a:lnTo>
                    <a:pt x="12157809" y="838"/>
                  </a:lnTo>
                  <a:lnTo>
                    <a:pt x="12161894" y="2514"/>
                  </a:lnTo>
                  <a:lnTo>
                    <a:pt x="12165978" y="4200"/>
                  </a:lnTo>
                  <a:lnTo>
                    <a:pt x="12169583" y="6600"/>
                  </a:lnTo>
                  <a:lnTo>
                    <a:pt x="12172709" y="9744"/>
                  </a:lnTo>
                  <a:lnTo>
                    <a:pt x="12175834" y="12877"/>
                  </a:lnTo>
                  <a:lnTo>
                    <a:pt x="12182474" y="33337"/>
                  </a:lnTo>
                  <a:lnTo>
                    <a:pt x="12182474" y="1271587"/>
                  </a:lnTo>
                  <a:lnTo>
                    <a:pt x="12161894" y="1302353"/>
                  </a:lnTo>
                  <a:lnTo>
                    <a:pt x="12157809" y="1304067"/>
                  </a:lnTo>
                  <a:lnTo>
                    <a:pt x="12153556" y="1304924"/>
                  </a:lnTo>
                  <a:lnTo>
                    <a:pt x="12149136" y="1304924"/>
                  </a:lnTo>
                  <a:lnTo>
                    <a:pt x="33337" y="1304924"/>
                  </a:lnTo>
                  <a:lnTo>
                    <a:pt x="28916" y="1304924"/>
                  </a:lnTo>
                  <a:lnTo>
                    <a:pt x="24664" y="1304086"/>
                  </a:lnTo>
                  <a:lnTo>
                    <a:pt x="0" y="1275997"/>
                  </a:lnTo>
                  <a:lnTo>
                    <a:pt x="0" y="127158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848212" y="5095875"/>
            <a:ext cx="3714750" cy="9525"/>
          </a:xfrm>
          <a:custGeom>
            <a:avLst/>
            <a:gdLst/>
            <a:ahLst/>
            <a:cxnLst/>
            <a:rect l="l" t="t" r="r" b="b"/>
            <a:pathLst>
              <a:path w="3714750" h="9525">
                <a:moveTo>
                  <a:pt x="3714750" y="0"/>
                </a:moveTo>
                <a:lnTo>
                  <a:pt x="1819275" y="0"/>
                </a:lnTo>
                <a:lnTo>
                  <a:pt x="0" y="0"/>
                </a:lnTo>
                <a:lnTo>
                  <a:pt x="0" y="9525"/>
                </a:lnTo>
                <a:lnTo>
                  <a:pt x="1819275" y="9525"/>
                </a:lnTo>
                <a:lnTo>
                  <a:pt x="3714750" y="9525"/>
                </a:lnTo>
                <a:lnTo>
                  <a:pt x="3714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48212" y="5591175"/>
            <a:ext cx="3714750" cy="9525"/>
          </a:xfrm>
          <a:custGeom>
            <a:avLst/>
            <a:gdLst/>
            <a:ahLst/>
            <a:cxnLst/>
            <a:rect l="l" t="t" r="r" b="b"/>
            <a:pathLst>
              <a:path w="3714750" h="9525">
                <a:moveTo>
                  <a:pt x="3714750" y="0"/>
                </a:moveTo>
                <a:lnTo>
                  <a:pt x="1819275" y="0"/>
                </a:lnTo>
                <a:lnTo>
                  <a:pt x="0" y="0"/>
                </a:lnTo>
                <a:lnTo>
                  <a:pt x="0" y="9525"/>
                </a:lnTo>
                <a:lnTo>
                  <a:pt x="1819275" y="9525"/>
                </a:lnTo>
                <a:lnTo>
                  <a:pt x="3714750" y="9525"/>
                </a:lnTo>
                <a:lnTo>
                  <a:pt x="37147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Unusual</a:t>
            </a:r>
            <a:r>
              <a:rPr spc="-270" dirty="0"/>
              <a:t> </a:t>
            </a:r>
            <a:r>
              <a:rPr spc="-360" dirty="0"/>
              <a:t>cases?</a:t>
            </a: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41"/>
            <a:ext cx="95249" cy="9523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975423" y="4664075"/>
            <a:ext cx="124015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105" dirty="0">
                <a:latin typeface="Arial"/>
                <a:cs typeface="Arial"/>
              </a:rPr>
              <a:t>cat_name</a:t>
            </a:r>
            <a:endParaRPr sz="22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96186" y="4664075"/>
            <a:ext cx="163957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80" dirty="0">
                <a:latin typeface="Arial"/>
                <a:cs typeface="Arial"/>
              </a:rPr>
              <a:t>look_latency</a:t>
            </a:r>
            <a:endParaRPr sz="22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5423" y="5159375"/>
            <a:ext cx="101219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50" dirty="0">
                <a:latin typeface="Arial"/>
                <a:cs typeface="Arial"/>
              </a:rPr>
              <a:t>Bubbles</a:t>
            </a:r>
            <a:endParaRPr sz="22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56735" y="5159375"/>
            <a:ext cx="5791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0" dirty="0">
                <a:latin typeface="Arial"/>
                <a:cs typeface="Arial"/>
              </a:rPr>
              <a:t>25.3</a:t>
            </a:r>
            <a:endParaRPr sz="22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899" y="5654674"/>
            <a:ext cx="68478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1025">
              <a:lnSpc>
                <a:spcPct val="100000"/>
              </a:lnSpc>
              <a:spcBef>
                <a:spcPts val="100"/>
              </a:spcBef>
            </a:pPr>
            <a:r>
              <a:rPr sz="2250" spc="-10" dirty="0">
                <a:latin typeface="Arial"/>
                <a:cs typeface="Arial"/>
              </a:rPr>
              <a:t>Commodore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250" spc="50" dirty="0">
                <a:latin typeface="Arial"/>
                <a:cs typeface="Arial"/>
              </a:rPr>
              <a:t>2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cats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21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represents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proportion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80" dirty="0">
                <a:latin typeface="Arial"/>
                <a:cs typeface="Arial"/>
              </a:rPr>
              <a:t>2/21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0.095.</a:t>
            </a:r>
            <a:endParaRPr sz="22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56735" y="5654674"/>
            <a:ext cx="57912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20" dirty="0">
                <a:latin typeface="Arial"/>
                <a:cs typeface="Arial"/>
              </a:rPr>
              <a:t>25.9</a:t>
            </a:r>
            <a:endParaRPr sz="22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6899" y="6769100"/>
            <a:ext cx="1180020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b="1" spc="-70" dirty="0">
                <a:solidFill>
                  <a:srgbClr val="1C4189"/>
                </a:solidFill>
                <a:latin typeface="Arial"/>
                <a:cs typeface="Arial"/>
              </a:rPr>
              <a:t>empirical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45" dirty="0">
                <a:solidFill>
                  <a:srgbClr val="1C4189"/>
                </a:solidFill>
                <a:latin typeface="Arial"/>
                <a:cs typeface="Arial"/>
              </a:rPr>
              <a:t>probability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cat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takes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more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than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25s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look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owner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0.095,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or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9.5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percent.</a:t>
            </a:r>
            <a:endParaRPr sz="22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19112" y="1704987"/>
            <a:ext cx="12172950" cy="409575"/>
          </a:xfrm>
          <a:custGeom>
            <a:avLst/>
            <a:gdLst/>
            <a:ahLst/>
            <a:cxnLst/>
            <a:rect l="l" t="t" r="r" b="b"/>
            <a:pathLst>
              <a:path w="12172950" h="409575">
                <a:moveTo>
                  <a:pt x="12172950" y="20688"/>
                </a:moveTo>
                <a:lnTo>
                  <a:pt x="12170169" y="13957"/>
                </a:lnTo>
                <a:lnTo>
                  <a:pt x="12159005" y="2794"/>
                </a:lnTo>
                <a:lnTo>
                  <a:pt x="12152274" y="0"/>
                </a:lnTo>
                <a:lnTo>
                  <a:pt x="20688" y="0"/>
                </a:lnTo>
                <a:lnTo>
                  <a:pt x="13957" y="2794"/>
                </a:lnTo>
                <a:lnTo>
                  <a:pt x="2794" y="13957"/>
                </a:lnTo>
                <a:lnTo>
                  <a:pt x="0" y="20688"/>
                </a:lnTo>
                <a:lnTo>
                  <a:pt x="0" y="388899"/>
                </a:lnTo>
                <a:lnTo>
                  <a:pt x="2794" y="395630"/>
                </a:lnTo>
                <a:lnTo>
                  <a:pt x="13957" y="406793"/>
                </a:lnTo>
                <a:lnTo>
                  <a:pt x="20675" y="409562"/>
                </a:lnTo>
                <a:lnTo>
                  <a:pt x="12152287" y="409562"/>
                </a:lnTo>
                <a:lnTo>
                  <a:pt x="12159005" y="406793"/>
                </a:lnTo>
                <a:lnTo>
                  <a:pt x="12170169" y="395630"/>
                </a:lnTo>
                <a:lnTo>
                  <a:pt x="12172950" y="388899"/>
                </a:lnTo>
                <a:lnTo>
                  <a:pt x="12172950" y="20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71785" y="1120775"/>
            <a:ext cx="11350625" cy="92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2250" spc="-55" dirty="0">
                <a:latin typeface="Arial"/>
                <a:cs typeface="Arial"/>
              </a:rPr>
              <a:t>Given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sample,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how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unusual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cat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who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took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longer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than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25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seconds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look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their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owner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sz="1850" dirty="0">
                <a:solidFill>
                  <a:srgbClr val="AAAAAA"/>
                </a:solidFill>
                <a:latin typeface="Monaco"/>
                <a:cs typeface="Monaco"/>
                <a:hlinkClick r:id="rId3"/>
              </a:rPr>
              <a:t>1</a:t>
            </a:r>
            <a:r>
              <a:rPr sz="1850" spc="484" dirty="0">
                <a:solidFill>
                  <a:srgbClr val="AAAAAA"/>
                </a:solidFill>
                <a:latin typeface="Monaco"/>
                <a:cs typeface="Monaco"/>
              </a:rPr>
              <a:t> </a:t>
            </a:r>
            <a:r>
              <a:rPr sz="1850" spc="-10" dirty="0">
                <a:solidFill>
                  <a:srgbClr val="4658AB"/>
                </a:solidFill>
                <a:latin typeface="Monaco"/>
                <a:cs typeface="Monaco"/>
              </a:rPr>
              <a:t>nrow</a:t>
            </a:r>
            <a:r>
              <a:rPr sz="1850" spc="-10" dirty="0">
                <a:solidFill>
                  <a:srgbClr val="003B4E"/>
                </a:solidFill>
                <a:latin typeface="Monaco"/>
                <a:cs typeface="Monaco"/>
              </a:rPr>
              <a:t>(cat_sample)</a:t>
            </a:r>
            <a:endParaRPr sz="1850">
              <a:latin typeface="Monaco"/>
              <a:cs typeface="Monac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4362" y="2124066"/>
            <a:ext cx="12182475" cy="514350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88900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700"/>
              </a:spcBef>
            </a:pPr>
            <a:r>
              <a:rPr sz="1850" dirty="0">
                <a:latin typeface="Monaco"/>
                <a:cs typeface="Monaco"/>
              </a:rPr>
              <a:t>[1] </a:t>
            </a:r>
            <a:r>
              <a:rPr sz="1850" spc="-25" dirty="0">
                <a:latin typeface="Monaco"/>
                <a:cs typeface="Monaco"/>
              </a:rPr>
              <a:t>21</a:t>
            </a:r>
            <a:endParaRPr sz="1850">
              <a:latin typeface="Monaco"/>
              <a:cs typeface="Monaco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9112" y="3305187"/>
            <a:ext cx="12172950" cy="1295400"/>
          </a:xfrm>
          <a:custGeom>
            <a:avLst/>
            <a:gdLst/>
            <a:ahLst/>
            <a:cxnLst/>
            <a:rect l="l" t="t" r="r" b="b"/>
            <a:pathLst>
              <a:path w="12172950" h="1295400">
                <a:moveTo>
                  <a:pt x="12172950" y="20688"/>
                </a:moveTo>
                <a:lnTo>
                  <a:pt x="12170169" y="13957"/>
                </a:lnTo>
                <a:lnTo>
                  <a:pt x="12159005" y="2794"/>
                </a:lnTo>
                <a:lnTo>
                  <a:pt x="12152274" y="0"/>
                </a:lnTo>
                <a:lnTo>
                  <a:pt x="20688" y="0"/>
                </a:lnTo>
                <a:lnTo>
                  <a:pt x="13957" y="2794"/>
                </a:lnTo>
                <a:lnTo>
                  <a:pt x="2794" y="13957"/>
                </a:lnTo>
                <a:lnTo>
                  <a:pt x="0" y="20688"/>
                </a:lnTo>
                <a:lnTo>
                  <a:pt x="0" y="1274711"/>
                </a:lnTo>
                <a:lnTo>
                  <a:pt x="2794" y="1281455"/>
                </a:lnTo>
                <a:lnTo>
                  <a:pt x="13957" y="1292606"/>
                </a:lnTo>
                <a:lnTo>
                  <a:pt x="20675" y="1295387"/>
                </a:lnTo>
                <a:lnTo>
                  <a:pt x="12152287" y="1295387"/>
                </a:lnTo>
                <a:lnTo>
                  <a:pt x="12159005" y="1292606"/>
                </a:lnTo>
                <a:lnTo>
                  <a:pt x="12170169" y="1281455"/>
                </a:lnTo>
                <a:lnTo>
                  <a:pt x="12172950" y="1274711"/>
                </a:lnTo>
                <a:lnTo>
                  <a:pt x="12172950" y="206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6899" y="2778125"/>
            <a:ext cx="3808729" cy="174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45" dirty="0">
                <a:latin typeface="Arial"/>
                <a:cs typeface="Arial"/>
              </a:rPr>
              <a:t>There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21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cats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sample</a:t>
            </a:r>
            <a:endParaRPr sz="2250">
              <a:latin typeface="Arial"/>
              <a:cs typeface="Arial"/>
            </a:endParaRPr>
          </a:p>
          <a:p>
            <a:pPr marL="630555" indent="-343535">
              <a:lnSpc>
                <a:spcPct val="100000"/>
              </a:lnSpc>
              <a:spcBef>
                <a:spcPts val="1675"/>
              </a:spcBef>
              <a:buClr>
                <a:srgbClr val="AAAAAA"/>
              </a:buClr>
              <a:buAutoNum type="arabicPlain"/>
              <a:tabLst>
                <a:tab pos="630555" algn="l"/>
              </a:tabLst>
            </a:pPr>
            <a:r>
              <a:rPr sz="1850" spc="-10" dirty="0">
                <a:solidFill>
                  <a:srgbClr val="003B4E"/>
                </a:solidFill>
                <a:latin typeface="Monaco"/>
                <a:cs typeface="Monaco"/>
              </a:rPr>
              <a:t>dplyr</a:t>
            </a:r>
            <a:r>
              <a:rPr sz="1850" spc="-10" dirty="0">
                <a:solidFill>
                  <a:srgbClr val="5D5D5D"/>
                </a:solidFill>
                <a:latin typeface="Monaco"/>
                <a:cs typeface="Monaco"/>
              </a:rPr>
              <a:t>::</a:t>
            </a:r>
            <a:r>
              <a:rPr sz="1850" spc="-10" dirty="0">
                <a:solidFill>
                  <a:srgbClr val="4658AB"/>
                </a:solidFill>
                <a:latin typeface="Monaco"/>
                <a:cs typeface="Monaco"/>
              </a:rPr>
              <a:t>filter</a:t>
            </a:r>
            <a:r>
              <a:rPr sz="1850" spc="-10" dirty="0">
                <a:solidFill>
                  <a:srgbClr val="003B4E"/>
                </a:solidFill>
                <a:latin typeface="Monaco"/>
                <a:cs typeface="Monaco"/>
              </a:rPr>
              <a:t>(</a:t>
            </a:r>
            <a:endParaRPr sz="1850">
              <a:latin typeface="Monaco"/>
              <a:cs typeface="Monaco"/>
            </a:endParaRPr>
          </a:p>
          <a:p>
            <a:pPr marL="914400" indent="-627380">
              <a:lnSpc>
                <a:spcPct val="100000"/>
              </a:lnSpc>
              <a:spcBef>
                <a:spcPts val="105"/>
              </a:spcBef>
              <a:buClr>
                <a:srgbClr val="AAAAAA"/>
              </a:buClr>
              <a:buAutoNum type="arabicPlain"/>
              <a:tabLst>
                <a:tab pos="914400" algn="l"/>
              </a:tabLst>
            </a:pPr>
            <a:r>
              <a:rPr sz="1850" spc="-10" dirty="0">
                <a:solidFill>
                  <a:srgbClr val="003B4E"/>
                </a:solidFill>
                <a:latin typeface="Monaco"/>
                <a:cs typeface="Monaco"/>
              </a:rPr>
              <a:t>cat_sample,</a:t>
            </a:r>
            <a:endParaRPr sz="1850">
              <a:latin typeface="Monaco"/>
              <a:cs typeface="Monaco"/>
            </a:endParaRPr>
          </a:p>
          <a:p>
            <a:pPr marL="914400" indent="-627380">
              <a:lnSpc>
                <a:spcPct val="100000"/>
              </a:lnSpc>
              <a:spcBef>
                <a:spcPts val="105"/>
              </a:spcBef>
              <a:buClr>
                <a:srgbClr val="AAAAAA"/>
              </a:buClr>
              <a:buAutoNum type="arabicPlain"/>
              <a:tabLst>
                <a:tab pos="914400" algn="l"/>
              </a:tabLst>
            </a:pPr>
            <a:r>
              <a:rPr sz="1850" dirty="0">
                <a:solidFill>
                  <a:srgbClr val="003B4E"/>
                </a:solidFill>
                <a:latin typeface="Monaco"/>
                <a:cs typeface="Monaco"/>
              </a:rPr>
              <a:t>look_latency </a:t>
            </a:r>
            <a:r>
              <a:rPr sz="1850" dirty="0">
                <a:solidFill>
                  <a:srgbClr val="5D5D5D"/>
                </a:solidFill>
                <a:latin typeface="Monaco"/>
                <a:cs typeface="Monaco"/>
              </a:rPr>
              <a:t>&gt;</a:t>
            </a:r>
            <a:r>
              <a:rPr sz="1850" spc="5" dirty="0">
                <a:solidFill>
                  <a:srgbClr val="5D5D5D"/>
                </a:solidFill>
                <a:latin typeface="Monaco"/>
                <a:cs typeface="Monaco"/>
              </a:rPr>
              <a:t> </a:t>
            </a:r>
            <a:r>
              <a:rPr sz="1850" spc="-25" dirty="0">
                <a:solidFill>
                  <a:srgbClr val="AC0000"/>
                </a:solidFill>
                <a:latin typeface="Monaco"/>
                <a:cs typeface="Monaco"/>
              </a:rPr>
              <a:t>25</a:t>
            </a:r>
            <a:endParaRPr sz="1850">
              <a:latin typeface="Monaco"/>
              <a:cs typeface="Monaco"/>
            </a:endParaRPr>
          </a:p>
          <a:p>
            <a:pPr marL="28702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solidFill>
                  <a:srgbClr val="AAAAAA"/>
                </a:solidFill>
                <a:latin typeface="Monaco"/>
                <a:cs typeface="Monaco"/>
                <a:hlinkClick r:id="rId3"/>
              </a:rPr>
              <a:t>4</a:t>
            </a:r>
            <a:r>
              <a:rPr sz="1850" spc="484" dirty="0">
                <a:solidFill>
                  <a:srgbClr val="AAAAAA"/>
                </a:solidFill>
                <a:latin typeface="Monaco"/>
                <a:cs typeface="Monaco"/>
              </a:rPr>
              <a:t> </a:t>
            </a:r>
            <a:r>
              <a:rPr sz="1850" spc="-50" dirty="0">
                <a:solidFill>
                  <a:srgbClr val="003B4E"/>
                </a:solidFill>
                <a:latin typeface="Monaco"/>
                <a:cs typeface="Monaco"/>
              </a:rPr>
              <a:t>)</a:t>
            </a:r>
            <a:endParaRPr sz="185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73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Populations</a:t>
            </a:r>
            <a:r>
              <a:rPr spc="-260" dirty="0"/>
              <a:t> </a:t>
            </a:r>
            <a:r>
              <a:rPr spc="-275" dirty="0"/>
              <a:t>vs</a:t>
            </a:r>
            <a:r>
              <a:rPr spc="-254" dirty="0"/>
              <a:t> </a:t>
            </a:r>
            <a:r>
              <a:rPr spc="-185" dirty="0"/>
              <a:t>samples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035050"/>
            <a:ext cx="276479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25" dirty="0">
                <a:latin typeface="Arial"/>
                <a:cs typeface="Arial"/>
              </a:rPr>
              <a:t>Sample</a:t>
            </a:r>
            <a:r>
              <a:rPr sz="2250" spc="-10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=/=</a:t>
            </a:r>
            <a:r>
              <a:rPr sz="2250" spc="-10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Population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599" y="1685935"/>
            <a:ext cx="6029325" cy="1333500"/>
            <a:chOff x="609599" y="1685935"/>
            <a:chExt cx="6029325" cy="1333500"/>
          </a:xfrm>
        </p:grpSpPr>
        <p:sp>
          <p:nvSpPr>
            <p:cNvPr id="5" name="object 5"/>
            <p:cNvSpPr/>
            <p:nvPr/>
          </p:nvSpPr>
          <p:spPr>
            <a:xfrm>
              <a:off x="628878" y="1685937"/>
              <a:ext cx="6010275" cy="1333500"/>
            </a:xfrm>
            <a:custGeom>
              <a:avLst/>
              <a:gdLst/>
              <a:ahLst/>
              <a:cxnLst/>
              <a:rect l="l" t="t" r="r" b="b"/>
              <a:pathLst>
                <a:path w="6010275" h="1333500">
                  <a:moveTo>
                    <a:pt x="6010033" y="38100"/>
                  </a:moveTo>
                  <a:lnTo>
                    <a:pt x="6009348" y="30505"/>
                  </a:lnTo>
                  <a:lnTo>
                    <a:pt x="6007252" y="23482"/>
                  </a:lnTo>
                  <a:lnTo>
                    <a:pt x="6003760" y="17030"/>
                  </a:lnTo>
                  <a:lnTo>
                    <a:pt x="5999315" y="11684"/>
                  </a:lnTo>
                  <a:lnTo>
                    <a:pt x="5998883" y="11163"/>
                  </a:lnTo>
                  <a:lnTo>
                    <a:pt x="5971933" y="0"/>
                  </a:lnTo>
                  <a:lnTo>
                    <a:pt x="18808" y="0"/>
                  </a:lnTo>
                  <a:lnTo>
                    <a:pt x="11214" y="698"/>
                  </a:lnTo>
                  <a:lnTo>
                    <a:pt x="4191" y="2794"/>
                  </a:lnTo>
                  <a:lnTo>
                    <a:pt x="0" y="5067"/>
                  </a:lnTo>
                  <a:lnTo>
                    <a:pt x="18808" y="9766"/>
                  </a:lnTo>
                  <a:lnTo>
                    <a:pt x="18808" y="9525"/>
                  </a:lnTo>
                  <a:lnTo>
                    <a:pt x="5979833" y="9525"/>
                  </a:lnTo>
                  <a:lnTo>
                    <a:pt x="5986564" y="12319"/>
                  </a:lnTo>
                  <a:lnTo>
                    <a:pt x="5992139" y="17894"/>
                  </a:lnTo>
                  <a:lnTo>
                    <a:pt x="5992622" y="18376"/>
                  </a:lnTo>
                  <a:lnTo>
                    <a:pt x="5997727" y="23482"/>
                  </a:lnTo>
                  <a:lnTo>
                    <a:pt x="6000508" y="30213"/>
                  </a:lnTo>
                  <a:lnTo>
                    <a:pt x="6000508" y="1303299"/>
                  </a:lnTo>
                  <a:lnTo>
                    <a:pt x="5997727" y="1310030"/>
                  </a:lnTo>
                  <a:lnTo>
                    <a:pt x="5992622" y="1315135"/>
                  </a:lnTo>
                  <a:lnTo>
                    <a:pt x="5992139" y="1315605"/>
                  </a:lnTo>
                  <a:lnTo>
                    <a:pt x="5986564" y="1321193"/>
                  </a:lnTo>
                  <a:lnTo>
                    <a:pt x="5979833" y="1323975"/>
                  </a:lnTo>
                  <a:lnTo>
                    <a:pt x="18808" y="1323975"/>
                  </a:lnTo>
                  <a:lnTo>
                    <a:pt x="18808" y="1323746"/>
                  </a:lnTo>
                  <a:lnTo>
                    <a:pt x="0" y="1328445"/>
                  </a:lnTo>
                  <a:lnTo>
                    <a:pt x="4191" y="1330718"/>
                  </a:lnTo>
                  <a:lnTo>
                    <a:pt x="11214" y="1332801"/>
                  </a:lnTo>
                  <a:lnTo>
                    <a:pt x="18707" y="1333487"/>
                  </a:lnTo>
                  <a:lnTo>
                    <a:pt x="5972048" y="1333487"/>
                  </a:lnTo>
                  <a:lnTo>
                    <a:pt x="5979541" y="1332801"/>
                  </a:lnTo>
                  <a:lnTo>
                    <a:pt x="5986564" y="1330718"/>
                  </a:lnTo>
                  <a:lnTo>
                    <a:pt x="5993015" y="1327226"/>
                  </a:lnTo>
                  <a:lnTo>
                    <a:pt x="5996914" y="1323975"/>
                  </a:lnTo>
                  <a:lnTo>
                    <a:pt x="5998883" y="1322349"/>
                  </a:lnTo>
                  <a:lnTo>
                    <a:pt x="5999315" y="1321828"/>
                  </a:lnTo>
                  <a:lnTo>
                    <a:pt x="6003760" y="1316482"/>
                  </a:lnTo>
                  <a:lnTo>
                    <a:pt x="6007252" y="1310030"/>
                  </a:lnTo>
                  <a:lnTo>
                    <a:pt x="6009348" y="1303007"/>
                  </a:lnTo>
                  <a:lnTo>
                    <a:pt x="6010033" y="1295400"/>
                  </a:lnTo>
                  <a:lnTo>
                    <a:pt x="6010033" y="3810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1690821"/>
              <a:ext cx="38100" cy="1323975"/>
            </a:xfrm>
            <a:custGeom>
              <a:avLst/>
              <a:gdLst/>
              <a:ahLst/>
              <a:cxnLst/>
              <a:rect l="l" t="t" r="r" b="b"/>
              <a:pathLst>
                <a:path w="38100" h="1323975">
                  <a:moveTo>
                    <a:pt x="19581" y="1323709"/>
                  </a:moveTo>
                  <a:lnTo>
                    <a:pt x="0" y="12905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319079"/>
                  </a:lnTo>
                  <a:lnTo>
                    <a:pt x="19581" y="1323709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699" y="1695440"/>
              <a:ext cx="5981700" cy="504825"/>
            </a:xfrm>
            <a:custGeom>
              <a:avLst/>
              <a:gdLst/>
              <a:ahLst/>
              <a:cxnLst/>
              <a:rect l="l" t="t" r="r" b="b"/>
              <a:pathLst>
                <a:path w="5981700" h="504825">
                  <a:moveTo>
                    <a:pt x="598169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5981699" y="0"/>
                  </a:lnTo>
                  <a:lnTo>
                    <a:pt x="5981699" y="504824"/>
                  </a:lnTo>
                  <a:close/>
                </a:path>
              </a:pathLst>
            </a:custGeom>
            <a:solidFill>
              <a:srgbClr val="E7F2ED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431" y="1819198"/>
              <a:ext cx="185795" cy="24772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35012" y="2284729"/>
            <a:ext cx="5742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95"/>
              </a:spcBef>
            </a:pPr>
            <a:r>
              <a:rPr sz="1550" spc="-30" dirty="0">
                <a:latin typeface="Arial"/>
                <a:cs typeface="Arial"/>
              </a:rPr>
              <a:t>Describes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frequency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which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scores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variable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occur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the </a:t>
            </a:r>
            <a:r>
              <a:rPr sz="1550" spc="-10" dirty="0">
                <a:latin typeface="Arial"/>
                <a:cs typeface="Arial"/>
              </a:rPr>
              <a:t>population.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72274" y="1685935"/>
            <a:ext cx="6029325" cy="1333500"/>
            <a:chOff x="6772274" y="1685935"/>
            <a:chExt cx="6029325" cy="1333500"/>
          </a:xfrm>
        </p:grpSpPr>
        <p:sp>
          <p:nvSpPr>
            <p:cNvPr id="11" name="object 11"/>
            <p:cNvSpPr/>
            <p:nvPr/>
          </p:nvSpPr>
          <p:spPr>
            <a:xfrm>
              <a:off x="6791553" y="1685937"/>
              <a:ext cx="6010275" cy="1333500"/>
            </a:xfrm>
            <a:custGeom>
              <a:avLst/>
              <a:gdLst/>
              <a:ahLst/>
              <a:cxnLst/>
              <a:rect l="l" t="t" r="r" b="b"/>
              <a:pathLst>
                <a:path w="6010275" h="1333500">
                  <a:moveTo>
                    <a:pt x="6010033" y="38100"/>
                  </a:moveTo>
                  <a:lnTo>
                    <a:pt x="6009348" y="30505"/>
                  </a:lnTo>
                  <a:lnTo>
                    <a:pt x="6007252" y="23482"/>
                  </a:lnTo>
                  <a:lnTo>
                    <a:pt x="6003760" y="17030"/>
                  </a:lnTo>
                  <a:lnTo>
                    <a:pt x="5999315" y="11684"/>
                  </a:lnTo>
                  <a:lnTo>
                    <a:pt x="5998883" y="11163"/>
                  </a:lnTo>
                  <a:lnTo>
                    <a:pt x="5971933" y="0"/>
                  </a:lnTo>
                  <a:lnTo>
                    <a:pt x="18808" y="0"/>
                  </a:lnTo>
                  <a:lnTo>
                    <a:pt x="11214" y="698"/>
                  </a:lnTo>
                  <a:lnTo>
                    <a:pt x="4191" y="2794"/>
                  </a:lnTo>
                  <a:lnTo>
                    <a:pt x="0" y="5067"/>
                  </a:lnTo>
                  <a:lnTo>
                    <a:pt x="18808" y="9766"/>
                  </a:lnTo>
                  <a:lnTo>
                    <a:pt x="18808" y="9525"/>
                  </a:lnTo>
                  <a:lnTo>
                    <a:pt x="5979833" y="9525"/>
                  </a:lnTo>
                  <a:lnTo>
                    <a:pt x="5986564" y="12319"/>
                  </a:lnTo>
                  <a:lnTo>
                    <a:pt x="5992139" y="17894"/>
                  </a:lnTo>
                  <a:lnTo>
                    <a:pt x="5992622" y="18376"/>
                  </a:lnTo>
                  <a:lnTo>
                    <a:pt x="5997727" y="23482"/>
                  </a:lnTo>
                  <a:lnTo>
                    <a:pt x="6000508" y="30213"/>
                  </a:lnTo>
                  <a:lnTo>
                    <a:pt x="6000508" y="1303299"/>
                  </a:lnTo>
                  <a:lnTo>
                    <a:pt x="5997727" y="1310030"/>
                  </a:lnTo>
                  <a:lnTo>
                    <a:pt x="5992622" y="1315135"/>
                  </a:lnTo>
                  <a:lnTo>
                    <a:pt x="5992139" y="1315605"/>
                  </a:lnTo>
                  <a:lnTo>
                    <a:pt x="5986564" y="1321193"/>
                  </a:lnTo>
                  <a:lnTo>
                    <a:pt x="5979833" y="1323975"/>
                  </a:lnTo>
                  <a:lnTo>
                    <a:pt x="18808" y="1323975"/>
                  </a:lnTo>
                  <a:lnTo>
                    <a:pt x="18808" y="1323746"/>
                  </a:lnTo>
                  <a:lnTo>
                    <a:pt x="0" y="1328445"/>
                  </a:lnTo>
                  <a:lnTo>
                    <a:pt x="4191" y="1330718"/>
                  </a:lnTo>
                  <a:lnTo>
                    <a:pt x="11214" y="1332801"/>
                  </a:lnTo>
                  <a:lnTo>
                    <a:pt x="18707" y="1333487"/>
                  </a:lnTo>
                  <a:lnTo>
                    <a:pt x="5972048" y="1333487"/>
                  </a:lnTo>
                  <a:lnTo>
                    <a:pt x="5979541" y="1332801"/>
                  </a:lnTo>
                  <a:lnTo>
                    <a:pt x="5986564" y="1330718"/>
                  </a:lnTo>
                  <a:lnTo>
                    <a:pt x="5993015" y="1327226"/>
                  </a:lnTo>
                  <a:lnTo>
                    <a:pt x="5996914" y="1323975"/>
                  </a:lnTo>
                  <a:lnTo>
                    <a:pt x="5998883" y="1322349"/>
                  </a:lnTo>
                  <a:lnTo>
                    <a:pt x="5999315" y="1321828"/>
                  </a:lnTo>
                  <a:lnTo>
                    <a:pt x="6003760" y="1316482"/>
                  </a:lnTo>
                  <a:lnTo>
                    <a:pt x="6007252" y="1310030"/>
                  </a:lnTo>
                  <a:lnTo>
                    <a:pt x="6009348" y="1303007"/>
                  </a:lnTo>
                  <a:lnTo>
                    <a:pt x="6010033" y="1295400"/>
                  </a:lnTo>
                  <a:lnTo>
                    <a:pt x="6010033" y="3810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72274" y="1690821"/>
              <a:ext cx="38100" cy="1323975"/>
            </a:xfrm>
            <a:custGeom>
              <a:avLst/>
              <a:gdLst/>
              <a:ahLst/>
              <a:cxnLst/>
              <a:rect l="l" t="t" r="r" b="b"/>
              <a:pathLst>
                <a:path w="38100" h="1323975">
                  <a:moveTo>
                    <a:pt x="19581" y="1323709"/>
                  </a:moveTo>
                  <a:lnTo>
                    <a:pt x="0" y="12905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319079"/>
                  </a:lnTo>
                  <a:lnTo>
                    <a:pt x="19581" y="1323709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10374" y="1695440"/>
              <a:ext cx="5981700" cy="504825"/>
            </a:xfrm>
            <a:custGeom>
              <a:avLst/>
              <a:gdLst/>
              <a:ahLst/>
              <a:cxnLst/>
              <a:rect l="l" t="t" r="r" b="b"/>
              <a:pathLst>
                <a:path w="5981700" h="504825">
                  <a:moveTo>
                    <a:pt x="5981699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5981699" y="0"/>
                  </a:lnTo>
                  <a:lnTo>
                    <a:pt x="5981699" y="504824"/>
                  </a:lnTo>
                  <a:close/>
                </a:path>
              </a:pathLst>
            </a:custGeom>
            <a:solidFill>
              <a:srgbClr val="E7F2ED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6105" y="1819198"/>
              <a:ext cx="185795" cy="24772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900812" y="2284729"/>
            <a:ext cx="5742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95"/>
              </a:spcBef>
            </a:pPr>
            <a:r>
              <a:rPr sz="1550" spc="-30" dirty="0">
                <a:latin typeface="Arial"/>
                <a:cs typeface="Arial"/>
              </a:rPr>
              <a:t>Describes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frequency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which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scores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10" dirty="0">
                <a:latin typeface="Arial"/>
                <a:cs typeface="Arial"/>
              </a:rPr>
              <a:t>a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variable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occur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the </a:t>
            </a:r>
            <a:r>
              <a:rPr sz="1550" spc="-10" dirty="0">
                <a:latin typeface="Arial"/>
                <a:cs typeface="Arial"/>
              </a:rPr>
              <a:t>sample.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6899" y="3292475"/>
            <a:ext cx="11419205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100" dirty="0">
                <a:solidFill>
                  <a:srgbClr val="1C4189"/>
                </a:solidFill>
                <a:latin typeface="Arial"/>
                <a:cs typeface="Arial"/>
              </a:rPr>
              <a:t>Two</a:t>
            </a:r>
            <a:r>
              <a:rPr sz="2250" b="1" spc="-14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95" dirty="0">
                <a:solidFill>
                  <a:srgbClr val="1C4189"/>
                </a:solidFill>
                <a:latin typeface="Arial"/>
                <a:cs typeface="Arial"/>
              </a:rPr>
              <a:t>cornerstones</a:t>
            </a:r>
            <a:r>
              <a:rPr sz="2250" b="1" spc="-14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1C4189"/>
                </a:solidFill>
                <a:latin typeface="Arial"/>
                <a:cs typeface="Arial"/>
              </a:rPr>
              <a:t>of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1C4189"/>
                </a:solidFill>
                <a:latin typeface="Arial"/>
                <a:cs typeface="Arial"/>
              </a:rPr>
              <a:t>statistical</a:t>
            </a:r>
            <a:r>
              <a:rPr sz="2250" b="1" spc="-14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research</a:t>
            </a:r>
            <a:r>
              <a:rPr sz="2250" spc="-10" dirty="0">
                <a:latin typeface="Arial"/>
                <a:cs typeface="Arial"/>
              </a:rPr>
              <a:t>:</a:t>
            </a:r>
            <a:endParaRPr sz="2250">
              <a:latin typeface="Arial"/>
              <a:cs typeface="Arial"/>
            </a:endParaRPr>
          </a:p>
          <a:p>
            <a:pPr marL="297180" indent="-276225">
              <a:lnSpc>
                <a:spcPct val="100000"/>
              </a:lnSpc>
              <a:spcBef>
                <a:spcPts val="2250"/>
              </a:spcBef>
              <a:buAutoNum type="arabicPeriod"/>
              <a:tabLst>
                <a:tab pos="297180" algn="l"/>
              </a:tabLst>
            </a:pPr>
            <a:r>
              <a:rPr sz="2250" spc="-70" dirty="0">
                <a:latin typeface="Arial"/>
                <a:cs typeface="Arial"/>
              </a:rPr>
              <a:t>A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sample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given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population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resemble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shape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population.</a:t>
            </a:r>
            <a:endParaRPr sz="2250">
              <a:latin typeface="Arial"/>
              <a:cs typeface="Arial"/>
            </a:endParaRPr>
          </a:p>
          <a:p>
            <a:pPr marL="297180" indent="-276225">
              <a:lnSpc>
                <a:spcPct val="100000"/>
              </a:lnSpc>
              <a:spcBef>
                <a:spcPts val="1125"/>
              </a:spcBef>
              <a:buAutoNum type="arabicPeriod"/>
              <a:tabLst>
                <a:tab pos="297180" algn="l"/>
              </a:tabLst>
            </a:pPr>
            <a:r>
              <a:rPr sz="2250" spc="-70" dirty="0">
                <a:latin typeface="Arial"/>
                <a:cs typeface="Arial"/>
              </a:rPr>
              <a:t>A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55" dirty="0">
                <a:latin typeface="Arial"/>
                <a:cs typeface="Arial"/>
              </a:rPr>
              <a:t>lot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variables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have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population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distributions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predictable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shape.</a:t>
            </a:r>
            <a:endParaRPr sz="22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7699" y="1816100"/>
            <a:ext cx="597344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25"/>
              </a:spcBef>
            </a:pPr>
            <a:r>
              <a:rPr sz="1550" b="1" spc="-40" dirty="0">
                <a:solidFill>
                  <a:srgbClr val="1C4189"/>
                </a:solidFill>
                <a:latin typeface="Arial"/>
                <a:cs typeface="Arial"/>
              </a:rPr>
              <a:t>Population</a:t>
            </a:r>
            <a:r>
              <a:rPr sz="1550" b="1" spc="-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distribution</a:t>
            </a:r>
            <a:endParaRPr sz="15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10374" y="1816100"/>
            <a:ext cx="597344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2590">
              <a:lnSpc>
                <a:spcPct val="100000"/>
              </a:lnSpc>
              <a:spcBef>
                <a:spcPts val="125"/>
              </a:spcBef>
            </a:pPr>
            <a:r>
              <a:rPr sz="1550" b="1" spc="-70" dirty="0">
                <a:solidFill>
                  <a:srgbClr val="1C4189"/>
                </a:solidFill>
                <a:latin typeface="Arial"/>
                <a:cs typeface="Arial"/>
              </a:rPr>
              <a:t>Sample</a:t>
            </a:r>
            <a:r>
              <a:rPr sz="1550" b="1" spc="-8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distribution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4581525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204" dirty="0"/>
              <a:t>Housekeeping</a:t>
            </a:r>
            <a:endParaRPr sz="5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73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Populations</a:t>
            </a:r>
            <a:r>
              <a:rPr spc="-260" dirty="0"/>
              <a:t> </a:t>
            </a:r>
            <a:r>
              <a:rPr spc="-275" dirty="0"/>
              <a:t>vs</a:t>
            </a:r>
            <a:r>
              <a:rPr spc="-254" dirty="0"/>
              <a:t> </a:t>
            </a:r>
            <a:r>
              <a:rPr spc="-185" dirty="0"/>
              <a:t>samples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962140"/>
            <a:ext cx="95249" cy="95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5234" y="1120775"/>
            <a:ext cx="1207071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75" dirty="0">
                <a:latin typeface="Arial"/>
                <a:cs typeface="Arial"/>
              </a:rPr>
              <a:t>1.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b="1" spc="-40" dirty="0">
                <a:solidFill>
                  <a:srgbClr val="1C4189"/>
                </a:solidFill>
                <a:latin typeface="Arial"/>
                <a:cs typeface="Arial"/>
              </a:rPr>
              <a:t>A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50" dirty="0">
                <a:solidFill>
                  <a:srgbClr val="1C4189"/>
                </a:solidFill>
                <a:latin typeface="Arial"/>
                <a:cs typeface="Arial"/>
              </a:rPr>
              <a:t>distribution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1C4189"/>
                </a:solidFill>
                <a:latin typeface="Arial"/>
                <a:cs typeface="Arial"/>
              </a:rPr>
              <a:t>of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1C4189"/>
                </a:solidFill>
                <a:latin typeface="Arial"/>
                <a:cs typeface="Arial"/>
              </a:rPr>
              <a:t>a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14" dirty="0">
                <a:solidFill>
                  <a:srgbClr val="1C4189"/>
                </a:solidFill>
                <a:latin typeface="Arial"/>
                <a:cs typeface="Arial"/>
              </a:rPr>
              <a:t>sample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45" dirty="0">
                <a:solidFill>
                  <a:srgbClr val="1C4189"/>
                </a:solidFill>
                <a:latin typeface="Arial"/>
                <a:cs typeface="Arial"/>
              </a:rPr>
              <a:t>from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1C4189"/>
                </a:solidFill>
                <a:latin typeface="Arial"/>
                <a:cs typeface="Arial"/>
              </a:rPr>
              <a:t>a</a:t>
            </a:r>
            <a:r>
              <a:rPr sz="2250" b="1" spc="-17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5" dirty="0">
                <a:solidFill>
                  <a:srgbClr val="1C4189"/>
                </a:solidFill>
                <a:latin typeface="Arial"/>
                <a:cs typeface="Arial"/>
              </a:rPr>
              <a:t>given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1C4189"/>
                </a:solidFill>
                <a:latin typeface="Arial"/>
                <a:cs typeface="Arial"/>
              </a:rPr>
              <a:t>population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will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1C4189"/>
                </a:solidFill>
                <a:latin typeface="Arial"/>
                <a:cs typeface="Arial"/>
              </a:rPr>
              <a:t>resemble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the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30" dirty="0">
                <a:solidFill>
                  <a:srgbClr val="1C4189"/>
                </a:solidFill>
                <a:latin typeface="Arial"/>
                <a:cs typeface="Arial"/>
              </a:rPr>
              <a:t>shape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1C4189"/>
                </a:solidFill>
                <a:latin typeface="Arial"/>
                <a:cs typeface="Arial"/>
              </a:rPr>
              <a:t>of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1C4189"/>
                </a:solidFill>
                <a:latin typeface="Arial"/>
                <a:cs typeface="Arial"/>
              </a:rPr>
              <a:t>that</a:t>
            </a:r>
            <a:r>
              <a:rPr sz="2250" b="1" spc="-17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1C4189"/>
                </a:solidFill>
                <a:latin typeface="Arial"/>
                <a:cs typeface="Arial"/>
              </a:rPr>
              <a:t>population.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larger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sample,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closer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100" dirty="0">
                <a:latin typeface="Arial"/>
                <a:cs typeface="Arial"/>
              </a:rPr>
              <a:t>it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resemble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population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distribution.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8850" y="2595562"/>
            <a:ext cx="8948737" cy="437197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73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Populations</a:t>
            </a:r>
            <a:r>
              <a:rPr spc="-260" dirty="0"/>
              <a:t> </a:t>
            </a:r>
            <a:r>
              <a:rPr spc="-275" dirty="0"/>
              <a:t>vs</a:t>
            </a:r>
            <a:r>
              <a:rPr spc="-254" dirty="0"/>
              <a:t> </a:t>
            </a:r>
            <a:r>
              <a:rPr spc="-185" dirty="0"/>
              <a:t>samples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962139"/>
            <a:ext cx="95249" cy="95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5234" y="1120775"/>
            <a:ext cx="1207071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75" dirty="0">
                <a:latin typeface="Arial"/>
                <a:cs typeface="Arial"/>
              </a:rPr>
              <a:t>1.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b="1" spc="-40" dirty="0">
                <a:solidFill>
                  <a:srgbClr val="1C4189"/>
                </a:solidFill>
                <a:latin typeface="Arial"/>
                <a:cs typeface="Arial"/>
              </a:rPr>
              <a:t>A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50" dirty="0">
                <a:solidFill>
                  <a:srgbClr val="1C4189"/>
                </a:solidFill>
                <a:latin typeface="Arial"/>
                <a:cs typeface="Arial"/>
              </a:rPr>
              <a:t>distribution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1C4189"/>
                </a:solidFill>
                <a:latin typeface="Arial"/>
                <a:cs typeface="Arial"/>
              </a:rPr>
              <a:t>of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1C4189"/>
                </a:solidFill>
                <a:latin typeface="Arial"/>
                <a:cs typeface="Arial"/>
              </a:rPr>
              <a:t>a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14" dirty="0">
                <a:solidFill>
                  <a:srgbClr val="1C4189"/>
                </a:solidFill>
                <a:latin typeface="Arial"/>
                <a:cs typeface="Arial"/>
              </a:rPr>
              <a:t>sample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45" dirty="0">
                <a:solidFill>
                  <a:srgbClr val="1C4189"/>
                </a:solidFill>
                <a:latin typeface="Arial"/>
                <a:cs typeface="Arial"/>
              </a:rPr>
              <a:t>from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1C4189"/>
                </a:solidFill>
                <a:latin typeface="Arial"/>
                <a:cs typeface="Arial"/>
              </a:rPr>
              <a:t>a</a:t>
            </a:r>
            <a:r>
              <a:rPr sz="2250" b="1" spc="-17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5" dirty="0">
                <a:solidFill>
                  <a:srgbClr val="1C4189"/>
                </a:solidFill>
                <a:latin typeface="Arial"/>
                <a:cs typeface="Arial"/>
              </a:rPr>
              <a:t>given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1C4189"/>
                </a:solidFill>
                <a:latin typeface="Arial"/>
                <a:cs typeface="Arial"/>
              </a:rPr>
              <a:t>population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will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1C4189"/>
                </a:solidFill>
                <a:latin typeface="Arial"/>
                <a:cs typeface="Arial"/>
              </a:rPr>
              <a:t>resemble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the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30" dirty="0">
                <a:solidFill>
                  <a:srgbClr val="1C4189"/>
                </a:solidFill>
                <a:latin typeface="Arial"/>
                <a:cs typeface="Arial"/>
              </a:rPr>
              <a:t>shape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1C4189"/>
                </a:solidFill>
                <a:latin typeface="Arial"/>
                <a:cs typeface="Arial"/>
              </a:rPr>
              <a:t>of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1C4189"/>
                </a:solidFill>
                <a:latin typeface="Arial"/>
                <a:cs typeface="Arial"/>
              </a:rPr>
              <a:t>that</a:t>
            </a:r>
            <a:r>
              <a:rPr sz="2250" b="1" spc="-17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1C4189"/>
                </a:solidFill>
                <a:latin typeface="Arial"/>
                <a:cs typeface="Arial"/>
              </a:rPr>
              <a:t>population.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larger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sample,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closer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100" dirty="0">
                <a:latin typeface="Arial"/>
                <a:cs typeface="Arial"/>
              </a:rPr>
              <a:t>it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will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resemble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population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distribution.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5887" y="2628899"/>
            <a:ext cx="10639424" cy="335279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Known</a:t>
            </a:r>
            <a:r>
              <a:rPr spc="-275" dirty="0"/>
              <a:t> </a:t>
            </a:r>
            <a:r>
              <a:rPr spc="-95" dirty="0"/>
              <a:t>distributions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234" y="1120775"/>
            <a:ext cx="946531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75" dirty="0">
                <a:latin typeface="Arial"/>
                <a:cs typeface="Arial"/>
              </a:rPr>
              <a:t>2.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b="1" spc="-40" dirty="0">
                <a:solidFill>
                  <a:srgbClr val="1C4189"/>
                </a:solidFill>
                <a:latin typeface="Arial"/>
                <a:cs typeface="Arial"/>
              </a:rPr>
              <a:t>A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1C4189"/>
                </a:solidFill>
                <a:latin typeface="Arial"/>
                <a:cs typeface="Arial"/>
              </a:rPr>
              <a:t>lot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1C4189"/>
                </a:solidFill>
                <a:latin typeface="Arial"/>
                <a:cs typeface="Arial"/>
              </a:rPr>
              <a:t>of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80" dirty="0">
                <a:solidFill>
                  <a:srgbClr val="1C4189"/>
                </a:solidFill>
                <a:latin typeface="Arial"/>
                <a:cs typeface="Arial"/>
              </a:rPr>
              <a:t>variables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0" dirty="0">
                <a:solidFill>
                  <a:srgbClr val="1C4189"/>
                </a:solidFill>
                <a:latin typeface="Arial"/>
                <a:cs typeface="Arial"/>
              </a:rPr>
              <a:t>have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65" dirty="0">
                <a:solidFill>
                  <a:srgbClr val="1C4189"/>
                </a:solidFill>
                <a:latin typeface="Arial"/>
                <a:cs typeface="Arial"/>
              </a:rPr>
              <a:t>population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70" dirty="0">
                <a:solidFill>
                  <a:srgbClr val="1C4189"/>
                </a:solidFill>
                <a:latin typeface="Arial"/>
                <a:cs typeface="Arial"/>
              </a:rPr>
              <a:t>distributions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dirty="0">
                <a:solidFill>
                  <a:srgbClr val="1C4189"/>
                </a:solidFill>
                <a:latin typeface="Arial"/>
                <a:cs typeface="Arial"/>
              </a:rPr>
              <a:t>with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1C4189"/>
                </a:solidFill>
                <a:latin typeface="Arial"/>
                <a:cs typeface="Arial"/>
              </a:rPr>
              <a:t>a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55" dirty="0">
                <a:solidFill>
                  <a:srgbClr val="1C4189"/>
                </a:solidFill>
                <a:latin typeface="Arial"/>
                <a:cs typeface="Arial"/>
              </a:rPr>
              <a:t>predictable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70" dirty="0">
                <a:solidFill>
                  <a:srgbClr val="1C4189"/>
                </a:solidFill>
                <a:latin typeface="Arial"/>
                <a:cs typeface="Arial"/>
              </a:rPr>
              <a:t>shape.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3171" y="1888108"/>
            <a:ext cx="11175205" cy="442722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One</a:t>
            </a:r>
            <a:r>
              <a:rPr spc="-285" dirty="0"/>
              <a:t> </a:t>
            </a:r>
            <a:r>
              <a:rPr spc="-200" dirty="0"/>
              <a:t>shape</a:t>
            </a:r>
            <a:r>
              <a:rPr spc="-280" dirty="0"/>
              <a:t> </a:t>
            </a:r>
            <a:r>
              <a:rPr dirty="0"/>
              <a:t>to</a:t>
            </a:r>
            <a:r>
              <a:rPr spc="-280" dirty="0"/>
              <a:t> </a:t>
            </a:r>
            <a:r>
              <a:rPr spc="-60" dirty="0"/>
              <a:t>rule</a:t>
            </a:r>
            <a:r>
              <a:rPr spc="-285" dirty="0"/>
              <a:t> </a:t>
            </a:r>
            <a:r>
              <a:rPr spc="-65" dirty="0"/>
              <a:t>them</a:t>
            </a:r>
            <a:r>
              <a:rPr spc="-280" dirty="0"/>
              <a:t> </a:t>
            </a:r>
            <a:r>
              <a:rPr spc="-25" dirty="0"/>
              <a:t>all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4"/>
            <a:ext cx="95249" cy="9523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19174" y="184783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9174" y="239076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9174" y="293368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9174" y="347661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2650" y="949325"/>
            <a:ext cx="5781040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1962785" indent="-381000">
              <a:lnSpc>
                <a:spcPct val="158300"/>
              </a:lnSpc>
              <a:spcBef>
                <a:spcPts val="100"/>
              </a:spcBef>
            </a:pPr>
            <a:r>
              <a:rPr sz="2250" b="1" spc="-45" dirty="0">
                <a:solidFill>
                  <a:srgbClr val="1C4189"/>
                </a:solidFill>
                <a:latin typeface="Arial"/>
                <a:cs typeface="Arial"/>
              </a:rPr>
              <a:t>Normal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50" dirty="0">
                <a:solidFill>
                  <a:srgbClr val="1C4189"/>
                </a:solidFill>
                <a:latin typeface="Arial"/>
                <a:cs typeface="Arial"/>
              </a:rPr>
              <a:t>distribution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: </a:t>
            </a:r>
            <a:r>
              <a:rPr sz="2250" spc="-60" dirty="0">
                <a:latin typeface="Arial"/>
                <a:cs typeface="Arial"/>
              </a:rPr>
              <a:t>Symmetrical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(skewness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0) </a:t>
            </a:r>
            <a:r>
              <a:rPr sz="2250" spc="-30" dirty="0">
                <a:latin typeface="Arial"/>
                <a:cs typeface="Arial"/>
              </a:rPr>
              <a:t>Bell-</a:t>
            </a:r>
            <a:r>
              <a:rPr sz="2250" spc="-10" dirty="0">
                <a:latin typeface="Arial"/>
                <a:cs typeface="Arial"/>
              </a:rPr>
              <a:t>shaped</a:t>
            </a:r>
            <a:endParaRPr sz="22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575"/>
              </a:spcBef>
            </a:pPr>
            <a:r>
              <a:rPr sz="2250" spc="-45" dirty="0">
                <a:latin typeface="Arial"/>
                <a:cs typeface="Arial"/>
              </a:rPr>
              <a:t>Unimodal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(only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25" dirty="0">
                <a:latin typeface="Arial"/>
                <a:cs typeface="Arial"/>
              </a:rPr>
              <a:t>has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one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mode)</a:t>
            </a:r>
            <a:endParaRPr sz="22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575"/>
              </a:spcBef>
            </a:pPr>
            <a:r>
              <a:rPr sz="2250" spc="-25" dirty="0">
                <a:latin typeface="Arial"/>
                <a:cs typeface="Arial"/>
              </a:rPr>
              <a:t>Defined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by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b="1" spc="-95" dirty="0">
                <a:solidFill>
                  <a:srgbClr val="1C4189"/>
                </a:solidFill>
                <a:latin typeface="Arial"/>
                <a:cs typeface="Arial"/>
              </a:rPr>
              <a:t>mean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b="1" spc="-75" dirty="0">
                <a:solidFill>
                  <a:srgbClr val="1C4189"/>
                </a:solidFill>
                <a:latin typeface="Arial"/>
                <a:cs typeface="Arial"/>
              </a:rPr>
              <a:t>standard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deviation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spc="-75" dirty="0">
                <a:latin typeface="Arial"/>
                <a:cs typeface="Arial"/>
              </a:rPr>
              <a:t>Mean,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median,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mode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converge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one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value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4019539"/>
            <a:ext cx="95249" cy="9523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67525" y="1223962"/>
            <a:ext cx="5291137" cy="528637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Sneaky</a:t>
            </a:r>
            <a:r>
              <a:rPr spc="-275" dirty="0"/>
              <a:t> </a:t>
            </a:r>
            <a:r>
              <a:rPr spc="-95" dirty="0"/>
              <a:t>distributions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4"/>
            <a:ext cx="95249" cy="95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49325"/>
            <a:ext cx="8931275" cy="165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sz="2250" spc="-45" dirty="0">
                <a:latin typeface="Arial"/>
                <a:cs typeface="Arial"/>
              </a:rPr>
              <a:t>There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infinite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possible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combinations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20" dirty="0">
                <a:latin typeface="Arial"/>
                <a:cs typeface="Arial"/>
              </a:rPr>
              <a:t>means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standard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deviations Therefore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there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infinite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possible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normal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distributions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dirty="0">
                <a:latin typeface="Arial"/>
                <a:cs typeface="Arial"/>
              </a:rPr>
              <a:t>But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b="1" spc="-30" dirty="0">
                <a:solidFill>
                  <a:srgbClr val="1C4189"/>
                </a:solidFill>
                <a:latin typeface="Arial"/>
                <a:cs typeface="Arial"/>
              </a:rPr>
              <a:t>not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1C4189"/>
                </a:solidFill>
                <a:latin typeface="Arial"/>
                <a:cs typeface="Arial"/>
              </a:rPr>
              <a:t>every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1C4189"/>
                </a:solidFill>
                <a:latin typeface="Arial"/>
                <a:cs typeface="Arial"/>
              </a:rPr>
              <a:t>bell-</a:t>
            </a:r>
            <a:r>
              <a:rPr sz="2250" b="1" spc="-125" dirty="0">
                <a:solidFill>
                  <a:srgbClr val="1C4189"/>
                </a:solidFill>
                <a:latin typeface="Arial"/>
                <a:cs typeface="Arial"/>
              </a:rPr>
              <a:t>shaped</a:t>
            </a:r>
            <a:r>
              <a:rPr sz="2250" b="1" spc="-15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70" dirty="0">
                <a:solidFill>
                  <a:srgbClr val="1C4189"/>
                </a:solidFill>
                <a:latin typeface="Arial"/>
                <a:cs typeface="Arial"/>
              </a:rPr>
              <a:t>distributions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</a:rPr>
              <a:t>is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85" dirty="0">
                <a:solidFill>
                  <a:srgbClr val="1C4189"/>
                </a:solidFill>
                <a:latin typeface="Arial"/>
                <a:cs typeface="Arial"/>
              </a:rPr>
              <a:t>a</a:t>
            </a:r>
            <a:r>
              <a:rPr sz="2250" b="1" spc="-15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70" dirty="0">
                <a:solidFill>
                  <a:srgbClr val="1C4189"/>
                </a:solidFill>
                <a:latin typeface="Arial"/>
                <a:cs typeface="Arial"/>
              </a:rPr>
              <a:t>normal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distribution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38"/>
            <a:ext cx="95249" cy="952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390763"/>
            <a:ext cx="95249" cy="952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7119" y="3033116"/>
            <a:ext cx="5569485" cy="26640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49794" y="3033116"/>
            <a:ext cx="5569485" cy="26640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8174" y="6296013"/>
            <a:ext cx="95249" cy="952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82650" y="6140449"/>
            <a:ext cx="237045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0" dirty="0">
                <a:latin typeface="Arial"/>
                <a:cs typeface="Arial"/>
              </a:rPr>
              <a:t>Proportions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matter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4495800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61"/>
                </a:moveTo>
                <a:lnTo>
                  <a:pt x="0" y="5056"/>
                </a:lnTo>
                <a:lnTo>
                  <a:pt x="4193" y="2788"/>
                </a:lnTo>
                <a:lnTo>
                  <a:pt x="11217" y="696"/>
                </a:lnTo>
                <a:lnTo>
                  <a:pt x="18805" y="0"/>
                </a:lnTo>
                <a:lnTo>
                  <a:pt x="12134633" y="0"/>
                </a:lnTo>
                <a:lnTo>
                  <a:pt x="12142220" y="696"/>
                </a:lnTo>
                <a:lnTo>
                  <a:pt x="12149244" y="2788"/>
                </a:lnTo>
                <a:lnTo>
                  <a:pt x="12155691" y="6275"/>
                </a:lnTo>
                <a:lnTo>
                  <a:pt x="12159596" y="9523"/>
                </a:lnTo>
                <a:lnTo>
                  <a:pt x="18819" y="9523"/>
                </a:lnTo>
                <a:lnTo>
                  <a:pt x="18819" y="9761"/>
                </a:lnTo>
                <a:close/>
              </a:path>
              <a:path w="12162155" h="18414">
                <a:moveTo>
                  <a:pt x="12155300" y="18369"/>
                </a:moveTo>
                <a:lnTo>
                  <a:pt x="12149244" y="12313"/>
                </a:lnTo>
                <a:lnTo>
                  <a:pt x="12142508" y="9523"/>
                </a:lnTo>
                <a:lnTo>
                  <a:pt x="12159596" y="9523"/>
                </a:lnTo>
                <a:lnTo>
                  <a:pt x="12161560" y="11157"/>
                </a:lnTo>
                <a:lnTo>
                  <a:pt x="12161992" y="11677"/>
                </a:lnTo>
                <a:lnTo>
                  <a:pt x="12155300" y="1836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4500682"/>
            <a:ext cx="12192000" cy="2386330"/>
            <a:chOff x="609599" y="4500682"/>
            <a:chExt cx="12192000" cy="2386330"/>
          </a:xfrm>
        </p:grpSpPr>
        <p:sp>
          <p:nvSpPr>
            <p:cNvPr id="4" name="object 4"/>
            <p:cNvSpPr/>
            <p:nvPr/>
          </p:nvSpPr>
          <p:spPr>
            <a:xfrm>
              <a:off x="628878" y="4506963"/>
              <a:ext cx="12172950" cy="2379980"/>
            </a:xfrm>
            <a:custGeom>
              <a:avLst/>
              <a:gdLst/>
              <a:ahLst/>
              <a:cxnLst/>
              <a:rect l="l" t="t" r="r" b="b"/>
              <a:pathLst>
                <a:path w="12172950" h="2379979">
                  <a:moveTo>
                    <a:pt x="12172709" y="26936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2349411"/>
                  </a:lnTo>
                  <a:lnTo>
                    <a:pt x="12160402" y="2356142"/>
                  </a:lnTo>
                  <a:lnTo>
                    <a:pt x="12155297" y="2361247"/>
                  </a:lnTo>
                  <a:lnTo>
                    <a:pt x="12154814" y="2361717"/>
                  </a:lnTo>
                  <a:lnTo>
                    <a:pt x="12149239" y="2367305"/>
                  </a:lnTo>
                  <a:lnTo>
                    <a:pt x="12142508" y="2370086"/>
                  </a:lnTo>
                  <a:lnTo>
                    <a:pt x="18808" y="2370086"/>
                  </a:lnTo>
                  <a:lnTo>
                    <a:pt x="18808" y="2369858"/>
                  </a:lnTo>
                  <a:lnTo>
                    <a:pt x="0" y="2374557"/>
                  </a:lnTo>
                  <a:lnTo>
                    <a:pt x="4191" y="2376830"/>
                  </a:lnTo>
                  <a:lnTo>
                    <a:pt x="11214" y="2378913"/>
                  </a:lnTo>
                  <a:lnTo>
                    <a:pt x="18808" y="2379611"/>
                  </a:lnTo>
                  <a:lnTo>
                    <a:pt x="12134609" y="2379611"/>
                  </a:lnTo>
                  <a:lnTo>
                    <a:pt x="12142216" y="2378913"/>
                  </a:lnTo>
                  <a:lnTo>
                    <a:pt x="12149239" y="2376830"/>
                  </a:lnTo>
                  <a:lnTo>
                    <a:pt x="12155691" y="2373338"/>
                  </a:lnTo>
                  <a:lnTo>
                    <a:pt x="12159590" y="2370086"/>
                  </a:lnTo>
                  <a:lnTo>
                    <a:pt x="12161558" y="2368461"/>
                  </a:lnTo>
                  <a:lnTo>
                    <a:pt x="12161990" y="2367940"/>
                  </a:lnTo>
                  <a:lnTo>
                    <a:pt x="12166435" y="2362593"/>
                  </a:lnTo>
                  <a:lnTo>
                    <a:pt x="12169927" y="2356142"/>
                  </a:lnTo>
                  <a:lnTo>
                    <a:pt x="12172023" y="2349119"/>
                  </a:lnTo>
                  <a:lnTo>
                    <a:pt x="12172709" y="2341511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4500682"/>
              <a:ext cx="38100" cy="2381250"/>
            </a:xfrm>
            <a:custGeom>
              <a:avLst/>
              <a:gdLst/>
              <a:ahLst/>
              <a:cxnLst/>
              <a:rect l="l" t="t" r="r" b="b"/>
              <a:pathLst>
                <a:path w="38100" h="2381250">
                  <a:moveTo>
                    <a:pt x="19582" y="2380983"/>
                  </a:moveTo>
                  <a:lnTo>
                    <a:pt x="0" y="2347779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2376354"/>
                  </a:lnTo>
                  <a:lnTo>
                    <a:pt x="19582" y="2380983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5267313"/>
              <a:ext cx="66675" cy="666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33462" y="5705475"/>
              <a:ext cx="66675" cy="952500"/>
            </a:xfrm>
            <a:custGeom>
              <a:avLst/>
              <a:gdLst/>
              <a:ahLst/>
              <a:cxnLst/>
              <a:rect l="l" t="t" r="r" b="b"/>
              <a:pathLst>
                <a:path w="66675" h="952500">
                  <a:moveTo>
                    <a:pt x="66675" y="885825"/>
                  </a:moveTo>
                  <a:lnTo>
                    <a:pt x="0" y="885825"/>
                  </a:lnTo>
                  <a:lnTo>
                    <a:pt x="0" y="952500"/>
                  </a:lnTo>
                  <a:lnTo>
                    <a:pt x="66675" y="952500"/>
                  </a:lnTo>
                  <a:lnTo>
                    <a:pt x="66675" y="885825"/>
                  </a:lnTo>
                  <a:close/>
                </a:path>
                <a:path w="66675" h="952500">
                  <a:moveTo>
                    <a:pt x="66675" y="438150"/>
                  </a:moveTo>
                  <a:lnTo>
                    <a:pt x="0" y="438150"/>
                  </a:lnTo>
                  <a:lnTo>
                    <a:pt x="0" y="504825"/>
                  </a:lnTo>
                  <a:lnTo>
                    <a:pt x="66675" y="504825"/>
                  </a:lnTo>
                  <a:lnTo>
                    <a:pt x="66675" y="438150"/>
                  </a:lnTo>
                  <a:close/>
                </a:path>
                <a:path w="66675" h="952500">
                  <a:moveTo>
                    <a:pt x="66675" y="0"/>
                  </a:moveTo>
                  <a:lnTo>
                    <a:pt x="0" y="0"/>
                  </a:lnTo>
                  <a:lnTo>
                    <a:pt x="0" y="66675"/>
                  </a:lnTo>
                  <a:lnTo>
                    <a:pt x="66675" y="66675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699" y="4505313"/>
              <a:ext cx="12144375" cy="495300"/>
            </a:xfrm>
            <a:custGeom>
              <a:avLst/>
              <a:gdLst/>
              <a:ahLst/>
              <a:cxnLst/>
              <a:rect l="l" t="t" r="r" b="b"/>
              <a:pathLst>
                <a:path w="12144375" h="495300">
                  <a:moveTo>
                    <a:pt x="121443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495299"/>
                  </a:lnTo>
                  <a:close/>
                </a:path>
              </a:pathLst>
            </a:custGeom>
            <a:solidFill>
              <a:srgbClr val="E7F2ED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3431" y="4629073"/>
              <a:ext cx="185795" cy="24772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10278745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10" dirty="0"/>
              <a:t>How</a:t>
            </a:r>
            <a:r>
              <a:rPr spc="-270" dirty="0"/>
              <a:t> </a:t>
            </a:r>
            <a:r>
              <a:rPr dirty="0"/>
              <a:t>to</a:t>
            </a:r>
            <a:r>
              <a:rPr spc="-265" dirty="0"/>
              <a:t> </a:t>
            </a:r>
            <a:r>
              <a:rPr dirty="0"/>
              <a:t>tell</a:t>
            </a:r>
            <a:r>
              <a:rPr spc="-265" dirty="0"/>
              <a:t> </a:t>
            </a:r>
            <a:r>
              <a:rPr spc="-35" dirty="0"/>
              <a:t>whether</a:t>
            </a:r>
            <a:r>
              <a:rPr spc="-265" dirty="0"/>
              <a:t> </a:t>
            </a:r>
            <a:r>
              <a:rPr spc="-160" dirty="0"/>
              <a:t>something</a:t>
            </a:r>
            <a:r>
              <a:rPr spc="-265" dirty="0"/>
              <a:t> </a:t>
            </a:r>
            <a:r>
              <a:rPr spc="-245" dirty="0"/>
              <a:t>is</a:t>
            </a:r>
            <a:r>
              <a:rPr spc="-260" dirty="0"/>
              <a:t> </a:t>
            </a:r>
            <a:r>
              <a:rPr i="1" spc="-180" dirty="0">
                <a:latin typeface="Arial-BoldItalicMT"/>
                <a:cs typeface="Arial-BoldItalicMT"/>
              </a:rPr>
              <a:t>actually</a:t>
            </a:r>
            <a:r>
              <a:rPr i="1" spc="-260" dirty="0">
                <a:latin typeface="Arial-BoldItalicMT"/>
                <a:cs typeface="Arial-BoldItalicMT"/>
              </a:rPr>
              <a:t> </a:t>
            </a:r>
            <a:r>
              <a:rPr spc="-60" dirty="0"/>
              <a:t>normally </a:t>
            </a:r>
            <a:r>
              <a:rPr spc="-10" dirty="0"/>
              <a:t>distributed</a:t>
            </a: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1847838"/>
            <a:ext cx="95249" cy="9523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19174" y="2390763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174" y="2933688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82650" y="1492250"/>
            <a:ext cx="1159637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6956425" indent="-381000">
              <a:lnSpc>
                <a:spcPct val="158300"/>
              </a:lnSpc>
              <a:spcBef>
                <a:spcPts val="100"/>
              </a:spcBef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9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know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9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normal</a:t>
            </a:r>
            <a:r>
              <a:rPr sz="2250" spc="-9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</a:t>
            </a:r>
            <a:r>
              <a:rPr sz="2250" spc="-90" dirty="0">
                <a:latin typeface="Arial"/>
                <a:cs typeface="Arial"/>
              </a:rPr>
              <a:t> has: </a:t>
            </a:r>
            <a:r>
              <a:rPr sz="2250" dirty="0">
                <a:latin typeface="Arial"/>
                <a:cs typeface="Arial"/>
              </a:rPr>
              <a:t>More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scores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middle</a:t>
            </a:r>
            <a:endParaRPr sz="2250">
              <a:latin typeface="Arial"/>
              <a:cs typeface="Arial"/>
            </a:endParaRPr>
          </a:p>
          <a:p>
            <a:pPr marL="393065" marR="5080">
              <a:lnSpc>
                <a:spcPct val="125000"/>
              </a:lnSpc>
              <a:spcBef>
                <a:spcPts val="900"/>
              </a:spcBef>
            </a:pPr>
            <a:r>
              <a:rPr sz="2250" spc="-55" dirty="0">
                <a:latin typeface="Arial"/>
                <a:cs typeface="Arial"/>
              </a:rPr>
              <a:t>Fewer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fewer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scores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tails,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further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0" dirty="0">
                <a:latin typeface="Arial"/>
                <a:cs typeface="Arial"/>
              </a:rPr>
              <a:t>away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get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centre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the </a:t>
            </a:r>
            <a:r>
              <a:rPr sz="2250" spc="-10" dirty="0">
                <a:latin typeface="Arial"/>
                <a:cs typeface="Arial"/>
              </a:rPr>
              <a:t>distribution</a:t>
            </a:r>
            <a:endParaRPr sz="22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699" y="4616450"/>
            <a:ext cx="12136120" cy="21323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00050">
              <a:lnSpc>
                <a:spcPct val="100000"/>
              </a:lnSpc>
              <a:spcBef>
                <a:spcPts val="125"/>
              </a:spcBef>
            </a:pPr>
            <a:r>
              <a:rPr sz="1550" b="1" spc="-40" dirty="0">
                <a:solidFill>
                  <a:srgbClr val="1C4189"/>
                </a:solidFill>
                <a:latin typeface="Arial"/>
                <a:cs typeface="Arial"/>
              </a:rPr>
              <a:t>Proportions</a:t>
            </a:r>
            <a:r>
              <a:rPr sz="1550" b="1" spc="-5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1550" b="1" spc="-10" dirty="0">
                <a:solidFill>
                  <a:srgbClr val="1C4189"/>
                </a:solidFill>
                <a:latin typeface="Arial"/>
                <a:cs typeface="Arial"/>
              </a:rPr>
              <a:t>matter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</a:pPr>
            <a:r>
              <a:rPr sz="1550" dirty="0">
                <a:latin typeface="Arial"/>
                <a:cs typeface="Arial"/>
              </a:rPr>
              <a:t>We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expect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certain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proportions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scores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at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certain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distances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65" dirty="0">
                <a:latin typeface="Arial"/>
                <a:cs typeface="Arial"/>
              </a:rPr>
              <a:t>away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from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7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mean:</a:t>
            </a:r>
            <a:endParaRPr sz="1550">
              <a:latin typeface="Arial"/>
              <a:cs typeface="Arial"/>
            </a:endParaRPr>
          </a:p>
          <a:p>
            <a:pPr marL="680720">
              <a:lnSpc>
                <a:spcPct val="100000"/>
              </a:lnSpc>
              <a:spcBef>
                <a:spcPts val="1590"/>
              </a:spcBef>
            </a:pPr>
            <a:r>
              <a:rPr sz="1550" spc="-30" dirty="0">
                <a:latin typeface="Arial"/>
                <a:cs typeface="Arial"/>
              </a:rPr>
              <a:t>~68%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scores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will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be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within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1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standard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deviation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mean</a:t>
            </a:r>
            <a:endParaRPr sz="1550">
              <a:latin typeface="Arial"/>
              <a:cs typeface="Arial"/>
            </a:endParaRPr>
          </a:p>
          <a:p>
            <a:pPr marL="680720">
              <a:lnSpc>
                <a:spcPct val="100000"/>
              </a:lnSpc>
              <a:spcBef>
                <a:spcPts val="1590"/>
              </a:spcBef>
            </a:pPr>
            <a:r>
              <a:rPr sz="1550" spc="-30" dirty="0">
                <a:latin typeface="Arial"/>
                <a:cs typeface="Arial"/>
              </a:rPr>
              <a:t>~95%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scores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will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be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within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1.96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standard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deviations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mean</a:t>
            </a:r>
            <a:endParaRPr sz="1550">
              <a:latin typeface="Arial"/>
              <a:cs typeface="Arial"/>
            </a:endParaRPr>
          </a:p>
          <a:p>
            <a:pPr marL="680720">
              <a:lnSpc>
                <a:spcPct val="100000"/>
              </a:lnSpc>
              <a:spcBef>
                <a:spcPts val="1664"/>
              </a:spcBef>
            </a:pPr>
            <a:r>
              <a:rPr sz="1550" spc="-30" dirty="0">
                <a:latin typeface="Arial"/>
                <a:cs typeface="Arial"/>
              </a:rPr>
              <a:t>~99%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45" dirty="0">
                <a:latin typeface="Arial"/>
                <a:cs typeface="Arial"/>
              </a:rPr>
              <a:t>scores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will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40" dirty="0">
                <a:latin typeface="Arial"/>
                <a:cs typeface="Arial"/>
              </a:rPr>
              <a:t>be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within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2.58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standard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deviations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65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the</a:t>
            </a:r>
            <a:r>
              <a:rPr sz="1550" spc="-70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mean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dirty="0"/>
              <a:t>How</a:t>
            </a:r>
            <a:r>
              <a:rPr sz="3200" spc="-210" dirty="0"/>
              <a:t> </a:t>
            </a:r>
            <a:r>
              <a:rPr sz="3200" dirty="0"/>
              <a:t>to</a:t>
            </a:r>
            <a:r>
              <a:rPr sz="3200" spc="-204" dirty="0"/>
              <a:t> </a:t>
            </a:r>
            <a:r>
              <a:rPr sz="3200" dirty="0"/>
              <a:t>tell</a:t>
            </a:r>
            <a:r>
              <a:rPr sz="3200" spc="-204" dirty="0"/>
              <a:t> </a:t>
            </a:r>
            <a:r>
              <a:rPr sz="3200" spc="-10" dirty="0"/>
              <a:t>whether</a:t>
            </a:r>
            <a:r>
              <a:rPr sz="3200" spc="-204" dirty="0"/>
              <a:t> </a:t>
            </a:r>
            <a:r>
              <a:rPr sz="3200" spc="-125" dirty="0"/>
              <a:t>something</a:t>
            </a:r>
            <a:r>
              <a:rPr sz="3200" spc="-204" dirty="0"/>
              <a:t> is</a:t>
            </a:r>
            <a:r>
              <a:rPr sz="3200" spc="-210" dirty="0"/>
              <a:t> </a:t>
            </a:r>
            <a:r>
              <a:rPr sz="3200" i="1" spc="-145" dirty="0">
                <a:latin typeface="Arial-BoldItalicMT"/>
                <a:cs typeface="Arial-BoldItalicMT"/>
              </a:rPr>
              <a:t>actually</a:t>
            </a:r>
            <a:r>
              <a:rPr sz="3200" i="1" spc="-204" dirty="0">
                <a:latin typeface="Arial-BoldItalicMT"/>
                <a:cs typeface="Arial-BoldItalicMT"/>
              </a:rPr>
              <a:t> </a:t>
            </a:r>
            <a:r>
              <a:rPr sz="3200" spc="-70" dirty="0"/>
              <a:t>normally</a:t>
            </a:r>
            <a:r>
              <a:rPr sz="3200" spc="-204" dirty="0"/>
              <a:t> </a:t>
            </a:r>
            <a:r>
              <a:rPr sz="3200" spc="-10" dirty="0"/>
              <a:t>distributed</a:t>
            </a:r>
            <a:endParaRPr sz="3200">
              <a:latin typeface="Arial-BoldItalicMT"/>
              <a:cs typeface="Arial-BoldItalic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899" y="968375"/>
            <a:ext cx="685673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30" dirty="0">
                <a:latin typeface="Arial"/>
                <a:cs typeface="Arial"/>
              </a:rPr>
              <a:t>~68%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scores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within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1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standard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deviation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mean: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899" y="6740525"/>
            <a:ext cx="78784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latin typeface="Arial"/>
                <a:cs typeface="Arial"/>
              </a:rPr>
              <a:t>This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means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shaded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area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contains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approximately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~68%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scores.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425" y="1685925"/>
            <a:ext cx="8896349" cy="426719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dirty="0"/>
              <a:t>How</a:t>
            </a:r>
            <a:r>
              <a:rPr sz="3200" spc="-210" dirty="0"/>
              <a:t> </a:t>
            </a:r>
            <a:r>
              <a:rPr sz="3200" dirty="0"/>
              <a:t>to</a:t>
            </a:r>
            <a:r>
              <a:rPr sz="3200" spc="-204" dirty="0"/>
              <a:t> </a:t>
            </a:r>
            <a:r>
              <a:rPr sz="3200" dirty="0"/>
              <a:t>tell</a:t>
            </a:r>
            <a:r>
              <a:rPr sz="3200" spc="-204" dirty="0"/>
              <a:t> </a:t>
            </a:r>
            <a:r>
              <a:rPr sz="3200" spc="-10" dirty="0"/>
              <a:t>whether</a:t>
            </a:r>
            <a:r>
              <a:rPr sz="3200" spc="-204" dirty="0"/>
              <a:t> </a:t>
            </a:r>
            <a:r>
              <a:rPr sz="3200" spc="-125" dirty="0"/>
              <a:t>something</a:t>
            </a:r>
            <a:r>
              <a:rPr sz="3200" spc="-204" dirty="0"/>
              <a:t> is</a:t>
            </a:r>
            <a:r>
              <a:rPr sz="3200" spc="-210" dirty="0"/>
              <a:t> </a:t>
            </a:r>
            <a:r>
              <a:rPr sz="3200" i="1" spc="-145" dirty="0">
                <a:latin typeface="Arial-BoldItalicMT"/>
                <a:cs typeface="Arial-BoldItalicMT"/>
              </a:rPr>
              <a:t>actually</a:t>
            </a:r>
            <a:r>
              <a:rPr sz="3200" i="1" spc="-204" dirty="0">
                <a:latin typeface="Arial-BoldItalicMT"/>
                <a:cs typeface="Arial-BoldItalicMT"/>
              </a:rPr>
              <a:t> </a:t>
            </a:r>
            <a:r>
              <a:rPr sz="3200" spc="-70" dirty="0"/>
              <a:t>normally</a:t>
            </a:r>
            <a:r>
              <a:rPr sz="3200" spc="-204" dirty="0"/>
              <a:t> </a:t>
            </a:r>
            <a:r>
              <a:rPr sz="3200" spc="-10" dirty="0"/>
              <a:t>distributed</a:t>
            </a:r>
            <a:endParaRPr sz="3200">
              <a:latin typeface="Arial-BoldItalicMT"/>
              <a:cs typeface="Arial-BoldItalic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899" y="968375"/>
            <a:ext cx="731647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30" dirty="0">
                <a:latin typeface="Arial"/>
                <a:cs typeface="Arial"/>
              </a:rPr>
              <a:t>~95%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scores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within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1.96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standard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deviations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mean: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425" y="1685925"/>
            <a:ext cx="8896349" cy="42671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96899" y="6743868"/>
            <a:ext cx="8289925" cy="334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latin typeface="Arial"/>
                <a:cs typeface="Arial"/>
              </a:rPr>
              <a:t>This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means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shaded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area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contains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approximately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~95%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scores.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38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dirty="0"/>
              <a:t>How</a:t>
            </a:r>
            <a:r>
              <a:rPr sz="3200" spc="-210" dirty="0"/>
              <a:t> </a:t>
            </a:r>
            <a:r>
              <a:rPr sz="3200" dirty="0"/>
              <a:t>to</a:t>
            </a:r>
            <a:r>
              <a:rPr sz="3200" spc="-204" dirty="0"/>
              <a:t> </a:t>
            </a:r>
            <a:r>
              <a:rPr sz="3200" dirty="0"/>
              <a:t>tell</a:t>
            </a:r>
            <a:r>
              <a:rPr sz="3200" spc="-204" dirty="0"/>
              <a:t> </a:t>
            </a:r>
            <a:r>
              <a:rPr sz="3200" spc="-10" dirty="0"/>
              <a:t>whether</a:t>
            </a:r>
            <a:r>
              <a:rPr sz="3200" spc="-204" dirty="0"/>
              <a:t> </a:t>
            </a:r>
            <a:r>
              <a:rPr sz="3200" spc="-125" dirty="0"/>
              <a:t>something</a:t>
            </a:r>
            <a:r>
              <a:rPr sz="3200" spc="-204" dirty="0"/>
              <a:t> is</a:t>
            </a:r>
            <a:r>
              <a:rPr sz="3200" spc="-210" dirty="0"/>
              <a:t> </a:t>
            </a:r>
            <a:r>
              <a:rPr sz="3200" i="1" spc="-145" dirty="0">
                <a:latin typeface="Arial-BoldItalicMT"/>
                <a:cs typeface="Arial-BoldItalicMT"/>
              </a:rPr>
              <a:t>actually</a:t>
            </a:r>
            <a:r>
              <a:rPr sz="3200" i="1" spc="-204" dirty="0">
                <a:latin typeface="Arial-BoldItalicMT"/>
                <a:cs typeface="Arial-BoldItalicMT"/>
              </a:rPr>
              <a:t> </a:t>
            </a:r>
            <a:r>
              <a:rPr sz="3200" spc="-70" dirty="0"/>
              <a:t>normally</a:t>
            </a:r>
            <a:r>
              <a:rPr sz="3200" spc="-204" dirty="0"/>
              <a:t> </a:t>
            </a:r>
            <a:r>
              <a:rPr sz="3200" spc="-10" dirty="0"/>
              <a:t>distributed</a:t>
            </a:r>
            <a:endParaRPr sz="3200">
              <a:latin typeface="Arial-BoldItalicMT"/>
              <a:cs typeface="Arial-BoldItalic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899" y="968375"/>
            <a:ext cx="731647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30" dirty="0">
                <a:latin typeface="Arial"/>
                <a:cs typeface="Arial"/>
              </a:rPr>
              <a:t>~99%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scores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be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within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2.58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standard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deviations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mean: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899" y="6668134"/>
            <a:ext cx="11779250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000" spc="-50" dirty="0">
                <a:latin typeface="Arial"/>
                <a:cs typeface="Arial"/>
              </a:rPr>
              <a:t>This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means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shaded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area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contains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approximately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~99%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scores.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remaining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&lt;1%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be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a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60" dirty="0">
                <a:latin typeface="Arial"/>
                <a:cs typeface="Arial"/>
              </a:rPr>
              <a:t>unshaded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tails.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425" y="1685925"/>
            <a:ext cx="8896349" cy="4267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100843" y="7226300"/>
            <a:ext cx="18034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latin typeface="Arial"/>
                <a:cs typeface="Arial"/>
              </a:rPr>
              <a:t>39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40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4637405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spc="-85" dirty="0"/>
              <a:t>Critical</a:t>
            </a:r>
            <a:r>
              <a:rPr sz="5600" spc="-434" dirty="0"/>
              <a:t> </a:t>
            </a:r>
            <a:r>
              <a:rPr sz="5600" spc="-195" dirty="0"/>
              <a:t>Values</a:t>
            </a:r>
            <a:endParaRPr sz="5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Register</a:t>
            </a:r>
            <a:r>
              <a:rPr spc="-275" dirty="0"/>
              <a:t> </a:t>
            </a:r>
            <a:r>
              <a:rPr spc="-110" dirty="0"/>
              <a:t>your</a:t>
            </a:r>
            <a:r>
              <a:rPr spc="-265" dirty="0"/>
              <a:t> </a:t>
            </a:r>
            <a:r>
              <a:rPr spc="-90" dirty="0">
                <a:solidFill>
                  <a:srgbClr val="1C4189"/>
                </a:solidFill>
              </a:rPr>
              <a:t>Kahoot</a:t>
            </a:r>
            <a:r>
              <a:rPr spc="-265" dirty="0">
                <a:solidFill>
                  <a:srgbClr val="1C4189"/>
                </a:solidFill>
              </a:rPr>
              <a:t> </a:t>
            </a:r>
            <a:r>
              <a:rPr spc="-135" dirty="0"/>
              <a:t>username: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035050"/>
            <a:ext cx="620268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60" dirty="0">
                <a:solidFill>
                  <a:srgbClr val="003B49"/>
                </a:solidFill>
                <a:latin typeface="Arial"/>
                <a:cs typeface="Arial"/>
                <a:hlinkClick r:id="rId2"/>
              </a:rPr>
              <a:t>https://canvas.sussex.ac.uk/courses/31714/quizzes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7774" y="1809750"/>
            <a:ext cx="11010899" cy="33718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Proportions</a:t>
            </a:r>
            <a:r>
              <a:rPr spc="-254" dirty="0"/>
              <a:t> </a:t>
            </a:r>
            <a:r>
              <a:rPr dirty="0"/>
              <a:t>to</a:t>
            </a:r>
            <a:r>
              <a:rPr spc="-250" dirty="0"/>
              <a:t> </a:t>
            </a:r>
            <a:r>
              <a:rPr spc="-50" dirty="0"/>
              <a:t>Probability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37"/>
            <a:ext cx="95249" cy="952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762112"/>
            <a:ext cx="95249" cy="9521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019174" y="2247887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899" y="977900"/>
            <a:ext cx="11363960" cy="262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3684904">
              <a:lnSpc>
                <a:spcPct val="141700"/>
              </a:lnSpc>
              <a:spcBef>
                <a:spcPts val="100"/>
              </a:spcBef>
            </a:pP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b="1" spc="-70" dirty="0">
                <a:solidFill>
                  <a:srgbClr val="1C4189"/>
                </a:solidFill>
                <a:latin typeface="Arial"/>
                <a:cs typeface="Arial"/>
              </a:rPr>
              <a:t>proportions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90" dirty="0">
                <a:latin typeface="Arial"/>
                <a:cs typeface="Arial"/>
              </a:rPr>
              <a:t>always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40" dirty="0">
                <a:latin typeface="Arial"/>
                <a:cs typeface="Arial"/>
              </a:rPr>
              <a:t>same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normal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distribution </a:t>
            </a:r>
            <a:r>
              <a:rPr sz="2250" spc="65" dirty="0">
                <a:latin typeface="Arial"/>
                <a:cs typeface="Arial"/>
              </a:rPr>
              <a:t>If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know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particular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quantity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normally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distributed…</a:t>
            </a:r>
            <a:endParaRPr sz="225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1125"/>
              </a:spcBef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know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something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about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b="1" spc="-45" dirty="0">
                <a:solidFill>
                  <a:srgbClr val="1C4189"/>
                </a:solidFill>
                <a:latin typeface="Arial"/>
                <a:cs typeface="Arial"/>
              </a:rPr>
              <a:t>probability</a:t>
            </a:r>
            <a:r>
              <a:rPr sz="2250" b="1" spc="-16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observing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particular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value!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2250"/>
              </a:spcBef>
            </a:pPr>
            <a:r>
              <a:rPr sz="2250" spc="-65" dirty="0">
                <a:latin typeface="Arial"/>
                <a:cs typeface="Arial"/>
              </a:rPr>
              <a:t>This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allows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us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quantify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1C4189"/>
                </a:solidFill>
                <a:latin typeface="Arial"/>
                <a:cs typeface="Arial"/>
              </a:rPr>
              <a:t>whether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0" dirty="0">
                <a:solidFill>
                  <a:srgbClr val="1C4189"/>
                </a:solidFill>
                <a:latin typeface="Arial"/>
                <a:cs typeface="Arial"/>
              </a:rPr>
              <a:t>something</a:t>
            </a:r>
            <a:r>
              <a:rPr sz="2250" b="1" spc="-15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“unusual”</a:t>
            </a:r>
            <a:r>
              <a:rPr sz="2250" b="1" spc="-15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40" dirty="0">
                <a:solidFill>
                  <a:srgbClr val="1C4189"/>
                </a:solidFill>
                <a:latin typeface="Arial"/>
                <a:cs typeface="Arial"/>
              </a:rPr>
              <a:t>or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35" dirty="0">
                <a:solidFill>
                  <a:srgbClr val="1C4189"/>
                </a:solidFill>
                <a:latin typeface="Arial"/>
                <a:cs typeface="Arial"/>
              </a:rPr>
              <a:t>“surprising”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with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reference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the </a:t>
            </a:r>
            <a:r>
              <a:rPr sz="2250" spc="-10" dirty="0">
                <a:latin typeface="Arial"/>
                <a:cs typeface="Arial"/>
              </a:rPr>
              <a:t>population.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What’s</a:t>
            </a:r>
            <a:r>
              <a:rPr spc="-275" dirty="0"/>
              <a:t> </a:t>
            </a:r>
            <a:r>
              <a:rPr spc="-285" dirty="0"/>
              <a:t>“unusual”?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2"/>
            <a:ext cx="95249" cy="952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705087"/>
            <a:ext cx="95249" cy="952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248011"/>
            <a:ext cx="95249" cy="9521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6899" y="1063625"/>
            <a:ext cx="6020435" cy="5083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175260">
              <a:lnSpc>
                <a:spcPct val="125000"/>
              </a:lnSpc>
              <a:spcBef>
                <a:spcPts val="100"/>
              </a:spcBef>
            </a:pPr>
            <a:r>
              <a:rPr sz="2250" spc="-70" dirty="0">
                <a:latin typeface="Arial"/>
                <a:cs typeface="Arial"/>
              </a:rPr>
              <a:t>Let’s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b="1" spc="-155" dirty="0">
                <a:solidFill>
                  <a:srgbClr val="1C4189"/>
                </a:solidFill>
                <a:latin typeface="Arial"/>
                <a:cs typeface="Arial"/>
              </a:rPr>
              <a:t>assume</a:t>
            </a:r>
            <a:r>
              <a:rPr sz="2250" b="1" spc="-14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cat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population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25" dirty="0">
                <a:latin typeface="Arial"/>
                <a:cs typeface="Arial"/>
              </a:rPr>
              <a:t>has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the </a:t>
            </a:r>
            <a:r>
              <a:rPr sz="2250" spc="-140" dirty="0">
                <a:latin typeface="Arial"/>
                <a:cs typeface="Arial"/>
              </a:rPr>
              <a:t>same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30" dirty="0">
                <a:latin typeface="Arial"/>
                <a:cs typeface="Arial"/>
              </a:rPr>
              <a:t>SD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(for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looking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latency)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our </a:t>
            </a:r>
            <a:r>
              <a:rPr sz="2250" spc="-10" dirty="0">
                <a:latin typeface="Arial"/>
                <a:cs typeface="Arial"/>
              </a:rPr>
              <a:t>sample.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575"/>
              </a:spcBef>
            </a:pP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Mean</a:t>
            </a:r>
            <a:r>
              <a:rPr sz="2250" b="1" spc="-18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16.6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575"/>
              </a:spcBef>
            </a:pPr>
            <a:r>
              <a:rPr sz="2250" b="1" spc="-135" dirty="0">
                <a:solidFill>
                  <a:srgbClr val="1C4189"/>
                </a:solidFill>
                <a:latin typeface="Arial"/>
                <a:cs typeface="Arial"/>
              </a:rPr>
              <a:t>SD</a:t>
            </a:r>
            <a:r>
              <a:rPr sz="2250" b="1" spc="-18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4.7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50" i="1" spc="-10" dirty="0">
                <a:latin typeface="Arial"/>
                <a:cs typeface="Arial"/>
              </a:rPr>
              <a:t>Then: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spc="-10" dirty="0">
                <a:latin typeface="Arial"/>
                <a:cs typeface="Arial"/>
              </a:rPr>
              <a:t>16.6</a:t>
            </a:r>
            <a:r>
              <a:rPr sz="2250" spc="-18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8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4.7</a:t>
            </a:r>
            <a:r>
              <a:rPr sz="2250" spc="-18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8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11.9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250" spc="-10" dirty="0">
                <a:latin typeface="Arial"/>
                <a:cs typeface="Arial"/>
              </a:rPr>
              <a:t>16.6</a:t>
            </a:r>
            <a:r>
              <a:rPr sz="2250" spc="-18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+</a:t>
            </a:r>
            <a:r>
              <a:rPr sz="2250" spc="-18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4.7</a:t>
            </a:r>
            <a:r>
              <a:rPr sz="2250" spc="-18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=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21.3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900"/>
              </a:spcBef>
            </a:pPr>
            <a:r>
              <a:rPr sz="2250" spc="-60" dirty="0">
                <a:latin typeface="Arial"/>
                <a:cs typeface="Arial"/>
              </a:rPr>
              <a:t>68%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cats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take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between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11.9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21.3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look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at </a:t>
            </a:r>
            <a:r>
              <a:rPr sz="2250" dirty="0">
                <a:latin typeface="Arial"/>
                <a:cs typeface="Arial"/>
              </a:rPr>
              <a:t>their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owner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when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completing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2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task.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4805" y="1222176"/>
            <a:ext cx="5486002" cy="437554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What’s</a:t>
            </a:r>
            <a:r>
              <a:rPr spc="-275" dirty="0"/>
              <a:t> </a:t>
            </a:r>
            <a:r>
              <a:rPr spc="-285" dirty="0"/>
              <a:t>“unusual”?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5133961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4778374"/>
            <a:ext cx="5641975" cy="208280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spc="-60" dirty="0">
                <a:latin typeface="Arial"/>
                <a:cs typeface="Arial"/>
              </a:rPr>
              <a:t>Pumpkin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cat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from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our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sample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900"/>
              </a:spcBef>
            </a:pPr>
            <a:r>
              <a:rPr sz="2250" spc="-60" dirty="0">
                <a:latin typeface="Arial"/>
                <a:cs typeface="Arial"/>
              </a:rPr>
              <a:t>Pumpkin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only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spent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7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seconds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70" dirty="0">
                <a:latin typeface="Arial"/>
                <a:cs typeface="Arial"/>
              </a:rPr>
              <a:t> a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task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before </a:t>
            </a:r>
            <a:r>
              <a:rPr sz="2250" dirty="0">
                <a:latin typeface="Arial"/>
                <a:cs typeface="Arial"/>
              </a:rPr>
              <a:t>turning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his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owner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pumpkin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unusual?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5676886"/>
            <a:ext cx="95249" cy="952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6648436"/>
            <a:ext cx="95249" cy="952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62199" y="1123950"/>
            <a:ext cx="2524124" cy="3209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4805" y="1222176"/>
            <a:ext cx="5486002" cy="437554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spc="-25" dirty="0"/>
              <a:t>43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What’s</a:t>
            </a:r>
            <a:r>
              <a:rPr spc="-275" dirty="0"/>
              <a:t> </a:t>
            </a:r>
            <a:r>
              <a:rPr spc="-285" dirty="0"/>
              <a:t>“unusual”?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1"/>
            <a:ext cx="95249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949325"/>
            <a:ext cx="11059160" cy="165417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250" dirty="0">
                <a:latin typeface="Arial"/>
                <a:cs typeface="Arial"/>
              </a:rPr>
              <a:t>How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common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Pumpkin’s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score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50" dirty="0">
                <a:latin typeface="Arial"/>
                <a:cs typeface="Arial"/>
              </a:rPr>
              <a:t>7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80" dirty="0">
                <a:latin typeface="Arial"/>
                <a:cs typeface="Arial"/>
              </a:rPr>
              <a:t>?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b="1" spc="-125" dirty="0">
                <a:solidFill>
                  <a:srgbClr val="1C4189"/>
                </a:solidFill>
                <a:latin typeface="Arial"/>
                <a:cs typeface="Arial"/>
              </a:rPr>
              <a:t>Shaded</a:t>
            </a:r>
            <a:r>
              <a:rPr sz="2250" b="1" spc="-14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1C4189"/>
                </a:solidFill>
                <a:latin typeface="Arial"/>
                <a:cs typeface="Arial"/>
              </a:rPr>
              <a:t>area</a:t>
            </a:r>
            <a:r>
              <a:rPr sz="2250" spc="-60" dirty="0">
                <a:latin typeface="Arial"/>
                <a:cs typeface="Arial"/>
              </a:rPr>
              <a:t>: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proportion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cat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population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that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spend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more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time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task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than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Pumpkin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250" b="1" spc="-25" dirty="0">
                <a:solidFill>
                  <a:srgbClr val="1C4189"/>
                </a:solidFill>
                <a:latin typeface="Arial"/>
                <a:cs typeface="Arial"/>
              </a:rPr>
              <a:t>Non-</a:t>
            </a:r>
            <a:r>
              <a:rPr sz="2250" b="1" spc="-120" dirty="0">
                <a:solidFill>
                  <a:srgbClr val="1C4189"/>
                </a:solidFill>
                <a:latin typeface="Arial"/>
                <a:cs typeface="Arial"/>
              </a:rPr>
              <a:t>shaded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60" dirty="0">
                <a:solidFill>
                  <a:srgbClr val="1C4189"/>
                </a:solidFill>
                <a:latin typeface="Arial"/>
                <a:cs typeface="Arial"/>
              </a:rPr>
              <a:t>area</a:t>
            </a:r>
            <a:r>
              <a:rPr sz="2250" spc="-60" dirty="0">
                <a:latin typeface="Arial"/>
                <a:cs typeface="Arial"/>
              </a:rPr>
              <a:t>: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proportion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cats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who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spent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less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time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on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task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36"/>
            <a:ext cx="95249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390761"/>
            <a:ext cx="95249" cy="95211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56C2EACC-1E31-0540-968A-F48D3775C36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66436" y="2780507"/>
            <a:ext cx="8891587" cy="431958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8880" y="2476500"/>
            <a:ext cx="12162155" cy="18415"/>
          </a:xfrm>
          <a:custGeom>
            <a:avLst/>
            <a:gdLst/>
            <a:ahLst/>
            <a:cxnLst/>
            <a:rect l="l" t="t" r="r" b="b"/>
            <a:pathLst>
              <a:path w="12162155" h="18414">
                <a:moveTo>
                  <a:pt x="18819" y="9736"/>
                </a:moveTo>
                <a:lnTo>
                  <a:pt x="0" y="5031"/>
                </a:lnTo>
                <a:lnTo>
                  <a:pt x="4193" y="2763"/>
                </a:lnTo>
                <a:lnTo>
                  <a:pt x="11217" y="671"/>
                </a:lnTo>
                <a:lnTo>
                  <a:pt x="18531" y="0"/>
                </a:lnTo>
                <a:lnTo>
                  <a:pt x="12134906" y="0"/>
                </a:lnTo>
                <a:lnTo>
                  <a:pt x="12142220" y="671"/>
                </a:lnTo>
                <a:lnTo>
                  <a:pt x="12149244" y="2763"/>
                </a:lnTo>
                <a:lnTo>
                  <a:pt x="12155691" y="6250"/>
                </a:lnTo>
                <a:lnTo>
                  <a:pt x="12159595" y="9498"/>
                </a:lnTo>
                <a:lnTo>
                  <a:pt x="18819" y="9498"/>
                </a:lnTo>
                <a:lnTo>
                  <a:pt x="18819" y="9736"/>
                </a:lnTo>
                <a:close/>
              </a:path>
              <a:path w="12162155" h="18414">
                <a:moveTo>
                  <a:pt x="12155300" y="18344"/>
                </a:moveTo>
                <a:lnTo>
                  <a:pt x="12149244" y="12288"/>
                </a:lnTo>
                <a:lnTo>
                  <a:pt x="12142508" y="9498"/>
                </a:lnTo>
                <a:lnTo>
                  <a:pt x="12159595" y="9498"/>
                </a:lnTo>
                <a:lnTo>
                  <a:pt x="12161560" y="11132"/>
                </a:lnTo>
                <a:lnTo>
                  <a:pt x="12161992" y="11652"/>
                </a:lnTo>
                <a:lnTo>
                  <a:pt x="12155300" y="18344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" y="2481354"/>
            <a:ext cx="12192000" cy="938530"/>
            <a:chOff x="609599" y="2481354"/>
            <a:chExt cx="12192000" cy="938530"/>
          </a:xfrm>
        </p:grpSpPr>
        <p:sp>
          <p:nvSpPr>
            <p:cNvPr id="4" name="object 4"/>
            <p:cNvSpPr/>
            <p:nvPr/>
          </p:nvSpPr>
          <p:spPr>
            <a:xfrm>
              <a:off x="628878" y="2487637"/>
              <a:ext cx="12172950" cy="932180"/>
            </a:xfrm>
            <a:custGeom>
              <a:avLst/>
              <a:gdLst/>
              <a:ahLst/>
              <a:cxnLst/>
              <a:rect l="l" t="t" r="r" b="b"/>
              <a:pathLst>
                <a:path w="12172950" h="932179">
                  <a:moveTo>
                    <a:pt x="12172709" y="26936"/>
                  </a:moveTo>
                  <a:lnTo>
                    <a:pt x="12172023" y="19342"/>
                  </a:lnTo>
                  <a:lnTo>
                    <a:pt x="12169927" y="12319"/>
                  </a:lnTo>
                  <a:lnTo>
                    <a:pt x="12166435" y="5867"/>
                  </a:lnTo>
                  <a:lnTo>
                    <a:pt x="12161558" y="0"/>
                  </a:lnTo>
                  <a:lnTo>
                    <a:pt x="12154814" y="6731"/>
                  </a:lnTo>
                  <a:lnTo>
                    <a:pt x="12160402" y="12319"/>
                  </a:lnTo>
                  <a:lnTo>
                    <a:pt x="12163184" y="19050"/>
                  </a:lnTo>
                  <a:lnTo>
                    <a:pt x="12163184" y="901611"/>
                  </a:lnTo>
                  <a:lnTo>
                    <a:pt x="12160402" y="908342"/>
                  </a:lnTo>
                  <a:lnTo>
                    <a:pt x="12155297" y="913447"/>
                  </a:lnTo>
                  <a:lnTo>
                    <a:pt x="12154814" y="913917"/>
                  </a:lnTo>
                  <a:lnTo>
                    <a:pt x="12149239" y="919505"/>
                  </a:lnTo>
                  <a:lnTo>
                    <a:pt x="12142508" y="922286"/>
                  </a:lnTo>
                  <a:lnTo>
                    <a:pt x="18808" y="922286"/>
                  </a:lnTo>
                  <a:lnTo>
                    <a:pt x="18808" y="922058"/>
                  </a:lnTo>
                  <a:lnTo>
                    <a:pt x="0" y="926757"/>
                  </a:lnTo>
                  <a:lnTo>
                    <a:pt x="4191" y="929030"/>
                  </a:lnTo>
                  <a:lnTo>
                    <a:pt x="11214" y="931113"/>
                  </a:lnTo>
                  <a:lnTo>
                    <a:pt x="18808" y="931811"/>
                  </a:lnTo>
                  <a:lnTo>
                    <a:pt x="12134609" y="931811"/>
                  </a:lnTo>
                  <a:lnTo>
                    <a:pt x="12142216" y="931113"/>
                  </a:lnTo>
                  <a:lnTo>
                    <a:pt x="12149239" y="929030"/>
                  </a:lnTo>
                  <a:lnTo>
                    <a:pt x="12155691" y="925537"/>
                  </a:lnTo>
                  <a:lnTo>
                    <a:pt x="12159590" y="922286"/>
                  </a:lnTo>
                  <a:lnTo>
                    <a:pt x="12161558" y="920661"/>
                  </a:lnTo>
                  <a:lnTo>
                    <a:pt x="12161990" y="920140"/>
                  </a:lnTo>
                  <a:lnTo>
                    <a:pt x="12166435" y="914793"/>
                  </a:lnTo>
                  <a:lnTo>
                    <a:pt x="12169927" y="908342"/>
                  </a:lnTo>
                  <a:lnTo>
                    <a:pt x="12172023" y="901319"/>
                  </a:lnTo>
                  <a:lnTo>
                    <a:pt x="12172709" y="893711"/>
                  </a:lnTo>
                  <a:lnTo>
                    <a:pt x="12172709" y="26936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2481354"/>
              <a:ext cx="38100" cy="933450"/>
            </a:xfrm>
            <a:custGeom>
              <a:avLst/>
              <a:gdLst/>
              <a:ahLst/>
              <a:cxnLst/>
              <a:rect l="l" t="t" r="r" b="b"/>
              <a:pathLst>
                <a:path w="38100" h="933450">
                  <a:moveTo>
                    <a:pt x="19582" y="933184"/>
                  </a:moveTo>
                  <a:lnTo>
                    <a:pt x="0" y="899979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928554"/>
                  </a:lnTo>
                  <a:lnTo>
                    <a:pt x="19582" y="933184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7699" y="2486010"/>
              <a:ext cx="12144375" cy="457200"/>
            </a:xfrm>
            <a:custGeom>
              <a:avLst/>
              <a:gdLst/>
              <a:ahLst/>
              <a:cxnLst/>
              <a:rect l="l" t="t" r="r" b="b"/>
              <a:pathLst>
                <a:path w="12144375" h="457200">
                  <a:moveTo>
                    <a:pt x="12144374" y="457199"/>
                  </a:moveTo>
                  <a:lnTo>
                    <a:pt x="0" y="457199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457199"/>
                  </a:lnTo>
                  <a:close/>
                </a:path>
              </a:pathLst>
            </a:custGeom>
            <a:solidFill>
              <a:srgbClr val="E7F2ED">
                <a:alpha val="8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2600256"/>
              <a:ext cx="171503" cy="21913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5" dirty="0"/>
              <a:t>Working</a:t>
            </a:r>
            <a:r>
              <a:rPr sz="3200" spc="-225" dirty="0"/>
              <a:t> </a:t>
            </a:r>
            <a:r>
              <a:rPr sz="3200" spc="-25" dirty="0"/>
              <a:t>out</a:t>
            </a:r>
            <a:r>
              <a:rPr sz="3200" spc="-220" dirty="0"/>
              <a:t> </a:t>
            </a:r>
            <a:r>
              <a:rPr sz="3200" spc="-55" dirty="0"/>
              <a:t>probabilities</a:t>
            </a:r>
            <a:endParaRPr sz="3200"/>
          </a:p>
        </p:txBody>
      </p:sp>
      <p:sp>
        <p:nvSpPr>
          <p:cNvPr id="9" name="object 9"/>
          <p:cNvSpPr txBox="1"/>
          <p:nvPr/>
        </p:nvSpPr>
        <p:spPr>
          <a:xfrm>
            <a:off x="596899" y="968375"/>
            <a:ext cx="31388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"/>
                <a:cs typeface="Arial"/>
              </a:rPr>
              <a:t>Option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1: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Good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C4189"/>
                </a:solidFill>
                <a:latin typeface="Arial"/>
                <a:cs typeface="Arial"/>
              </a:rPr>
              <a:t>Z-</a:t>
            </a:r>
            <a:r>
              <a:rPr sz="2000" b="1" spc="-95" dirty="0">
                <a:solidFill>
                  <a:srgbClr val="1C4189"/>
                </a:solidFill>
                <a:latin typeface="Arial"/>
                <a:cs typeface="Arial"/>
              </a:rPr>
              <a:t>scores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699" y="2588577"/>
            <a:ext cx="12136120" cy="72771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114"/>
              </a:spcBef>
            </a:pPr>
            <a:r>
              <a:rPr sz="1400" b="1" spc="-10" dirty="0">
                <a:solidFill>
                  <a:srgbClr val="1C4189"/>
                </a:solidFill>
                <a:latin typeface="Arial"/>
                <a:cs typeface="Arial"/>
              </a:rPr>
              <a:t>Reminder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Arial"/>
              <a:cs typeface="Arial"/>
            </a:endParaRPr>
          </a:p>
          <a:p>
            <a:pPr marL="89535">
              <a:lnSpc>
                <a:spcPct val="100000"/>
              </a:lnSpc>
            </a:pPr>
            <a:r>
              <a:rPr sz="1400" spc="-30" dirty="0">
                <a:latin typeface="Arial"/>
                <a:cs typeface="Arial"/>
              </a:rPr>
              <a:t>Transforming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into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Z-</a:t>
            </a:r>
            <a:r>
              <a:rPr sz="1400" spc="-45" dirty="0">
                <a:latin typeface="Arial"/>
                <a:cs typeface="Arial"/>
              </a:rPr>
              <a:t>scores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is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called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1C4189"/>
                </a:solidFill>
                <a:latin typeface="Arial"/>
                <a:cs typeface="Arial"/>
              </a:rPr>
              <a:t>standardisation</a:t>
            </a:r>
            <a:r>
              <a:rPr sz="1400" spc="-50" dirty="0">
                <a:latin typeface="Arial"/>
                <a:cs typeface="Arial"/>
              </a:rPr>
              <a:t>.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If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transform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whole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distribution,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65" dirty="0">
                <a:latin typeface="Arial"/>
                <a:cs typeface="Arial"/>
              </a:rPr>
              <a:t>it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have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(1)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80" dirty="0">
                <a:latin typeface="Arial"/>
                <a:cs typeface="Arial"/>
              </a:rPr>
              <a:t>same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shape,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5" dirty="0">
                <a:latin typeface="Arial"/>
                <a:cs typeface="Arial"/>
              </a:rPr>
              <a:t>(2)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60" dirty="0">
                <a:latin typeface="Arial"/>
                <a:cs typeface="Arial"/>
              </a:rPr>
              <a:t>mean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0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and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SD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exactly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990" y="3765678"/>
            <a:ext cx="5527743" cy="26699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70665" y="3765678"/>
            <a:ext cx="5527743" cy="266991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290714" y="1501298"/>
            <a:ext cx="2059305" cy="580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43255">
              <a:lnSpc>
                <a:spcPts val="2170"/>
              </a:lnSpc>
              <a:spcBef>
                <a:spcPts val="125"/>
              </a:spcBef>
            </a:pPr>
            <a:r>
              <a:rPr sz="2300" dirty="0">
                <a:latin typeface="STIX Two Math"/>
                <a:cs typeface="STIX Two Math"/>
              </a:rPr>
              <a:t>𝑋</a:t>
            </a:r>
            <a:r>
              <a:rPr sz="2300" spc="-145" dirty="0">
                <a:latin typeface="STIX Two Math"/>
                <a:cs typeface="STIX Two Math"/>
              </a:rPr>
              <a:t> </a:t>
            </a:r>
            <a:r>
              <a:rPr sz="2475" baseline="-13468" dirty="0">
                <a:latin typeface="STIX Two Math"/>
                <a:cs typeface="STIX Two Math"/>
              </a:rPr>
              <a:t>𝑖</a:t>
            </a:r>
            <a:r>
              <a:rPr sz="2475" spc="667" baseline="-13468" dirty="0">
                <a:latin typeface="STIX Two Math"/>
                <a:cs typeface="STIX Two Math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−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STIX Two Math"/>
                <a:cs typeface="STIX Two Math"/>
              </a:rPr>
              <a:t>𝑀𝑒𝑎𝑛</a:t>
            </a:r>
            <a:endParaRPr sz="2300">
              <a:latin typeface="STIX Two Math"/>
              <a:cs typeface="STIX Two Math"/>
            </a:endParaRPr>
          </a:p>
          <a:p>
            <a:pPr marL="38100">
              <a:lnSpc>
                <a:spcPts val="2170"/>
              </a:lnSpc>
            </a:pPr>
            <a:r>
              <a:rPr sz="2300" dirty="0">
                <a:latin typeface="STIX Two Math"/>
                <a:cs typeface="STIX Two Math"/>
              </a:rPr>
              <a:t>𝑍</a:t>
            </a:r>
            <a:r>
              <a:rPr sz="2300" spc="300" dirty="0">
                <a:latin typeface="STIX Two Math"/>
                <a:cs typeface="STIX Two Math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=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84391" y="1501298"/>
            <a:ext cx="1479550" cy="580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3375">
              <a:lnSpc>
                <a:spcPts val="2170"/>
              </a:lnSpc>
              <a:spcBef>
                <a:spcPts val="125"/>
              </a:spcBef>
            </a:pPr>
            <a:r>
              <a:rPr sz="2300" dirty="0">
                <a:latin typeface="Times New Roman"/>
                <a:cs typeface="Times New Roman"/>
              </a:rPr>
              <a:t>7</a:t>
            </a:r>
            <a:r>
              <a:rPr sz="2300" spc="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−</a:t>
            </a:r>
            <a:r>
              <a:rPr sz="2300" spc="3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16.56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170"/>
              </a:lnSpc>
            </a:pPr>
            <a:r>
              <a:rPr sz="2300" spc="15" dirty="0">
                <a:latin typeface="Times New Roman"/>
                <a:cs typeface="Times New Roman"/>
              </a:rPr>
              <a:t>=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0161" y="1701323"/>
            <a:ext cx="972819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18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−2.03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07619" y="1901348"/>
            <a:ext cx="40132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25" dirty="0">
                <a:latin typeface="STIX Two Math"/>
                <a:cs typeface="STIX Two Math"/>
              </a:rPr>
              <a:t>𝑆𝐷</a:t>
            </a:r>
            <a:endParaRPr sz="2300">
              <a:latin typeface="STIX Two Math"/>
              <a:cs typeface="STIX Two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14899" y="1933560"/>
            <a:ext cx="1447800" cy="9525"/>
          </a:xfrm>
          <a:custGeom>
            <a:avLst/>
            <a:gdLst/>
            <a:ahLst/>
            <a:cxnLst/>
            <a:rect l="l" t="t" r="r" b="b"/>
            <a:pathLst>
              <a:path w="1447800" h="9525">
                <a:moveTo>
                  <a:pt x="1447799" y="9524"/>
                </a:moveTo>
                <a:lnTo>
                  <a:pt x="0" y="9524"/>
                </a:lnTo>
                <a:lnTo>
                  <a:pt x="0" y="0"/>
                </a:lnTo>
                <a:lnTo>
                  <a:pt x="1447799" y="0"/>
                </a:lnTo>
                <a:lnTo>
                  <a:pt x="1447799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29115" y="1901644"/>
            <a:ext cx="54356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-20" dirty="0">
                <a:latin typeface="Times New Roman"/>
                <a:cs typeface="Times New Roman"/>
              </a:rPr>
              <a:t>4.71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00849" y="1933560"/>
            <a:ext cx="1200150" cy="9525"/>
          </a:xfrm>
          <a:custGeom>
            <a:avLst/>
            <a:gdLst/>
            <a:ahLst/>
            <a:cxnLst/>
            <a:rect l="l" t="t" r="r" b="b"/>
            <a:pathLst>
              <a:path w="1200150" h="9525">
                <a:moveTo>
                  <a:pt x="1200149" y="9524"/>
                </a:moveTo>
                <a:lnTo>
                  <a:pt x="0" y="9524"/>
                </a:lnTo>
                <a:lnTo>
                  <a:pt x="0" y="0"/>
                </a:lnTo>
                <a:lnTo>
                  <a:pt x="1200149" y="0"/>
                </a:lnTo>
                <a:lnTo>
                  <a:pt x="1200149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09599" y="3095624"/>
          <a:ext cx="12313920" cy="3814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4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2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2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026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29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80695">
                <a:tc gridSpan="11">
                  <a:txBody>
                    <a:bodyPr/>
                    <a:lstStyle/>
                    <a:p>
                      <a:pPr marL="469900" marR="393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spc="-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table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probabilities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associated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5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20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Z-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scores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515">
                <a:tc gridSpan="2">
                  <a:txBody>
                    <a:bodyPr/>
                    <a:lstStyle/>
                    <a:p>
                      <a:pPr marL="118681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9525">
                      <a:solidFill>
                        <a:srgbClr val="DDDDDD"/>
                      </a:solidFill>
                      <a:prstDash val="solid"/>
                    </a:lnL>
                    <a:solidFill>
                      <a:srgbClr val="008B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0.03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0.04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0.05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0.06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0.07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0.08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R w="9525">
                      <a:solidFill>
                        <a:srgbClr val="DDDDDD"/>
                      </a:solidFill>
                      <a:prstDash val="solid"/>
                    </a:lnR>
                    <a:solidFill>
                      <a:srgbClr val="00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L w="9525">
                      <a:solidFill>
                        <a:srgbClr val="DDDDDD"/>
                      </a:solidFill>
                      <a:prstDash val="solid"/>
                    </a:lnL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0.50000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0.50399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0.50798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0.51197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0.51595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0.51994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0.52392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0.52790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0.53188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0.535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9850" marB="0">
                    <a:lnR w="9525">
                      <a:solidFill>
                        <a:srgbClr val="DDDDDD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9525">
                      <a:solidFill>
                        <a:srgbClr val="DDDDDD"/>
                      </a:solidFill>
                      <a:prstDash val="solid"/>
                    </a:lnL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0.53983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0.54380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0.54776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0.55172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0.55567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0.55962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0.56356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0.56749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0.57142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0.575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9525">
                      <a:solidFill>
                        <a:srgbClr val="DDDDDD"/>
                      </a:solidFill>
                      <a:prstDash val="solid"/>
                    </a:lnL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0.57926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0.58317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0.58706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0.59095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0.59483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0.59871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0.60257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0.60642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0.61026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0.614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0.61791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0.62172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0.62552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0.62930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0.63307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0.63683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0.64058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0.64431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0.64803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0.651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0.65542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0.65910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0.66276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0.66640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0.67003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0.67364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0.67724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0.68082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0.68439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0.687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R="116839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9525">
                      <a:solidFill>
                        <a:srgbClr val="DDDDDD"/>
                      </a:solidFill>
                      <a:prstDash val="solid"/>
                    </a:lnL>
                    <a:solidFill>
                      <a:srgbClr val="008B8B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0.69146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0.69497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0.69847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0.70194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0.70540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0.70884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0.71226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0.71566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0"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0.71904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0.722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DDDDD"/>
                      </a:solidFill>
                      <a:prstDash val="solid"/>
                    </a:lnL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008B8B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5" dirty="0"/>
              <a:t>Working</a:t>
            </a:r>
            <a:r>
              <a:rPr sz="3200" spc="-225" dirty="0"/>
              <a:t> </a:t>
            </a:r>
            <a:r>
              <a:rPr sz="3200" spc="-25" dirty="0"/>
              <a:t>out</a:t>
            </a:r>
            <a:r>
              <a:rPr sz="3200" spc="-220" dirty="0"/>
              <a:t> </a:t>
            </a:r>
            <a:r>
              <a:rPr sz="3200" spc="-55" dirty="0"/>
              <a:t>probabilities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596899" y="968375"/>
            <a:ext cx="31388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"/>
                <a:cs typeface="Arial"/>
              </a:rPr>
              <a:t>Option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1: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Good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C4189"/>
                </a:solidFill>
                <a:latin typeface="Arial"/>
                <a:cs typeface="Arial"/>
              </a:rPr>
              <a:t>Z-</a:t>
            </a:r>
            <a:r>
              <a:rPr sz="2000" b="1" spc="-95" dirty="0">
                <a:solidFill>
                  <a:srgbClr val="1C4189"/>
                </a:solidFill>
                <a:latin typeface="Arial"/>
                <a:cs typeface="Arial"/>
              </a:rPr>
              <a:t>scores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2714610"/>
            <a:ext cx="85725" cy="8568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4075" y="2578100"/>
            <a:ext cx="318833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latin typeface="Arial"/>
                <a:cs typeface="Arial"/>
              </a:rPr>
              <a:t>Look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up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Z-</a:t>
            </a:r>
            <a:r>
              <a:rPr sz="2000" spc="-60" dirty="0">
                <a:latin typeface="Arial"/>
                <a:cs typeface="Arial"/>
              </a:rPr>
              <a:t>scores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a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C4189"/>
                </a:solidFill>
                <a:latin typeface="Arial"/>
                <a:cs typeface="Arial"/>
                <a:hlinkClick r:id="rId3"/>
              </a:rPr>
              <a:t>Z-</a:t>
            </a:r>
            <a:r>
              <a:rPr sz="2000" b="1" spc="-20" dirty="0">
                <a:solidFill>
                  <a:srgbClr val="1C4189"/>
                </a:solidFill>
                <a:latin typeface="Arial"/>
                <a:cs typeface="Arial"/>
                <a:hlinkClick r:id="rId3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0714" y="1501298"/>
            <a:ext cx="2059305" cy="580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43255">
              <a:lnSpc>
                <a:spcPts val="2170"/>
              </a:lnSpc>
              <a:spcBef>
                <a:spcPts val="125"/>
              </a:spcBef>
            </a:pPr>
            <a:r>
              <a:rPr sz="2300" dirty="0">
                <a:latin typeface="STIX Two Math"/>
                <a:cs typeface="STIX Two Math"/>
              </a:rPr>
              <a:t>𝑋</a:t>
            </a:r>
            <a:r>
              <a:rPr sz="2300" spc="-145" dirty="0">
                <a:latin typeface="STIX Two Math"/>
                <a:cs typeface="STIX Two Math"/>
              </a:rPr>
              <a:t> </a:t>
            </a:r>
            <a:r>
              <a:rPr sz="2475" baseline="-13468" dirty="0">
                <a:latin typeface="STIX Two Math"/>
                <a:cs typeface="STIX Two Math"/>
              </a:rPr>
              <a:t>𝑖</a:t>
            </a:r>
            <a:r>
              <a:rPr sz="2475" spc="667" baseline="-13468" dirty="0">
                <a:latin typeface="STIX Two Math"/>
                <a:cs typeface="STIX Two Math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−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STIX Two Math"/>
                <a:cs typeface="STIX Two Math"/>
              </a:rPr>
              <a:t>𝑀𝑒𝑎𝑛</a:t>
            </a:r>
            <a:endParaRPr sz="2300">
              <a:latin typeface="STIX Two Math"/>
              <a:cs typeface="STIX Two Math"/>
            </a:endParaRPr>
          </a:p>
          <a:p>
            <a:pPr marL="38100">
              <a:lnSpc>
                <a:spcPts val="2170"/>
              </a:lnSpc>
            </a:pPr>
            <a:r>
              <a:rPr sz="2300" dirty="0">
                <a:latin typeface="STIX Two Math"/>
                <a:cs typeface="STIX Two Math"/>
              </a:rPr>
              <a:t>𝑍</a:t>
            </a:r>
            <a:r>
              <a:rPr sz="2300" spc="300" dirty="0">
                <a:latin typeface="STIX Two Math"/>
                <a:cs typeface="STIX Two Math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=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84391" y="1501298"/>
            <a:ext cx="1479550" cy="580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3375">
              <a:lnSpc>
                <a:spcPts val="2170"/>
              </a:lnSpc>
              <a:spcBef>
                <a:spcPts val="125"/>
              </a:spcBef>
            </a:pPr>
            <a:r>
              <a:rPr sz="2300" dirty="0">
                <a:latin typeface="Times New Roman"/>
                <a:cs typeface="Times New Roman"/>
              </a:rPr>
              <a:t>7</a:t>
            </a:r>
            <a:r>
              <a:rPr sz="2300" spc="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−</a:t>
            </a:r>
            <a:r>
              <a:rPr sz="2300" spc="3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16.56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ts val="2170"/>
              </a:lnSpc>
            </a:pPr>
            <a:r>
              <a:rPr sz="2300" spc="15" dirty="0">
                <a:latin typeface="Times New Roman"/>
                <a:cs typeface="Times New Roman"/>
              </a:rPr>
              <a:t>=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0161" y="1701323"/>
            <a:ext cx="972819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18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−2.03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07619" y="1901348"/>
            <a:ext cx="40132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25" dirty="0">
                <a:latin typeface="STIX Two Math"/>
                <a:cs typeface="STIX Two Math"/>
              </a:rPr>
              <a:t>𝑆𝐷</a:t>
            </a:r>
            <a:endParaRPr sz="2300">
              <a:latin typeface="STIX Two Math"/>
              <a:cs typeface="STIX Two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14899" y="1933560"/>
            <a:ext cx="1447800" cy="9525"/>
          </a:xfrm>
          <a:custGeom>
            <a:avLst/>
            <a:gdLst/>
            <a:ahLst/>
            <a:cxnLst/>
            <a:rect l="l" t="t" r="r" b="b"/>
            <a:pathLst>
              <a:path w="1447800" h="9525">
                <a:moveTo>
                  <a:pt x="1447799" y="9524"/>
                </a:moveTo>
                <a:lnTo>
                  <a:pt x="0" y="9524"/>
                </a:lnTo>
                <a:lnTo>
                  <a:pt x="0" y="0"/>
                </a:lnTo>
                <a:lnTo>
                  <a:pt x="1447799" y="0"/>
                </a:lnTo>
                <a:lnTo>
                  <a:pt x="1447799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29115" y="1901644"/>
            <a:ext cx="54356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-20" dirty="0">
                <a:latin typeface="Times New Roman"/>
                <a:cs typeface="Times New Roman"/>
              </a:rPr>
              <a:t>4.71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00849" y="1933560"/>
            <a:ext cx="1200150" cy="9525"/>
          </a:xfrm>
          <a:custGeom>
            <a:avLst/>
            <a:gdLst/>
            <a:ahLst/>
            <a:cxnLst/>
            <a:rect l="l" t="t" r="r" b="b"/>
            <a:pathLst>
              <a:path w="1200150" h="9525">
                <a:moveTo>
                  <a:pt x="1200149" y="9524"/>
                </a:moveTo>
                <a:lnTo>
                  <a:pt x="0" y="9524"/>
                </a:lnTo>
                <a:lnTo>
                  <a:pt x="0" y="0"/>
                </a:lnTo>
                <a:lnTo>
                  <a:pt x="1200149" y="0"/>
                </a:lnTo>
                <a:lnTo>
                  <a:pt x="1200149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5" dirty="0"/>
              <a:t>Working</a:t>
            </a:r>
            <a:r>
              <a:rPr sz="3200" spc="-225" dirty="0"/>
              <a:t> </a:t>
            </a:r>
            <a:r>
              <a:rPr sz="3200" spc="-25" dirty="0"/>
              <a:t>out</a:t>
            </a:r>
            <a:r>
              <a:rPr sz="3200" spc="-220" dirty="0"/>
              <a:t> </a:t>
            </a:r>
            <a:r>
              <a:rPr sz="3200" spc="-55" dirty="0"/>
              <a:t>probabilities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96899" y="968375"/>
            <a:ext cx="31388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"/>
                <a:cs typeface="Arial"/>
              </a:rPr>
              <a:t>Option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1: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Good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old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C4189"/>
                </a:solidFill>
                <a:latin typeface="Arial"/>
                <a:cs typeface="Arial"/>
              </a:rPr>
              <a:t>Z-</a:t>
            </a:r>
            <a:r>
              <a:rPr sz="2000" b="1" spc="-95" dirty="0">
                <a:solidFill>
                  <a:srgbClr val="1C4189"/>
                </a:solidFill>
                <a:latin typeface="Arial"/>
                <a:cs typeface="Arial"/>
              </a:rPr>
              <a:t>scores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2714610"/>
            <a:ext cx="85725" cy="8568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54075" y="2578100"/>
            <a:ext cx="318833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latin typeface="Arial"/>
                <a:cs typeface="Arial"/>
              </a:rPr>
              <a:t>Look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up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Z-</a:t>
            </a:r>
            <a:r>
              <a:rPr sz="2000" spc="-60" dirty="0">
                <a:latin typeface="Arial"/>
                <a:cs typeface="Arial"/>
              </a:rPr>
              <a:t>scores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a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C4189"/>
                </a:solidFill>
                <a:latin typeface="Arial"/>
                <a:cs typeface="Arial"/>
                <a:hlinkClick r:id="rId3"/>
              </a:rPr>
              <a:t>Z-</a:t>
            </a:r>
            <a:r>
              <a:rPr sz="2000" b="1" spc="-20" dirty="0">
                <a:solidFill>
                  <a:srgbClr val="1C4189"/>
                </a:solidFill>
                <a:latin typeface="Arial"/>
                <a:cs typeface="Arial"/>
                <a:hlinkClick r:id="rId3"/>
              </a:rPr>
              <a:t>table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17989" y="3159125"/>
            <a:ext cx="97536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20" dirty="0">
                <a:latin typeface="Arial"/>
                <a:cs typeface="Arial"/>
              </a:rPr>
              <a:t>Z-</a:t>
            </a:r>
            <a:r>
              <a:rPr sz="2000" spc="-45" dirty="0">
                <a:latin typeface="Arial"/>
                <a:cs typeface="Arial"/>
              </a:rPr>
              <a:t>scores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0724" y="3571860"/>
            <a:ext cx="1809750" cy="438150"/>
          </a:xfrm>
          <a:prstGeom prst="rect">
            <a:avLst/>
          </a:prstGeom>
          <a:solidFill>
            <a:srgbClr val="008B8B"/>
          </a:solidFill>
        </p:spPr>
        <p:txBody>
          <a:bodyPr vert="horz" wrap="square" lIns="0" tIns="60325" rIns="0" bIns="0" rtlCol="0">
            <a:spAutoFit/>
          </a:bodyPr>
          <a:lstStyle/>
          <a:p>
            <a:pPr marL="1178560">
              <a:lnSpc>
                <a:spcPct val="100000"/>
              </a:lnSpc>
              <a:spcBef>
                <a:spcPts val="475"/>
              </a:spcBef>
            </a:pP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0.03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0724" y="4010010"/>
            <a:ext cx="609600" cy="447675"/>
          </a:xfrm>
          <a:prstGeom prst="rect">
            <a:avLst/>
          </a:prstGeom>
          <a:solidFill>
            <a:srgbClr val="008B8B"/>
          </a:solidFill>
        </p:spPr>
        <p:txBody>
          <a:bodyPr vert="horz" wrap="square" lIns="0" tIns="6985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550"/>
              </a:spcBef>
            </a:pP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2.0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6658" y="4064000"/>
            <a:ext cx="971550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Arial"/>
                <a:cs typeface="Arial"/>
              </a:rPr>
              <a:t>0.97882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4214" y="1701323"/>
            <a:ext cx="47752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STIX Two Math"/>
                <a:cs typeface="STIX Two Math"/>
              </a:rPr>
              <a:t>𝑍</a:t>
            </a:r>
            <a:r>
              <a:rPr sz="2300" spc="300" dirty="0">
                <a:latin typeface="STIX Two Math"/>
                <a:cs typeface="STIX Two Math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=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46142" y="1701323"/>
            <a:ext cx="19240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15" dirty="0">
                <a:latin typeface="Times New Roman"/>
                <a:cs typeface="Times New Roman"/>
              </a:rPr>
              <a:t>=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1912" y="1701323"/>
            <a:ext cx="972819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18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−2.03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59796" y="1501298"/>
            <a:ext cx="127698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STIX Two Math"/>
                <a:cs typeface="STIX Two Math"/>
              </a:rPr>
              <a:t>𝑋</a:t>
            </a:r>
            <a:r>
              <a:rPr sz="2300" spc="150" dirty="0">
                <a:latin typeface="STIX Two Math"/>
                <a:cs typeface="STIX Two Math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−</a:t>
            </a:r>
            <a:r>
              <a:rPr sz="2300" spc="40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STIX Two Math"/>
                <a:cs typeface="STIX Two Math"/>
              </a:rPr>
              <a:t>𝑀𝑒𝑎𝑛</a:t>
            </a:r>
            <a:endParaRPr sz="2300">
              <a:latin typeface="STIX Two Math"/>
              <a:cs typeface="STIX Two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07619" y="1901348"/>
            <a:ext cx="40132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25" dirty="0">
                <a:latin typeface="STIX Two Math"/>
                <a:cs typeface="STIX Two Math"/>
              </a:rPr>
              <a:t>𝑆𝐷</a:t>
            </a:r>
            <a:endParaRPr sz="2300">
              <a:latin typeface="STIX Two Math"/>
              <a:cs typeface="STIX Two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52999" y="1933560"/>
            <a:ext cx="1371600" cy="9525"/>
          </a:xfrm>
          <a:custGeom>
            <a:avLst/>
            <a:gdLst/>
            <a:ahLst/>
            <a:cxnLst/>
            <a:rect l="l" t="t" r="r" b="b"/>
            <a:pathLst>
              <a:path w="1371600" h="9525">
                <a:moveTo>
                  <a:pt x="1371599" y="9524"/>
                </a:moveTo>
                <a:lnTo>
                  <a:pt x="0" y="9524"/>
                </a:lnTo>
                <a:lnTo>
                  <a:pt x="0" y="0"/>
                </a:lnTo>
                <a:lnTo>
                  <a:pt x="1371599" y="0"/>
                </a:lnTo>
                <a:lnTo>
                  <a:pt x="1371599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767016" y="1501298"/>
            <a:ext cx="115887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latin typeface="Times New Roman"/>
                <a:cs typeface="Times New Roman"/>
              </a:rPr>
              <a:t>7</a:t>
            </a:r>
            <a:r>
              <a:rPr sz="2300" spc="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−</a:t>
            </a:r>
            <a:r>
              <a:rPr sz="2300" spc="3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16.56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90866" y="1901644"/>
            <a:ext cx="543560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-20" dirty="0">
                <a:latin typeface="Times New Roman"/>
                <a:cs typeface="Times New Roman"/>
              </a:rPr>
              <a:t>4.71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762749" y="1933560"/>
            <a:ext cx="1200150" cy="9525"/>
          </a:xfrm>
          <a:custGeom>
            <a:avLst/>
            <a:gdLst/>
            <a:ahLst/>
            <a:cxnLst/>
            <a:rect l="l" t="t" r="r" b="b"/>
            <a:pathLst>
              <a:path w="1200150" h="9525">
                <a:moveTo>
                  <a:pt x="1200149" y="9524"/>
                </a:moveTo>
                <a:lnTo>
                  <a:pt x="0" y="9524"/>
                </a:lnTo>
                <a:lnTo>
                  <a:pt x="0" y="0"/>
                </a:lnTo>
                <a:lnTo>
                  <a:pt x="1200149" y="0"/>
                </a:lnTo>
                <a:lnTo>
                  <a:pt x="1200149" y="9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35" dirty="0"/>
              <a:t>Working</a:t>
            </a:r>
            <a:r>
              <a:rPr sz="3200" spc="-225" dirty="0"/>
              <a:t> </a:t>
            </a:r>
            <a:r>
              <a:rPr sz="3200" spc="-25" dirty="0"/>
              <a:t>out</a:t>
            </a:r>
            <a:r>
              <a:rPr sz="3200" spc="-220" dirty="0"/>
              <a:t> </a:t>
            </a:r>
            <a:r>
              <a:rPr sz="3200" spc="-55" dirty="0"/>
              <a:t>probabilities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609599" y="1447785"/>
            <a:ext cx="6029325" cy="866775"/>
            <a:chOff x="609599" y="1447785"/>
            <a:chExt cx="6029325" cy="866775"/>
          </a:xfrm>
        </p:grpSpPr>
        <p:sp>
          <p:nvSpPr>
            <p:cNvPr id="4" name="object 4"/>
            <p:cNvSpPr/>
            <p:nvPr/>
          </p:nvSpPr>
          <p:spPr>
            <a:xfrm>
              <a:off x="614362" y="1452547"/>
              <a:ext cx="6019800" cy="390525"/>
            </a:xfrm>
            <a:custGeom>
              <a:avLst/>
              <a:gdLst/>
              <a:ahLst/>
              <a:cxnLst/>
              <a:rect l="l" t="t" r="r" b="b"/>
              <a:pathLst>
                <a:path w="6019800" h="390525">
                  <a:moveTo>
                    <a:pt x="5990882" y="390486"/>
                  </a:moveTo>
                  <a:lnTo>
                    <a:pt x="28916" y="390486"/>
                  </a:lnTo>
                  <a:lnTo>
                    <a:pt x="24664" y="389629"/>
                  </a:lnTo>
                  <a:lnTo>
                    <a:pt x="0" y="361616"/>
                  </a:lnTo>
                  <a:lnTo>
                    <a:pt x="0" y="357187"/>
                  </a:lnTo>
                  <a:lnTo>
                    <a:pt x="0" y="28908"/>
                  </a:lnTo>
                  <a:lnTo>
                    <a:pt x="28916" y="0"/>
                  </a:lnTo>
                  <a:lnTo>
                    <a:pt x="5990882" y="0"/>
                  </a:lnTo>
                  <a:lnTo>
                    <a:pt x="6019799" y="28908"/>
                  </a:lnTo>
                  <a:lnTo>
                    <a:pt x="6019799" y="361616"/>
                  </a:lnTo>
                  <a:lnTo>
                    <a:pt x="5995134" y="389629"/>
                  </a:lnTo>
                  <a:lnTo>
                    <a:pt x="5990882" y="390486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362" y="1452547"/>
              <a:ext cx="6019800" cy="390525"/>
            </a:xfrm>
            <a:custGeom>
              <a:avLst/>
              <a:gdLst/>
              <a:ahLst/>
              <a:cxnLst/>
              <a:rect l="l" t="t" r="r" b="b"/>
              <a:pathLst>
                <a:path w="6019800" h="390525">
                  <a:moveTo>
                    <a:pt x="0" y="357187"/>
                  </a:moveTo>
                  <a:lnTo>
                    <a:pt x="0" y="33337"/>
                  </a:lnTo>
                  <a:lnTo>
                    <a:pt x="0" y="28908"/>
                  </a:lnTo>
                  <a:lnTo>
                    <a:pt x="845" y="24631"/>
                  </a:lnTo>
                  <a:lnTo>
                    <a:pt x="2537" y="20535"/>
                  </a:lnTo>
                  <a:lnTo>
                    <a:pt x="4229" y="16449"/>
                  </a:lnTo>
                  <a:lnTo>
                    <a:pt x="6638" y="12839"/>
                  </a:lnTo>
                  <a:lnTo>
                    <a:pt x="9764" y="9744"/>
                  </a:lnTo>
                  <a:lnTo>
                    <a:pt x="12890" y="6581"/>
                  </a:lnTo>
                  <a:lnTo>
                    <a:pt x="16495" y="4200"/>
                  </a:lnTo>
                  <a:lnTo>
                    <a:pt x="20579" y="2533"/>
                  </a:lnTo>
                  <a:lnTo>
                    <a:pt x="24664" y="857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5986462" y="0"/>
                  </a:lnTo>
                  <a:lnTo>
                    <a:pt x="5990882" y="0"/>
                  </a:lnTo>
                  <a:lnTo>
                    <a:pt x="5995134" y="857"/>
                  </a:lnTo>
                  <a:lnTo>
                    <a:pt x="5999218" y="2533"/>
                  </a:lnTo>
                  <a:lnTo>
                    <a:pt x="6003302" y="4200"/>
                  </a:lnTo>
                  <a:lnTo>
                    <a:pt x="6006908" y="6581"/>
                  </a:lnTo>
                  <a:lnTo>
                    <a:pt x="6010035" y="9744"/>
                  </a:lnTo>
                  <a:lnTo>
                    <a:pt x="6013160" y="12839"/>
                  </a:lnTo>
                  <a:lnTo>
                    <a:pt x="6019799" y="33337"/>
                  </a:lnTo>
                  <a:lnTo>
                    <a:pt x="6019799" y="357187"/>
                  </a:lnTo>
                  <a:lnTo>
                    <a:pt x="6019799" y="361616"/>
                  </a:lnTo>
                  <a:lnTo>
                    <a:pt x="6018953" y="365855"/>
                  </a:lnTo>
                  <a:lnTo>
                    <a:pt x="6017261" y="369912"/>
                  </a:lnTo>
                  <a:lnTo>
                    <a:pt x="6015569" y="374008"/>
                  </a:lnTo>
                  <a:lnTo>
                    <a:pt x="5986462" y="390524"/>
                  </a:lnTo>
                  <a:lnTo>
                    <a:pt x="33337" y="390524"/>
                  </a:lnTo>
                  <a:lnTo>
                    <a:pt x="2537" y="369912"/>
                  </a:lnTo>
                  <a:lnTo>
                    <a:pt x="845" y="365855"/>
                  </a:lnTo>
                  <a:lnTo>
                    <a:pt x="0" y="361616"/>
                  </a:lnTo>
                  <a:lnTo>
                    <a:pt x="0" y="35718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112" y="1457324"/>
              <a:ext cx="6010275" cy="381000"/>
            </a:xfrm>
            <a:custGeom>
              <a:avLst/>
              <a:gdLst/>
              <a:ahLst/>
              <a:cxnLst/>
              <a:rect l="l" t="t" r="r" b="b"/>
              <a:pathLst>
                <a:path w="6010275" h="381000">
                  <a:moveTo>
                    <a:pt x="6010275" y="20662"/>
                  </a:moveTo>
                  <a:lnTo>
                    <a:pt x="6007493" y="13931"/>
                  </a:lnTo>
                  <a:lnTo>
                    <a:pt x="5996330" y="2768"/>
                  </a:lnTo>
                  <a:lnTo>
                    <a:pt x="5989650" y="0"/>
                  </a:lnTo>
                  <a:lnTo>
                    <a:pt x="20637" y="0"/>
                  </a:lnTo>
                  <a:lnTo>
                    <a:pt x="13957" y="2768"/>
                  </a:lnTo>
                  <a:lnTo>
                    <a:pt x="2794" y="13931"/>
                  </a:lnTo>
                  <a:lnTo>
                    <a:pt x="0" y="20662"/>
                  </a:lnTo>
                  <a:lnTo>
                    <a:pt x="0" y="360299"/>
                  </a:lnTo>
                  <a:lnTo>
                    <a:pt x="2794" y="367030"/>
                  </a:lnTo>
                  <a:lnTo>
                    <a:pt x="13957" y="378193"/>
                  </a:lnTo>
                  <a:lnTo>
                    <a:pt x="20688" y="380987"/>
                  </a:lnTo>
                  <a:lnTo>
                    <a:pt x="5989599" y="380987"/>
                  </a:lnTo>
                  <a:lnTo>
                    <a:pt x="5996330" y="378193"/>
                  </a:lnTo>
                  <a:lnTo>
                    <a:pt x="6007493" y="367030"/>
                  </a:lnTo>
                  <a:lnTo>
                    <a:pt x="6010275" y="360299"/>
                  </a:lnTo>
                  <a:lnTo>
                    <a:pt x="6010275" y="206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1847835"/>
              <a:ext cx="6029325" cy="466725"/>
            </a:xfrm>
            <a:custGeom>
              <a:avLst/>
              <a:gdLst/>
              <a:ahLst/>
              <a:cxnLst/>
              <a:rect l="l" t="t" r="r" b="b"/>
              <a:pathLst>
                <a:path w="6029325" h="466725">
                  <a:moveTo>
                    <a:pt x="6029324" y="466724"/>
                  </a:moveTo>
                  <a:lnTo>
                    <a:pt x="0" y="466724"/>
                  </a:lnTo>
                  <a:lnTo>
                    <a:pt x="0" y="0"/>
                  </a:lnTo>
                  <a:lnTo>
                    <a:pt x="6029324" y="0"/>
                  </a:lnTo>
                  <a:lnTo>
                    <a:pt x="6029324" y="4667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6899" y="968375"/>
            <a:ext cx="4673600" cy="12299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Arial"/>
                <a:cs typeface="Arial"/>
              </a:rPr>
              <a:t>Alternatively…</a:t>
            </a:r>
            <a:endParaRPr sz="2000">
              <a:latin typeface="Arial"/>
              <a:cs typeface="Arial"/>
            </a:endParaRPr>
          </a:p>
          <a:p>
            <a:pPr marL="273050">
              <a:lnSpc>
                <a:spcPct val="100000"/>
              </a:lnSpc>
              <a:spcBef>
                <a:spcPts val="1700"/>
              </a:spcBef>
            </a:pPr>
            <a:r>
              <a:rPr sz="1650" dirty="0">
                <a:solidFill>
                  <a:srgbClr val="AAAAAA"/>
                </a:solidFill>
                <a:latin typeface="Monaco"/>
                <a:cs typeface="Monaco"/>
                <a:hlinkClick r:id="rId2"/>
              </a:rPr>
              <a:t>1</a:t>
            </a:r>
            <a:r>
              <a:rPr sz="1650" spc="-220" dirty="0">
                <a:solidFill>
                  <a:srgbClr val="AAAAAA"/>
                </a:solidFill>
                <a:latin typeface="Monaco"/>
                <a:cs typeface="Monaco"/>
              </a:rPr>
              <a:t>  </a:t>
            </a:r>
            <a:r>
              <a:rPr sz="1650" dirty="0">
                <a:solidFill>
                  <a:srgbClr val="4658AB"/>
                </a:solidFill>
                <a:latin typeface="Monaco"/>
                <a:cs typeface="Monaco"/>
              </a:rPr>
              <a:t>pnorm</a:t>
            </a:r>
            <a:r>
              <a:rPr sz="1650" dirty="0">
                <a:solidFill>
                  <a:srgbClr val="003B4E"/>
                </a:solidFill>
                <a:latin typeface="Monaco"/>
                <a:cs typeface="Monaco"/>
              </a:rPr>
              <a:t>(</a:t>
            </a:r>
            <a:r>
              <a:rPr sz="1650" dirty="0">
                <a:solidFill>
                  <a:srgbClr val="5D5D5D"/>
                </a:solidFill>
                <a:latin typeface="Monaco"/>
                <a:cs typeface="Monaco"/>
              </a:rPr>
              <a:t>-</a:t>
            </a:r>
            <a:r>
              <a:rPr sz="1650" dirty="0">
                <a:solidFill>
                  <a:srgbClr val="AC0000"/>
                </a:solidFill>
                <a:latin typeface="Monaco"/>
                <a:cs typeface="Monaco"/>
              </a:rPr>
              <a:t>2.03</a:t>
            </a:r>
            <a:r>
              <a:rPr sz="165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r>
              <a:rPr sz="1650" spc="65" dirty="0">
                <a:solidFill>
                  <a:srgbClr val="003B4E"/>
                </a:solidFill>
                <a:latin typeface="Monaco"/>
                <a:cs typeface="Monaco"/>
              </a:rPr>
              <a:t> </a:t>
            </a:r>
            <a:r>
              <a:rPr sz="1650" dirty="0">
                <a:solidFill>
                  <a:srgbClr val="657321"/>
                </a:solidFill>
                <a:latin typeface="Monaco"/>
                <a:cs typeface="Monaco"/>
              </a:rPr>
              <a:t>lower.tail</a:t>
            </a:r>
            <a:r>
              <a:rPr sz="1650" spc="60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65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r>
              <a:rPr sz="1650" spc="6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650" spc="-10" dirty="0">
                <a:solidFill>
                  <a:srgbClr val="8F5801"/>
                </a:solidFill>
                <a:latin typeface="Monaco"/>
                <a:cs typeface="Monaco"/>
              </a:rPr>
              <a:t>FALSE</a:t>
            </a:r>
            <a:r>
              <a:rPr sz="1650" spc="-10" dirty="0">
                <a:solidFill>
                  <a:srgbClr val="003B4E"/>
                </a:solidFill>
                <a:latin typeface="Monaco"/>
                <a:cs typeface="Monaco"/>
              </a:rPr>
              <a:t>)</a:t>
            </a:r>
            <a:endParaRPr sz="1650">
              <a:latin typeface="Monaco"/>
              <a:cs typeface="Monaco"/>
            </a:endParaRPr>
          </a:p>
          <a:p>
            <a:pPr marL="118110">
              <a:lnSpc>
                <a:spcPct val="100000"/>
              </a:lnSpc>
              <a:spcBef>
                <a:spcPts val="1395"/>
              </a:spcBef>
            </a:pPr>
            <a:r>
              <a:rPr sz="1650" dirty="0">
                <a:latin typeface="Monaco"/>
                <a:cs typeface="Monaco"/>
              </a:rPr>
              <a:t>[1]</a:t>
            </a:r>
            <a:r>
              <a:rPr sz="1650" spc="35" dirty="0">
                <a:latin typeface="Monaco"/>
                <a:cs typeface="Monaco"/>
              </a:rPr>
              <a:t> </a:t>
            </a:r>
            <a:r>
              <a:rPr sz="1650" spc="-10" dirty="0">
                <a:latin typeface="Monaco"/>
                <a:cs typeface="Monaco"/>
              </a:rPr>
              <a:t>0.9788217</a:t>
            </a:r>
            <a:endParaRPr sz="1650">
              <a:latin typeface="Monaco"/>
              <a:cs typeface="Monac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9599" y="5648325"/>
            <a:ext cx="6029325" cy="1714500"/>
            <a:chOff x="609599" y="5648325"/>
            <a:chExt cx="6029325" cy="1714500"/>
          </a:xfrm>
        </p:grpSpPr>
        <p:sp>
          <p:nvSpPr>
            <p:cNvPr id="10" name="object 10"/>
            <p:cNvSpPr/>
            <p:nvPr/>
          </p:nvSpPr>
          <p:spPr>
            <a:xfrm>
              <a:off x="628878" y="5648324"/>
              <a:ext cx="6010275" cy="1714500"/>
            </a:xfrm>
            <a:custGeom>
              <a:avLst/>
              <a:gdLst/>
              <a:ahLst/>
              <a:cxnLst/>
              <a:rect l="l" t="t" r="r" b="b"/>
              <a:pathLst>
                <a:path w="6010275" h="1714500">
                  <a:moveTo>
                    <a:pt x="6010033" y="38087"/>
                  </a:moveTo>
                  <a:lnTo>
                    <a:pt x="6009348" y="30480"/>
                  </a:lnTo>
                  <a:lnTo>
                    <a:pt x="6007252" y="23456"/>
                  </a:lnTo>
                  <a:lnTo>
                    <a:pt x="6003760" y="17005"/>
                  </a:lnTo>
                  <a:lnTo>
                    <a:pt x="5999315" y="11658"/>
                  </a:lnTo>
                  <a:lnTo>
                    <a:pt x="5998883" y="11137"/>
                  </a:lnTo>
                  <a:lnTo>
                    <a:pt x="5996914" y="9512"/>
                  </a:lnTo>
                  <a:lnTo>
                    <a:pt x="5993015" y="6261"/>
                  </a:lnTo>
                  <a:lnTo>
                    <a:pt x="5986564" y="2768"/>
                  </a:lnTo>
                  <a:lnTo>
                    <a:pt x="5979541" y="685"/>
                  </a:lnTo>
                  <a:lnTo>
                    <a:pt x="5972200" y="0"/>
                  </a:lnTo>
                  <a:lnTo>
                    <a:pt x="18554" y="0"/>
                  </a:lnTo>
                  <a:lnTo>
                    <a:pt x="11214" y="685"/>
                  </a:lnTo>
                  <a:lnTo>
                    <a:pt x="4191" y="2768"/>
                  </a:lnTo>
                  <a:lnTo>
                    <a:pt x="0" y="5041"/>
                  </a:lnTo>
                  <a:lnTo>
                    <a:pt x="18808" y="9740"/>
                  </a:lnTo>
                  <a:lnTo>
                    <a:pt x="18808" y="9512"/>
                  </a:lnTo>
                  <a:lnTo>
                    <a:pt x="5979833" y="9512"/>
                  </a:lnTo>
                  <a:lnTo>
                    <a:pt x="5986564" y="12293"/>
                  </a:lnTo>
                  <a:lnTo>
                    <a:pt x="5992139" y="17881"/>
                  </a:lnTo>
                  <a:lnTo>
                    <a:pt x="5997727" y="23456"/>
                  </a:lnTo>
                  <a:lnTo>
                    <a:pt x="6000508" y="30187"/>
                  </a:lnTo>
                  <a:lnTo>
                    <a:pt x="6000508" y="1684274"/>
                  </a:lnTo>
                  <a:lnTo>
                    <a:pt x="5997727" y="1691005"/>
                  </a:lnTo>
                  <a:lnTo>
                    <a:pt x="5992622" y="1696110"/>
                  </a:lnTo>
                  <a:lnTo>
                    <a:pt x="5992139" y="1696593"/>
                  </a:lnTo>
                  <a:lnTo>
                    <a:pt x="5986564" y="1702168"/>
                  </a:lnTo>
                  <a:lnTo>
                    <a:pt x="5979833" y="1704962"/>
                  </a:lnTo>
                  <a:lnTo>
                    <a:pt x="18808" y="1704962"/>
                  </a:lnTo>
                  <a:lnTo>
                    <a:pt x="18808" y="1704721"/>
                  </a:lnTo>
                  <a:lnTo>
                    <a:pt x="0" y="1709420"/>
                  </a:lnTo>
                  <a:lnTo>
                    <a:pt x="4191" y="1711693"/>
                  </a:lnTo>
                  <a:lnTo>
                    <a:pt x="11214" y="1713788"/>
                  </a:lnTo>
                  <a:lnTo>
                    <a:pt x="18808" y="1714487"/>
                  </a:lnTo>
                  <a:lnTo>
                    <a:pt x="5971933" y="1714487"/>
                  </a:lnTo>
                  <a:lnTo>
                    <a:pt x="5999315" y="1702803"/>
                  </a:lnTo>
                  <a:lnTo>
                    <a:pt x="6003760" y="1697456"/>
                  </a:lnTo>
                  <a:lnTo>
                    <a:pt x="6007252" y="1691005"/>
                  </a:lnTo>
                  <a:lnTo>
                    <a:pt x="6009348" y="1683981"/>
                  </a:lnTo>
                  <a:lnTo>
                    <a:pt x="6010033" y="1676387"/>
                  </a:lnTo>
                  <a:lnTo>
                    <a:pt x="6010033" y="38087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599" y="5653180"/>
              <a:ext cx="38100" cy="1704975"/>
            </a:xfrm>
            <a:custGeom>
              <a:avLst/>
              <a:gdLst/>
              <a:ahLst/>
              <a:cxnLst/>
              <a:rect l="l" t="t" r="r" b="b"/>
              <a:pathLst>
                <a:path w="38100" h="1704975">
                  <a:moveTo>
                    <a:pt x="19582" y="1704708"/>
                  </a:moveTo>
                  <a:lnTo>
                    <a:pt x="0" y="1671504"/>
                  </a:lnTo>
                  <a:lnTo>
                    <a:pt x="0" y="33204"/>
                  </a:lnTo>
                  <a:lnTo>
                    <a:pt x="19581" y="0"/>
                  </a:lnTo>
                  <a:lnTo>
                    <a:pt x="38099" y="4629"/>
                  </a:lnTo>
                  <a:lnTo>
                    <a:pt x="38099" y="1700079"/>
                  </a:lnTo>
                  <a:lnTo>
                    <a:pt x="19582" y="1704708"/>
                  </a:lnTo>
                  <a:close/>
                </a:path>
              </a:pathLst>
            </a:custGeom>
            <a:solidFill>
              <a:srgbClr val="1886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3412" y="5953112"/>
              <a:ext cx="57150" cy="400050"/>
            </a:xfrm>
            <a:custGeom>
              <a:avLst/>
              <a:gdLst/>
              <a:ahLst/>
              <a:cxnLst/>
              <a:rect l="l" t="t" r="r" b="b"/>
              <a:pathLst>
                <a:path w="57150" h="400050">
                  <a:moveTo>
                    <a:pt x="57150" y="367652"/>
                  </a:moveTo>
                  <a:lnTo>
                    <a:pt x="32372" y="342900"/>
                  </a:lnTo>
                  <a:lnTo>
                    <a:pt x="24790" y="342900"/>
                  </a:lnTo>
                  <a:lnTo>
                    <a:pt x="0" y="367652"/>
                  </a:lnTo>
                  <a:lnTo>
                    <a:pt x="0" y="375234"/>
                  </a:lnTo>
                  <a:lnTo>
                    <a:pt x="24790" y="400011"/>
                  </a:lnTo>
                  <a:lnTo>
                    <a:pt x="32372" y="400011"/>
                  </a:lnTo>
                  <a:lnTo>
                    <a:pt x="57150" y="375234"/>
                  </a:lnTo>
                  <a:lnTo>
                    <a:pt x="57150" y="371475"/>
                  </a:lnTo>
                  <a:lnTo>
                    <a:pt x="57150" y="367652"/>
                  </a:lnTo>
                  <a:close/>
                </a:path>
                <a:path w="57150" h="4000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34"/>
                  </a:lnTo>
                  <a:lnTo>
                    <a:pt x="24790" y="57111"/>
                  </a:lnTo>
                  <a:lnTo>
                    <a:pt x="32372" y="57111"/>
                  </a:lnTo>
                  <a:lnTo>
                    <a:pt x="57150" y="32334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990" y="2527428"/>
            <a:ext cx="5527743" cy="2669917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24892" y="5719254"/>
            <a:ext cx="5673725" cy="149225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92405">
              <a:lnSpc>
                <a:spcPct val="100000"/>
              </a:lnSpc>
              <a:spcBef>
                <a:spcPts val="1115"/>
              </a:spcBef>
            </a:pPr>
            <a:r>
              <a:rPr sz="1400" b="1" spc="-75" dirty="0">
                <a:solidFill>
                  <a:srgbClr val="1C4189"/>
                </a:solidFill>
                <a:latin typeface="Arial"/>
                <a:cs typeface="Arial"/>
              </a:rPr>
              <a:t>Shaded </a:t>
            </a:r>
            <a:r>
              <a:rPr sz="1400" b="1" spc="-35" dirty="0">
                <a:solidFill>
                  <a:srgbClr val="1C4189"/>
                </a:solidFill>
                <a:latin typeface="Arial"/>
                <a:cs typeface="Arial"/>
              </a:rPr>
              <a:t>area</a:t>
            </a:r>
            <a:r>
              <a:rPr sz="1400" spc="-35" dirty="0">
                <a:latin typeface="Arial"/>
                <a:cs typeface="Arial"/>
              </a:rPr>
              <a:t>: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97.88%</a:t>
            </a:r>
            <a:endParaRPr sz="1400">
              <a:latin typeface="Arial"/>
              <a:cs typeface="Arial"/>
            </a:endParaRPr>
          </a:p>
          <a:p>
            <a:pPr marL="192405">
              <a:lnSpc>
                <a:spcPct val="100000"/>
              </a:lnSpc>
              <a:spcBef>
                <a:spcPts val="1019"/>
              </a:spcBef>
            </a:pPr>
            <a:r>
              <a:rPr sz="1400" b="1" spc="-60" dirty="0">
                <a:solidFill>
                  <a:srgbClr val="1C4189"/>
                </a:solidFill>
                <a:latin typeface="Arial"/>
                <a:cs typeface="Arial"/>
              </a:rPr>
              <a:t>Unshaded</a:t>
            </a:r>
            <a:r>
              <a:rPr sz="1400" b="1" spc="-7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1400" b="1" spc="-35" dirty="0">
                <a:solidFill>
                  <a:srgbClr val="1C4189"/>
                </a:solidFill>
                <a:latin typeface="Arial"/>
                <a:cs typeface="Arial"/>
              </a:rPr>
              <a:t>area</a:t>
            </a:r>
            <a:r>
              <a:rPr sz="1400" spc="-35" dirty="0">
                <a:latin typeface="Arial"/>
                <a:cs typeface="Arial"/>
              </a:rPr>
              <a:t>: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2.12%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5"/>
              </a:spcBef>
            </a:pPr>
            <a:r>
              <a:rPr sz="1400" spc="-50" dirty="0">
                <a:latin typeface="Arial"/>
                <a:cs typeface="Arial"/>
              </a:rPr>
              <a:t>Assuming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our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cat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population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75" dirty="0">
                <a:latin typeface="Arial"/>
                <a:cs typeface="Arial"/>
              </a:rPr>
              <a:t>has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65" dirty="0">
                <a:latin typeface="Arial"/>
                <a:cs typeface="Arial"/>
              </a:rPr>
              <a:t>shape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we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specified,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there’s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only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0.021 </a:t>
            </a:r>
            <a:r>
              <a:rPr sz="1400" dirty="0">
                <a:latin typeface="Arial"/>
                <a:cs typeface="Arial"/>
              </a:rPr>
              <a:t>probability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(or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2.12%)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finding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cat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like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Pumpkin.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He’s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quite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unusual!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3350" y="1562099"/>
            <a:ext cx="4076699" cy="543877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Another</a:t>
            </a:r>
            <a:r>
              <a:rPr spc="-280" dirty="0"/>
              <a:t> </a:t>
            </a:r>
            <a:r>
              <a:rPr spc="-10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34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1049025"/>
            <a:ext cx="10474325" cy="45465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250" dirty="0">
                <a:latin typeface="Arial"/>
                <a:cs typeface="Arial"/>
              </a:rPr>
              <a:t>Oreo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looked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his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owner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after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22.8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seconds.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Oreo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unusual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60" dirty="0">
                <a:latin typeface="Arial"/>
                <a:cs typeface="Arial"/>
              </a:rPr>
              <a:t>e.g.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top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25" dirty="0">
                <a:latin typeface="Arial"/>
                <a:cs typeface="Arial"/>
              </a:rPr>
              <a:t>5%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30" dirty="0">
                <a:latin typeface="Arial"/>
                <a:cs typeface="Arial"/>
              </a:rPr>
              <a:t>?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800" spc="-560" dirty="0">
                <a:latin typeface="Apple Color Emoji"/>
                <a:cs typeface="Apple Color Emoji"/>
              </a:rPr>
              <a:t>👍</a:t>
            </a:r>
            <a:r>
              <a:rPr sz="2800" spc="-2340" dirty="0">
                <a:latin typeface="Apple Color Emoji"/>
                <a:cs typeface="Apple Color Emoji"/>
              </a:rPr>
              <a:t> </a:t>
            </a:r>
            <a:r>
              <a:rPr sz="2800" spc="-610" dirty="0">
                <a:latin typeface="Apple Color Emoji"/>
                <a:cs typeface="Apple Color Emoji"/>
              </a:rPr>
              <a:t>👎</a:t>
            </a:r>
            <a:endParaRPr sz="2800">
              <a:latin typeface="Apple Color Emoji"/>
              <a:cs typeface="Apple Color Emoj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7437" y="1966912"/>
            <a:ext cx="8762999" cy="425767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Another</a:t>
            </a:r>
            <a:r>
              <a:rPr spc="-280" dirty="0"/>
              <a:t> </a:t>
            </a:r>
            <a:r>
              <a:rPr spc="-10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34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1049025"/>
            <a:ext cx="10474325" cy="45465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250" dirty="0">
                <a:latin typeface="Arial"/>
                <a:cs typeface="Arial"/>
              </a:rPr>
              <a:t>Oreo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looked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his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owner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after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22.8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seconds.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Oreo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unusual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60" dirty="0">
                <a:latin typeface="Arial"/>
                <a:cs typeface="Arial"/>
              </a:rPr>
              <a:t>e.g.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top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25" dirty="0">
                <a:latin typeface="Arial"/>
                <a:cs typeface="Arial"/>
              </a:rPr>
              <a:t>5%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30" dirty="0">
                <a:latin typeface="Arial"/>
                <a:cs typeface="Arial"/>
              </a:rPr>
              <a:t>?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800" spc="-560" dirty="0">
                <a:latin typeface="Apple Color Emoji"/>
                <a:cs typeface="Apple Color Emoji"/>
              </a:rPr>
              <a:t>👍</a:t>
            </a:r>
            <a:r>
              <a:rPr sz="2800" spc="-2340" dirty="0">
                <a:latin typeface="Apple Color Emoji"/>
                <a:cs typeface="Apple Color Emoji"/>
              </a:rPr>
              <a:t> </a:t>
            </a:r>
            <a:r>
              <a:rPr sz="2800" spc="-610" dirty="0">
                <a:latin typeface="Apple Color Emoji"/>
                <a:cs typeface="Apple Color Emoji"/>
              </a:rPr>
              <a:t>👎</a:t>
            </a:r>
            <a:endParaRPr sz="2800">
              <a:latin typeface="Apple Color Emoji"/>
              <a:cs typeface="Apple Color Emoj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7437" y="1966912"/>
            <a:ext cx="8762999" cy="42576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The</a:t>
            </a:r>
            <a:r>
              <a:rPr spc="-285" dirty="0"/>
              <a:t> </a:t>
            </a:r>
            <a:r>
              <a:rPr spc="-95" dirty="0"/>
              <a:t>R-</a:t>
            </a:r>
            <a:r>
              <a:rPr spc="-120" dirty="0"/>
              <a:t>Helpdesk</a:t>
            </a:r>
            <a:r>
              <a:rPr spc="-285" dirty="0"/>
              <a:t> </a:t>
            </a:r>
            <a:r>
              <a:rPr spc="-245" dirty="0"/>
              <a:t>is</a:t>
            </a:r>
            <a:r>
              <a:rPr spc="-285" dirty="0"/>
              <a:t> </a:t>
            </a:r>
            <a:r>
              <a:rPr spc="-170" dirty="0"/>
              <a:t>up</a:t>
            </a:r>
            <a:r>
              <a:rPr spc="-285" dirty="0"/>
              <a:t> </a:t>
            </a:r>
            <a:r>
              <a:rPr spc="-150" dirty="0"/>
              <a:t>and</a:t>
            </a:r>
            <a:r>
              <a:rPr spc="-280" dirty="0"/>
              <a:t> </a:t>
            </a:r>
            <a:r>
              <a:rPr spc="-120" dirty="0"/>
              <a:t>running: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035050"/>
            <a:ext cx="8134984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60" dirty="0">
                <a:solidFill>
                  <a:srgbClr val="003B49"/>
                </a:solidFill>
                <a:latin typeface="Arial"/>
                <a:cs typeface="Arial"/>
                <a:hlinkClick r:id="rId2"/>
              </a:rPr>
              <a:t>https://canvas.sussex.ac.uk/courses/31714/pages/module-</a:t>
            </a:r>
            <a:r>
              <a:rPr sz="2250" spc="-10" dirty="0">
                <a:solidFill>
                  <a:srgbClr val="003B49"/>
                </a:solidFill>
                <a:latin typeface="Arial"/>
                <a:cs typeface="Arial"/>
                <a:hlinkClick r:id="rId2"/>
              </a:rPr>
              <a:t>contacts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45367" y="1747347"/>
            <a:ext cx="8320464" cy="410411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Another</a:t>
            </a:r>
            <a:r>
              <a:rPr spc="-280" dirty="0"/>
              <a:t> </a:t>
            </a:r>
            <a:r>
              <a:rPr spc="-10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34"/>
            <a:ext cx="95249" cy="9521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2650" y="1049025"/>
            <a:ext cx="10474325" cy="454659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250" dirty="0">
                <a:latin typeface="Arial"/>
                <a:cs typeface="Arial"/>
              </a:rPr>
              <a:t>Oreo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looked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his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owner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after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22.8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seconds.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Oreo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unusual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60" dirty="0">
                <a:latin typeface="Arial"/>
                <a:cs typeface="Arial"/>
              </a:rPr>
              <a:t>e.g.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top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125" dirty="0">
                <a:latin typeface="Arial"/>
                <a:cs typeface="Arial"/>
              </a:rPr>
              <a:t>5%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30" dirty="0">
                <a:latin typeface="Arial"/>
                <a:cs typeface="Arial"/>
              </a:rPr>
              <a:t>?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800" spc="-560" dirty="0">
                <a:latin typeface="Apple Color Emoji"/>
                <a:cs typeface="Apple Color Emoji"/>
              </a:rPr>
              <a:t>👍</a:t>
            </a:r>
            <a:r>
              <a:rPr sz="2800" spc="-2340" dirty="0">
                <a:latin typeface="Apple Color Emoji"/>
                <a:cs typeface="Apple Color Emoji"/>
              </a:rPr>
              <a:t> </a:t>
            </a:r>
            <a:r>
              <a:rPr sz="2800" spc="-610" dirty="0">
                <a:latin typeface="Apple Color Emoji"/>
                <a:cs typeface="Apple Color Emoji"/>
              </a:rPr>
              <a:t>👎</a:t>
            </a:r>
            <a:endParaRPr sz="2800">
              <a:latin typeface="Apple Color Emoji"/>
              <a:cs typeface="Apple Color Emoj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599" y="5972158"/>
            <a:ext cx="4876800" cy="428625"/>
            <a:chOff x="609599" y="5972158"/>
            <a:chExt cx="4876800" cy="428625"/>
          </a:xfrm>
        </p:grpSpPr>
        <p:sp>
          <p:nvSpPr>
            <p:cNvPr id="6" name="object 6"/>
            <p:cNvSpPr/>
            <p:nvPr/>
          </p:nvSpPr>
          <p:spPr>
            <a:xfrm>
              <a:off x="614362" y="5976921"/>
              <a:ext cx="4867275" cy="419100"/>
            </a:xfrm>
            <a:custGeom>
              <a:avLst/>
              <a:gdLst/>
              <a:ahLst/>
              <a:cxnLst/>
              <a:rect l="l" t="t" r="r" b="b"/>
              <a:pathLst>
                <a:path w="4867275" h="419100">
                  <a:moveTo>
                    <a:pt x="4838357" y="419061"/>
                  </a:moveTo>
                  <a:lnTo>
                    <a:pt x="28916" y="419061"/>
                  </a:lnTo>
                  <a:lnTo>
                    <a:pt x="24664" y="418204"/>
                  </a:lnTo>
                  <a:lnTo>
                    <a:pt x="0" y="390153"/>
                  </a:lnTo>
                  <a:lnTo>
                    <a:pt x="0" y="385762"/>
                  </a:lnTo>
                  <a:lnTo>
                    <a:pt x="0" y="28908"/>
                  </a:lnTo>
                  <a:lnTo>
                    <a:pt x="28916" y="0"/>
                  </a:lnTo>
                  <a:lnTo>
                    <a:pt x="4838357" y="0"/>
                  </a:lnTo>
                  <a:lnTo>
                    <a:pt x="4867274" y="28908"/>
                  </a:lnTo>
                  <a:lnTo>
                    <a:pt x="4867274" y="390153"/>
                  </a:lnTo>
                  <a:lnTo>
                    <a:pt x="4842609" y="418204"/>
                  </a:lnTo>
                  <a:lnTo>
                    <a:pt x="4838357" y="419061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4362" y="5976921"/>
              <a:ext cx="4867275" cy="419100"/>
            </a:xfrm>
            <a:custGeom>
              <a:avLst/>
              <a:gdLst/>
              <a:ahLst/>
              <a:cxnLst/>
              <a:rect l="l" t="t" r="r" b="b"/>
              <a:pathLst>
                <a:path w="4867275" h="419100">
                  <a:moveTo>
                    <a:pt x="0" y="385762"/>
                  </a:moveTo>
                  <a:lnTo>
                    <a:pt x="0" y="33337"/>
                  </a:lnTo>
                  <a:lnTo>
                    <a:pt x="0" y="28908"/>
                  </a:lnTo>
                  <a:lnTo>
                    <a:pt x="845" y="24631"/>
                  </a:lnTo>
                  <a:lnTo>
                    <a:pt x="2537" y="20497"/>
                  </a:lnTo>
                  <a:lnTo>
                    <a:pt x="4229" y="16449"/>
                  </a:lnTo>
                  <a:lnTo>
                    <a:pt x="6638" y="12839"/>
                  </a:lnTo>
                  <a:lnTo>
                    <a:pt x="9764" y="9744"/>
                  </a:lnTo>
                  <a:lnTo>
                    <a:pt x="12890" y="6619"/>
                  </a:lnTo>
                  <a:lnTo>
                    <a:pt x="16495" y="4200"/>
                  </a:lnTo>
                  <a:lnTo>
                    <a:pt x="20579" y="2495"/>
                  </a:lnTo>
                  <a:lnTo>
                    <a:pt x="24664" y="819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4833937" y="0"/>
                  </a:lnTo>
                  <a:lnTo>
                    <a:pt x="4838357" y="0"/>
                  </a:lnTo>
                  <a:lnTo>
                    <a:pt x="4842609" y="819"/>
                  </a:lnTo>
                  <a:lnTo>
                    <a:pt x="4846694" y="2495"/>
                  </a:lnTo>
                  <a:lnTo>
                    <a:pt x="4850778" y="4200"/>
                  </a:lnTo>
                  <a:lnTo>
                    <a:pt x="4854384" y="6619"/>
                  </a:lnTo>
                  <a:lnTo>
                    <a:pt x="4857510" y="9744"/>
                  </a:lnTo>
                  <a:lnTo>
                    <a:pt x="4860636" y="12839"/>
                  </a:lnTo>
                  <a:lnTo>
                    <a:pt x="4867274" y="33337"/>
                  </a:lnTo>
                  <a:lnTo>
                    <a:pt x="4867274" y="385762"/>
                  </a:lnTo>
                  <a:lnTo>
                    <a:pt x="4846694" y="416499"/>
                  </a:lnTo>
                  <a:lnTo>
                    <a:pt x="4842609" y="418204"/>
                  </a:lnTo>
                  <a:lnTo>
                    <a:pt x="4838357" y="419061"/>
                  </a:lnTo>
                  <a:lnTo>
                    <a:pt x="4833937" y="419099"/>
                  </a:lnTo>
                  <a:lnTo>
                    <a:pt x="33337" y="419099"/>
                  </a:lnTo>
                  <a:lnTo>
                    <a:pt x="28916" y="419061"/>
                  </a:lnTo>
                  <a:lnTo>
                    <a:pt x="24664" y="418204"/>
                  </a:lnTo>
                  <a:lnTo>
                    <a:pt x="20579" y="416499"/>
                  </a:lnTo>
                  <a:lnTo>
                    <a:pt x="16495" y="414823"/>
                  </a:lnTo>
                  <a:lnTo>
                    <a:pt x="0" y="390153"/>
                  </a:lnTo>
                  <a:lnTo>
                    <a:pt x="0" y="3857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9112" y="5981712"/>
              <a:ext cx="4857750" cy="409575"/>
            </a:xfrm>
            <a:custGeom>
              <a:avLst/>
              <a:gdLst/>
              <a:ahLst/>
              <a:cxnLst/>
              <a:rect l="l" t="t" r="r" b="b"/>
              <a:pathLst>
                <a:path w="4857750" h="409575">
                  <a:moveTo>
                    <a:pt x="4857750" y="20688"/>
                  </a:moveTo>
                  <a:lnTo>
                    <a:pt x="4854968" y="13957"/>
                  </a:lnTo>
                  <a:lnTo>
                    <a:pt x="4843805" y="2794"/>
                  </a:lnTo>
                  <a:lnTo>
                    <a:pt x="4837074" y="0"/>
                  </a:lnTo>
                  <a:lnTo>
                    <a:pt x="20688" y="0"/>
                  </a:lnTo>
                  <a:lnTo>
                    <a:pt x="13957" y="2794"/>
                  </a:lnTo>
                  <a:lnTo>
                    <a:pt x="2794" y="13957"/>
                  </a:lnTo>
                  <a:lnTo>
                    <a:pt x="0" y="20688"/>
                  </a:lnTo>
                  <a:lnTo>
                    <a:pt x="0" y="388899"/>
                  </a:lnTo>
                  <a:lnTo>
                    <a:pt x="2794" y="395630"/>
                  </a:lnTo>
                  <a:lnTo>
                    <a:pt x="13957" y="406793"/>
                  </a:lnTo>
                  <a:lnTo>
                    <a:pt x="20662" y="409562"/>
                  </a:lnTo>
                  <a:lnTo>
                    <a:pt x="4837100" y="409562"/>
                  </a:lnTo>
                  <a:lnTo>
                    <a:pt x="4843805" y="406793"/>
                  </a:lnTo>
                  <a:lnTo>
                    <a:pt x="4854968" y="395630"/>
                  </a:lnTo>
                  <a:lnTo>
                    <a:pt x="4857750" y="388899"/>
                  </a:lnTo>
                  <a:lnTo>
                    <a:pt x="4857750" y="206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912100" y="5911849"/>
            <a:ext cx="280797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8300"/>
              </a:lnSpc>
              <a:spcBef>
                <a:spcPts val="100"/>
              </a:spcBef>
            </a:pPr>
            <a:r>
              <a:rPr sz="2250" spc="-125" dirty="0">
                <a:latin typeface="Arial"/>
                <a:cs typeface="Arial"/>
              </a:rPr>
              <a:t>Shaded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area: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90.64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35" dirty="0">
                <a:latin typeface="Arial"/>
                <a:cs typeface="Arial"/>
              </a:rPr>
              <a:t>% </a:t>
            </a:r>
            <a:r>
              <a:rPr sz="2250" spc="-75" dirty="0">
                <a:latin typeface="Arial"/>
                <a:cs typeface="Arial"/>
              </a:rPr>
              <a:t>Unshaded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area: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9.36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335" dirty="0">
                <a:latin typeface="Arial"/>
                <a:cs typeface="Arial"/>
              </a:rPr>
              <a:t>%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7437" y="1966912"/>
            <a:ext cx="8762999" cy="33432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71785" y="6009480"/>
            <a:ext cx="44729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dirty="0">
                <a:solidFill>
                  <a:srgbClr val="AAAAAA"/>
                </a:solidFill>
                <a:latin typeface="Monaco"/>
                <a:cs typeface="Monaco"/>
                <a:hlinkClick r:id="rId4"/>
              </a:rPr>
              <a:t>1</a:t>
            </a:r>
            <a:r>
              <a:rPr sz="1850" spc="484" dirty="0">
                <a:solidFill>
                  <a:srgbClr val="AAAAAA"/>
                </a:solidFill>
                <a:latin typeface="Monaco"/>
                <a:cs typeface="Monaco"/>
              </a:rPr>
              <a:t> </a:t>
            </a:r>
            <a:r>
              <a:rPr sz="1850" dirty="0">
                <a:solidFill>
                  <a:srgbClr val="4658AB"/>
                </a:solidFill>
                <a:latin typeface="Monaco"/>
                <a:cs typeface="Monaco"/>
              </a:rPr>
              <a:t>pnorm</a:t>
            </a:r>
            <a:r>
              <a:rPr sz="1850" dirty="0">
                <a:solidFill>
                  <a:srgbClr val="003B4E"/>
                </a:solidFill>
                <a:latin typeface="Monaco"/>
                <a:cs typeface="Monaco"/>
              </a:rPr>
              <a:t>(</a:t>
            </a:r>
            <a:r>
              <a:rPr sz="1850" dirty="0">
                <a:solidFill>
                  <a:srgbClr val="AC0000"/>
                </a:solidFill>
                <a:latin typeface="Monaco"/>
                <a:cs typeface="Monaco"/>
              </a:rPr>
              <a:t>22.8</a:t>
            </a:r>
            <a:r>
              <a:rPr sz="1850" dirty="0">
                <a:solidFill>
                  <a:srgbClr val="003B4E"/>
                </a:solidFill>
                <a:latin typeface="Monaco"/>
                <a:cs typeface="Monaco"/>
              </a:rPr>
              <a:t>, </a:t>
            </a:r>
            <a:r>
              <a:rPr sz="1850" dirty="0">
                <a:solidFill>
                  <a:srgbClr val="657321"/>
                </a:solidFill>
                <a:latin typeface="Monaco"/>
                <a:cs typeface="Monaco"/>
              </a:rPr>
              <a:t>mean =</a:t>
            </a:r>
            <a:r>
              <a:rPr sz="1850" spc="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850" dirty="0">
                <a:solidFill>
                  <a:srgbClr val="AC0000"/>
                </a:solidFill>
                <a:latin typeface="Monaco"/>
                <a:cs typeface="Monaco"/>
              </a:rPr>
              <a:t>16.6</a:t>
            </a:r>
            <a:r>
              <a:rPr sz="1850" dirty="0">
                <a:solidFill>
                  <a:srgbClr val="003B4E"/>
                </a:solidFill>
                <a:latin typeface="Monaco"/>
                <a:cs typeface="Monaco"/>
              </a:rPr>
              <a:t>, </a:t>
            </a:r>
            <a:r>
              <a:rPr sz="1850" dirty="0">
                <a:solidFill>
                  <a:srgbClr val="657321"/>
                </a:solidFill>
                <a:latin typeface="Monaco"/>
                <a:cs typeface="Monaco"/>
              </a:rPr>
              <a:t>sd </a:t>
            </a:r>
            <a:r>
              <a:rPr sz="1850" spc="-50" dirty="0">
                <a:solidFill>
                  <a:srgbClr val="657321"/>
                </a:solidFill>
                <a:latin typeface="Monaco"/>
                <a:cs typeface="Monaco"/>
              </a:rPr>
              <a:t>=</a:t>
            </a:r>
            <a:endParaRPr sz="1850">
              <a:latin typeface="Monaco"/>
              <a:cs typeface="Monac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599" y="6400783"/>
            <a:ext cx="4876800" cy="514350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889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700"/>
              </a:spcBef>
            </a:pPr>
            <a:r>
              <a:rPr sz="1850" dirty="0">
                <a:latin typeface="Monaco"/>
                <a:cs typeface="Monaco"/>
              </a:rPr>
              <a:t>[1] </a:t>
            </a:r>
            <a:r>
              <a:rPr sz="1850" spc="-10" dirty="0">
                <a:latin typeface="Monaco"/>
                <a:cs typeface="Monaco"/>
              </a:rPr>
              <a:t>0.9064403</a:t>
            </a:r>
            <a:endParaRPr sz="1850">
              <a:latin typeface="Monaco"/>
              <a:cs typeface="Monac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The</a:t>
            </a:r>
            <a:r>
              <a:rPr spc="-285" dirty="0"/>
              <a:t> </a:t>
            </a:r>
            <a:r>
              <a:rPr spc="-35" dirty="0"/>
              <a:t>other</a:t>
            </a:r>
            <a:r>
              <a:rPr spc="-285" dirty="0"/>
              <a:t> </a:t>
            </a:r>
            <a:r>
              <a:rPr spc="-95" dirty="0"/>
              <a:t>way</a:t>
            </a:r>
            <a:r>
              <a:rPr spc="-285" dirty="0"/>
              <a:t> </a:t>
            </a:r>
            <a:r>
              <a:rPr spc="-120" dirty="0"/>
              <a:t>around</a:t>
            </a:r>
            <a:r>
              <a:rPr spc="-285" dirty="0"/>
              <a:t> </a:t>
            </a:r>
            <a:r>
              <a:rPr spc="-950" dirty="0"/>
              <a:t>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4010008"/>
            <a:ext cx="6096000" cy="428625"/>
            <a:chOff x="609599" y="4010008"/>
            <a:chExt cx="6096000" cy="428625"/>
          </a:xfrm>
        </p:grpSpPr>
        <p:sp>
          <p:nvSpPr>
            <p:cNvPr id="4" name="object 4"/>
            <p:cNvSpPr/>
            <p:nvPr/>
          </p:nvSpPr>
          <p:spPr>
            <a:xfrm>
              <a:off x="614362" y="4014771"/>
              <a:ext cx="6086475" cy="419100"/>
            </a:xfrm>
            <a:custGeom>
              <a:avLst/>
              <a:gdLst/>
              <a:ahLst/>
              <a:cxnLst/>
              <a:rect l="l" t="t" r="r" b="b"/>
              <a:pathLst>
                <a:path w="6086475" h="419100">
                  <a:moveTo>
                    <a:pt x="6057557" y="419061"/>
                  </a:moveTo>
                  <a:lnTo>
                    <a:pt x="28916" y="419061"/>
                  </a:lnTo>
                  <a:lnTo>
                    <a:pt x="24664" y="418204"/>
                  </a:lnTo>
                  <a:lnTo>
                    <a:pt x="0" y="390153"/>
                  </a:lnTo>
                  <a:lnTo>
                    <a:pt x="0" y="385762"/>
                  </a:lnTo>
                  <a:lnTo>
                    <a:pt x="0" y="28870"/>
                  </a:lnTo>
                  <a:lnTo>
                    <a:pt x="28916" y="0"/>
                  </a:lnTo>
                  <a:lnTo>
                    <a:pt x="6057557" y="0"/>
                  </a:lnTo>
                  <a:lnTo>
                    <a:pt x="6086474" y="28870"/>
                  </a:lnTo>
                  <a:lnTo>
                    <a:pt x="6086474" y="390153"/>
                  </a:lnTo>
                  <a:lnTo>
                    <a:pt x="6061809" y="418204"/>
                  </a:lnTo>
                  <a:lnTo>
                    <a:pt x="6057557" y="419061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4362" y="4014771"/>
              <a:ext cx="6086475" cy="419100"/>
            </a:xfrm>
            <a:custGeom>
              <a:avLst/>
              <a:gdLst/>
              <a:ahLst/>
              <a:cxnLst/>
              <a:rect l="l" t="t" r="r" b="b"/>
              <a:pathLst>
                <a:path w="6086475" h="419100">
                  <a:moveTo>
                    <a:pt x="0" y="385762"/>
                  </a:moveTo>
                  <a:lnTo>
                    <a:pt x="0" y="33337"/>
                  </a:lnTo>
                  <a:lnTo>
                    <a:pt x="0" y="28870"/>
                  </a:lnTo>
                  <a:lnTo>
                    <a:pt x="845" y="24593"/>
                  </a:lnTo>
                  <a:lnTo>
                    <a:pt x="2537" y="20497"/>
                  </a:lnTo>
                  <a:lnTo>
                    <a:pt x="4229" y="16449"/>
                  </a:lnTo>
                  <a:lnTo>
                    <a:pt x="6638" y="12839"/>
                  </a:lnTo>
                  <a:lnTo>
                    <a:pt x="9764" y="9715"/>
                  </a:lnTo>
                  <a:lnTo>
                    <a:pt x="12890" y="6581"/>
                  </a:lnTo>
                  <a:lnTo>
                    <a:pt x="16495" y="4171"/>
                  </a:lnTo>
                  <a:lnTo>
                    <a:pt x="20579" y="2495"/>
                  </a:lnTo>
                  <a:lnTo>
                    <a:pt x="24664" y="819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6053137" y="0"/>
                  </a:lnTo>
                  <a:lnTo>
                    <a:pt x="6057557" y="0"/>
                  </a:lnTo>
                  <a:lnTo>
                    <a:pt x="6061809" y="819"/>
                  </a:lnTo>
                  <a:lnTo>
                    <a:pt x="6065893" y="2495"/>
                  </a:lnTo>
                  <a:lnTo>
                    <a:pt x="6069977" y="4171"/>
                  </a:lnTo>
                  <a:lnTo>
                    <a:pt x="6073582" y="6581"/>
                  </a:lnTo>
                  <a:lnTo>
                    <a:pt x="6076709" y="9715"/>
                  </a:lnTo>
                  <a:lnTo>
                    <a:pt x="6079835" y="12839"/>
                  </a:lnTo>
                  <a:lnTo>
                    <a:pt x="6086474" y="33337"/>
                  </a:lnTo>
                  <a:lnTo>
                    <a:pt x="6086474" y="385762"/>
                  </a:lnTo>
                  <a:lnTo>
                    <a:pt x="6061809" y="418204"/>
                  </a:lnTo>
                  <a:lnTo>
                    <a:pt x="6053137" y="419099"/>
                  </a:lnTo>
                  <a:lnTo>
                    <a:pt x="33337" y="419099"/>
                  </a:lnTo>
                  <a:lnTo>
                    <a:pt x="845" y="394392"/>
                  </a:lnTo>
                  <a:lnTo>
                    <a:pt x="0" y="390153"/>
                  </a:lnTo>
                  <a:lnTo>
                    <a:pt x="0" y="3857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112" y="4019562"/>
              <a:ext cx="6076950" cy="409575"/>
            </a:xfrm>
            <a:custGeom>
              <a:avLst/>
              <a:gdLst/>
              <a:ahLst/>
              <a:cxnLst/>
              <a:rect l="l" t="t" r="r" b="b"/>
              <a:pathLst>
                <a:path w="6076950" h="409575">
                  <a:moveTo>
                    <a:pt x="6076950" y="20688"/>
                  </a:moveTo>
                  <a:lnTo>
                    <a:pt x="6074168" y="13957"/>
                  </a:lnTo>
                  <a:lnTo>
                    <a:pt x="6063005" y="2794"/>
                  </a:lnTo>
                  <a:lnTo>
                    <a:pt x="6056274" y="0"/>
                  </a:lnTo>
                  <a:lnTo>
                    <a:pt x="20688" y="0"/>
                  </a:lnTo>
                  <a:lnTo>
                    <a:pt x="13957" y="2794"/>
                  </a:lnTo>
                  <a:lnTo>
                    <a:pt x="2794" y="13957"/>
                  </a:lnTo>
                  <a:lnTo>
                    <a:pt x="0" y="20688"/>
                  </a:lnTo>
                  <a:lnTo>
                    <a:pt x="0" y="388899"/>
                  </a:lnTo>
                  <a:lnTo>
                    <a:pt x="2794" y="395630"/>
                  </a:lnTo>
                  <a:lnTo>
                    <a:pt x="13957" y="406793"/>
                  </a:lnTo>
                  <a:lnTo>
                    <a:pt x="20662" y="409562"/>
                  </a:lnTo>
                  <a:lnTo>
                    <a:pt x="6056300" y="409562"/>
                  </a:lnTo>
                  <a:lnTo>
                    <a:pt x="6063005" y="406793"/>
                  </a:lnTo>
                  <a:lnTo>
                    <a:pt x="6074168" y="395630"/>
                  </a:lnTo>
                  <a:lnTo>
                    <a:pt x="6076950" y="388899"/>
                  </a:lnTo>
                  <a:lnTo>
                    <a:pt x="6076950" y="206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08"/>
            <a:ext cx="95249" cy="9521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71785" y="1063625"/>
            <a:ext cx="5746115" cy="329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683895">
              <a:lnSpc>
                <a:spcPct val="125000"/>
              </a:lnSpc>
              <a:spcBef>
                <a:spcPts val="100"/>
              </a:spcBef>
            </a:pPr>
            <a:r>
              <a:rPr sz="2250" dirty="0">
                <a:latin typeface="Arial"/>
                <a:cs typeface="Arial"/>
              </a:rPr>
              <a:t>How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long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would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Oreo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have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wait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before </a:t>
            </a:r>
            <a:r>
              <a:rPr sz="2250" spc="-35" dirty="0">
                <a:latin typeface="Arial"/>
                <a:cs typeface="Arial"/>
              </a:rPr>
              <a:t>looking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at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his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owner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spc="-75" dirty="0">
                <a:latin typeface="Arial"/>
                <a:cs typeface="Arial"/>
              </a:rPr>
              <a:t>be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75" dirty="0">
                <a:latin typeface="Arial"/>
                <a:cs typeface="Arial"/>
              </a:rPr>
              <a:t> </a:t>
            </a:r>
            <a:r>
              <a:rPr sz="2250" b="1" spc="-35" dirty="0">
                <a:solidFill>
                  <a:srgbClr val="1C4189"/>
                </a:solidFill>
                <a:latin typeface="Arial"/>
                <a:cs typeface="Arial"/>
              </a:rPr>
              <a:t>top</a:t>
            </a:r>
            <a:r>
              <a:rPr sz="2250" b="1" spc="-170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25" dirty="0">
                <a:solidFill>
                  <a:srgbClr val="1C4189"/>
                </a:solidFill>
                <a:latin typeface="Arial"/>
                <a:cs typeface="Arial"/>
              </a:rPr>
              <a:t>5%</a:t>
            </a:r>
            <a:r>
              <a:rPr sz="2250" spc="-25" dirty="0">
                <a:latin typeface="Arial"/>
                <a:cs typeface="Arial"/>
              </a:rPr>
              <a:t>?</a:t>
            </a:r>
            <a:endParaRPr sz="2250">
              <a:latin typeface="Arial"/>
              <a:cs typeface="Arial"/>
            </a:endParaRPr>
          </a:p>
          <a:p>
            <a:pPr marL="23495" marR="151765">
              <a:lnSpc>
                <a:spcPct val="125000"/>
              </a:lnSpc>
              <a:spcBef>
                <a:spcPts val="900"/>
              </a:spcBef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can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reverse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math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(or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use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different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R </a:t>
            </a:r>
            <a:r>
              <a:rPr sz="2250" spc="-10" dirty="0">
                <a:latin typeface="Arial"/>
                <a:cs typeface="Arial"/>
              </a:rPr>
              <a:t>function)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5" dirty="0">
                <a:latin typeface="Arial"/>
                <a:cs typeface="Arial"/>
              </a:rPr>
              <a:t>calculate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70" dirty="0">
                <a:latin typeface="Arial"/>
                <a:cs typeface="Arial"/>
              </a:rPr>
              <a:t>a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critical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cut-</a:t>
            </a:r>
            <a:r>
              <a:rPr sz="2250" spc="40" dirty="0">
                <a:latin typeface="Arial"/>
                <a:cs typeface="Arial"/>
              </a:rPr>
              <a:t>off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for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 </a:t>
            </a:r>
            <a:r>
              <a:rPr sz="2250" spc="-60" dirty="0">
                <a:latin typeface="Arial"/>
                <a:cs typeface="Arial"/>
              </a:rPr>
              <a:t>specific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probability,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00" dirty="0">
                <a:latin typeface="Arial"/>
                <a:cs typeface="Arial"/>
              </a:rPr>
              <a:t>assuming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some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population </a:t>
            </a:r>
            <a:r>
              <a:rPr sz="2250" spc="-110" dirty="0">
                <a:latin typeface="Arial"/>
                <a:cs typeface="Arial"/>
              </a:rPr>
              <a:t>mean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6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SD: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sz="1850" dirty="0">
                <a:solidFill>
                  <a:srgbClr val="AAAAAA"/>
                </a:solidFill>
                <a:latin typeface="Monaco"/>
                <a:cs typeface="Monaco"/>
                <a:hlinkClick r:id="rId3"/>
              </a:rPr>
              <a:t>1</a:t>
            </a:r>
            <a:r>
              <a:rPr sz="1850" spc="484" dirty="0">
                <a:solidFill>
                  <a:srgbClr val="AAAAAA"/>
                </a:solidFill>
                <a:latin typeface="Monaco"/>
                <a:cs typeface="Monaco"/>
              </a:rPr>
              <a:t> </a:t>
            </a:r>
            <a:r>
              <a:rPr sz="1850" dirty="0">
                <a:solidFill>
                  <a:srgbClr val="4658AB"/>
                </a:solidFill>
                <a:latin typeface="Monaco"/>
                <a:cs typeface="Monaco"/>
              </a:rPr>
              <a:t>qnorm</a:t>
            </a:r>
            <a:r>
              <a:rPr sz="1850" dirty="0">
                <a:solidFill>
                  <a:srgbClr val="003B4E"/>
                </a:solidFill>
                <a:latin typeface="Monaco"/>
                <a:cs typeface="Monaco"/>
              </a:rPr>
              <a:t>(</a:t>
            </a:r>
            <a:r>
              <a:rPr sz="1850" dirty="0">
                <a:solidFill>
                  <a:srgbClr val="657321"/>
                </a:solidFill>
                <a:latin typeface="Monaco"/>
                <a:cs typeface="Monaco"/>
              </a:rPr>
              <a:t>p =</a:t>
            </a:r>
            <a:r>
              <a:rPr sz="1850" spc="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850" dirty="0">
                <a:solidFill>
                  <a:srgbClr val="AC0000"/>
                </a:solidFill>
                <a:latin typeface="Monaco"/>
                <a:cs typeface="Monaco"/>
              </a:rPr>
              <a:t>0.05</a:t>
            </a:r>
            <a:r>
              <a:rPr sz="1850" dirty="0">
                <a:solidFill>
                  <a:srgbClr val="003B4E"/>
                </a:solidFill>
                <a:latin typeface="Monaco"/>
                <a:cs typeface="Monaco"/>
              </a:rPr>
              <a:t>, </a:t>
            </a:r>
            <a:r>
              <a:rPr sz="1850" dirty="0">
                <a:solidFill>
                  <a:srgbClr val="657321"/>
                </a:solidFill>
                <a:latin typeface="Monaco"/>
                <a:cs typeface="Monaco"/>
              </a:rPr>
              <a:t>mean =</a:t>
            </a:r>
            <a:r>
              <a:rPr sz="1850" spc="5" dirty="0">
                <a:solidFill>
                  <a:srgbClr val="657321"/>
                </a:solidFill>
                <a:latin typeface="Monaco"/>
                <a:cs typeface="Monaco"/>
              </a:rPr>
              <a:t> </a:t>
            </a:r>
            <a:r>
              <a:rPr sz="1850" dirty="0">
                <a:solidFill>
                  <a:srgbClr val="AC0000"/>
                </a:solidFill>
                <a:latin typeface="Monaco"/>
                <a:cs typeface="Monaco"/>
              </a:rPr>
              <a:t>16.6</a:t>
            </a:r>
            <a:r>
              <a:rPr sz="1850" dirty="0">
                <a:solidFill>
                  <a:srgbClr val="003B4E"/>
                </a:solidFill>
                <a:latin typeface="Monaco"/>
                <a:cs typeface="Monaco"/>
              </a:rPr>
              <a:t>, </a:t>
            </a:r>
            <a:r>
              <a:rPr sz="1850" dirty="0">
                <a:solidFill>
                  <a:srgbClr val="657321"/>
                </a:solidFill>
                <a:latin typeface="Monaco"/>
                <a:cs typeface="Monaco"/>
              </a:rPr>
              <a:t>sd = </a:t>
            </a:r>
            <a:r>
              <a:rPr sz="1850" spc="-20" dirty="0">
                <a:solidFill>
                  <a:srgbClr val="AC0000"/>
                </a:solidFill>
                <a:latin typeface="Monaco"/>
                <a:cs typeface="Monaco"/>
              </a:rPr>
              <a:t>4.7</a:t>
            </a:r>
            <a:r>
              <a:rPr sz="1850" spc="-20" dirty="0">
                <a:solidFill>
                  <a:srgbClr val="003B4E"/>
                </a:solidFill>
                <a:latin typeface="Monaco"/>
                <a:cs typeface="Monaco"/>
              </a:rPr>
              <a:t>,</a:t>
            </a:r>
            <a:endParaRPr sz="1850">
              <a:latin typeface="Monaco"/>
              <a:cs typeface="Monaco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276458"/>
            <a:ext cx="95249" cy="9521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09599" y="4438633"/>
            <a:ext cx="6096000" cy="514350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889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700"/>
              </a:spcBef>
            </a:pPr>
            <a:r>
              <a:rPr sz="1850" dirty="0">
                <a:latin typeface="Monaco"/>
                <a:cs typeface="Monaco"/>
              </a:rPr>
              <a:t>[1] </a:t>
            </a:r>
            <a:r>
              <a:rPr sz="1850" spc="-10" dirty="0">
                <a:latin typeface="Monaco"/>
                <a:cs typeface="Monaco"/>
              </a:rPr>
              <a:t>24.33081</a:t>
            </a:r>
            <a:endParaRPr sz="1850">
              <a:latin typeface="Monaco"/>
              <a:cs typeface="Monac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34237" y="1281112"/>
            <a:ext cx="5105399" cy="425767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55498"/>
            <a:ext cx="11916410" cy="1776730"/>
          </a:xfrm>
          <a:prstGeom prst="rect">
            <a:avLst/>
          </a:prstGeom>
        </p:spPr>
        <p:txBody>
          <a:bodyPr vert="horz" wrap="square" lIns="0" tIns="277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pc="-229" dirty="0"/>
              <a:t>Assuming</a:t>
            </a:r>
            <a:r>
              <a:rPr spc="-245" dirty="0"/>
              <a:t> </a:t>
            </a:r>
            <a:r>
              <a:rPr spc="-20" dirty="0"/>
              <a:t>that…</a:t>
            </a:r>
          </a:p>
          <a:p>
            <a:pPr marL="12700" marR="5080">
              <a:lnSpc>
                <a:spcPct val="125000"/>
              </a:lnSpc>
              <a:spcBef>
                <a:spcPts val="630"/>
              </a:spcBef>
            </a:pPr>
            <a:r>
              <a:rPr sz="2250" b="0" spc="-35" dirty="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55" dirty="0">
                <a:solidFill>
                  <a:srgbClr val="000000"/>
                </a:solidFill>
                <a:latin typeface="Arial"/>
                <a:cs typeface="Arial"/>
              </a:rPr>
              <a:t>calculated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55" dirty="0">
                <a:solidFill>
                  <a:srgbClr val="000000"/>
                </a:solidFill>
                <a:latin typeface="Arial"/>
                <a:cs typeface="Arial"/>
              </a:rPr>
              <a:t>these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probabilities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0" dirty="0">
                <a:solidFill>
                  <a:srgbClr val="000000"/>
                </a:solidFill>
                <a:latin typeface="Arial"/>
                <a:cs typeface="Arial"/>
              </a:rPr>
              <a:t>assuming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70" dirty="0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certain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10" dirty="0">
                <a:solidFill>
                  <a:srgbClr val="000000"/>
                </a:solidFill>
                <a:latin typeface="Arial"/>
                <a:cs typeface="Arial"/>
              </a:rPr>
              <a:t>shape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population</a:t>
            </a:r>
            <a:r>
              <a:rPr sz="2250" b="0" spc="-1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distribution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50" dirty="0">
                <a:solidFill>
                  <a:srgbClr val="000000"/>
                </a:solidFill>
                <a:latin typeface="Arial"/>
                <a:cs typeface="Arial"/>
              </a:rPr>
              <a:t>we</a:t>
            </a:r>
            <a:r>
              <a:rPr sz="2250" b="0" spc="-1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don’t </a:t>
            </a:r>
            <a:r>
              <a:rPr sz="2250" b="0" spc="-25" dirty="0">
                <a:solidFill>
                  <a:srgbClr val="000000"/>
                </a:solidFill>
                <a:latin typeface="Arial"/>
                <a:cs typeface="Arial"/>
              </a:rPr>
              <a:t>know</a:t>
            </a:r>
            <a:r>
              <a:rPr sz="2250" b="0" spc="-1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whether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dirty="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60" dirty="0">
                <a:solidFill>
                  <a:srgbClr val="000000"/>
                </a:solidFill>
                <a:latin typeface="Arial"/>
                <a:cs typeface="Arial"/>
              </a:rPr>
              <a:t>assumption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65" dirty="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sz="2250" b="0" spc="-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250" b="0" spc="-10" dirty="0">
                <a:solidFill>
                  <a:srgbClr val="000000"/>
                </a:solidFill>
                <a:latin typeface="Arial"/>
                <a:cs typeface="Arial"/>
              </a:rPr>
              <a:t>reasonable.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536" y="2195036"/>
            <a:ext cx="5592127" cy="26965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7535" y="2195036"/>
            <a:ext cx="5592127" cy="2696527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19710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Summary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08"/>
            <a:ext cx="95249" cy="952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33"/>
            <a:ext cx="95249" cy="9521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819383"/>
            <a:ext cx="95249" cy="952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790933"/>
            <a:ext cx="95249" cy="952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5591157"/>
            <a:ext cx="95249" cy="9521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6899" y="949325"/>
            <a:ext cx="11981815" cy="4854575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675"/>
              </a:spcBef>
            </a:pPr>
            <a:r>
              <a:rPr sz="2250" spc="-130" dirty="0">
                <a:latin typeface="Arial"/>
                <a:cs typeface="Arial"/>
              </a:rPr>
              <a:t>Samples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resemble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populations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larger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samples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resemble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them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better</a:t>
            </a:r>
            <a:endParaRPr sz="2250">
              <a:latin typeface="Arial"/>
              <a:cs typeface="Arial"/>
            </a:endParaRPr>
          </a:p>
          <a:p>
            <a:pPr marL="297815" marR="375285">
              <a:lnSpc>
                <a:spcPct val="125000"/>
              </a:lnSpc>
              <a:spcBef>
                <a:spcPts val="900"/>
              </a:spcBef>
            </a:pPr>
            <a:r>
              <a:rPr sz="2250" spc="-65" dirty="0">
                <a:latin typeface="Arial"/>
                <a:cs typeface="Arial"/>
              </a:rPr>
              <a:t>This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allows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5" dirty="0">
                <a:latin typeface="Arial"/>
                <a:cs typeface="Arial"/>
              </a:rPr>
              <a:t>us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25" dirty="0">
                <a:latin typeface="Arial"/>
                <a:cs typeface="Arial"/>
              </a:rPr>
              <a:t>make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assumptions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about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what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population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looks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might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look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like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calculate </a:t>
            </a:r>
            <a:r>
              <a:rPr sz="2250" spc="-10" dirty="0">
                <a:latin typeface="Arial"/>
                <a:cs typeface="Arial"/>
              </a:rPr>
              <a:t>probabilities.</a:t>
            </a:r>
            <a:endParaRPr sz="2250">
              <a:latin typeface="Arial"/>
              <a:cs typeface="Arial"/>
            </a:endParaRPr>
          </a:p>
          <a:p>
            <a:pPr marL="297815" marR="659765">
              <a:lnSpc>
                <a:spcPct val="125000"/>
              </a:lnSpc>
              <a:spcBef>
                <a:spcPts val="900"/>
              </a:spcBef>
            </a:pPr>
            <a:r>
              <a:rPr sz="2250" spc="-35" dirty="0">
                <a:latin typeface="Arial"/>
                <a:cs typeface="Arial"/>
              </a:rPr>
              <a:t>We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30" dirty="0">
                <a:latin typeface="Arial"/>
                <a:cs typeface="Arial"/>
              </a:rPr>
              <a:t>assume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i="1" spc="-204" dirty="0">
                <a:latin typeface="Arial"/>
                <a:cs typeface="Arial"/>
              </a:rPr>
              <a:t>some</a:t>
            </a:r>
            <a:r>
              <a:rPr sz="2250" i="1" spc="-150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version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reality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(the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0" dirty="0">
                <a:latin typeface="Arial"/>
                <a:cs typeface="Arial"/>
              </a:rPr>
              <a:t>population)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and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then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85" dirty="0">
                <a:latin typeface="Arial"/>
                <a:cs typeface="Arial"/>
              </a:rPr>
              <a:t>check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whether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what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we </a:t>
            </a:r>
            <a:r>
              <a:rPr sz="2250" spc="-55" dirty="0">
                <a:latin typeface="Arial"/>
                <a:cs typeface="Arial"/>
              </a:rPr>
              <a:t>observed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sufficiently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unusual/interesting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this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version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reality.</a:t>
            </a:r>
            <a:endParaRPr sz="2250">
              <a:latin typeface="Arial"/>
              <a:cs typeface="Arial"/>
            </a:endParaRPr>
          </a:p>
          <a:p>
            <a:pPr marL="297815" marR="5080">
              <a:lnSpc>
                <a:spcPct val="125000"/>
              </a:lnSpc>
              <a:spcBef>
                <a:spcPts val="900"/>
              </a:spcBef>
            </a:pPr>
            <a:r>
              <a:rPr sz="2250" spc="-10" dirty="0">
                <a:latin typeface="Arial"/>
                <a:cs typeface="Arial"/>
              </a:rPr>
              <a:t>Normal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65" dirty="0">
                <a:latin typeface="Arial"/>
                <a:cs typeface="Arial"/>
              </a:rPr>
              <a:t>is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70" dirty="0">
                <a:latin typeface="Arial"/>
                <a:cs typeface="Arial"/>
              </a:rPr>
              <a:t>one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95" dirty="0">
                <a:latin typeface="Arial"/>
                <a:cs typeface="Arial"/>
              </a:rPr>
              <a:t>many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“mathematically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defined”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distributions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-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we’ll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45" dirty="0">
                <a:latin typeface="Arial"/>
                <a:cs typeface="Arial"/>
              </a:rPr>
              <a:t>meet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more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in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25" dirty="0">
                <a:latin typeface="Arial"/>
                <a:cs typeface="Arial"/>
              </a:rPr>
              <a:t>the </a:t>
            </a:r>
            <a:r>
              <a:rPr sz="2250" spc="-80" dirty="0">
                <a:latin typeface="Arial"/>
                <a:cs typeface="Arial"/>
              </a:rPr>
              <a:t>weeks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65" dirty="0">
                <a:latin typeface="Arial"/>
                <a:cs typeface="Arial"/>
              </a:rPr>
              <a:t>to</a:t>
            </a:r>
            <a:r>
              <a:rPr sz="2250" spc="-18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come.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50" b="1" spc="-55" dirty="0">
                <a:solidFill>
                  <a:srgbClr val="1C4189"/>
                </a:solidFill>
                <a:latin typeface="Arial"/>
                <a:cs typeface="Arial"/>
              </a:rPr>
              <a:t>NEXT</a:t>
            </a:r>
            <a:r>
              <a:rPr sz="2250" b="1" spc="-16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b="1" spc="-10" dirty="0">
                <a:solidFill>
                  <a:srgbClr val="1C4189"/>
                </a:solidFill>
                <a:latin typeface="Arial"/>
                <a:cs typeface="Arial"/>
              </a:rPr>
              <a:t>WEEK: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2250"/>
              </a:spcBef>
            </a:pPr>
            <a:r>
              <a:rPr sz="2250" spc="-10" dirty="0">
                <a:latin typeface="Arial"/>
                <a:cs typeface="Arial"/>
              </a:rPr>
              <a:t>Quantifying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uncertainty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924" y="989330"/>
            <a:ext cx="11860530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2115" marR="5080" indent="-400050">
              <a:lnSpc>
                <a:spcPct val="108900"/>
              </a:lnSpc>
              <a:spcBef>
                <a:spcPts val="95"/>
              </a:spcBef>
            </a:pPr>
            <a:r>
              <a:rPr sz="1550" spc="-50" dirty="0">
                <a:latin typeface="Arial"/>
                <a:cs typeface="Arial"/>
              </a:rPr>
              <a:t>Forman,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80" dirty="0">
                <a:latin typeface="Arial"/>
                <a:cs typeface="Arial"/>
              </a:rPr>
              <a:t>Jemma, </a:t>
            </a:r>
            <a:r>
              <a:rPr sz="1550" spc="-50" dirty="0">
                <a:latin typeface="Arial"/>
                <a:cs typeface="Arial"/>
              </a:rPr>
              <a:t>and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20" dirty="0">
                <a:latin typeface="Arial"/>
                <a:cs typeface="Arial"/>
              </a:rPr>
              <a:t>David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85" dirty="0">
                <a:latin typeface="Arial"/>
                <a:cs typeface="Arial"/>
              </a:rPr>
              <a:t>Leavens.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2024.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“The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Effect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of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Transparency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25" dirty="0">
                <a:latin typeface="Arial"/>
                <a:cs typeface="Arial"/>
              </a:rPr>
              <a:t>on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Unsolvable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20" dirty="0">
                <a:latin typeface="Arial"/>
                <a:cs typeface="Arial"/>
              </a:rPr>
              <a:t>Task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Engagement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dirty="0">
                <a:latin typeface="Arial"/>
                <a:cs typeface="Arial"/>
              </a:rPr>
              <a:t>in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Domestic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30" dirty="0">
                <a:latin typeface="Arial"/>
                <a:cs typeface="Arial"/>
              </a:rPr>
              <a:t>Cats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50" dirty="0">
                <a:latin typeface="Arial"/>
                <a:cs typeface="Arial"/>
              </a:rPr>
              <a:t>(Felis</a:t>
            </a:r>
            <a:r>
              <a:rPr sz="1550" spc="-85" dirty="0">
                <a:latin typeface="Arial"/>
                <a:cs typeface="Arial"/>
              </a:rPr>
              <a:t> </a:t>
            </a:r>
            <a:r>
              <a:rPr sz="1550" spc="-35" dirty="0">
                <a:latin typeface="Arial"/>
                <a:cs typeface="Arial"/>
              </a:rPr>
              <a:t>Catus)</a:t>
            </a:r>
            <a:r>
              <a:rPr sz="1550" spc="-80" dirty="0">
                <a:latin typeface="Arial"/>
                <a:cs typeface="Arial"/>
              </a:rPr>
              <a:t> </a:t>
            </a:r>
            <a:r>
              <a:rPr sz="1550" spc="-10" dirty="0">
                <a:latin typeface="Arial"/>
                <a:cs typeface="Arial"/>
              </a:rPr>
              <a:t>Using </a:t>
            </a:r>
            <a:r>
              <a:rPr sz="1550" dirty="0">
                <a:latin typeface="Arial"/>
                <a:cs typeface="Arial"/>
              </a:rPr>
              <a:t>Citizen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spc="-90" dirty="0">
                <a:latin typeface="Arial"/>
                <a:cs typeface="Arial"/>
              </a:rPr>
              <a:t>Science.”</a:t>
            </a:r>
            <a:r>
              <a:rPr sz="1550" spc="-15" dirty="0"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003B49"/>
                </a:solidFill>
                <a:latin typeface="Arial"/>
                <a:cs typeface="Arial"/>
                <a:hlinkClick r:id="rId2"/>
              </a:rPr>
              <a:t>http://dx.doi.org/10.21203/rs.3.rs-</a:t>
            </a:r>
            <a:r>
              <a:rPr sz="1550" spc="-10" dirty="0">
                <a:solidFill>
                  <a:srgbClr val="003B49"/>
                </a:solidFill>
                <a:latin typeface="Arial"/>
                <a:cs typeface="Arial"/>
                <a:hlinkClick r:id="rId2"/>
              </a:rPr>
              <a:t>3834933/v1</a:t>
            </a:r>
            <a:r>
              <a:rPr sz="1550" spc="-10" dirty="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6688455" cy="882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600" dirty="0"/>
              <a:t>Where</a:t>
            </a:r>
            <a:r>
              <a:rPr sz="5600" spc="-409" dirty="0"/>
              <a:t> </a:t>
            </a:r>
            <a:r>
              <a:rPr sz="5600" spc="-75" dirty="0"/>
              <a:t>are</a:t>
            </a:r>
            <a:r>
              <a:rPr sz="5600" spc="-405" dirty="0"/>
              <a:t> </a:t>
            </a:r>
            <a:r>
              <a:rPr sz="5600" spc="-25" dirty="0"/>
              <a:t>we</a:t>
            </a:r>
            <a:r>
              <a:rPr sz="5600" spc="-405" dirty="0"/>
              <a:t> </a:t>
            </a:r>
            <a:r>
              <a:rPr sz="5600" spc="-450" dirty="0"/>
              <a:t>going?</a:t>
            </a:r>
            <a:endParaRPr sz="5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200" spc="-140" dirty="0"/>
              <a:t>Research</a:t>
            </a:r>
            <a:r>
              <a:rPr sz="3200" spc="-220" dirty="0"/>
              <a:t> </a:t>
            </a:r>
            <a:r>
              <a:rPr sz="3200" spc="-130" dirty="0"/>
              <a:t>questions</a:t>
            </a:r>
            <a:r>
              <a:rPr sz="3200" spc="-220" dirty="0"/>
              <a:t> </a:t>
            </a:r>
            <a:r>
              <a:rPr sz="3200" spc="-114" dirty="0"/>
              <a:t>and</a:t>
            </a:r>
            <a:r>
              <a:rPr sz="3200" spc="-220" dirty="0"/>
              <a:t> </a:t>
            </a:r>
            <a:r>
              <a:rPr sz="3200" spc="-105" dirty="0"/>
              <a:t>hypotheses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" y="1190623"/>
            <a:ext cx="85725" cy="857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96899" y="1054100"/>
            <a:ext cx="9645650" cy="4134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924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Arial"/>
                <a:cs typeface="Arial"/>
              </a:rPr>
              <a:t>We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want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answer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a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research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question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or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be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able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make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decision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about</a:t>
            </a:r>
            <a:r>
              <a:rPr sz="2000" spc="-140" dirty="0">
                <a:latin typeface="Arial"/>
                <a:cs typeface="Arial"/>
              </a:rPr>
              <a:t> a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hypothesis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90" dirty="0">
                <a:solidFill>
                  <a:srgbClr val="1C4189"/>
                </a:solidFill>
                <a:latin typeface="Arial"/>
                <a:cs typeface="Arial"/>
              </a:rPr>
              <a:t>Research</a:t>
            </a:r>
            <a:r>
              <a:rPr sz="2000" b="1" spc="-114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C4189"/>
                </a:solidFill>
                <a:latin typeface="Arial"/>
                <a:cs typeface="Arial"/>
              </a:rPr>
              <a:t>question:</a:t>
            </a:r>
            <a:endParaRPr sz="2000">
              <a:latin typeface="Arial"/>
              <a:cs typeface="Arial"/>
            </a:endParaRPr>
          </a:p>
          <a:p>
            <a:pPr marL="12700" marR="3954145">
              <a:lnSpc>
                <a:spcPct val="128099"/>
              </a:lnSpc>
              <a:spcBef>
                <a:spcPts val="825"/>
              </a:spcBef>
            </a:pPr>
            <a:r>
              <a:rPr sz="2000" spc="-50" dirty="0">
                <a:latin typeface="Arial"/>
                <a:cs typeface="Arial"/>
              </a:rPr>
              <a:t>Is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CBT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(Cognitive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Behavioural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Therapy)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effective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treating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social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anxiety?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1C4189"/>
                </a:solidFill>
                <a:latin typeface="Arial"/>
                <a:cs typeface="Arial"/>
              </a:rPr>
              <a:t>Hypothesis:</a:t>
            </a:r>
            <a:endParaRPr sz="2000">
              <a:latin typeface="Arial"/>
              <a:cs typeface="Arial"/>
            </a:endParaRPr>
          </a:p>
          <a:p>
            <a:pPr marL="12700" marR="3790315">
              <a:lnSpc>
                <a:spcPct val="126600"/>
              </a:lnSpc>
              <a:spcBef>
                <a:spcPts val="865"/>
              </a:spcBef>
            </a:pPr>
            <a:r>
              <a:rPr sz="2000" spc="-25" dirty="0">
                <a:latin typeface="Arial"/>
                <a:cs typeface="Arial"/>
              </a:rPr>
              <a:t>Participants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who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receive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CBT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intervention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will </a:t>
            </a:r>
            <a:r>
              <a:rPr sz="2000" spc="-40" dirty="0">
                <a:latin typeface="Arial"/>
                <a:cs typeface="Arial"/>
              </a:rPr>
              <a:t>show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lower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social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anxiety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levels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than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participants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who </a:t>
            </a:r>
            <a:r>
              <a:rPr sz="2000" spc="-10" dirty="0">
                <a:latin typeface="Arial"/>
                <a:cs typeface="Arial"/>
              </a:rPr>
              <a:t>don’t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receive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an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intervention.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0950" y="1785937"/>
            <a:ext cx="4376737" cy="43719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PollEverywhere: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063625"/>
            <a:ext cx="5191125" cy="882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250" dirty="0">
                <a:latin typeface="Arial"/>
                <a:cs typeface="Arial"/>
              </a:rPr>
              <a:t>What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are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some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other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examples</a:t>
            </a:r>
            <a:r>
              <a:rPr sz="2250" spc="-13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of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40" dirty="0">
                <a:latin typeface="Arial"/>
                <a:cs typeface="Arial"/>
              </a:rPr>
              <a:t>research </a:t>
            </a:r>
            <a:r>
              <a:rPr sz="2250" spc="-10" dirty="0">
                <a:latin typeface="Arial"/>
                <a:cs typeface="Arial"/>
              </a:rPr>
              <a:t>questions?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899" y="3089519"/>
            <a:ext cx="4083050" cy="108394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250" spc="-55" dirty="0">
                <a:latin typeface="Arial"/>
                <a:cs typeface="Arial"/>
              </a:rPr>
              <a:t>Poll</a:t>
            </a:r>
            <a:r>
              <a:rPr sz="2250" spc="-170" dirty="0">
                <a:latin typeface="Arial"/>
                <a:cs typeface="Arial"/>
              </a:rPr>
              <a:t> </a:t>
            </a:r>
            <a:r>
              <a:rPr sz="2250" spc="-20" dirty="0">
                <a:latin typeface="Arial"/>
                <a:cs typeface="Arial"/>
              </a:rPr>
              <a:t>link: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900" spc="-65" dirty="0">
                <a:solidFill>
                  <a:srgbClr val="003B49"/>
                </a:solidFill>
                <a:latin typeface="Arial"/>
                <a:cs typeface="Arial"/>
                <a:hlinkClick r:id="rId2"/>
              </a:rPr>
              <a:t>PollEv.com/martinasladek</a:t>
            </a:r>
            <a:endParaRPr sz="2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8050" y="1123950"/>
            <a:ext cx="5067299" cy="5905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Research</a:t>
            </a:r>
            <a:r>
              <a:rPr spc="-260" dirty="0"/>
              <a:t> </a:t>
            </a:r>
            <a:r>
              <a:rPr spc="-165" dirty="0"/>
              <a:t>questions</a:t>
            </a:r>
            <a:r>
              <a:rPr spc="-260" dirty="0"/>
              <a:t> </a:t>
            </a:r>
            <a:r>
              <a:rPr spc="-150" dirty="0"/>
              <a:t>and</a:t>
            </a:r>
            <a:r>
              <a:rPr spc="-260" dirty="0"/>
              <a:t> </a:t>
            </a:r>
            <a:r>
              <a:rPr spc="-145" dirty="0"/>
              <a:t>hypotheses</a:t>
            </a:r>
          </a:p>
        </p:txBody>
      </p:sp>
      <p:sp>
        <p:nvSpPr>
          <p:cNvPr id="3" name="object 3"/>
          <p:cNvSpPr/>
          <p:nvPr/>
        </p:nvSpPr>
        <p:spPr>
          <a:xfrm>
            <a:off x="990599" y="1724022"/>
            <a:ext cx="47625" cy="628650"/>
          </a:xfrm>
          <a:custGeom>
            <a:avLst/>
            <a:gdLst/>
            <a:ahLst/>
            <a:cxnLst/>
            <a:rect l="l" t="t" r="r" b="b"/>
            <a:pathLst>
              <a:path w="47625" h="628650">
                <a:moveTo>
                  <a:pt x="47624" y="628649"/>
                </a:moveTo>
                <a:lnTo>
                  <a:pt x="0" y="628649"/>
                </a:lnTo>
                <a:lnTo>
                  <a:pt x="0" y="0"/>
                </a:lnTo>
                <a:lnTo>
                  <a:pt x="47624" y="0"/>
                </a:lnTo>
                <a:lnTo>
                  <a:pt x="47624" y="628649"/>
                </a:lnTo>
                <a:close/>
              </a:path>
            </a:pathLst>
          </a:custGeom>
          <a:solidFill>
            <a:srgbClr val="1C4189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96899" y="1035050"/>
            <a:ext cx="8707755" cy="1082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50" dirty="0">
                <a:latin typeface="Arial"/>
                <a:cs typeface="Arial"/>
              </a:rPr>
              <a:t>Some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other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10" dirty="0">
                <a:latin typeface="Arial"/>
                <a:cs typeface="Arial"/>
              </a:rPr>
              <a:t>examples</a:t>
            </a:r>
            <a:r>
              <a:rPr sz="2250" spc="-140" dirty="0"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[made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up</a:t>
            </a:r>
            <a:r>
              <a:rPr sz="2250" spc="-135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data]: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Arial"/>
              <a:cs typeface="Arial"/>
            </a:endParaRPr>
          </a:p>
          <a:p>
            <a:pPr marL="583565">
              <a:lnSpc>
                <a:spcPct val="100000"/>
              </a:lnSpc>
            </a:pPr>
            <a:r>
              <a:rPr sz="2250" b="1" spc="-95" dirty="0">
                <a:solidFill>
                  <a:srgbClr val="1C4189"/>
                </a:solidFill>
                <a:latin typeface="Arial"/>
                <a:cs typeface="Arial"/>
              </a:rPr>
              <a:t>Hypothesis:</a:t>
            </a:r>
            <a:r>
              <a:rPr sz="2250" b="1" spc="-145" dirty="0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sz="2250" spc="-8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more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procrastinate,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dirty="0">
                <a:latin typeface="Arial"/>
                <a:cs typeface="Arial"/>
              </a:rPr>
              <a:t>the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35" dirty="0">
                <a:latin typeface="Arial"/>
                <a:cs typeface="Arial"/>
              </a:rPr>
              <a:t>more</a:t>
            </a:r>
            <a:r>
              <a:rPr sz="2250" spc="-145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stressed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50" dirty="0">
                <a:latin typeface="Arial"/>
                <a:cs typeface="Arial"/>
              </a:rPr>
              <a:t>we</a:t>
            </a:r>
            <a:r>
              <a:rPr sz="2250" spc="-150" dirty="0">
                <a:latin typeface="Arial"/>
                <a:cs typeface="Arial"/>
              </a:rPr>
              <a:t> </a:t>
            </a:r>
            <a:r>
              <a:rPr sz="2250" spc="-10" dirty="0">
                <a:latin typeface="Arial"/>
                <a:cs typeface="Arial"/>
              </a:rPr>
              <a:t>feel.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8850" y="2852737"/>
            <a:ext cx="8948737" cy="43291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2119</Words>
  <Application>Microsoft Macintosh PowerPoint</Application>
  <PresentationFormat>Custom</PresentationFormat>
  <Paragraphs>355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Apple Color Emoji</vt:lpstr>
      <vt:lpstr>Arial</vt:lpstr>
      <vt:lpstr>Arial-BoldItalicMT</vt:lpstr>
      <vt:lpstr>Calibri</vt:lpstr>
      <vt:lpstr>Monaco</vt:lpstr>
      <vt:lpstr>STIX Two Math</vt:lpstr>
      <vt:lpstr>Times New Roman</vt:lpstr>
      <vt:lpstr>Office Theme</vt:lpstr>
      <vt:lpstr>Fundamentals of Statistical Testing</vt:lpstr>
      <vt:lpstr>PowerPoint Presentation</vt:lpstr>
      <vt:lpstr>Housekeeping</vt:lpstr>
      <vt:lpstr>Register your Kahoot username:</vt:lpstr>
      <vt:lpstr>The R-Helpdesk is up and running:</vt:lpstr>
      <vt:lpstr>Where are we going?</vt:lpstr>
      <vt:lpstr>Research questions and hypotheses</vt:lpstr>
      <vt:lpstr>PollEverywhere:</vt:lpstr>
      <vt:lpstr>Research questions and hypotheses</vt:lpstr>
      <vt:lpstr>Research questions and hypotheses</vt:lpstr>
      <vt:lpstr>Research questions and hypotheses</vt:lpstr>
      <vt:lpstr>Research questions and hypotheses</vt:lpstr>
      <vt:lpstr>Research questions and hypotheses</vt:lpstr>
      <vt:lpstr>Research questions and hypotheses</vt:lpstr>
      <vt:lpstr>Research questions and hypotheses</vt:lpstr>
      <vt:lpstr>Analysing Data Roadmap</vt:lpstr>
      <vt:lpstr>Where did we come from?</vt:lpstr>
      <vt:lpstr>Quantitative research</vt:lpstr>
      <vt:lpstr>Cats or dogs</vt:lpstr>
      <vt:lpstr>A study</vt:lpstr>
      <vt:lpstr>What can we say about this sample?</vt:lpstr>
      <vt:lpstr>The mean, the median and the mode</vt:lpstr>
      <vt:lpstr>The mean, the median and the mode</vt:lpstr>
      <vt:lpstr>Minimum, maximum, and variance shenanigans</vt:lpstr>
      <vt:lpstr>Minimum, maximum, and variance shenanigans</vt:lpstr>
      <vt:lpstr>Minimum, maximum, and variance shenanigans</vt:lpstr>
      <vt:lpstr>Minimum, maximum, and variance shenanigans</vt:lpstr>
      <vt:lpstr>Unusual cases?</vt:lpstr>
      <vt:lpstr>Populations vs samples</vt:lpstr>
      <vt:lpstr>Populations vs samples</vt:lpstr>
      <vt:lpstr>Populations vs samples</vt:lpstr>
      <vt:lpstr>Known distributions</vt:lpstr>
      <vt:lpstr>One shape to rule them all</vt:lpstr>
      <vt:lpstr>Sneaky distributions</vt:lpstr>
      <vt:lpstr>How to tell whether something is actually normally distributed</vt:lpstr>
      <vt:lpstr>How to tell whether something is actually normally distributed</vt:lpstr>
      <vt:lpstr>How to tell whether something is actually normally distributed</vt:lpstr>
      <vt:lpstr>How to tell whether something is actually normally distributed</vt:lpstr>
      <vt:lpstr>Critical Values</vt:lpstr>
      <vt:lpstr>Proportions to Probability</vt:lpstr>
      <vt:lpstr>What’s “unusual”?</vt:lpstr>
      <vt:lpstr>What’s “unusual”?</vt:lpstr>
      <vt:lpstr>What’s “unusual”?</vt:lpstr>
      <vt:lpstr>Working out probabilities</vt:lpstr>
      <vt:lpstr>Working out probabilities</vt:lpstr>
      <vt:lpstr>Working out probabilities</vt:lpstr>
      <vt:lpstr>Working out probabilities</vt:lpstr>
      <vt:lpstr>Another example</vt:lpstr>
      <vt:lpstr>Another example</vt:lpstr>
      <vt:lpstr>Another example</vt:lpstr>
      <vt:lpstr>The other way around …</vt:lpstr>
      <vt:lpstr>Assuming that… We calculated these probabilities assuming a certain shape of the population distribution - we don’t know whether this assumption is reasonable.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Statistical Testing</dc:title>
  <cp:lastModifiedBy>Martina Sladekova</cp:lastModifiedBy>
  <cp:revision>1</cp:revision>
  <dcterms:created xsi:type="dcterms:W3CDTF">2025-02-04T10:26:34Z</dcterms:created>
  <dcterms:modified xsi:type="dcterms:W3CDTF">2025-02-04T10:28:46Z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2025-02-04T00:00:00Z</vt:filetime>
  </property>
  <property fmtid="{D5CDD505-2E9C-101B-9397-08002B2CF9AE}" pid="3" name="Creator">
    <vt:lpwstr>Mozilla/5.0 (Macintosh; Intel Mac OS X 10_15_7) AppleWebKit/537.36 (KHTML, like Gecko) Chrome/128.0.0.0 Safari/537.36</vt:lpwstr>
  </property>
  <property fmtid="{D5CDD505-2E9C-101B-9397-08002B2CF9AE}" pid="4" name="LastSaved">
    <vt:filetime>2025-02-04T00:00:00Z</vt:filetime>
  </property>
  <property fmtid="{D5CDD505-2E9C-101B-9397-08002B2CF9AE}" pid="5" name="Producer">
    <vt:lpwstr>Skia/PDF m128</vt:lpwstr>
  </property>
</Properties>
</file>