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</p:sldIdLst>
  <p:sldSz cx="13411200" cy="7543800"/>
  <p:notesSz cx="13411200" cy="754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0"/>
  </p:normalViewPr>
  <p:slideViewPr>
    <p:cSldViewPr>
      <p:cViewPr varScale="1">
        <p:scale>
          <a:sx n="88" d="100"/>
          <a:sy n="88" d="100"/>
        </p:scale>
        <p:origin x="18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899" y="320675"/>
            <a:ext cx="68503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15449"/>
            <a:ext cx="12217400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380" y="1158875"/>
            <a:ext cx="12156439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75443" y="7228033"/>
            <a:ext cx="243840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6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www.dailymail.co.uk/sciencetech/article-12770451/Is-stop-killer-whales-ramming-boats-Sailors-say-theyre-blasting-heavy-metal-music-underwater-deter-orcas.html" TargetMode="External"/><Relationship Id="rId7" Type="http://schemas.openxmlformats.org/officeDocument/2006/relationships/image" Target="../media/image4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hyperlink" Target="https://www.huffingtonpost.co.uk/entry/orcas-attack-boat-heavy-metal_n_6557b843e4b05723e4bd2af0" TargetMode="External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jpg"/><Relationship Id="rId5" Type="http://schemas.openxmlformats.org/officeDocument/2006/relationships/hyperlink" Target="file:///localhost/Users/ms2027/Downloads/lecture_04.html?view=print" TargetMode="Externa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jpg"/><Relationship Id="rId5" Type="http://schemas.openxmlformats.org/officeDocument/2006/relationships/hyperlink" Target="file:///localhost/Users/ms2027/Downloads/lecture_04.html?view=print" TargetMode="Externa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jpg"/><Relationship Id="rId4" Type="http://schemas.openxmlformats.org/officeDocument/2006/relationships/hyperlink" Target="file:///localhost/Users/ms2027/Downloads/lecture_04.html?view=pri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file:///localhost/Users/ms2027/Downloads/lecture_04.html?view=pri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d41586-019-03459-7" TargetMode="External"/><Relationship Id="rId3" Type="http://schemas.openxmlformats.org/officeDocument/2006/relationships/hyperlink" Target="https://doi.org/10.1016/j.procs.2022.09.082" TargetMode="External"/><Relationship Id="rId7" Type="http://schemas.openxmlformats.org/officeDocument/2006/relationships/hyperlink" Target="https://doi.org/10.1016/j.cognition.2016.01.007" TargetMode="External"/><Relationship Id="rId2" Type="http://schemas.openxmlformats.org/officeDocument/2006/relationships/hyperlink" Target="https://doi.org/10.1111/bjep.125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98-023-47409-w" TargetMode="External"/><Relationship Id="rId5" Type="http://schemas.openxmlformats.org/officeDocument/2006/relationships/hyperlink" Target="https://doi.org/10.1038/s41598-022-27247-y" TargetMode="External"/><Relationship Id="rId4" Type="http://schemas.openxmlformats.org/officeDocument/2006/relationships/hyperlink" Target="https://discoveringstatistics.com/docs/rss_poster_2018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343024"/>
            <a:ext cx="6705599" cy="4848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6915" y="-12700"/>
            <a:ext cx="11497310" cy="1692275"/>
          </a:xfrm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0"/>
              </a:spcBef>
            </a:pPr>
            <a:r>
              <a:rPr sz="5600" spc="-40" dirty="0"/>
              <a:t>Null</a:t>
            </a:r>
            <a:r>
              <a:rPr sz="5600" spc="-430" dirty="0"/>
              <a:t> </a:t>
            </a:r>
            <a:r>
              <a:rPr sz="5600" spc="-200" dirty="0"/>
              <a:t>Hypothesis</a:t>
            </a:r>
            <a:r>
              <a:rPr sz="5600" spc="-425" dirty="0"/>
              <a:t> </a:t>
            </a:r>
            <a:r>
              <a:rPr sz="5600" spc="-260" dirty="0"/>
              <a:t>Significance</a:t>
            </a:r>
            <a:r>
              <a:rPr sz="5600" spc="-425" dirty="0"/>
              <a:t> </a:t>
            </a:r>
            <a:r>
              <a:rPr sz="5600" spc="-805" dirty="0"/>
              <a:t>T</a:t>
            </a:r>
            <a:r>
              <a:rPr sz="5600" spc="-210" dirty="0"/>
              <a:t>esting</a:t>
            </a:r>
            <a:endParaRPr sz="5600"/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Dr.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Martina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Sladekova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1</a:t>
            </a:fld>
            <a:endParaRPr spc="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54" dirty="0"/>
              <a:t> </a:t>
            </a:r>
            <a:r>
              <a:rPr spc="-65" dirty="0"/>
              <a:t>(quantitative)</a:t>
            </a:r>
            <a:r>
              <a:rPr spc="-254" dirty="0"/>
              <a:t> </a:t>
            </a:r>
            <a:r>
              <a:rPr spc="-140" dirty="0"/>
              <a:t>research</a:t>
            </a:r>
            <a:r>
              <a:rPr spc="-250" dirty="0"/>
              <a:t> </a:t>
            </a:r>
            <a:r>
              <a:rPr spc="-19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183" y="1141639"/>
            <a:ext cx="4462272" cy="61381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7700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Confirmatory</a:t>
            </a:r>
            <a:r>
              <a:rPr spc="-254" dirty="0"/>
              <a:t> </a:t>
            </a:r>
            <a:r>
              <a:rPr spc="-275" dirty="0"/>
              <a:t>vs</a:t>
            </a:r>
            <a:r>
              <a:rPr spc="-250" dirty="0"/>
              <a:t> </a:t>
            </a:r>
            <a:r>
              <a:rPr spc="-75" dirty="0"/>
              <a:t>exploratory</a:t>
            </a:r>
            <a:r>
              <a:rPr spc="-250" dirty="0"/>
              <a:t> </a:t>
            </a:r>
            <a:r>
              <a:rPr spc="-95" dirty="0"/>
              <a:t>research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57B9F-7210-7D47-81FC-D3D0A84FC650}"/>
              </a:ext>
            </a:extLst>
          </p:cNvPr>
          <p:cNvSpPr/>
          <p:nvPr/>
        </p:nvSpPr>
        <p:spPr>
          <a:xfrm>
            <a:off x="596899" y="1409700"/>
            <a:ext cx="67056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CONFIRMATORY RESEARCH</a:t>
            </a:r>
            <a:endParaRPr lang="en-GB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Hypothesis is determined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before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we run any statistical tests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Follows formula on the right.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“Null Hypothesis Significance Testing” (NHST)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Other approaches also exist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4D57A6D-F1EA-6B47-9350-7E6FB78704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2029" y="607695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7700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Confirmatory</a:t>
            </a:r>
            <a:r>
              <a:rPr spc="-254" dirty="0"/>
              <a:t> </a:t>
            </a:r>
            <a:r>
              <a:rPr spc="-275" dirty="0"/>
              <a:t>vs</a:t>
            </a:r>
            <a:r>
              <a:rPr spc="-250" dirty="0"/>
              <a:t> </a:t>
            </a:r>
            <a:r>
              <a:rPr spc="-75" dirty="0"/>
              <a:t>exploratory</a:t>
            </a:r>
            <a:r>
              <a:rPr spc="-250" dirty="0"/>
              <a:t> </a:t>
            </a:r>
            <a:r>
              <a:rPr spc="-95" dirty="0"/>
              <a:t>research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24A9C-8064-7944-BE63-CB19D03E32F8}"/>
              </a:ext>
            </a:extLst>
          </p:cNvPr>
          <p:cNvSpPr/>
          <p:nvPr/>
        </p:nvSpPr>
        <p:spPr>
          <a:xfrm>
            <a:off x="762000" y="1638300"/>
            <a:ext cx="67056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EXPLORATORY RESEARCH</a:t>
            </a:r>
            <a:endParaRPr lang="en-GB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No hypothesis prior to running tests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Useful for generating hypotheses, but statistical tests can be difficult to interpret.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You should still have some analysis plan specifying how you’re going to explore the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Should be followed up with replication to confirm the findings.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Fishing for results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If you torture your data for long enough, some “findings” will emerge eventually. These findings will not necessarily be reliable.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D7A5DEE6-2831-F848-B629-1755362C3F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601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Generate</a:t>
            </a:r>
            <a:r>
              <a:rPr spc="-270" dirty="0"/>
              <a:t> </a:t>
            </a:r>
            <a:r>
              <a:rPr spc="-130" dirty="0"/>
              <a:t>a</a:t>
            </a:r>
            <a:r>
              <a:rPr spc="-270" dirty="0"/>
              <a:t> </a:t>
            </a:r>
            <a:r>
              <a:rPr spc="-140" dirty="0"/>
              <a:t>research</a:t>
            </a:r>
            <a:r>
              <a:rPr spc="-270" dirty="0"/>
              <a:t> </a:t>
            </a:r>
            <a:r>
              <a:rPr spc="-100" dirty="0"/>
              <a:t>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A6D14-59DD-064E-AC3D-B1389C20C767}"/>
              </a:ext>
            </a:extLst>
          </p:cNvPr>
          <p:cNvSpPr/>
          <p:nvPr/>
        </p:nvSpPr>
        <p:spPr>
          <a:xfrm>
            <a:off x="685800" y="1760532"/>
            <a:ext cx="67056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A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good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research question: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Researchable and realistic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Informed by the prior research (a gap in the literature or a need for replication)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Not too broad and not too narrow - proportional to the project at hand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What’s too broad for one project can be just right for another!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7008083-46D7-E44A-9EBA-CF1D782D0A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98108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985970"/>
            <a:ext cx="12192000" cy="509905"/>
            <a:chOff x="609599" y="985970"/>
            <a:chExt cx="12192000" cy="509905"/>
          </a:xfrm>
        </p:grpSpPr>
        <p:sp>
          <p:nvSpPr>
            <p:cNvPr id="4" name="object 4"/>
            <p:cNvSpPr/>
            <p:nvPr/>
          </p:nvSpPr>
          <p:spPr>
            <a:xfrm>
              <a:off x="628878" y="992250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5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985970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1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1" y="504559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8880" y="163830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599" y="1643195"/>
            <a:ext cx="12192000" cy="509905"/>
            <a:chOff x="609599" y="1643195"/>
            <a:chExt cx="12192000" cy="509905"/>
          </a:xfrm>
        </p:grpSpPr>
        <p:sp>
          <p:nvSpPr>
            <p:cNvPr id="8" name="object 8"/>
            <p:cNvSpPr/>
            <p:nvPr/>
          </p:nvSpPr>
          <p:spPr>
            <a:xfrm>
              <a:off x="628878" y="1649475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5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643195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1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1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28880" y="281940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9599" y="2824295"/>
            <a:ext cx="12192000" cy="509905"/>
            <a:chOff x="609599" y="2824295"/>
            <a:chExt cx="12192000" cy="509905"/>
          </a:xfrm>
        </p:grpSpPr>
        <p:sp>
          <p:nvSpPr>
            <p:cNvPr id="12" name="object 12"/>
            <p:cNvSpPr/>
            <p:nvPr/>
          </p:nvSpPr>
          <p:spPr>
            <a:xfrm>
              <a:off x="628878" y="2830575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2824295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28880" y="347663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9599" y="3481520"/>
            <a:ext cx="12192000" cy="509905"/>
            <a:chOff x="609599" y="3481520"/>
            <a:chExt cx="12192000" cy="509905"/>
          </a:xfrm>
        </p:grpSpPr>
        <p:sp>
          <p:nvSpPr>
            <p:cNvPr id="16" name="object 16"/>
            <p:cNvSpPr/>
            <p:nvPr/>
          </p:nvSpPr>
          <p:spPr>
            <a:xfrm>
              <a:off x="628878" y="3487800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3481520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28880" y="413385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09599" y="4138745"/>
            <a:ext cx="12192000" cy="509905"/>
            <a:chOff x="609599" y="4138745"/>
            <a:chExt cx="12192000" cy="509905"/>
          </a:xfrm>
        </p:grpSpPr>
        <p:sp>
          <p:nvSpPr>
            <p:cNvPr id="20" name="object 20"/>
            <p:cNvSpPr/>
            <p:nvPr/>
          </p:nvSpPr>
          <p:spPr>
            <a:xfrm>
              <a:off x="628878" y="4145026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4138745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28880" y="479108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6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6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09599" y="4795970"/>
            <a:ext cx="12192000" cy="509905"/>
            <a:chOff x="609599" y="4795970"/>
            <a:chExt cx="12192000" cy="509905"/>
          </a:xfrm>
        </p:grpSpPr>
        <p:sp>
          <p:nvSpPr>
            <p:cNvPr id="24" name="object 24"/>
            <p:cNvSpPr/>
            <p:nvPr/>
          </p:nvSpPr>
          <p:spPr>
            <a:xfrm>
              <a:off x="628878" y="4802250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17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599" y="4795970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28880" y="544830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1" y="697"/>
                </a:lnTo>
                <a:lnTo>
                  <a:pt x="12149245" y="2789"/>
                </a:lnTo>
                <a:lnTo>
                  <a:pt x="12155691" y="6276"/>
                </a:lnTo>
                <a:lnTo>
                  <a:pt x="12159596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6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9599" y="5453195"/>
            <a:ext cx="12192000" cy="509905"/>
            <a:chOff x="609599" y="5453195"/>
            <a:chExt cx="12192000" cy="509905"/>
          </a:xfrm>
        </p:grpSpPr>
        <p:sp>
          <p:nvSpPr>
            <p:cNvPr id="28" name="object 28"/>
            <p:cNvSpPr/>
            <p:nvPr/>
          </p:nvSpPr>
          <p:spPr>
            <a:xfrm>
              <a:off x="628878" y="5459475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04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599" y="5453195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8880" y="610553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09599" y="6110420"/>
            <a:ext cx="12192000" cy="509905"/>
            <a:chOff x="609599" y="6110420"/>
            <a:chExt cx="12192000" cy="509905"/>
          </a:xfrm>
        </p:grpSpPr>
        <p:sp>
          <p:nvSpPr>
            <p:cNvPr id="32" name="object 32"/>
            <p:cNvSpPr/>
            <p:nvPr/>
          </p:nvSpPr>
          <p:spPr>
            <a:xfrm>
              <a:off x="628878" y="6116700"/>
              <a:ext cx="12172950" cy="503555"/>
            </a:xfrm>
            <a:custGeom>
              <a:avLst/>
              <a:gdLst/>
              <a:ahLst/>
              <a:cxnLst/>
              <a:rect l="l" t="t" r="r" b="b"/>
              <a:pathLst>
                <a:path w="12172950" h="5035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472973"/>
                  </a:lnTo>
                  <a:lnTo>
                    <a:pt x="12160402" y="479704"/>
                  </a:lnTo>
                  <a:lnTo>
                    <a:pt x="12155297" y="484809"/>
                  </a:lnTo>
                  <a:lnTo>
                    <a:pt x="12154814" y="485292"/>
                  </a:lnTo>
                  <a:lnTo>
                    <a:pt x="12149239" y="490867"/>
                  </a:lnTo>
                  <a:lnTo>
                    <a:pt x="12142508" y="493661"/>
                  </a:lnTo>
                  <a:lnTo>
                    <a:pt x="18808" y="493661"/>
                  </a:lnTo>
                  <a:lnTo>
                    <a:pt x="18808" y="493420"/>
                  </a:lnTo>
                  <a:lnTo>
                    <a:pt x="0" y="498132"/>
                  </a:lnTo>
                  <a:lnTo>
                    <a:pt x="4191" y="500392"/>
                  </a:lnTo>
                  <a:lnTo>
                    <a:pt x="11214" y="502488"/>
                  </a:lnTo>
                  <a:lnTo>
                    <a:pt x="18757" y="503174"/>
                  </a:lnTo>
                  <a:lnTo>
                    <a:pt x="12134672" y="503174"/>
                  </a:lnTo>
                  <a:lnTo>
                    <a:pt x="12142216" y="502488"/>
                  </a:lnTo>
                  <a:lnTo>
                    <a:pt x="12149239" y="500392"/>
                  </a:lnTo>
                  <a:lnTo>
                    <a:pt x="12155691" y="496912"/>
                  </a:lnTo>
                  <a:lnTo>
                    <a:pt x="12159590" y="493661"/>
                  </a:lnTo>
                  <a:lnTo>
                    <a:pt x="12161558" y="492023"/>
                  </a:lnTo>
                  <a:lnTo>
                    <a:pt x="12161990" y="491502"/>
                  </a:lnTo>
                  <a:lnTo>
                    <a:pt x="12166435" y="486156"/>
                  </a:lnTo>
                  <a:lnTo>
                    <a:pt x="12169927" y="479717"/>
                  </a:lnTo>
                  <a:lnTo>
                    <a:pt x="12172023" y="472681"/>
                  </a:lnTo>
                  <a:lnTo>
                    <a:pt x="12172709" y="465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6110420"/>
              <a:ext cx="38100" cy="504825"/>
            </a:xfrm>
            <a:custGeom>
              <a:avLst/>
              <a:gdLst/>
              <a:ahLst/>
              <a:cxnLst/>
              <a:rect l="l" t="t" r="r" b="b"/>
              <a:pathLst>
                <a:path w="38100" h="504825">
                  <a:moveTo>
                    <a:pt x="19582" y="504559"/>
                  </a:moveTo>
                  <a:lnTo>
                    <a:pt x="0" y="471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499929"/>
                  </a:lnTo>
                  <a:lnTo>
                    <a:pt x="19582" y="504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4" y="6229349"/>
              <a:ext cx="228599" cy="219075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45" dirty="0"/>
              <a:t>Generate</a:t>
            </a:r>
            <a:r>
              <a:rPr sz="3200" spc="-229" dirty="0"/>
              <a:t> </a:t>
            </a:r>
            <a:r>
              <a:rPr sz="3200" spc="-95" dirty="0"/>
              <a:t>a</a:t>
            </a:r>
            <a:r>
              <a:rPr sz="3200" spc="-229" dirty="0"/>
              <a:t> </a:t>
            </a:r>
            <a:r>
              <a:rPr sz="3200" spc="-105" dirty="0"/>
              <a:t>research</a:t>
            </a:r>
            <a:r>
              <a:rPr sz="3200" spc="-229" dirty="0"/>
              <a:t> </a:t>
            </a:r>
            <a:r>
              <a:rPr sz="3200" spc="-75" dirty="0"/>
              <a:t>question</a:t>
            </a:r>
            <a:endParaRPr sz="3200"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11" y="1106577"/>
            <a:ext cx="186026" cy="21068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1762125"/>
            <a:ext cx="228599" cy="2190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2943224"/>
            <a:ext cx="228599" cy="2190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3600450"/>
            <a:ext cx="228599" cy="2190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424" y="4257675"/>
            <a:ext cx="228599" cy="21907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4914899"/>
            <a:ext cx="228599" cy="21907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4" y="5572124"/>
            <a:ext cx="228599" cy="21907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96899" y="1066999"/>
            <a:ext cx="10866120" cy="5411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How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can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address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global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mental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health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crisis?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750" spc="-335" dirty="0">
                <a:latin typeface="Apple Color Emoji"/>
                <a:cs typeface="Apple Color Emoji"/>
              </a:rPr>
              <a:t>❌</a:t>
            </a:r>
            <a:r>
              <a:rPr sz="1750" spc="-1270" dirty="0">
                <a:latin typeface="Apple Color Emoji"/>
                <a:cs typeface="Apple Color Emoji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Too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broad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1120"/>
              </a:spcBef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key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factors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contributing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mental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health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crisis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among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PhD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students?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Woolston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49"/>
                </a:solidFill>
                <a:latin typeface="Arial"/>
                <a:cs typeface="Arial"/>
              </a:rPr>
              <a:t>2019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750" spc="-335" dirty="0">
                <a:latin typeface="Apple Color Emoji"/>
                <a:cs typeface="Apple Color Emoji"/>
              </a:rPr>
              <a:t>✅</a:t>
            </a:r>
            <a:r>
              <a:rPr sz="1750" spc="-1240" dirty="0">
                <a:latin typeface="Apple Color Emoji"/>
                <a:cs typeface="Apple Color Emoji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Better!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Some</a:t>
            </a:r>
            <a:r>
              <a:rPr sz="200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other</a:t>
            </a:r>
            <a:r>
              <a:rPr sz="200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Arial"/>
                <a:cs typeface="Arial"/>
              </a:rPr>
              <a:t>Can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domesticated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cats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play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fetch?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(</a:t>
            </a:r>
            <a:r>
              <a:rPr sz="1400" spc="-50" dirty="0">
                <a:solidFill>
                  <a:srgbClr val="003B49"/>
                </a:solidFill>
                <a:latin typeface="Arial"/>
                <a:cs typeface="Arial"/>
              </a:rPr>
              <a:t>Forman,</a:t>
            </a:r>
            <a:r>
              <a:rPr sz="1400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003B49"/>
                </a:solidFill>
                <a:latin typeface="Arial"/>
                <a:cs typeface="Arial"/>
              </a:rPr>
              <a:t>Renner,</a:t>
            </a:r>
            <a:r>
              <a:rPr sz="1400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1400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Leavens</a:t>
            </a:r>
            <a:r>
              <a:rPr sz="1400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2023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How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frequency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semantic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transparency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influence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synaesthetic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colouring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compound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words?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Mankin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49"/>
                </a:solidFill>
                <a:latin typeface="Arial"/>
                <a:cs typeface="Arial"/>
              </a:rPr>
              <a:t>et</a:t>
            </a:r>
            <a:r>
              <a:rPr sz="1400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al.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2016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55295" marR="5080">
              <a:lnSpc>
                <a:spcPct val="308000"/>
              </a:lnSpc>
            </a:pPr>
            <a:r>
              <a:rPr sz="1400" spc="-50" dirty="0">
                <a:latin typeface="Arial"/>
                <a:cs typeface="Arial"/>
              </a:rPr>
              <a:t>Can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embedding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statistical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teaching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fictional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narrative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help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reduce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anxiety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increase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comprehension?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</a:t>
            </a:r>
            <a:r>
              <a:rPr sz="1400" spc="-25" dirty="0">
                <a:solidFill>
                  <a:srgbClr val="003B49"/>
                </a:solidFill>
                <a:latin typeface="Arial"/>
                <a:cs typeface="Arial"/>
              </a:rPr>
              <a:t>Field</a:t>
            </a:r>
            <a:r>
              <a:rPr sz="1400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1400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3B49"/>
                </a:solidFill>
                <a:latin typeface="Arial"/>
                <a:cs typeface="Arial"/>
              </a:rPr>
              <a:t>Terry</a:t>
            </a:r>
            <a:r>
              <a:rPr sz="1400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2018</a:t>
            </a:r>
            <a:r>
              <a:rPr sz="1400" spc="-10" dirty="0">
                <a:latin typeface="Arial"/>
                <a:cs typeface="Arial"/>
              </a:rPr>
              <a:t>)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effects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breathwork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stress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mental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health?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(</a:t>
            </a:r>
            <a:r>
              <a:rPr sz="1400" spc="-45" dirty="0">
                <a:solidFill>
                  <a:srgbClr val="003B49"/>
                </a:solidFill>
                <a:latin typeface="Arial"/>
                <a:cs typeface="Arial"/>
              </a:rPr>
              <a:t>Fincham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49"/>
                </a:solidFill>
                <a:latin typeface="Arial"/>
                <a:cs typeface="Arial"/>
              </a:rPr>
              <a:t>et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al.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2023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55295" marR="360680">
              <a:lnSpc>
                <a:spcPct val="308000"/>
              </a:lnSpc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roles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socioeconomic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status,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ethnicity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teacher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beliefs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academic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grading?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(</a:t>
            </a:r>
            <a:r>
              <a:rPr sz="1400" spc="-30" dirty="0">
                <a:solidFill>
                  <a:srgbClr val="003B49"/>
                </a:solidFill>
                <a:latin typeface="Arial"/>
                <a:cs typeface="Arial"/>
              </a:rPr>
              <a:t>Doyle,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3B49"/>
                </a:solidFill>
                <a:latin typeface="Arial"/>
                <a:cs typeface="Arial"/>
              </a:rPr>
              <a:t>Easterbrook,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49"/>
                </a:solidFill>
                <a:latin typeface="Arial"/>
                <a:cs typeface="Arial"/>
              </a:rPr>
              <a:t>Harris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2023</a:t>
            </a:r>
            <a:r>
              <a:rPr sz="1400" spc="-10" dirty="0">
                <a:latin typeface="Arial"/>
                <a:cs typeface="Arial"/>
              </a:rPr>
              <a:t>) </a:t>
            </a:r>
            <a:r>
              <a:rPr sz="1400" spc="-50" dirty="0">
                <a:latin typeface="Arial"/>
                <a:cs typeface="Arial"/>
              </a:rPr>
              <a:t>Can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digital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intervention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be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helpful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individuals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subthreshold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borderline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personality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disorder?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Drews-Windeck</a:t>
            </a:r>
            <a:r>
              <a:rPr sz="1400" spc="-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49"/>
                </a:solidFill>
                <a:latin typeface="Arial"/>
                <a:cs typeface="Arial"/>
              </a:rPr>
              <a:t>et</a:t>
            </a:r>
            <a:r>
              <a:rPr sz="1400" spc="-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03B49"/>
                </a:solidFill>
                <a:latin typeface="Arial"/>
                <a:cs typeface="Arial"/>
              </a:rPr>
              <a:t>al.</a:t>
            </a:r>
            <a:r>
              <a:rPr sz="1400" spc="-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B49"/>
                </a:solidFill>
                <a:latin typeface="Arial"/>
                <a:cs typeface="Arial"/>
              </a:rPr>
              <a:t>2022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Define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55" dirty="0"/>
              <a:t>hypotheses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917B1-79E9-254F-B37C-5523D737FC88}"/>
              </a:ext>
            </a:extLst>
          </p:cNvPr>
          <p:cNvSpPr/>
          <p:nvPr/>
        </p:nvSpPr>
        <p:spPr>
          <a:xfrm>
            <a:off x="838200" y="1943100"/>
            <a:ext cx="67056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A good research question allows us to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generate testable predictions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(hypotheses) that are relevant to our research aims.</a:t>
            </a:r>
          </a:p>
          <a:p>
            <a:pPr algn="l" fontAlgn="base"/>
            <a:endParaRPr lang="en-GB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Vocabulary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Hypothesis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A testable prediction - a statement about what we reasonably believe our data will show.</a:t>
            </a:r>
          </a:p>
          <a:p>
            <a:pPr algn="l" fontAlgn="base"/>
            <a:endParaRPr lang="en-GB" dirty="0">
              <a:solidFill>
                <a:srgbClr val="000000"/>
              </a:solidFill>
              <a:latin typeface="inherit"/>
            </a:endParaRPr>
          </a:p>
          <a:p>
            <a:pPr algn="l" fontAlgn="base"/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 prediction is based on some prior information (literature and prior research)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hypothesis can be defined on different levels -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conceptual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,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operational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,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statistical</a:t>
            </a:r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C2D15B88-36B6-0B4A-BF42-A95C2C6BFE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Define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55" dirty="0"/>
              <a:t>hypotheses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933569"/>
            <a:ext cx="95249" cy="95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31908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4" y="45910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1149350"/>
            <a:ext cx="6009640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CONCEPTUAL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endParaRPr sz="2250">
              <a:latin typeface="Arial"/>
              <a:cs typeface="Arial"/>
            </a:endParaRPr>
          </a:p>
          <a:p>
            <a:pPr marL="297815" marR="173990" algn="just">
              <a:lnSpc>
                <a:spcPct val="108300"/>
              </a:lnSpc>
              <a:spcBef>
                <a:spcPts val="2025"/>
              </a:spcBef>
            </a:pPr>
            <a:r>
              <a:rPr sz="2250" spc="-60" dirty="0">
                <a:latin typeface="Arial"/>
                <a:cs typeface="Arial"/>
              </a:rPr>
              <a:t>Describes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prediction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in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conceptual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terms. </a:t>
            </a:r>
            <a:r>
              <a:rPr sz="2250" spc="-145" dirty="0">
                <a:latin typeface="Arial"/>
                <a:cs typeface="Arial"/>
              </a:rPr>
              <a:t>Can</a:t>
            </a:r>
            <a:r>
              <a:rPr sz="2250" spc="-10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be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defined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in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terms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direction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studying:</a:t>
            </a:r>
            <a:endParaRPr sz="2250">
              <a:latin typeface="Arial"/>
              <a:cs typeface="Arial"/>
            </a:endParaRPr>
          </a:p>
          <a:p>
            <a:pPr marL="678815" marR="99060">
              <a:lnSpc>
                <a:spcPct val="125000"/>
              </a:lnSpc>
              <a:spcBef>
                <a:spcPts val="675"/>
              </a:spcBef>
            </a:pP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Non-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directional: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“</a:t>
            </a:r>
            <a:r>
              <a:rPr sz="2250" i="1" spc="-145" dirty="0">
                <a:latin typeface="Arial"/>
                <a:cs typeface="Arial"/>
              </a:rPr>
              <a:t>There</a:t>
            </a:r>
            <a:r>
              <a:rPr sz="2250" i="1" spc="-125" dirty="0">
                <a:latin typeface="Arial"/>
                <a:cs typeface="Arial"/>
              </a:rPr>
              <a:t> </a:t>
            </a:r>
            <a:r>
              <a:rPr sz="2250" i="1" spc="-30" dirty="0">
                <a:latin typeface="Arial"/>
                <a:cs typeface="Arial"/>
              </a:rPr>
              <a:t>will</a:t>
            </a:r>
            <a:r>
              <a:rPr sz="2250" i="1" spc="-125" dirty="0">
                <a:latin typeface="Arial"/>
                <a:cs typeface="Arial"/>
              </a:rPr>
              <a:t> </a:t>
            </a:r>
            <a:r>
              <a:rPr sz="2250" i="1" spc="-190" dirty="0">
                <a:latin typeface="Arial"/>
                <a:cs typeface="Arial"/>
              </a:rPr>
              <a:t>be</a:t>
            </a:r>
            <a:r>
              <a:rPr sz="2250" i="1" spc="-125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differences</a:t>
            </a:r>
            <a:r>
              <a:rPr sz="2250" i="1" spc="-130" dirty="0">
                <a:latin typeface="Arial"/>
                <a:cs typeface="Arial"/>
              </a:rPr>
              <a:t> </a:t>
            </a:r>
            <a:r>
              <a:rPr sz="2250" i="1" spc="-25" dirty="0">
                <a:latin typeface="Arial"/>
                <a:cs typeface="Arial"/>
              </a:rPr>
              <a:t>in </a:t>
            </a:r>
            <a:r>
              <a:rPr sz="2250" i="1" spc="-100" dirty="0">
                <a:latin typeface="Arial"/>
                <a:cs typeface="Arial"/>
              </a:rPr>
              <a:t>anxiety</a:t>
            </a:r>
            <a:r>
              <a:rPr sz="2250" i="1" spc="-155" dirty="0">
                <a:latin typeface="Arial"/>
                <a:cs typeface="Arial"/>
              </a:rPr>
              <a:t> levels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between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participants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55" dirty="0">
                <a:latin typeface="Arial"/>
                <a:cs typeface="Arial"/>
              </a:rPr>
              <a:t>in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group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50" dirty="0">
                <a:latin typeface="Arial"/>
                <a:cs typeface="Arial"/>
              </a:rPr>
              <a:t>A </a:t>
            </a:r>
            <a:r>
              <a:rPr sz="2250" i="1" spc="-130" dirty="0">
                <a:latin typeface="Arial"/>
                <a:cs typeface="Arial"/>
              </a:rPr>
              <a:t>and</a:t>
            </a:r>
            <a:r>
              <a:rPr sz="2250" i="1" spc="-17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group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25" dirty="0">
                <a:latin typeface="Arial"/>
                <a:cs typeface="Arial"/>
              </a:rPr>
              <a:t>B</a:t>
            </a:r>
            <a:r>
              <a:rPr sz="2250" spc="-25" dirty="0">
                <a:latin typeface="Arial"/>
                <a:cs typeface="Arial"/>
              </a:rPr>
              <a:t>”</a:t>
            </a:r>
            <a:endParaRPr sz="2250">
              <a:latin typeface="Arial"/>
              <a:cs typeface="Arial"/>
            </a:endParaRPr>
          </a:p>
          <a:p>
            <a:pPr marL="678815" marR="5080">
              <a:lnSpc>
                <a:spcPct val="125000"/>
              </a:lnSpc>
              <a:spcBef>
                <a:spcPts val="900"/>
              </a:spcBef>
            </a:pP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Directional: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“</a:t>
            </a:r>
            <a:r>
              <a:rPr sz="2250" i="1" spc="-85" dirty="0">
                <a:latin typeface="Arial"/>
                <a:cs typeface="Arial"/>
              </a:rPr>
              <a:t>Participants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55" dirty="0">
                <a:latin typeface="Arial"/>
                <a:cs typeface="Arial"/>
              </a:rPr>
              <a:t>in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group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90" dirty="0">
                <a:latin typeface="Arial"/>
                <a:cs typeface="Arial"/>
              </a:rPr>
              <a:t>A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30" dirty="0">
                <a:latin typeface="Arial"/>
                <a:cs typeface="Arial"/>
              </a:rPr>
              <a:t>will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14" dirty="0">
                <a:latin typeface="Arial"/>
                <a:cs typeface="Arial"/>
              </a:rPr>
              <a:t>show </a:t>
            </a:r>
            <a:r>
              <a:rPr sz="2250" i="1" spc="-125" dirty="0">
                <a:latin typeface="Arial"/>
                <a:cs typeface="Arial"/>
              </a:rPr>
              <a:t>higher</a:t>
            </a:r>
            <a:r>
              <a:rPr sz="2250" i="1" spc="-170" dirty="0">
                <a:latin typeface="Arial"/>
                <a:cs typeface="Arial"/>
              </a:rPr>
              <a:t> </a:t>
            </a:r>
            <a:r>
              <a:rPr sz="2250" i="1" spc="-155" dirty="0">
                <a:latin typeface="Arial"/>
                <a:cs typeface="Arial"/>
              </a:rPr>
              <a:t>levels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of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100" dirty="0">
                <a:latin typeface="Arial"/>
                <a:cs typeface="Arial"/>
              </a:rPr>
              <a:t>anxiety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65" dirty="0">
                <a:latin typeface="Arial"/>
                <a:cs typeface="Arial"/>
              </a:rPr>
              <a:t>than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those</a:t>
            </a:r>
            <a:r>
              <a:rPr sz="2250" i="1" spc="-170" dirty="0">
                <a:latin typeface="Arial"/>
                <a:cs typeface="Arial"/>
              </a:rPr>
              <a:t> </a:t>
            </a:r>
            <a:r>
              <a:rPr sz="2250" i="1" spc="-55" dirty="0">
                <a:latin typeface="Arial"/>
                <a:cs typeface="Arial"/>
              </a:rPr>
              <a:t>in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group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i="1" spc="-25" dirty="0">
                <a:latin typeface="Arial"/>
                <a:cs typeface="Arial"/>
              </a:rPr>
              <a:t>B</a:t>
            </a:r>
            <a:r>
              <a:rPr sz="2250" spc="-25" dirty="0">
                <a:latin typeface="Arial"/>
                <a:cs typeface="Arial"/>
              </a:rPr>
              <a:t>”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525" y="1247774"/>
            <a:ext cx="4324349" cy="431958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9443"/>
            <a:ext cx="12096750" cy="161417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200" spc="-35" dirty="0"/>
              <a:t>Define</a:t>
            </a:r>
            <a:r>
              <a:rPr sz="3200" spc="-235" dirty="0"/>
              <a:t> </a:t>
            </a:r>
            <a:r>
              <a:rPr sz="3200" dirty="0"/>
              <a:t>the</a:t>
            </a:r>
            <a:r>
              <a:rPr sz="3200" spc="-229" dirty="0"/>
              <a:t> </a:t>
            </a:r>
            <a:r>
              <a:rPr sz="3200" spc="-25" dirty="0"/>
              <a:t>hypotheses</a:t>
            </a:r>
            <a:endParaRPr sz="3200"/>
          </a:p>
          <a:p>
            <a:pPr marL="12700" marR="5080">
              <a:lnSpc>
                <a:spcPct val="125000"/>
              </a:lnSpc>
              <a:spcBef>
                <a:spcPts val="660"/>
              </a:spcBef>
            </a:pPr>
            <a:r>
              <a:rPr sz="2000" spc="-45" dirty="0"/>
              <a:t>OPERATIONALISATION</a:t>
            </a:r>
            <a:r>
              <a:rPr sz="2000" spc="-114" dirty="0"/>
              <a:t> </a:t>
            </a:r>
            <a:r>
              <a:rPr sz="2000" spc="55" dirty="0"/>
              <a:t>-</a:t>
            </a:r>
            <a:r>
              <a:rPr sz="2000" spc="-114" dirty="0"/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0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translating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45" dirty="0">
                <a:solidFill>
                  <a:srgbClr val="000000"/>
                </a:solidFill>
                <a:latin typeface="Arial"/>
                <a:cs typeface="Arial"/>
              </a:rPr>
              <a:t>concepts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7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0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0" dirty="0">
                <a:solidFill>
                  <a:srgbClr val="000000"/>
                </a:solidFill>
                <a:latin typeface="Arial"/>
                <a:cs typeface="Arial"/>
              </a:rPr>
              <a:t>i.e.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35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2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0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0" dirty="0">
                <a:solidFill>
                  <a:srgbClr val="000000"/>
                </a:solidFill>
                <a:latin typeface="Arial"/>
                <a:cs typeface="Arial"/>
              </a:rPr>
              <a:t>going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6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measure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0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45" dirty="0">
                <a:solidFill>
                  <a:srgbClr val="000000"/>
                </a:solidFill>
                <a:latin typeface="Arial"/>
                <a:cs typeface="Arial"/>
              </a:rPr>
              <a:t>concepts</a:t>
            </a:r>
            <a:r>
              <a:rPr sz="20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20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Arial"/>
                <a:cs typeface="Arial"/>
              </a:rPr>
              <a:t>we’re</a:t>
            </a:r>
            <a:r>
              <a:rPr sz="20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studying?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968500"/>
            <a:ext cx="102165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33390" algn="l"/>
                <a:tab pos="6787515" algn="l"/>
              </a:tabLst>
            </a:pPr>
            <a:r>
              <a:rPr sz="2000" b="1" spc="-65" dirty="0">
                <a:solidFill>
                  <a:srgbClr val="003B49"/>
                </a:solidFill>
                <a:latin typeface="Arial"/>
                <a:cs typeface="Arial"/>
              </a:rPr>
              <a:t>CONCEPTUAL</a:t>
            </a:r>
            <a:r>
              <a:rPr sz="200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2000" b="1" dirty="0">
                <a:solidFill>
                  <a:srgbClr val="003B49"/>
                </a:solidFill>
                <a:latin typeface="Arial"/>
                <a:cs typeface="Arial"/>
              </a:rPr>
              <a:t>	</a:t>
            </a:r>
            <a:r>
              <a:rPr sz="1900" spc="-50" dirty="0">
                <a:latin typeface="필기체"/>
                <a:cs typeface="필기체"/>
              </a:rPr>
              <a:t>➞</a:t>
            </a:r>
            <a:r>
              <a:rPr sz="1900" dirty="0">
                <a:latin typeface="필기체"/>
                <a:cs typeface="필기체"/>
              </a:rPr>
              <a:t>	</a:t>
            </a:r>
            <a:r>
              <a:rPr sz="2000" b="1" spc="-55" dirty="0">
                <a:solidFill>
                  <a:srgbClr val="003B49"/>
                </a:solidFill>
                <a:latin typeface="Arial"/>
                <a:cs typeface="Arial"/>
              </a:rPr>
              <a:t>OPERATIONAL</a:t>
            </a:r>
            <a:r>
              <a:rPr sz="200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2686044"/>
            <a:ext cx="85725" cy="85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5" y="2524760"/>
            <a:ext cx="493903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2000" i="1" spc="-70" dirty="0">
                <a:latin typeface="Arial"/>
                <a:cs typeface="Arial"/>
              </a:rPr>
              <a:t>“Participants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group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155" dirty="0">
                <a:latin typeface="Arial"/>
                <a:cs typeface="Arial"/>
              </a:rPr>
              <a:t>A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will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show </a:t>
            </a:r>
            <a:r>
              <a:rPr sz="2000" i="1" spc="-100" dirty="0">
                <a:latin typeface="Arial"/>
                <a:cs typeface="Arial"/>
              </a:rPr>
              <a:t>higher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levels </a:t>
            </a:r>
            <a:r>
              <a:rPr sz="2000" i="1" spc="-25" dirty="0">
                <a:latin typeface="Arial"/>
                <a:cs typeface="Arial"/>
              </a:rPr>
              <a:t>of </a:t>
            </a:r>
            <a:r>
              <a:rPr sz="2000" i="1" spc="-80" dirty="0">
                <a:latin typeface="Arial"/>
                <a:cs typeface="Arial"/>
              </a:rPr>
              <a:t>anxiety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than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those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group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B.”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4249" y="2705094"/>
            <a:ext cx="85725" cy="857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59675" y="2486660"/>
            <a:ext cx="5084445" cy="2063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30"/>
              </a:spcBef>
            </a:pPr>
            <a:r>
              <a:rPr sz="2000" spc="-65" dirty="0">
                <a:latin typeface="Arial"/>
                <a:cs typeface="Arial"/>
              </a:rPr>
              <a:t>“</a:t>
            </a:r>
            <a:r>
              <a:rPr sz="2000" i="1" spc="-65" dirty="0">
                <a:latin typeface="Arial"/>
                <a:cs typeface="Arial"/>
              </a:rPr>
              <a:t>Participants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group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55" dirty="0">
                <a:latin typeface="Arial"/>
                <a:cs typeface="Arial"/>
              </a:rPr>
              <a:t>A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will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50" dirty="0">
                <a:latin typeface="Arial"/>
                <a:cs typeface="Arial"/>
              </a:rPr>
              <a:t>score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higher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on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the </a:t>
            </a:r>
            <a:r>
              <a:rPr sz="2000" b="1" i="1" spc="-85" dirty="0">
                <a:solidFill>
                  <a:srgbClr val="003B49"/>
                </a:solidFill>
                <a:latin typeface="Arial-BoldItalicMT"/>
                <a:cs typeface="Arial-BoldItalicMT"/>
              </a:rPr>
              <a:t>State-</a:t>
            </a:r>
            <a:r>
              <a:rPr sz="2000" b="1" i="1" spc="-30" dirty="0">
                <a:solidFill>
                  <a:srgbClr val="003B49"/>
                </a:solidFill>
                <a:latin typeface="Arial-BoldItalicMT"/>
                <a:cs typeface="Arial-BoldItalicMT"/>
              </a:rPr>
              <a:t>trait</a:t>
            </a:r>
            <a:r>
              <a:rPr sz="2000" b="1" i="1" spc="-110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90" dirty="0">
                <a:solidFill>
                  <a:srgbClr val="003B49"/>
                </a:solidFill>
                <a:latin typeface="Arial-BoldItalicMT"/>
                <a:cs typeface="Arial-BoldItalicMT"/>
              </a:rPr>
              <a:t>anxiety</a:t>
            </a:r>
            <a:r>
              <a:rPr sz="2000" b="1" i="1" spc="-110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114" dirty="0">
                <a:solidFill>
                  <a:srgbClr val="003B49"/>
                </a:solidFill>
                <a:latin typeface="Arial-BoldItalicMT"/>
                <a:cs typeface="Arial-BoldItalicMT"/>
              </a:rPr>
              <a:t>inventory</a:t>
            </a:r>
            <a:r>
              <a:rPr sz="2000" b="1" i="1" spc="-110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000" i="1" spc="-50" dirty="0">
                <a:latin typeface="Arial"/>
                <a:cs typeface="Arial"/>
              </a:rPr>
              <a:t>than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114" dirty="0">
                <a:latin typeface="Arial"/>
                <a:cs typeface="Arial"/>
              </a:rPr>
              <a:t>those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group </a:t>
            </a:r>
            <a:r>
              <a:rPr sz="2000" i="1" spc="-80" dirty="0">
                <a:latin typeface="Arial"/>
                <a:cs typeface="Arial"/>
              </a:rPr>
              <a:t>B</a:t>
            </a:r>
            <a:r>
              <a:rPr sz="2000" spc="-80" dirty="0">
                <a:latin typeface="Arial"/>
                <a:cs typeface="Arial"/>
              </a:rPr>
              <a:t>”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B49"/>
                </a:solidFill>
                <a:latin typeface="Arial"/>
                <a:cs typeface="Arial"/>
              </a:rPr>
              <a:t>OR:</a:t>
            </a:r>
            <a:endParaRPr sz="2000">
              <a:latin typeface="Arial"/>
              <a:cs typeface="Arial"/>
            </a:endParaRPr>
          </a:p>
          <a:p>
            <a:pPr marL="12700" marR="422275">
              <a:lnSpc>
                <a:spcPct val="128099"/>
              </a:lnSpc>
              <a:spcBef>
                <a:spcPts val="750"/>
              </a:spcBef>
            </a:pPr>
            <a:r>
              <a:rPr sz="2000" i="1" spc="-70" dirty="0">
                <a:latin typeface="Arial"/>
                <a:cs typeface="Arial"/>
              </a:rPr>
              <a:t>“Participants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group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55" dirty="0">
                <a:latin typeface="Arial"/>
                <a:cs typeface="Arial"/>
              </a:rPr>
              <a:t>A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will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show </a:t>
            </a:r>
            <a:r>
              <a:rPr sz="2000" i="1" spc="-100" dirty="0">
                <a:latin typeface="Arial"/>
                <a:cs typeface="Arial"/>
              </a:rPr>
              <a:t>higher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003B49"/>
                </a:solidFill>
                <a:latin typeface="Arial-BoldItalicMT"/>
                <a:cs typeface="Arial-BoldItalicMT"/>
              </a:rPr>
              <a:t>skin </a:t>
            </a:r>
            <a:r>
              <a:rPr sz="2000" b="1" i="1" spc="-155" dirty="0">
                <a:solidFill>
                  <a:srgbClr val="003B49"/>
                </a:solidFill>
                <a:latin typeface="Arial-BoldItalicMT"/>
                <a:cs typeface="Arial-BoldItalicMT"/>
              </a:rPr>
              <a:t>conductance</a:t>
            </a:r>
            <a:r>
              <a:rPr sz="2000" b="1" i="1" spc="-120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200" dirty="0">
                <a:solidFill>
                  <a:srgbClr val="003B49"/>
                </a:solidFill>
                <a:latin typeface="Arial-BoldItalicMT"/>
                <a:cs typeface="Arial-BoldItalicMT"/>
              </a:rPr>
              <a:t>response</a:t>
            </a:r>
            <a:r>
              <a:rPr sz="2000" b="1" i="1" spc="-114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000" i="1" spc="-50" dirty="0">
                <a:latin typeface="Arial"/>
                <a:cs typeface="Arial"/>
              </a:rPr>
              <a:t>than</a:t>
            </a:r>
            <a:r>
              <a:rPr sz="2000" i="1" spc="-114" dirty="0">
                <a:latin typeface="Arial"/>
                <a:cs typeface="Arial"/>
              </a:rPr>
              <a:t> those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group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35" dirty="0">
                <a:latin typeface="Arial"/>
                <a:cs typeface="Arial"/>
              </a:rPr>
              <a:t>B”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4249" y="3962394"/>
            <a:ext cx="85725" cy="857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4249" y="5638794"/>
            <a:ext cx="85725" cy="857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4249" y="6124569"/>
            <a:ext cx="85725" cy="857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59600" y="4892675"/>
            <a:ext cx="5403215" cy="1485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STATISTICAL</a:t>
            </a:r>
            <a:r>
              <a:rPr sz="200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expect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happen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numerically</a:t>
            </a:r>
            <a:r>
              <a:rPr sz="2000" spc="-100" dirty="0">
                <a:latin typeface="Arial"/>
                <a:cs typeface="Arial"/>
              </a:rPr>
              <a:t>?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1500"/>
              </a:spcBef>
            </a:pPr>
            <a:r>
              <a:rPr sz="3450" baseline="8454" dirty="0">
                <a:latin typeface="STIX Two Math"/>
                <a:cs typeface="STIX Two Math"/>
              </a:rPr>
              <a:t>𝑀</a:t>
            </a:r>
            <a:r>
              <a:rPr sz="3450" spc="-359" baseline="8454" dirty="0">
                <a:latin typeface="STIX Two Math"/>
                <a:cs typeface="STIX Two Math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GroupA</a:t>
            </a:r>
            <a:r>
              <a:rPr sz="1650" spc="470" dirty="0">
                <a:latin typeface="Times New Roman"/>
                <a:cs typeface="Times New Roman"/>
              </a:rPr>
              <a:t> </a:t>
            </a:r>
            <a:r>
              <a:rPr sz="3450" baseline="8454" dirty="0">
                <a:latin typeface="Times New Roman"/>
                <a:cs typeface="Times New Roman"/>
              </a:rPr>
              <a:t>≠</a:t>
            </a:r>
            <a:r>
              <a:rPr sz="3450" spc="247" baseline="8454" dirty="0">
                <a:latin typeface="Times New Roman"/>
                <a:cs typeface="Times New Roman"/>
              </a:rPr>
              <a:t> </a:t>
            </a:r>
            <a:r>
              <a:rPr sz="3450" baseline="8454" dirty="0">
                <a:latin typeface="STIX Two Math"/>
                <a:cs typeface="STIX Two Math"/>
              </a:rPr>
              <a:t>𝑀</a:t>
            </a:r>
            <a:r>
              <a:rPr sz="3450" spc="-359" baseline="8454" dirty="0">
                <a:latin typeface="STIX Two Math"/>
                <a:cs typeface="STIX Two Math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GroupB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3000" spc="-104" baseline="9722" dirty="0">
                <a:latin typeface="Arial"/>
                <a:cs typeface="Arial"/>
              </a:rPr>
              <a:t>OR</a:t>
            </a:r>
            <a:r>
              <a:rPr sz="3000" spc="-247" baseline="9722" dirty="0">
                <a:latin typeface="Arial"/>
                <a:cs typeface="Arial"/>
              </a:rPr>
              <a:t> </a:t>
            </a:r>
            <a:r>
              <a:rPr sz="3450" baseline="8454" dirty="0">
                <a:latin typeface="STIX Two Math"/>
                <a:cs typeface="STIX Two Math"/>
              </a:rPr>
              <a:t>𝑀</a:t>
            </a:r>
            <a:r>
              <a:rPr sz="3450" spc="-359" baseline="8454" dirty="0">
                <a:latin typeface="STIX Two Math"/>
                <a:cs typeface="STIX Two Math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GroupA</a:t>
            </a:r>
            <a:r>
              <a:rPr sz="1650" spc="480" dirty="0">
                <a:latin typeface="Times New Roman"/>
                <a:cs typeface="Times New Roman"/>
              </a:rPr>
              <a:t> </a:t>
            </a:r>
            <a:r>
              <a:rPr sz="3450" baseline="8454" dirty="0">
                <a:latin typeface="Times New Roman"/>
                <a:cs typeface="Times New Roman"/>
              </a:rPr>
              <a:t>&gt;</a:t>
            </a:r>
            <a:r>
              <a:rPr sz="3450" spc="254" baseline="8454" dirty="0">
                <a:latin typeface="Times New Roman"/>
                <a:cs typeface="Times New Roman"/>
              </a:rPr>
              <a:t> </a:t>
            </a:r>
            <a:r>
              <a:rPr sz="3450" baseline="8454" dirty="0">
                <a:latin typeface="STIX Two Math"/>
                <a:cs typeface="STIX Two Math"/>
              </a:rPr>
              <a:t>𝑀</a:t>
            </a:r>
            <a:r>
              <a:rPr sz="3450" spc="-359" baseline="8454" dirty="0">
                <a:latin typeface="STIX Two Math"/>
                <a:cs typeface="STIX Two Math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GroupB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885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PollEverywhere:</a:t>
            </a:r>
            <a:r>
              <a:rPr spc="-200" dirty="0"/>
              <a:t> </a:t>
            </a:r>
            <a:r>
              <a:rPr spc="-110" dirty="0"/>
              <a:t>Operationalising</a:t>
            </a:r>
            <a:r>
              <a:rPr spc="-195" dirty="0"/>
              <a:t> </a:t>
            </a:r>
            <a:r>
              <a:rPr spc="-7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835025"/>
            <a:ext cx="8948420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45" dirty="0">
                <a:latin typeface="Arial"/>
                <a:cs typeface="Arial"/>
              </a:rPr>
              <a:t>We’re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interested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relationship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wearing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hat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03B49"/>
                </a:solidFill>
                <a:latin typeface="Arial"/>
                <a:cs typeface="Arial"/>
              </a:rPr>
              <a:t>confidence.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operationalise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(merasure)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someone’s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confidence</a:t>
            </a:r>
            <a:r>
              <a:rPr sz="2250" spc="-20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2282825"/>
            <a:ext cx="68446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b="1" spc="-130" dirty="0">
                <a:solidFill>
                  <a:srgbClr val="00A225"/>
                </a:solidFill>
                <a:latin typeface="Arial"/>
                <a:cs typeface="Arial"/>
                <a:hlinkClick r:id="rId2"/>
              </a:rPr>
              <a:t>linktr.ee/analysingdata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2590799"/>
            <a:ext cx="3524249" cy="3524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Null</a:t>
            </a:r>
            <a:r>
              <a:rPr spc="-265" dirty="0"/>
              <a:t> </a:t>
            </a:r>
            <a:r>
              <a:rPr spc="-275" dirty="0"/>
              <a:t>vs</a:t>
            </a:r>
            <a:r>
              <a:rPr spc="-260" dirty="0"/>
              <a:t> </a:t>
            </a:r>
            <a:r>
              <a:rPr spc="-40" dirty="0"/>
              <a:t>alternative</a:t>
            </a:r>
            <a:r>
              <a:rPr spc="-265" dirty="0"/>
              <a:t> </a:t>
            </a:r>
            <a:r>
              <a:rPr spc="-140" dirty="0"/>
              <a:t>hypothesis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43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38393"/>
            <a:ext cx="95249" cy="952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199" y="1035050"/>
            <a:ext cx="1178179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Once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operational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hypothesis,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define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alternative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hypotheses.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ALTERNATIVE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prediction,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denoted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i="1" spc="-25" dirty="0">
                <a:solidFill>
                  <a:srgbClr val="003B49"/>
                </a:solidFill>
                <a:latin typeface="Arial-BoldItalicMT"/>
                <a:cs typeface="Arial-BoldItalicMT"/>
              </a:rPr>
              <a:t>H</a:t>
            </a:r>
            <a:r>
              <a:rPr sz="2775" b="1" i="1" spc="-37" baseline="-16516" dirty="0">
                <a:solidFill>
                  <a:srgbClr val="003B49"/>
                </a:solidFill>
                <a:latin typeface="Arial-BoldItalicMT"/>
                <a:cs typeface="Arial-BoldItalicMT"/>
              </a:rPr>
              <a:t>1</a:t>
            </a:r>
            <a:r>
              <a:rPr sz="2250" spc="-25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10515" marR="435609">
              <a:lnSpc>
                <a:spcPct val="141700"/>
              </a:lnSpc>
              <a:spcBef>
                <a:spcPts val="825"/>
              </a:spcBef>
            </a:pPr>
            <a:r>
              <a:rPr sz="2250" b="1" spc="-100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denoted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i="1" spc="-70" dirty="0">
                <a:solidFill>
                  <a:srgbClr val="003B49"/>
                </a:solidFill>
                <a:latin typeface="Arial-BoldItalicMT"/>
                <a:cs typeface="Arial-BoldItalicMT"/>
              </a:rPr>
              <a:t>H</a:t>
            </a:r>
            <a:r>
              <a:rPr sz="2775" b="1" i="1" spc="-104" baseline="-16516" dirty="0">
                <a:solidFill>
                  <a:srgbClr val="003B49"/>
                </a:solidFill>
                <a:latin typeface="Arial-BoldItalicMT"/>
                <a:cs typeface="Arial-BoldItalicMT"/>
              </a:rPr>
              <a:t>0</a:t>
            </a:r>
            <a:r>
              <a:rPr sz="2250" spc="-70" dirty="0">
                <a:latin typeface="Arial"/>
                <a:cs typeface="Arial"/>
              </a:rPr>
              <a:t>.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105" dirty="0">
                <a:latin typeface="Arial"/>
                <a:cs typeface="Arial"/>
              </a:rPr>
              <a:t>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represents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negation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prediction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we’re </a:t>
            </a:r>
            <a:r>
              <a:rPr sz="2250" spc="-90" dirty="0">
                <a:latin typeface="Arial"/>
                <a:cs typeface="Arial"/>
              </a:rPr>
              <a:t>making.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Often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describes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reality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where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interested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doesn’t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exist.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4" y="2362199"/>
            <a:ext cx="3438524" cy="2200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20" dirty="0"/>
              <a:t>Two</a:t>
            </a:r>
            <a:r>
              <a:rPr sz="3200" spc="-245" dirty="0"/>
              <a:t> </a:t>
            </a:r>
            <a:r>
              <a:rPr sz="3200" spc="-30" dirty="0"/>
              <a:t>realities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866893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74319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199" y="1082675"/>
            <a:ext cx="5933440" cy="2239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003B49"/>
                </a:solidFill>
                <a:latin typeface="Arial"/>
                <a:cs typeface="Arial"/>
              </a:rPr>
              <a:t>Reality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1: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475" b="1" spc="89" baseline="-16835" dirty="0">
                <a:solidFill>
                  <a:srgbClr val="003B49"/>
                </a:solidFill>
                <a:latin typeface="Arial"/>
                <a:cs typeface="Arial"/>
              </a:rPr>
              <a:t>1</a:t>
            </a:r>
            <a:r>
              <a:rPr sz="2475" b="1" spc="-75" baseline="-168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B49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281940" marR="17780">
              <a:lnSpc>
                <a:spcPct val="125000"/>
              </a:lnSpc>
              <a:spcBef>
                <a:spcPts val="2100"/>
              </a:spcBef>
            </a:pPr>
            <a:r>
              <a:rPr sz="2000" dirty="0">
                <a:latin typeface="Arial"/>
                <a:cs typeface="Arial"/>
              </a:rPr>
              <a:t>Effect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we’re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interested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exists</a:t>
            </a:r>
            <a:r>
              <a:rPr sz="2000" spc="-100" dirty="0">
                <a:latin typeface="Arial"/>
                <a:cs typeface="Arial"/>
              </a:rPr>
              <a:t>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e.g.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“There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003B49"/>
                </a:solidFill>
                <a:latin typeface="Arial"/>
                <a:cs typeface="Arial"/>
              </a:rPr>
              <a:t>a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difference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between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B”</a:t>
            </a:r>
            <a:endParaRPr sz="2000">
              <a:latin typeface="Arial"/>
              <a:cs typeface="Arial"/>
            </a:endParaRPr>
          </a:p>
          <a:p>
            <a:pPr marL="281940" marR="221615">
              <a:lnSpc>
                <a:spcPct val="125000"/>
              </a:lnSpc>
              <a:spcBef>
                <a:spcPts val="900"/>
              </a:spcBef>
            </a:pPr>
            <a:r>
              <a:rPr sz="2000" spc="-80" dirty="0">
                <a:latin typeface="Arial"/>
                <a:cs typeface="Arial"/>
              </a:rPr>
              <a:t>Sampling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population </a:t>
            </a:r>
            <a:r>
              <a:rPr sz="2000" b="1" spc="-50" dirty="0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r>
              <a:rPr sz="200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difference: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860" y="3764547"/>
            <a:ext cx="5488984" cy="26310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649" y="1866893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4649" y="3124193"/>
            <a:ext cx="85725" cy="8570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37300" y="1082675"/>
            <a:ext cx="5915025" cy="2239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003B49"/>
                </a:solidFill>
                <a:latin typeface="Arial"/>
                <a:cs typeface="Arial"/>
              </a:rPr>
              <a:t>Reality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2: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475" b="1" spc="89" baseline="-16835" dirty="0">
                <a:solidFill>
                  <a:srgbClr val="003B49"/>
                </a:solidFill>
                <a:latin typeface="Arial"/>
                <a:cs typeface="Arial"/>
              </a:rPr>
              <a:t>0</a:t>
            </a:r>
            <a:r>
              <a:rPr sz="2475" b="1" spc="-75" baseline="-168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B49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225425" marR="30480">
              <a:lnSpc>
                <a:spcPct val="126600"/>
              </a:lnSpc>
              <a:spcBef>
                <a:spcPts val="2060"/>
              </a:spcBef>
            </a:pPr>
            <a:r>
              <a:rPr sz="2000" dirty="0">
                <a:latin typeface="Arial"/>
                <a:cs typeface="Arial"/>
              </a:rPr>
              <a:t>Effect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we’re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interested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003B49"/>
                </a:solidFill>
                <a:latin typeface="Arial"/>
                <a:cs typeface="Arial"/>
              </a:rPr>
              <a:t>doesn’t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03B49"/>
                </a:solidFill>
                <a:latin typeface="Arial"/>
                <a:cs typeface="Arial"/>
              </a:rPr>
              <a:t>exist</a:t>
            </a:r>
            <a:r>
              <a:rPr sz="2000" spc="-75" dirty="0">
                <a:latin typeface="Arial"/>
                <a:cs typeface="Arial"/>
              </a:rPr>
              <a:t>.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e.g.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“There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3B49"/>
                </a:solidFill>
                <a:latin typeface="Arial"/>
                <a:cs typeface="Arial"/>
              </a:rPr>
              <a:t>no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difference</a:t>
            </a:r>
            <a:r>
              <a:rPr sz="200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between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B.”</a:t>
            </a:r>
            <a:endParaRPr sz="20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1425"/>
              </a:spcBef>
            </a:pPr>
            <a:r>
              <a:rPr sz="2000" spc="-80" dirty="0">
                <a:latin typeface="Arial"/>
                <a:cs typeface="Arial"/>
              </a:rPr>
              <a:t>Sampling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0: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1535" y="3764547"/>
            <a:ext cx="5488984" cy="26310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20" dirty="0"/>
              <a:t>Two</a:t>
            </a:r>
            <a:r>
              <a:rPr sz="3200" spc="-245" dirty="0"/>
              <a:t> </a:t>
            </a:r>
            <a:r>
              <a:rPr sz="3200" spc="-30" dirty="0"/>
              <a:t>realities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819268"/>
            <a:ext cx="85725" cy="857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743193"/>
            <a:ext cx="85725" cy="857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657593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4199" y="1082675"/>
            <a:ext cx="5941060" cy="3162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003B49"/>
                </a:solidFill>
                <a:latin typeface="Arial"/>
                <a:cs typeface="Arial"/>
              </a:rPr>
              <a:t>Significance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281940" marR="82550">
              <a:lnSpc>
                <a:spcPct val="140600"/>
              </a:lnSpc>
              <a:spcBef>
                <a:spcPts val="1350"/>
              </a:spcBef>
            </a:pPr>
            <a:r>
              <a:rPr sz="2000" spc="65" dirty="0">
                <a:latin typeface="Arial"/>
                <a:cs typeface="Arial"/>
              </a:rPr>
              <a:t>If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H</a:t>
            </a:r>
            <a:r>
              <a:rPr sz="2475" spc="89" baseline="-16835" dirty="0">
                <a:latin typeface="Arial"/>
                <a:cs typeface="Arial"/>
              </a:rPr>
              <a:t>0</a:t>
            </a:r>
            <a:r>
              <a:rPr sz="2475" spc="-37" baseline="-168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likely/unlikely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(e.g.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difference)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observed?</a:t>
            </a:r>
            <a:endParaRPr sz="2000">
              <a:latin typeface="Arial"/>
              <a:cs typeface="Arial"/>
            </a:endParaRPr>
          </a:p>
          <a:p>
            <a:pPr marL="281940" marR="43180">
              <a:lnSpc>
                <a:spcPct val="140600"/>
              </a:lnSpc>
              <a:spcBef>
                <a:spcPts val="525"/>
              </a:spcBef>
            </a:pPr>
            <a:r>
              <a:rPr sz="2000" spc="-70" dirty="0">
                <a:latin typeface="Arial"/>
                <a:cs typeface="Arial"/>
              </a:rPr>
              <a:t>Can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reject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H</a:t>
            </a:r>
            <a:r>
              <a:rPr sz="2475" spc="89" baseline="-16835" dirty="0">
                <a:latin typeface="Arial"/>
                <a:cs typeface="Arial"/>
              </a:rPr>
              <a:t>0</a:t>
            </a:r>
            <a:r>
              <a:rPr sz="2475" spc="-60" baseline="-168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based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observed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our </a:t>
            </a:r>
            <a:r>
              <a:rPr sz="2000" spc="-10" dirty="0">
                <a:latin typeface="Arial"/>
                <a:cs typeface="Arial"/>
              </a:rPr>
              <a:t>data?</a:t>
            </a:r>
            <a:endParaRPr sz="2000">
              <a:latin typeface="Arial"/>
              <a:cs typeface="Arial"/>
            </a:endParaRPr>
          </a:p>
          <a:p>
            <a:pPr marL="281940" marR="771525">
              <a:lnSpc>
                <a:spcPct val="128099"/>
              </a:lnSpc>
              <a:spcBef>
                <a:spcPts val="750"/>
              </a:spcBef>
            </a:pPr>
            <a:r>
              <a:rPr sz="2000" spc="-20" dirty="0">
                <a:latin typeface="Arial"/>
                <a:cs typeface="Arial"/>
              </a:rPr>
              <a:t>“Statistically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significant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result”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sufficiently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unlikely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under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null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649" y="1866893"/>
            <a:ext cx="85725" cy="85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4649" y="3124193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37300" y="1082675"/>
            <a:ext cx="5915025" cy="2239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003B49"/>
                </a:solidFill>
                <a:latin typeface="Arial"/>
                <a:cs typeface="Arial"/>
              </a:rPr>
              <a:t>Reality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2: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475" b="1" spc="89" baseline="-16835" dirty="0">
                <a:solidFill>
                  <a:srgbClr val="003B49"/>
                </a:solidFill>
                <a:latin typeface="Arial"/>
                <a:cs typeface="Arial"/>
              </a:rPr>
              <a:t>0</a:t>
            </a:r>
            <a:r>
              <a:rPr sz="2475" b="1" spc="-75" baseline="-168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B49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225425" marR="30480">
              <a:lnSpc>
                <a:spcPct val="126600"/>
              </a:lnSpc>
              <a:spcBef>
                <a:spcPts val="2060"/>
              </a:spcBef>
            </a:pPr>
            <a:r>
              <a:rPr sz="2000" dirty="0">
                <a:latin typeface="Arial"/>
                <a:cs typeface="Arial"/>
              </a:rPr>
              <a:t>Effect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we’re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interested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003B49"/>
                </a:solidFill>
                <a:latin typeface="Arial"/>
                <a:cs typeface="Arial"/>
              </a:rPr>
              <a:t>doesn’t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03B49"/>
                </a:solidFill>
                <a:latin typeface="Arial"/>
                <a:cs typeface="Arial"/>
              </a:rPr>
              <a:t>exist</a:t>
            </a:r>
            <a:r>
              <a:rPr sz="2000" spc="-75" dirty="0">
                <a:latin typeface="Arial"/>
                <a:cs typeface="Arial"/>
              </a:rPr>
              <a:t>.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e.g.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“There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3B49"/>
                </a:solidFill>
                <a:latin typeface="Arial"/>
                <a:cs typeface="Arial"/>
              </a:rPr>
              <a:t>no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difference</a:t>
            </a:r>
            <a:r>
              <a:rPr sz="200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between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group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B.”</a:t>
            </a:r>
            <a:endParaRPr sz="20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1425"/>
              </a:spcBef>
            </a:pPr>
            <a:r>
              <a:rPr sz="2000" spc="-80" dirty="0">
                <a:latin typeface="Arial"/>
                <a:cs typeface="Arial"/>
              </a:rPr>
              <a:t>Sampling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0: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1535" y="3764547"/>
            <a:ext cx="5488984" cy="26310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/>
              <a:t>Example:</a:t>
            </a:r>
            <a:r>
              <a:rPr sz="3200" spc="-229" dirty="0"/>
              <a:t> </a:t>
            </a:r>
            <a:r>
              <a:rPr sz="3200" spc="-45" dirty="0"/>
              <a:t>Heavy</a:t>
            </a:r>
            <a:r>
              <a:rPr sz="3200" spc="-225" dirty="0"/>
              <a:t> </a:t>
            </a:r>
            <a:r>
              <a:rPr sz="3200" spc="-30" dirty="0"/>
              <a:t>metal</a:t>
            </a:r>
            <a:r>
              <a:rPr sz="3200" spc="-225" dirty="0"/>
              <a:t> </a:t>
            </a:r>
            <a:r>
              <a:rPr sz="3200" spc="-160" dirty="0"/>
              <a:t>orcas</a:t>
            </a:r>
            <a:r>
              <a:rPr sz="3200" spc="-225" dirty="0"/>
              <a:t> </a:t>
            </a:r>
            <a:r>
              <a:rPr sz="4050" b="0" spc="-860" dirty="0">
                <a:solidFill>
                  <a:srgbClr val="000000"/>
                </a:solidFill>
                <a:latin typeface="Apple Color Emoji"/>
                <a:cs typeface="Apple Color Emoji"/>
              </a:rPr>
              <a:t>🤘</a:t>
            </a:r>
            <a:endParaRPr sz="4050">
              <a:latin typeface="Apple Color Emoji"/>
              <a:cs typeface="Apple Color Emoj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209668"/>
            <a:ext cx="85725" cy="85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4075" y="895985"/>
            <a:ext cx="883983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25370">
              <a:lnSpc>
                <a:spcPct val="159400"/>
              </a:lnSpc>
              <a:spcBef>
                <a:spcPts val="95"/>
              </a:spcBef>
            </a:pPr>
            <a:r>
              <a:rPr sz="2000" spc="-45" dirty="0">
                <a:latin typeface="Arial"/>
                <a:cs typeface="Arial"/>
              </a:rPr>
              <a:t>Increased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orca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attacks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boats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crossing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Gibraltar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Strait </a:t>
            </a:r>
            <a:r>
              <a:rPr sz="2000" spc="-60" dirty="0">
                <a:latin typeface="Arial"/>
                <a:cs typeface="Arial"/>
              </a:rPr>
              <a:t>Sailors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using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heavy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metal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8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(less</a:t>
            </a:r>
            <a:r>
              <a:rPr sz="2000" spc="-114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than</a:t>
            </a:r>
            <a:r>
              <a:rPr sz="2000" spc="-12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spc="-2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reputable)</a:t>
            </a:r>
            <a:r>
              <a:rPr sz="2000" spc="-114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spc="-55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sources</a:t>
            </a:r>
            <a:r>
              <a:rPr sz="2000" spc="-114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claim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works.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Others</a:t>
            </a:r>
            <a:r>
              <a:rPr sz="2000" spc="-114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advise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against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doing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so!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49" y="1695443"/>
            <a:ext cx="85725" cy="85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49" y="2181218"/>
            <a:ext cx="85725" cy="857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9624" y="2714624"/>
            <a:ext cx="7458074" cy="4190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96324" y="2714618"/>
            <a:ext cx="4010024" cy="14096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96324" y="4705342"/>
            <a:ext cx="4010024" cy="13620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50" y="1990082"/>
            <a:ext cx="85725" cy="857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350" y="2428232"/>
            <a:ext cx="85725" cy="85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600" y="800100"/>
            <a:ext cx="5960745" cy="557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3400">
              <a:lnSpc>
                <a:spcPct val="128099"/>
              </a:lnSpc>
              <a:spcBef>
                <a:spcPts val="95"/>
              </a:spcBef>
            </a:pPr>
            <a:r>
              <a:rPr sz="2000" b="1" spc="-125" dirty="0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3B49"/>
                </a:solidFill>
                <a:latin typeface="Arial"/>
                <a:cs typeface="Arial"/>
              </a:rPr>
              <a:t>QUESTION:</a:t>
            </a:r>
            <a:r>
              <a:rPr sz="2000" b="1" spc="-114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Does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heavy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metal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music </a:t>
            </a:r>
            <a:r>
              <a:rPr sz="2000" dirty="0">
                <a:latin typeface="Arial"/>
                <a:cs typeface="Arial"/>
              </a:rPr>
              <a:t>affect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hostile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behaviour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orcas?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Boat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Martina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blasting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heavy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metal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music</a:t>
            </a:r>
            <a:endParaRPr sz="2000" dirty="0">
              <a:latin typeface="Arial"/>
              <a:cs typeface="Arial"/>
            </a:endParaRPr>
          </a:p>
          <a:p>
            <a:pPr marL="269240" marR="541020">
              <a:lnSpc>
                <a:spcPct val="109400"/>
              </a:lnSpc>
              <a:spcBef>
                <a:spcPts val="825"/>
              </a:spcBef>
            </a:pPr>
            <a:r>
              <a:rPr sz="2000" spc="-10" dirty="0">
                <a:latin typeface="Arial"/>
                <a:cs typeface="Arial"/>
              </a:rPr>
              <a:t>Boat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Jennifer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blasting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Shrek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music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(control group)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2100"/>
              </a:spcBef>
            </a:pPr>
            <a:r>
              <a:rPr sz="2000" b="1" spc="-65" dirty="0">
                <a:solidFill>
                  <a:srgbClr val="003B49"/>
                </a:solidFill>
                <a:latin typeface="Arial"/>
                <a:cs typeface="Arial"/>
              </a:rPr>
              <a:t>CONCEPTUAL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03B49"/>
                </a:solidFill>
                <a:latin typeface="Arial"/>
                <a:cs typeface="Arial"/>
              </a:rPr>
              <a:t>HYPOTHESIS: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Playing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heavy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metal </a:t>
            </a:r>
            <a:r>
              <a:rPr sz="2000" spc="-60" dirty="0">
                <a:latin typeface="Arial"/>
                <a:cs typeface="Arial"/>
              </a:rPr>
              <a:t>music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associated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reduced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hostility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orcas.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2000" i="1" spc="-160" dirty="0">
                <a:latin typeface="Arial"/>
                <a:cs typeface="Arial"/>
              </a:rPr>
              <a:t>Reduced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35" dirty="0">
                <a:latin typeface="Arial"/>
                <a:cs typeface="Arial"/>
              </a:rPr>
              <a:t>hostility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orcas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1900" spc="-50" dirty="0">
                <a:latin typeface="필기체"/>
                <a:cs typeface="필기체"/>
              </a:rPr>
              <a:t>➞</a:t>
            </a:r>
            <a:endParaRPr sz="1900" dirty="0">
              <a:latin typeface="필기체"/>
              <a:cs typeface="필기체"/>
            </a:endParaRPr>
          </a:p>
          <a:p>
            <a:pPr marL="81915">
              <a:lnSpc>
                <a:spcPct val="100000"/>
              </a:lnSpc>
              <a:spcBef>
                <a:spcPts val="600"/>
              </a:spcBef>
            </a:pPr>
            <a:r>
              <a:rPr sz="2000" i="1" spc="-100" dirty="0">
                <a:latin typeface="Arial"/>
                <a:cs typeface="Arial"/>
              </a:rPr>
              <a:t>Shorter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orca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attack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duration</a:t>
            </a:r>
            <a:endParaRPr sz="2000" dirty="0">
              <a:latin typeface="Arial"/>
              <a:cs typeface="Arial"/>
            </a:endParaRPr>
          </a:p>
          <a:p>
            <a:pPr marL="12700" marR="260350">
              <a:lnSpc>
                <a:spcPct val="126600"/>
              </a:lnSpc>
              <a:spcBef>
                <a:spcPts val="1835"/>
              </a:spcBef>
            </a:pPr>
            <a:r>
              <a:rPr sz="2000" b="1" spc="-55" dirty="0">
                <a:solidFill>
                  <a:srgbClr val="003B49"/>
                </a:solidFill>
                <a:latin typeface="Arial"/>
                <a:cs typeface="Arial"/>
              </a:rPr>
              <a:t>OPERATIONAL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03B49"/>
                </a:solidFill>
                <a:latin typeface="Arial"/>
                <a:cs typeface="Arial"/>
              </a:rPr>
              <a:t>HYPOTHESIS: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Playing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heavy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metal </a:t>
            </a:r>
            <a:r>
              <a:rPr sz="2000" spc="-60" dirty="0">
                <a:latin typeface="Arial"/>
                <a:cs typeface="Arial"/>
              </a:rPr>
              <a:t>music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associated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shorter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orca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attack </a:t>
            </a:r>
            <a:r>
              <a:rPr sz="2000" dirty="0">
                <a:latin typeface="Arial"/>
                <a:cs typeface="Arial"/>
              </a:rPr>
              <a:t>duration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compared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Shrek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music.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7376" y="866140"/>
            <a:ext cx="5724524" cy="615315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BE3DB39-10BF-D141-95DD-7FFD06A3525B}"/>
              </a:ext>
            </a:extLst>
          </p:cNvPr>
          <p:cNvSpPr txBox="1">
            <a:spLocks/>
          </p:cNvSpPr>
          <p:nvPr/>
        </p:nvSpPr>
        <p:spPr>
          <a:xfrm>
            <a:off x="596900" y="46662"/>
            <a:ext cx="122174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3200" spc="-130"/>
              <a:t>Example:</a:t>
            </a:r>
            <a:r>
              <a:rPr lang="en-GB" sz="3200" spc="-229"/>
              <a:t> </a:t>
            </a:r>
            <a:r>
              <a:rPr lang="en-GB" sz="3200" spc="-45"/>
              <a:t>Heavy</a:t>
            </a:r>
            <a:r>
              <a:rPr lang="en-GB" sz="3200" spc="-225"/>
              <a:t> </a:t>
            </a:r>
            <a:r>
              <a:rPr lang="en-GB" sz="3200" spc="-30"/>
              <a:t>metal</a:t>
            </a:r>
            <a:r>
              <a:rPr lang="en-GB" sz="3200" spc="-225"/>
              <a:t> </a:t>
            </a:r>
            <a:r>
              <a:rPr lang="en-GB" sz="3200" spc="-160"/>
              <a:t>orcas</a:t>
            </a:r>
            <a:r>
              <a:rPr lang="en-GB" sz="3200" spc="-225"/>
              <a:t> </a:t>
            </a:r>
            <a:r>
              <a:rPr lang="en-GB" sz="4050" spc="-860">
                <a:solidFill>
                  <a:srgbClr val="000000"/>
                </a:solidFill>
                <a:latin typeface="Apple Color Emoji"/>
                <a:cs typeface="Apple Color Emoji"/>
              </a:rPr>
              <a:t>🤘</a:t>
            </a:r>
            <a:endParaRPr lang="en-GB" sz="4050" dirty="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Our</a:t>
            </a:r>
            <a:r>
              <a:rPr spc="-295" dirty="0"/>
              <a:t> </a:t>
            </a:r>
            <a:r>
              <a:rPr spc="-155" dirty="0"/>
              <a:t>hypotheses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6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950" y="1016000"/>
            <a:ext cx="11744960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38900"/>
              </a:lnSpc>
              <a:spcBef>
                <a:spcPts val="100"/>
              </a:spcBef>
            </a:pPr>
            <a:r>
              <a:rPr sz="2250" b="1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775" b="1" baseline="-16516" dirty="0">
                <a:solidFill>
                  <a:srgbClr val="003B49"/>
                </a:solidFill>
                <a:latin typeface="Arial"/>
                <a:cs typeface="Arial"/>
              </a:rPr>
              <a:t>1</a:t>
            </a:r>
            <a:r>
              <a:rPr sz="2250" dirty="0">
                <a:latin typeface="Arial"/>
                <a:cs typeface="Arial"/>
              </a:rPr>
              <a:t>: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-120" dirty="0">
                <a:latin typeface="Arial"/>
                <a:cs typeface="Arial"/>
              </a:rPr>
              <a:t>Orca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95" dirty="0">
                <a:latin typeface="Arial"/>
                <a:cs typeface="Arial"/>
              </a:rPr>
              <a:t>attacks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30" dirty="0">
                <a:latin typeface="Arial"/>
                <a:cs typeface="Arial"/>
              </a:rPr>
              <a:t>will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90" dirty="0">
                <a:latin typeface="Arial"/>
                <a:cs typeface="Arial"/>
              </a:rPr>
              <a:t>be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95" dirty="0">
                <a:latin typeface="Arial"/>
                <a:cs typeface="Arial"/>
              </a:rPr>
              <a:t>signif,cantly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00" dirty="0">
                <a:latin typeface="Arial"/>
                <a:cs typeface="Arial"/>
              </a:rPr>
              <a:t>shorter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when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14" dirty="0">
                <a:latin typeface="Arial"/>
                <a:cs typeface="Arial"/>
              </a:rPr>
              <a:t>playing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55" dirty="0">
                <a:latin typeface="Arial"/>
                <a:cs typeface="Arial"/>
              </a:rPr>
              <a:t>heavy </a:t>
            </a:r>
            <a:r>
              <a:rPr sz="2250" i="1" spc="-90" dirty="0">
                <a:latin typeface="Arial"/>
                <a:cs typeface="Arial"/>
              </a:rPr>
              <a:t>metal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0" dirty="0">
                <a:latin typeface="Arial"/>
                <a:cs typeface="Arial"/>
              </a:rPr>
              <a:t>music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50" dirty="0">
                <a:latin typeface="Arial"/>
                <a:cs typeface="Arial"/>
              </a:rPr>
              <a:t>compared </a:t>
            </a:r>
            <a:r>
              <a:rPr sz="2250" i="1" spc="-25" dirty="0">
                <a:latin typeface="Arial"/>
                <a:cs typeface="Arial"/>
              </a:rPr>
              <a:t>to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14" dirty="0">
                <a:latin typeface="Arial"/>
                <a:cs typeface="Arial"/>
              </a:rPr>
              <a:t>playing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20" dirty="0">
                <a:latin typeface="Arial"/>
                <a:cs typeface="Arial"/>
              </a:rPr>
              <a:t>Shrek </a:t>
            </a:r>
            <a:r>
              <a:rPr sz="2250" i="1" spc="-55" dirty="0">
                <a:latin typeface="Arial"/>
                <a:cs typeface="Arial"/>
              </a:rPr>
              <a:t>soundtracks.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75"/>
              </a:spcBef>
            </a:pPr>
            <a:r>
              <a:rPr sz="2250" b="1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775" b="1" baseline="-16516" dirty="0">
                <a:solidFill>
                  <a:srgbClr val="003B49"/>
                </a:solidFill>
                <a:latin typeface="Arial"/>
                <a:cs typeface="Arial"/>
              </a:rPr>
              <a:t>0</a:t>
            </a:r>
            <a:r>
              <a:rPr sz="2250" dirty="0">
                <a:latin typeface="Arial"/>
                <a:cs typeface="Arial"/>
              </a:rPr>
              <a:t>: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-170" dirty="0">
                <a:latin typeface="Arial"/>
                <a:cs typeface="Arial"/>
              </a:rPr>
              <a:t>There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30" dirty="0">
                <a:latin typeface="Arial"/>
                <a:cs typeface="Arial"/>
              </a:rPr>
              <a:t>will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90" dirty="0">
                <a:latin typeface="Arial"/>
                <a:cs typeface="Arial"/>
              </a:rPr>
              <a:t>be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no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05" dirty="0">
                <a:latin typeface="Arial"/>
                <a:cs typeface="Arial"/>
              </a:rPr>
              <a:t>signif,cant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20" dirty="0">
                <a:latin typeface="Arial"/>
                <a:cs typeface="Arial"/>
              </a:rPr>
              <a:t>difference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55" dirty="0">
                <a:latin typeface="Arial"/>
                <a:cs typeface="Arial"/>
              </a:rPr>
              <a:t>in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70" dirty="0">
                <a:latin typeface="Arial"/>
                <a:cs typeface="Arial"/>
              </a:rPr>
              <a:t>attack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duration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5" dirty="0">
                <a:latin typeface="Arial"/>
                <a:cs typeface="Arial"/>
              </a:rPr>
              <a:t>between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85" dirty="0">
                <a:latin typeface="Arial"/>
                <a:cs typeface="Arial"/>
              </a:rPr>
              <a:t>the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55" dirty="0">
                <a:latin typeface="Arial"/>
                <a:cs typeface="Arial"/>
              </a:rPr>
              <a:t>two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i="1" spc="-140" dirty="0">
                <a:latin typeface="Arial"/>
                <a:cs typeface="Arial"/>
              </a:rPr>
              <a:t>music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i="1" spc="-10" dirty="0">
                <a:latin typeface="Arial"/>
                <a:cs typeface="Arial"/>
              </a:rPr>
              <a:t>styles.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24091"/>
            <a:ext cx="95249" cy="952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Our</a:t>
            </a:r>
            <a:r>
              <a:rPr spc="-295" dirty="0"/>
              <a:t> </a:t>
            </a:r>
            <a:r>
              <a:rPr spc="-155" dirty="0"/>
              <a:t>hypotheses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6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4199" y="1035050"/>
            <a:ext cx="370014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STATISTICAL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003B49"/>
                </a:solidFill>
                <a:latin typeface="Arial"/>
                <a:cs typeface="Arial"/>
              </a:rPr>
              <a:t>HYPOTHESES:</a:t>
            </a:r>
            <a:endParaRPr sz="225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2250"/>
              </a:spcBef>
            </a:pP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775" b="1" spc="-37" baseline="-16516" dirty="0">
                <a:solidFill>
                  <a:srgbClr val="003B49"/>
                </a:solidFill>
                <a:latin typeface="Arial"/>
                <a:cs typeface="Arial"/>
              </a:rPr>
              <a:t>1</a:t>
            </a:r>
            <a:r>
              <a:rPr sz="2250" spc="-25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971916"/>
            <a:ext cx="95249" cy="952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7250" y="3816350"/>
            <a:ext cx="4984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H</a:t>
            </a:r>
            <a:r>
              <a:rPr sz="2775" spc="-37" baseline="-16516" dirty="0">
                <a:latin typeface="Arial"/>
                <a:cs typeface="Arial"/>
              </a:rPr>
              <a:t>0</a:t>
            </a:r>
            <a:r>
              <a:rPr sz="2250" spc="-25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5519" y="2491422"/>
            <a:ext cx="3085465" cy="9588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(Shrek)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Times New Roman"/>
                <a:cs typeface="Times New Roman"/>
              </a:rPr>
              <a:t>−</a:t>
            </a:r>
            <a:r>
              <a:rPr sz="3825" spc="112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(Metal)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3825" baseline="7625" dirty="0">
                <a:latin typeface="Times New Roman"/>
                <a:cs typeface="Times New Roman"/>
              </a:rPr>
              <a:t>≠</a:t>
            </a:r>
            <a:r>
              <a:rPr sz="3825" spc="352" baseline="7625" dirty="0">
                <a:latin typeface="Times New Roman"/>
                <a:cs typeface="Times New Roman"/>
              </a:rPr>
              <a:t> </a:t>
            </a:r>
            <a:r>
              <a:rPr sz="3825" spc="-75" baseline="7625" dirty="0">
                <a:latin typeface="Times New Roman"/>
                <a:cs typeface="Times New Roman"/>
              </a:rPr>
              <a:t>0</a:t>
            </a:r>
            <a:endParaRPr sz="3825" baseline="7625">
              <a:latin typeface="Times New Roman"/>
              <a:cs typeface="Times New Roman"/>
            </a:endParaRPr>
          </a:p>
          <a:p>
            <a:pPr marL="36195" algn="ctr">
              <a:lnSpc>
                <a:spcPct val="100000"/>
              </a:lnSpc>
              <a:spcBef>
                <a:spcPts val="61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(Shrek)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3825" baseline="7625" dirty="0">
                <a:latin typeface="Times New Roman"/>
                <a:cs typeface="Times New Roman"/>
              </a:rPr>
              <a:t>&gt;</a:t>
            </a:r>
            <a:r>
              <a:rPr sz="3825" spc="352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(Metal)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519" y="4653597"/>
            <a:ext cx="3090545" cy="9588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(Shrek)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Times New Roman"/>
                <a:cs typeface="Times New Roman"/>
              </a:rPr>
              <a:t>−</a:t>
            </a:r>
            <a:r>
              <a:rPr sz="3825" spc="112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(Metal)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3825" baseline="7625" dirty="0">
                <a:latin typeface="Times New Roman"/>
                <a:cs typeface="Times New Roman"/>
              </a:rPr>
              <a:t>=</a:t>
            </a:r>
            <a:r>
              <a:rPr sz="3825" spc="352" baseline="7625" dirty="0">
                <a:latin typeface="Times New Roman"/>
                <a:cs typeface="Times New Roman"/>
              </a:rPr>
              <a:t> </a:t>
            </a:r>
            <a:r>
              <a:rPr sz="3825" spc="-75" baseline="7625" dirty="0">
                <a:latin typeface="Times New Roman"/>
                <a:cs typeface="Times New Roman"/>
              </a:rPr>
              <a:t>0</a:t>
            </a:r>
            <a:endParaRPr sz="3825" baseline="7625">
              <a:latin typeface="Times New Roman"/>
              <a:cs typeface="Times New Roman"/>
            </a:endParaRPr>
          </a:p>
          <a:p>
            <a:pPr marL="31115" algn="ctr">
              <a:lnSpc>
                <a:spcPct val="100000"/>
              </a:lnSpc>
              <a:spcBef>
                <a:spcPts val="61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(Shrek)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3825" baseline="7625" dirty="0">
                <a:latin typeface="Times New Roman"/>
                <a:cs typeface="Times New Roman"/>
              </a:rPr>
              <a:t>=</a:t>
            </a:r>
            <a:r>
              <a:rPr sz="3825" spc="352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7" baseline="7625" dirty="0">
                <a:latin typeface="STIX Two Math"/>
                <a:cs typeface="STIX Two Math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(Metal)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74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Decide</a:t>
            </a:r>
            <a:r>
              <a:rPr spc="-295" dirty="0"/>
              <a:t> </a:t>
            </a:r>
            <a:r>
              <a:rPr spc="-160" dirty="0"/>
              <a:t>on</a:t>
            </a:r>
            <a:r>
              <a:rPr spc="-295" dirty="0"/>
              <a:t> </a:t>
            </a:r>
            <a:r>
              <a:rPr spc="-20" dirty="0"/>
              <a:t>the</a:t>
            </a:r>
            <a:r>
              <a:rPr spc="-295" dirty="0"/>
              <a:t> </a:t>
            </a:r>
            <a:r>
              <a:rPr dirty="0">
                <a:latin typeface="Helvetica"/>
                <a:cs typeface="Helvetica"/>
              </a:rPr>
              <a:t>α</a:t>
            </a:r>
            <a:r>
              <a:rPr spc="-295" dirty="0">
                <a:latin typeface="Helvetica"/>
                <a:cs typeface="Helvetica"/>
              </a:rPr>
              <a:t> </a:t>
            </a:r>
            <a:r>
              <a:rPr spc="-120" dirty="0"/>
              <a:t>(alpha)</a:t>
            </a:r>
            <a:r>
              <a:rPr spc="-295" dirty="0"/>
              <a:t> </a:t>
            </a:r>
            <a:r>
              <a:rPr spc="-55" dirty="0"/>
              <a:t>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485E7-02D1-494A-9AC9-41D44C5B8A8E}"/>
              </a:ext>
            </a:extLst>
          </p:cNvPr>
          <p:cNvSpPr/>
          <p:nvPr/>
        </p:nvSpPr>
        <p:spPr>
          <a:xfrm>
            <a:off x="838200" y="1463576"/>
            <a:ext cx="67056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l-GR" b="0" i="0" u="none" strike="noStrike" dirty="0">
                <a:effectLst/>
                <a:latin typeface="STIXGeneral-Italic"/>
              </a:rPr>
              <a:t>𝛼</a:t>
            </a:r>
            <a:r>
              <a:rPr lang="el-GR" b="0" i="0" u="none" strike="noStrike" dirty="0">
                <a:effectLst/>
                <a:latin typeface="inherit"/>
              </a:rPr>
              <a:t>α</a:t>
            </a:r>
            <a:r>
              <a:rPr lang="el-GR" dirty="0">
                <a:effectLst/>
                <a:latin typeface="inherit"/>
              </a:rPr>
              <a:t> </a:t>
            </a:r>
            <a:r>
              <a:rPr lang="en-GB" dirty="0">
                <a:effectLst/>
                <a:latin typeface="inherit"/>
              </a:rPr>
              <a:t>level - the rate of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false-positive findings</a:t>
            </a:r>
            <a:r>
              <a:rPr lang="en-GB" dirty="0">
                <a:effectLst/>
                <a:latin typeface="inherit"/>
              </a:rPr>
              <a:t> that we’re willing to accept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if</a:t>
            </a:r>
            <a:r>
              <a:rPr lang="en-GB" dirty="0">
                <a:effectLst/>
                <a:latin typeface="inherit"/>
              </a:rPr>
              <a:t> we’re living in a reality where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the null hypothesis is true.</a:t>
            </a:r>
            <a:endParaRPr lang="en-GB" dirty="0">
              <a:effectLst/>
              <a:latin typeface="inherit"/>
            </a:endParaRPr>
          </a:p>
          <a:p>
            <a:pPr fontAlgn="base"/>
            <a:r>
              <a:rPr lang="en-GB" dirty="0">
                <a:effectLst/>
                <a:latin typeface="inherit"/>
              </a:rPr>
              <a:t>If we were to repeat our experiment over and over again, how often are we willing to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incorrectly reject the null hypothesis</a:t>
            </a:r>
            <a:r>
              <a:rPr lang="en-GB" dirty="0">
                <a:effectLst/>
                <a:latin typeface="inherit"/>
              </a:rPr>
              <a:t>?</a:t>
            </a:r>
            <a:r>
              <a:rPr lang="en-GB" baseline="30000" dirty="0">
                <a:effectLst/>
                <a:latin typeface="inherit"/>
              </a:rPr>
              <a:t>1</a:t>
            </a:r>
            <a:endParaRPr lang="en-GB" dirty="0">
              <a:effectLst/>
              <a:latin typeface="inherit"/>
            </a:endParaRPr>
          </a:p>
          <a:p>
            <a:pPr fontAlgn="base"/>
            <a:r>
              <a:rPr lang="en-GB" dirty="0">
                <a:effectLst/>
                <a:latin typeface="inherit"/>
              </a:rPr>
              <a:t>The decision should be based on a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cost benefit analysis</a:t>
            </a:r>
            <a:r>
              <a:rPr lang="en-GB" dirty="0">
                <a:effectLst/>
                <a:latin typeface="inherit"/>
              </a:rPr>
              <a:t> - how risky is it to be wrong?</a:t>
            </a:r>
          </a:p>
          <a:p>
            <a:pPr fontAlgn="base"/>
            <a:r>
              <a:rPr lang="en-GB" dirty="0">
                <a:effectLst/>
                <a:latin typeface="inherit"/>
              </a:rPr>
              <a:t>Psychologists often use the </a:t>
            </a:r>
            <a:r>
              <a:rPr lang="en-GB" b="0" i="0" u="none" strike="noStrike" dirty="0">
                <a:effectLst/>
                <a:latin typeface="STIXGeneral-Italic"/>
              </a:rPr>
              <a:t>𝛼</a:t>
            </a:r>
            <a:r>
              <a:rPr lang="el-GR" b="0" i="0" u="none" strike="noStrike" dirty="0">
                <a:effectLst/>
                <a:latin typeface="inherit"/>
              </a:rPr>
              <a:t>α</a:t>
            </a:r>
            <a:r>
              <a:rPr lang="el-GR" dirty="0">
                <a:effectLst/>
                <a:latin typeface="inherit"/>
              </a:rPr>
              <a:t>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rate of 5%</a:t>
            </a:r>
            <a:r>
              <a:rPr lang="en-GB" dirty="0">
                <a:effectLst/>
                <a:latin typeface="inherit"/>
              </a:rPr>
              <a:t> as a blanket rule with no justification ¯\_(</a:t>
            </a:r>
            <a:r>
              <a:rPr lang="ja-JP" altLang="en-US">
                <a:effectLst/>
                <a:latin typeface="inherit"/>
              </a:rPr>
              <a:t>ツ</a:t>
            </a:r>
            <a:r>
              <a:rPr lang="en-US" altLang="ja-JP" dirty="0">
                <a:effectLst/>
                <a:latin typeface="inherit"/>
              </a:rPr>
              <a:t>)_/¯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96949A3-F552-9242-B263-214C49F3C9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44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Calculate</a:t>
            </a:r>
            <a:r>
              <a:rPr spc="-235" dirty="0"/>
              <a:t> </a:t>
            </a:r>
            <a:r>
              <a:rPr spc="-95" dirty="0"/>
              <a:t>statistical</a:t>
            </a:r>
            <a:r>
              <a:rPr spc="-229" dirty="0"/>
              <a:t> </a:t>
            </a:r>
            <a:r>
              <a:rPr spc="-25" dirty="0"/>
              <a:t>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6D131-FC1B-1E46-BF7F-90A121F35FAF}"/>
              </a:ext>
            </a:extLst>
          </p:cNvPr>
          <p:cNvSpPr/>
          <p:nvPr/>
        </p:nvSpPr>
        <p:spPr>
          <a:xfrm>
            <a:off x="762000" y="1333500"/>
            <a:ext cx="6705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br>
              <a:rPr lang="en-GB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It’s a way of deciding how large a sample you need to get meaningful results on a statistical test.</a:t>
            </a:r>
          </a:p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Let’s come back to this later!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9483FCB-447F-8942-8C35-DEF727D522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Calculate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80" dirty="0"/>
              <a:t> </a:t>
            </a:r>
            <a:r>
              <a:rPr spc="-40" dirty="0"/>
              <a:t>test</a:t>
            </a:r>
            <a:r>
              <a:rPr spc="-280" dirty="0"/>
              <a:t> </a:t>
            </a:r>
            <a:r>
              <a:rPr spc="-70" dirty="0"/>
              <a:t>statistic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74E26-7C18-7D43-AFA9-4F29173FDEC7}"/>
              </a:ext>
            </a:extLst>
          </p:cNvPr>
          <p:cNvSpPr/>
          <p:nvPr/>
        </p:nvSpPr>
        <p:spPr>
          <a:xfrm>
            <a:off x="990600" y="1463576"/>
            <a:ext cx="67056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Some numeric value that we use to test the hypothesis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There are different test statistics for different situations.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Some examples you might see reported in a paper: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,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𝜒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inherit"/>
              </a:rPr>
              <a:t>χ2</a:t>
            </a:r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In our case, we can look at the mean difference between the two music styles i.e.:</a:t>
            </a:r>
          </a:p>
          <a:p>
            <a:pPr algn="ctr"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𝑀𝐷𝑖𝑓𝑓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𝑀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TIXGeneral-Italic"/>
              </a:rPr>
              <a:t>ℎ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𝑟𝑒𝑘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)−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𝑀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𝑀𝑒𝑡𝑎𝑙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)</a:t>
            </a:r>
            <a:endParaRPr lang="en-GB" b="0" i="0" dirty="0">
              <a:solidFill>
                <a:srgbClr val="000000"/>
              </a:solidFill>
              <a:effectLst/>
              <a:latin typeface="Lato"/>
            </a:endParaRPr>
          </a:p>
          <a:p>
            <a:br>
              <a:rPr lang="en-GB" dirty="0"/>
            </a:b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5EC3356-5A21-4B48-B8F9-F3A5EBD4CC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Calculate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80" dirty="0"/>
              <a:t> </a:t>
            </a:r>
            <a:r>
              <a:rPr spc="-40" dirty="0"/>
              <a:t>test</a:t>
            </a:r>
            <a:r>
              <a:rPr spc="-280" dirty="0"/>
              <a:t> </a:t>
            </a:r>
            <a:r>
              <a:rPr spc="-70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25525"/>
            <a:ext cx="9512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60" dirty="0">
                <a:latin typeface="Arial"/>
                <a:cs typeface="Arial"/>
              </a:rPr>
              <a:t>Example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1: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6607175"/>
            <a:ext cx="356806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"/>
                <a:cs typeface="Arial"/>
              </a:rPr>
              <a:t>Over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35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minutes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quite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lot!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444" y="1500346"/>
            <a:ext cx="276034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77" baseline="9259" dirty="0">
                <a:latin typeface="STIX Two Math"/>
                <a:cs typeface="STIX Two Math"/>
              </a:rPr>
              <a:t> </a:t>
            </a:r>
            <a:r>
              <a:rPr sz="1250" dirty="0">
                <a:latin typeface="STIX Two Math"/>
                <a:cs typeface="STIX Two Math"/>
              </a:rPr>
              <a:t>𝐷𝑖𝑓𝑓</a:t>
            </a:r>
            <a:r>
              <a:rPr sz="1250" spc="220" dirty="0">
                <a:latin typeface="STIX Two Math"/>
                <a:cs typeface="STIX Two Math"/>
              </a:rPr>
              <a:t>  </a:t>
            </a:r>
            <a:r>
              <a:rPr sz="2700" baseline="9259" dirty="0">
                <a:latin typeface="Times New Roman"/>
                <a:cs typeface="Times New Roman"/>
              </a:rPr>
              <a:t>=</a:t>
            </a:r>
            <a:r>
              <a:rPr sz="2700" spc="284" baseline="9259" dirty="0">
                <a:latin typeface="Times New Roman"/>
                <a:cs typeface="Times New Roman"/>
              </a:rPr>
              <a:t> </a:t>
            </a: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70" baseline="9259" dirty="0">
                <a:latin typeface="STIX Two Math"/>
                <a:cs typeface="STIX Two Math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dirty="0">
                <a:latin typeface="STIX Two Math"/>
                <a:cs typeface="STIX Two Math"/>
              </a:rPr>
              <a:t>𝑆</a:t>
            </a:r>
            <a:r>
              <a:rPr sz="1250" dirty="0">
                <a:latin typeface="Apple Symbols"/>
                <a:cs typeface="Apple Symbols"/>
              </a:rPr>
              <a:t>ℎ</a:t>
            </a:r>
            <a:r>
              <a:rPr sz="1250" dirty="0">
                <a:latin typeface="STIX Two Math"/>
                <a:cs typeface="STIX Two Math"/>
              </a:rPr>
              <a:t>𝑟𝑒𝑘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120" dirty="0">
                <a:latin typeface="Times New Roman"/>
                <a:cs typeface="Times New Roman"/>
              </a:rPr>
              <a:t>  </a:t>
            </a:r>
            <a:r>
              <a:rPr sz="2700" baseline="9259" dirty="0">
                <a:latin typeface="Times New Roman"/>
                <a:cs typeface="Times New Roman"/>
              </a:rPr>
              <a:t>−</a:t>
            </a:r>
            <a:r>
              <a:rPr sz="2700" spc="44" baseline="9259" dirty="0">
                <a:latin typeface="Times New Roman"/>
                <a:cs typeface="Times New Roman"/>
              </a:rPr>
              <a:t> </a:t>
            </a: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70" baseline="9259" dirty="0">
                <a:latin typeface="STIX Two Math"/>
                <a:cs typeface="STIX Two Math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</a:t>
            </a:r>
            <a:r>
              <a:rPr sz="1250" spc="-10" dirty="0">
                <a:latin typeface="STIX Two Math"/>
                <a:cs typeface="STIX Two Math"/>
              </a:rPr>
              <a:t>𝑀𝑒𝑡𝑎𝑙</a:t>
            </a:r>
            <a:r>
              <a:rPr sz="1250" spc="-1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5415" y="1795621"/>
            <a:ext cx="23126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51.28 − 16.00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35.28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4421" y="1833721"/>
            <a:ext cx="65913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92" baseline="9259" dirty="0">
                <a:latin typeface="STIX Two Math"/>
                <a:cs typeface="STIX Two Math"/>
              </a:rPr>
              <a:t> </a:t>
            </a:r>
            <a:r>
              <a:rPr sz="1250" spc="-20" dirty="0">
                <a:latin typeface="STIX Two Math"/>
                <a:cs typeface="STIX Two Math"/>
              </a:rPr>
              <a:t>𝐷𝑖𝑓𝑓</a:t>
            </a:r>
            <a:endParaRPr sz="1250">
              <a:latin typeface="STIX Two Math"/>
              <a:cs typeface="STIX Two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037" y="2500312"/>
            <a:ext cx="9005887" cy="3509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Session</a:t>
            </a:r>
            <a:r>
              <a:rPr spc="-305" dirty="0"/>
              <a:t> </a:t>
            </a:r>
            <a:r>
              <a:rPr spc="-114" dirty="0"/>
              <a:t>links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2E71C27-0ED4-E94A-B36F-A364718B7EB8}"/>
              </a:ext>
            </a:extLst>
          </p:cNvPr>
          <p:cNvSpPr txBox="1">
            <a:spLocks/>
          </p:cNvSpPr>
          <p:nvPr/>
        </p:nvSpPr>
        <p:spPr>
          <a:xfrm>
            <a:off x="596899" y="894715"/>
            <a:ext cx="68446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5250" spc="-130">
                <a:solidFill>
                  <a:srgbClr val="00A225"/>
                </a:solidFill>
                <a:hlinkClick r:id="rId2"/>
              </a:rPr>
              <a:t>linktr.ee/analysingdata</a:t>
            </a:r>
            <a:endParaRPr lang="en-GB" sz="525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91B5F89-8E7B-3B4E-AB59-8DE784C9BC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2431415"/>
            <a:ext cx="3524249" cy="3524249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2288A325-74C4-C549-BE9A-45C2C844E74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0625" y="821690"/>
            <a:ext cx="3990974" cy="74104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Calculate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80" dirty="0"/>
              <a:t> </a:t>
            </a:r>
            <a:r>
              <a:rPr spc="-40" dirty="0"/>
              <a:t>test</a:t>
            </a:r>
            <a:r>
              <a:rPr spc="-280" dirty="0"/>
              <a:t> </a:t>
            </a:r>
            <a:r>
              <a:rPr spc="-70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25525"/>
            <a:ext cx="9512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60" dirty="0">
                <a:latin typeface="Arial"/>
                <a:cs typeface="Arial"/>
              </a:rPr>
              <a:t>Example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2: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6607175"/>
            <a:ext cx="948309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"/>
                <a:cs typeface="Arial"/>
              </a:rPr>
              <a:t>How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about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this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difference?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85" dirty="0">
                <a:latin typeface="Arial"/>
                <a:cs typeface="Arial"/>
              </a:rPr>
              <a:t>Large?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5" dirty="0">
                <a:latin typeface="Arial"/>
                <a:cs typeface="Arial"/>
              </a:rPr>
              <a:t>Small?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Could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we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realistically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find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this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difference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if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true</a:t>
            </a:r>
            <a:r>
              <a:rPr sz="1550" spc="-10" dirty="0">
                <a:latin typeface="Arial"/>
                <a:cs typeface="Arial"/>
              </a:rPr>
              <a:t>?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3039" y="1481105"/>
            <a:ext cx="2075814" cy="6159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0"/>
              </a:spcBef>
            </a:pPr>
            <a:r>
              <a:rPr sz="2700" baseline="9259" dirty="0">
                <a:latin typeface="Times New Roman"/>
                <a:cs typeface="Times New Roman"/>
              </a:rPr>
              <a:t>=</a:t>
            </a:r>
            <a:r>
              <a:rPr sz="2700" spc="270" baseline="9259" dirty="0">
                <a:latin typeface="Times New Roman"/>
                <a:cs typeface="Times New Roman"/>
              </a:rPr>
              <a:t> </a:t>
            </a: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70" baseline="9259" dirty="0">
                <a:latin typeface="STIX Two Math"/>
                <a:cs typeface="STIX Two Math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dirty="0">
                <a:latin typeface="STIX Two Math"/>
                <a:cs typeface="STIX Two Math"/>
              </a:rPr>
              <a:t>𝑆</a:t>
            </a:r>
            <a:r>
              <a:rPr sz="1250" dirty="0">
                <a:latin typeface="Apple Symbols"/>
                <a:cs typeface="Apple Symbols"/>
              </a:rPr>
              <a:t>ℎ</a:t>
            </a:r>
            <a:r>
              <a:rPr sz="1250" dirty="0">
                <a:latin typeface="STIX Two Math"/>
                <a:cs typeface="STIX Two Math"/>
              </a:rPr>
              <a:t>𝑟𝑒𝑘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2700" baseline="9259" dirty="0">
                <a:latin typeface="Times New Roman"/>
                <a:cs typeface="Times New Roman"/>
              </a:rPr>
              <a:t>−</a:t>
            </a:r>
            <a:r>
              <a:rPr sz="2700" spc="37" baseline="9259" dirty="0">
                <a:latin typeface="Times New Roman"/>
                <a:cs typeface="Times New Roman"/>
              </a:rPr>
              <a:t> </a:t>
            </a: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77" baseline="9259" dirty="0">
                <a:latin typeface="STIX Two Math"/>
                <a:cs typeface="STIX Two Math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</a:t>
            </a:r>
            <a:r>
              <a:rPr sz="1250" spc="-10" dirty="0">
                <a:latin typeface="STIX Two Math"/>
                <a:cs typeface="STIX Two Math"/>
              </a:rPr>
              <a:t>𝑀𝑒𝑡𝑎𝑙</a:t>
            </a:r>
            <a:r>
              <a:rPr sz="1250" spc="-1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51.28 − 41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10.28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7444" y="1443005"/>
            <a:ext cx="659130" cy="6921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92" baseline="9259" dirty="0">
                <a:latin typeface="STIX Two Math"/>
                <a:cs typeface="STIX Two Math"/>
              </a:rPr>
              <a:t> </a:t>
            </a:r>
            <a:r>
              <a:rPr sz="1250" spc="-20" dirty="0">
                <a:latin typeface="STIX Two Math"/>
                <a:cs typeface="STIX Two Math"/>
              </a:rPr>
              <a:t>𝐷𝑖𝑓𝑓</a:t>
            </a:r>
            <a:endParaRPr sz="1250">
              <a:latin typeface="STIX Two Math"/>
              <a:cs typeface="STIX Two Math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2700" baseline="9259" dirty="0">
                <a:latin typeface="STIX Two Math"/>
                <a:cs typeface="STIX Two Math"/>
              </a:rPr>
              <a:t>𝑀</a:t>
            </a:r>
            <a:r>
              <a:rPr sz="2700" spc="-292" baseline="9259" dirty="0">
                <a:latin typeface="STIX Two Math"/>
                <a:cs typeface="STIX Two Math"/>
              </a:rPr>
              <a:t> </a:t>
            </a:r>
            <a:r>
              <a:rPr sz="1250" spc="-20" dirty="0">
                <a:latin typeface="STIX Two Math"/>
                <a:cs typeface="STIX Two Math"/>
              </a:rPr>
              <a:t>𝐷𝑖𝑓𝑓</a:t>
            </a:r>
            <a:endParaRPr sz="1250">
              <a:latin typeface="STIX Two Math"/>
              <a:cs typeface="STIX Two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037" y="2500312"/>
            <a:ext cx="9005887" cy="35099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539875"/>
            <a:ext cx="270954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i="1" spc="-155" dirty="0">
                <a:latin typeface="Arial-BoldItalicMT"/>
                <a:cs typeface="Arial-BoldItalicMT"/>
              </a:rPr>
              <a:t>p</a:t>
            </a:r>
            <a:r>
              <a:rPr sz="5600" spc="-155" dirty="0"/>
              <a:t>-</a:t>
            </a:r>
            <a:r>
              <a:rPr sz="5600" spc="-215" dirty="0"/>
              <a:t>values</a:t>
            </a:r>
            <a:endParaRPr sz="5600">
              <a:latin typeface="Arial-BoldItalicMT"/>
              <a:cs typeface="Arial-BoldItalic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Compute</a:t>
            </a:r>
            <a:r>
              <a:rPr spc="-265" dirty="0"/>
              <a:t> </a:t>
            </a:r>
            <a:r>
              <a:rPr spc="-20" dirty="0"/>
              <a:t>the</a:t>
            </a:r>
            <a:r>
              <a:rPr spc="-26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65" dirty="0"/>
              <a:t>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CE98AA-AA31-F24C-BE32-76D11CC947CD}"/>
              </a:ext>
            </a:extLst>
          </p:cNvPr>
          <p:cNvSpPr/>
          <p:nvPr/>
        </p:nvSpPr>
        <p:spPr>
          <a:xfrm>
            <a:off x="615042" y="1186577"/>
            <a:ext cx="67056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H</a:t>
            </a:r>
            <a:r>
              <a:rPr lang="en-GB" b="1" i="0" baseline="-25000" dirty="0">
                <a:solidFill>
                  <a:srgbClr val="003B49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There will be no significant difference in attack duration between the two music styles.</a:t>
            </a:r>
          </a:p>
          <a:p>
            <a:pPr algn="l" fontAlgn="base"/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We want to know the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probability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of observing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the test statistic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at least as large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as the one we observed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if the null hypothesis is true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- the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-value.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In our case, the “test statistic” is the mean difference between the two groups.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What kind of difference would we expect to find if there the null hypothesis is true?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155D659-5E18-B649-A3FA-5A0C6DDA37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Compute</a:t>
            </a:r>
            <a:r>
              <a:rPr spc="-265" dirty="0"/>
              <a:t> </a:t>
            </a:r>
            <a:r>
              <a:rPr spc="-20" dirty="0"/>
              <a:t>the</a:t>
            </a:r>
            <a:r>
              <a:rPr spc="-26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65" dirty="0"/>
              <a:t>value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1568430" cy="15398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true,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would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expect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dirty="0">
                <a:latin typeface="Arial"/>
                <a:cs typeface="Arial"/>
              </a:rPr>
              <a:t>But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taking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random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0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probable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under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but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values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also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possible.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E76AFC70-1F85-7045-93DA-C4D5881110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1071" y="2543810"/>
            <a:ext cx="8891587" cy="431958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Compute</a:t>
            </a:r>
            <a:r>
              <a:rPr spc="-265" dirty="0"/>
              <a:t> </a:t>
            </a:r>
            <a:r>
              <a:rPr spc="-20" dirty="0"/>
              <a:t>the</a:t>
            </a:r>
            <a:r>
              <a:rPr spc="-26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65" dirty="0"/>
              <a:t>value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3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63625"/>
            <a:ext cx="54140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attack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duration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between </a:t>
            </a:r>
            <a:r>
              <a:rPr sz="2250" spc="-80" dirty="0">
                <a:latin typeface="Arial"/>
                <a:cs typeface="Arial"/>
              </a:rPr>
              <a:t>Shrek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music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Metal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music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detected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our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was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equal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10.28.</a:t>
            </a:r>
            <a:endParaRPr sz="2250">
              <a:latin typeface="Arial"/>
              <a:cs typeface="Arial"/>
            </a:endParaRPr>
          </a:p>
          <a:p>
            <a:pPr marL="12700" marR="15240">
              <a:lnSpc>
                <a:spcPct val="125000"/>
              </a:lnSpc>
              <a:spcBef>
                <a:spcPts val="900"/>
              </a:spcBef>
            </a:pPr>
            <a:r>
              <a:rPr sz="2250" spc="-40" dirty="0">
                <a:latin typeface="Arial"/>
                <a:cs typeface="Arial"/>
              </a:rPr>
              <a:t>Familiar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territory: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Given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sampling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centred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0,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common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10.28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80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  <a:p>
            <a:pPr marL="12700" marR="408940">
              <a:lnSpc>
                <a:spcPct val="125000"/>
              </a:lnSpc>
              <a:spcBef>
                <a:spcPts val="9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shaded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proportion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0.05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5%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 </a:t>
            </a:r>
            <a:r>
              <a:rPr sz="2250" spc="-65" dirty="0">
                <a:latin typeface="Arial"/>
                <a:cs typeface="Arial"/>
              </a:rPr>
              <a:t>possible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705088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105263"/>
            <a:ext cx="95249" cy="95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5175" y="1858565"/>
            <a:ext cx="5566503" cy="32712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Compute</a:t>
            </a:r>
            <a:r>
              <a:rPr spc="-265" dirty="0"/>
              <a:t> </a:t>
            </a:r>
            <a:r>
              <a:rPr spc="-20" dirty="0"/>
              <a:t>the</a:t>
            </a:r>
            <a:r>
              <a:rPr spc="-26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65" dirty="0"/>
              <a:t>value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429000"/>
            <a:ext cx="6029325" cy="1333500"/>
            <a:chOff x="609599" y="3429000"/>
            <a:chExt cx="6029325" cy="1333500"/>
          </a:xfrm>
        </p:grpSpPr>
        <p:sp>
          <p:nvSpPr>
            <p:cNvPr id="4" name="object 4"/>
            <p:cNvSpPr/>
            <p:nvPr/>
          </p:nvSpPr>
          <p:spPr>
            <a:xfrm>
              <a:off x="628878" y="3428999"/>
              <a:ext cx="6010275" cy="1333500"/>
            </a:xfrm>
            <a:custGeom>
              <a:avLst/>
              <a:gdLst/>
              <a:ahLst/>
              <a:cxnLst/>
              <a:rect l="l" t="t" r="r" b="b"/>
              <a:pathLst>
                <a:path w="6010275" h="1333500">
                  <a:moveTo>
                    <a:pt x="6010033" y="38074"/>
                  </a:moveTo>
                  <a:lnTo>
                    <a:pt x="6009348" y="30467"/>
                  </a:lnTo>
                  <a:lnTo>
                    <a:pt x="6007252" y="23444"/>
                  </a:lnTo>
                  <a:lnTo>
                    <a:pt x="6003760" y="17005"/>
                  </a:lnTo>
                  <a:lnTo>
                    <a:pt x="5999315" y="11658"/>
                  </a:lnTo>
                  <a:lnTo>
                    <a:pt x="5998883" y="11137"/>
                  </a:lnTo>
                  <a:lnTo>
                    <a:pt x="5996914" y="9499"/>
                  </a:lnTo>
                  <a:lnTo>
                    <a:pt x="5993015" y="6248"/>
                  </a:lnTo>
                  <a:lnTo>
                    <a:pt x="5986564" y="2768"/>
                  </a:lnTo>
                  <a:lnTo>
                    <a:pt x="5979541" y="673"/>
                  </a:lnTo>
                  <a:lnTo>
                    <a:pt x="5972302" y="0"/>
                  </a:lnTo>
                  <a:lnTo>
                    <a:pt x="18453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5979833" y="9499"/>
                  </a:lnTo>
                  <a:lnTo>
                    <a:pt x="5986564" y="12293"/>
                  </a:lnTo>
                  <a:lnTo>
                    <a:pt x="5992139" y="17868"/>
                  </a:lnTo>
                  <a:lnTo>
                    <a:pt x="5997727" y="23444"/>
                  </a:lnTo>
                  <a:lnTo>
                    <a:pt x="6000508" y="30187"/>
                  </a:lnTo>
                  <a:lnTo>
                    <a:pt x="6000508" y="1303261"/>
                  </a:lnTo>
                  <a:lnTo>
                    <a:pt x="5997727" y="1310005"/>
                  </a:lnTo>
                  <a:lnTo>
                    <a:pt x="5992622" y="1315097"/>
                  </a:lnTo>
                  <a:lnTo>
                    <a:pt x="5992139" y="1315580"/>
                  </a:lnTo>
                  <a:lnTo>
                    <a:pt x="5986564" y="1321155"/>
                  </a:lnTo>
                  <a:lnTo>
                    <a:pt x="5979833" y="1323949"/>
                  </a:lnTo>
                  <a:lnTo>
                    <a:pt x="18808" y="1323949"/>
                  </a:lnTo>
                  <a:lnTo>
                    <a:pt x="18808" y="1323708"/>
                  </a:lnTo>
                  <a:lnTo>
                    <a:pt x="0" y="1328420"/>
                  </a:lnTo>
                  <a:lnTo>
                    <a:pt x="4191" y="1330680"/>
                  </a:lnTo>
                  <a:lnTo>
                    <a:pt x="11214" y="1332776"/>
                  </a:lnTo>
                  <a:lnTo>
                    <a:pt x="18808" y="1333474"/>
                  </a:lnTo>
                  <a:lnTo>
                    <a:pt x="5971933" y="1333474"/>
                  </a:lnTo>
                  <a:lnTo>
                    <a:pt x="5979541" y="1332776"/>
                  </a:lnTo>
                  <a:lnTo>
                    <a:pt x="5986564" y="1330680"/>
                  </a:lnTo>
                  <a:lnTo>
                    <a:pt x="5993015" y="1327200"/>
                  </a:lnTo>
                  <a:lnTo>
                    <a:pt x="5996914" y="1323949"/>
                  </a:lnTo>
                  <a:lnTo>
                    <a:pt x="5998883" y="1322311"/>
                  </a:lnTo>
                  <a:lnTo>
                    <a:pt x="5999315" y="1321790"/>
                  </a:lnTo>
                  <a:lnTo>
                    <a:pt x="6003760" y="1316443"/>
                  </a:lnTo>
                  <a:lnTo>
                    <a:pt x="6007252" y="1310005"/>
                  </a:lnTo>
                  <a:lnTo>
                    <a:pt x="6009348" y="1302969"/>
                  </a:lnTo>
                  <a:lnTo>
                    <a:pt x="6010033" y="1295374"/>
                  </a:lnTo>
                  <a:lnTo>
                    <a:pt x="601003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433850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1" y="1323709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1" y="13237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3438512"/>
              <a:ext cx="5981700" cy="504825"/>
            </a:xfrm>
            <a:custGeom>
              <a:avLst/>
              <a:gdLst/>
              <a:ahLst/>
              <a:cxnLst/>
              <a:rect l="l" t="t" r="r" b="b"/>
              <a:pathLst>
                <a:path w="5981700" h="504825">
                  <a:moveTo>
                    <a:pt x="59816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981699" y="0"/>
                  </a:lnTo>
                  <a:lnTo>
                    <a:pt x="59816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3562273"/>
              <a:ext cx="185795" cy="2477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76338"/>
            <a:ext cx="95249" cy="952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133588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7699" y="1120775"/>
            <a:ext cx="6061710" cy="35420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7650" marR="5080">
              <a:lnSpc>
                <a:spcPts val="2930"/>
              </a:lnSpc>
              <a:spcBef>
                <a:spcPts val="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probability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obtaining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10.28 </a:t>
            </a:r>
            <a:r>
              <a:rPr sz="2250" spc="-20" dirty="0">
                <a:latin typeface="Arial"/>
                <a:cs typeface="Arial"/>
              </a:rPr>
              <a:t>under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0.043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×</a:t>
            </a:r>
            <a:r>
              <a:rPr sz="2550" spc="-21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Arial"/>
                <a:cs typeface="Arial"/>
              </a:rPr>
              <a:t>100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4.3%.</a:t>
            </a:r>
            <a:endParaRPr sz="2250">
              <a:latin typeface="Arial"/>
              <a:cs typeface="Arial"/>
            </a:endParaRPr>
          </a:p>
          <a:p>
            <a:pPr marL="247650" marR="154940">
              <a:lnSpc>
                <a:spcPct val="108300"/>
              </a:lnSpc>
              <a:spcBef>
                <a:spcPts val="760"/>
              </a:spcBef>
            </a:pPr>
            <a:r>
              <a:rPr sz="2250" spc="-35" dirty="0">
                <a:latin typeface="Arial"/>
                <a:cs typeface="Arial"/>
              </a:rPr>
              <a:t>Therefore,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given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centred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0,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we </a:t>
            </a:r>
            <a:r>
              <a:rPr sz="2250" spc="-10" dirty="0">
                <a:latin typeface="Arial"/>
                <a:cs typeface="Arial"/>
              </a:rPr>
              <a:t>would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expect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find</a:t>
            </a:r>
            <a:r>
              <a:rPr sz="2250" spc="-170" dirty="0">
                <a:latin typeface="Arial"/>
                <a:cs typeface="Arial"/>
              </a:rPr>
              <a:t> 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10.28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 </a:t>
            </a:r>
            <a:r>
              <a:rPr sz="2250" spc="-100" dirty="0">
                <a:latin typeface="Arial"/>
                <a:cs typeface="Arial"/>
              </a:rPr>
              <a:t>4.3%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cases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Vocab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99695" marR="268605">
              <a:lnSpc>
                <a:spcPct val="129000"/>
              </a:lnSpc>
              <a:spcBef>
                <a:spcPts val="5"/>
              </a:spcBef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p-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r>
              <a:rPr sz="1550" spc="-45" dirty="0">
                <a:latin typeface="Arial"/>
                <a:cs typeface="Arial"/>
              </a:rPr>
              <a:t>: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observing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test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statistic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least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large </a:t>
            </a:r>
            <a:r>
              <a:rPr sz="1550" spc="-110" dirty="0">
                <a:latin typeface="Arial"/>
                <a:cs typeface="Arial"/>
              </a:rPr>
              <a:t>as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one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observed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if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null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hypothesis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true.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72274" y="1009638"/>
            <a:ext cx="6029325" cy="323850"/>
            <a:chOff x="6772274" y="1009638"/>
            <a:chExt cx="6029325" cy="323850"/>
          </a:xfrm>
        </p:grpSpPr>
        <p:sp>
          <p:nvSpPr>
            <p:cNvPr id="12" name="object 12"/>
            <p:cNvSpPr/>
            <p:nvPr/>
          </p:nvSpPr>
          <p:spPr>
            <a:xfrm>
              <a:off x="6777036" y="1014400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5990882" y="314305"/>
                  </a:moveTo>
                  <a:lnTo>
                    <a:pt x="28916" y="314305"/>
                  </a:lnTo>
                  <a:lnTo>
                    <a:pt x="24663" y="313429"/>
                  </a:lnTo>
                  <a:lnTo>
                    <a:pt x="0" y="285397"/>
                  </a:lnTo>
                  <a:lnTo>
                    <a:pt x="0" y="280987"/>
                  </a:lnTo>
                  <a:lnTo>
                    <a:pt x="0" y="28889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8" y="28889"/>
                  </a:lnTo>
                  <a:lnTo>
                    <a:pt x="6019798" y="285397"/>
                  </a:lnTo>
                  <a:lnTo>
                    <a:pt x="5995135" y="313429"/>
                  </a:lnTo>
                  <a:lnTo>
                    <a:pt x="5990882" y="31430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77036" y="1014400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0" y="280987"/>
                  </a:moveTo>
                  <a:lnTo>
                    <a:pt x="0" y="33337"/>
                  </a:lnTo>
                  <a:lnTo>
                    <a:pt x="0" y="28889"/>
                  </a:lnTo>
                  <a:lnTo>
                    <a:pt x="845" y="24612"/>
                  </a:lnTo>
                  <a:lnTo>
                    <a:pt x="2537" y="20535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25"/>
                  </a:lnTo>
                  <a:lnTo>
                    <a:pt x="12890" y="6600"/>
                  </a:lnTo>
                  <a:lnTo>
                    <a:pt x="16495" y="4200"/>
                  </a:lnTo>
                  <a:lnTo>
                    <a:pt x="20579" y="2514"/>
                  </a:lnTo>
                  <a:lnTo>
                    <a:pt x="24663" y="838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5" y="838"/>
                  </a:lnTo>
                  <a:lnTo>
                    <a:pt x="5999219" y="2514"/>
                  </a:lnTo>
                  <a:lnTo>
                    <a:pt x="6003304" y="4200"/>
                  </a:lnTo>
                  <a:lnTo>
                    <a:pt x="6006909" y="6600"/>
                  </a:lnTo>
                  <a:lnTo>
                    <a:pt x="6010035" y="9725"/>
                  </a:lnTo>
                  <a:lnTo>
                    <a:pt x="6013160" y="12839"/>
                  </a:lnTo>
                  <a:lnTo>
                    <a:pt x="6015570" y="16449"/>
                  </a:lnTo>
                  <a:lnTo>
                    <a:pt x="6017261" y="20535"/>
                  </a:lnTo>
                  <a:lnTo>
                    <a:pt x="6018953" y="24612"/>
                  </a:lnTo>
                  <a:lnTo>
                    <a:pt x="6019798" y="28889"/>
                  </a:lnTo>
                  <a:lnTo>
                    <a:pt x="6019800" y="33337"/>
                  </a:lnTo>
                  <a:lnTo>
                    <a:pt x="6019800" y="280987"/>
                  </a:lnTo>
                  <a:lnTo>
                    <a:pt x="5995135" y="313429"/>
                  </a:lnTo>
                  <a:lnTo>
                    <a:pt x="5986462" y="314324"/>
                  </a:lnTo>
                  <a:lnTo>
                    <a:pt x="33338" y="314324"/>
                  </a:lnTo>
                  <a:lnTo>
                    <a:pt x="28916" y="314305"/>
                  </a:lnTo>
                  <a:lnTo>
                    <a:pt x="24663" y="313429"/>
                  </a:lnTo>
                  <a:lnTo>
                    <a:pt x="20579" y="311724"/>
                  </a:lnTo>
                  <a:lnTo>
                    <a:pt x="16495" y="310048"/>
                  </a:lnTo>
                  <a:lnTo>
                    <a:pt x="0" y="285397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1787" y="1019174"/>
              <a:ext cx="6010275" cy="304800"/>
            </a:xfrm>
            <a:custGeom>
              <a:avLst/>
              <a:gdLst/>
              <a:ahLst/>
              <a:cxnLst/>
              <a:rect l="l" t="t" r="r" b="b"/>
              <a:pathLst>
                <a:path w="6010275" h="304800">
                  <a:moveTo>
                    <a:pt x="6010275" y="20650"/>
                  </a:moveTo>
                  <a:lnTo>
                    <a:pt x="6007493" y="13919"/>
                  </a:lnTo>
                  <a:lnTo>
                    <a:pt x="5996330" y="2768"/>
                  </a:lnTo>
                  <a:lnTo>
                    <a:pt x="5989675" y="0"/>
                  </a:lnTo>
                  <a:lnTo>
                    <a:pt x="20612" y="0"/>
                  </a:lnTo>
                  <a:lnTo>
                    <a:pt x="13957" y="2768"/>
                  </a:lnTo>
                  <a:lnTo>
                    <a:pt x="2794" y="13919"/>
                  </a:lnTo>
                  <a:lnTo>
                    <a:pt x="0" y="20650"/>
                  </a:lnTo>
                  <a:lnTo>
                    <a:pt x="0" y="284086"/>
                  </a:lnTo>
                  <a:lnTo>
                    <a:pt x="2794" y="290830"/>
                  </a:lnTo>
                  <a:lnTo>
                    <a:pt x="13957" y="301980"/>
                  </a:lnTo>
                  <a:lnTo>
                    <a:pt x="20688" y="304774"/>
                  </a:lnTo>
                  <a:lnTo>
                    <a:pt x="5989599" y="304774"/>
                  </a:lnTo>
                  <a:lnTo>
                    <a:pt x="5996330" y="301980"/>
                  </a:lnTo>
                  <a:lnTo>
                    <a:pt x="6007493" y="290830"/>
                  </a:lnTo>
                  <a:lnTo>
                    <a:pt x="6010275" y="284086"/>
                  </a:lnTo>
                  <a:lnTo>
                    <a:pt x="6010275" y="20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90407" y="1049337"/>
            <a:ext cx="498411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5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10.28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0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0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0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0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6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0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20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7036" y="1333488"/>
            <a:ext cx="6019800" cy="35242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0.04332562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5175" y="1877615"/>
            <a:ext cx="5566503" cy="32712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Retain</a:t>
            </a:r>
            <a:r>
              <a:rPr spc="-280" dirty="0"/>
              <a:t> </a:t>
            </a:r>
            <a:r>
              <a:rPr spc="-55" dirty="0"/>
              <a:t>or</a:t>
            </a:r>
            <a:r>
              <a:rPr spc="-275" dirty="0"/>
              <a:t> </a:t>
            </a:r>
            <a:r>
              <a:rPr spc="-50" dirty="0"/>
              <a:t>reject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80" dirty="0"/>
              <a:t> </a:t>
            </a:r>
            <a:r>
              <a:rPr spc="-100" dirty="0"/>
              <a:t>null</a:t>
            </a:r>
            <a:r>
              <a:rPr spc="-275" dirty="0"/>
              <a:t> </a:t>
            </a:r>
            <a:r>
              <a:rPr spc="-140" dirty="0"/>
              <a:t>hypothesis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B3A6E4-6650-9449-B6C5-B200AD976275}"/>
              </a:ext>
            </a:extLst>
          </p:cNvPr>
          <p:cNvSpPr/>
          <p:nvPr/>
        </p:nvSpPr>
        <p:spPr>
          <a:xfrm>
            <a:off x="625928" y="1409700"/>
            <a:ext cx="67056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H</a:t>
            </a:r>
            <a:r>
              <a:rPr lang="en-GB" b="1" i="0" baseline="-25000" dirty="0">
                <a:solidFill>
                  <a:srgbClr val="003B49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There will be no significant difference in attack duration between the two music styles.</a:t>
            </a:r>
          </a:p>
          <a:p>
            <a:pPr algn="l" fontAlgn="base"/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Critical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𝛼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inherit"/>
              </a:rPr>
              <a:t>α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5% (0.05 in probability terms)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To reject the null hypothesis, the probability of obtaining our test statistic (10.28) under the null hypothesis needs to be less than the critical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𝛼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inherit"/>
              </a:rPr>
              <a:t>α</a:t>
            </a:r>
            <a:endParaRPr lang="en-GB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Our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p-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value was 0.043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0.043 is smaller than 0.05 ➞ we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reject the null hypothesis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and conclude that this difference is statistically significant at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TIXGeneral-Italic"/>
              </a:rPr>
              <a:t>𝛼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inherit"/>
              </a:rPr>
              <a:t>α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 of 0.05.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B10F35A-F0BD-424B-8F42-B72890EEE6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One</a:t>
            </a:r>
            <a:r>
              <a:rPr spc="-290" dirty="0"/>
              <a:t> </a:t>
            </a:r>
            <a:r>
              <a:rPr spc="-95" dirty="0"/>
              <a:t>more</a:t>
            </a:r>
            <a:r>
              <a:rPr spc="-285" dirty="0"/>
              <a:t> </a:t>
            </a:r>
            <a:r>
              <a:rPr spc="-204" dirty="0"/>
              <a:t>example…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13481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0" dirty="0">
                <a:latin typeface="Arial"/>
                <a:cs typeface="Arial"/>
              </a:rPr>
              <a:t>Example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3: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746" y="1716087"/>
            <a:ext cx="390842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038860" algn="l"/>
                <a:tab pos="2529840" algn="l"/>
              </a:tabLst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0" baseline="7625" dirty="0">
                <a:latin typeface="STIX Two Math"/>
                <a:cs typeface="STIX Two Math"/>
              </a:rPr>
              <a:t> </a:t>
            </a:r>
            <a:r>
              <a:rPr sz="1800" spc="-20" dirty="0">
                <a:latin typeface="STIX Two Math"/>
                <a:cs typeface="STIX Two Math"/>
              </a:rPr>
              <a:t>𝐷𝑖𝑓𝑓</a:t>
            </a:r>
            <a:r>
              <a:rPr sz="1800" dirty="0">
                <a:latin typeface="STIX Two Math"/>
                <a:cs typeface="STIX Two Math"/>
              </a:rPr>
              <a:t>	</a:t>
            </a:r>
            <a:r>
              <a:rPr sz="3825" baseline="7625" dirty="0">
                <a:latin typeface="Times New Roman"/>
                <a:cs typeface="Times New Roman"/>
              </a:rPr>
              <a:t>=</a:t>
            </a:r>
            <a:r>
              <a:rPr sz="3825" spc="322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15" baseline="7625" dirty="0">
                <a:latin typeface="STIX Two Math"/>
                <a:cs typeface="STIX Two Math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STIX Two Math"/>
                <a:cs typeface="STIX Two Math"/>
              </a:rPr>
              <a:t>𝑆</a:t>
            </a:r>
            <a:r>
              <a:rPr sz="1800" spc="-10" dirty="0">
                <a:latin typeface="Apple Symbols"/>
                <a:cs typeface="Apple Symbols"/>
              </a:rPr>
              <a:t>ℎ</a:t>
            </a:r>
            <a:r>
              <a:rPr sz="1800" spc="-10" dirty="0">
                <a:latin typeface="STIX Two Math"/>
                <a:cs typeface="STIX Two Math"/>
              </a:rPr>
              <a:t>𝑟𝑒𝑘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3825" baseline="7625" dirty="0">
                <a:latin typeface="Times New Roman"/>
                <a:cs typeface="Times New Roman"/>
              </a:rPr>
              <a:t>−</a:t>
            </a:r>
            <a:r>
              <a:rPr sz="3825" spc="97" baseline="7625" dirty="0">
                <a:latin typeface="Times New Roman"/>
                <a:cs typeface="Times New Roman"/>
              </a:rPr>
              <a:t> </a:t>
            </a: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15" baseline="7625" dirty="0">
                <a:latin typeface="STIX Two Math"/>
                <a:cs typeface="STIX Two Math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STIX Two Math"/>
                <a:cs typeface="STIX Two Math"/>
              </a:rPr>
              <a:t>𝑀𝑒𝑡𝑎𝑙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215" y="2144712"/>
            <a:ext cx="271208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51.28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−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44</a:t>
            </a:r>
            <a:r>
              <a:rPr sz="2550" spc="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1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7.28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946" y="2192337"/>
            <a:ext cx="91186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0" baseline="7625" dirty="0">
                <a:latin typeface="STIX Two Math"/>
                <a:cs typeface="STIX Two Math"/>
              </a:rPr>
              <a:t> </a:t>
            </a:r>
            <a:r>
              <a:rPr sz="1800" spc="-20" dirty="0">
                <a:latin typeface="STIX Two Math"/>
                <a:cs typeface="STIX Two Math"/>
              </a:rPr>
              <a:t>𝐷𝑖𝑓𝑓</a:t>
            </a:r>
            <a:endParaRPr sz="1800">
              <a:latin typeface="STIX Two Math"/>
              <a:cs typeface="STIX Two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037" y="3062287"/>
            <a:ext cx="9005887" cy="35099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One</a:t>
            </a:r>
            <a:r>
              <a:rPr spc="-290" dirty="0"/>
              <a:t> </a:t>
            </a:r>
            <a:r>
              <a:rPr spc="-95" dirty="0"/>
              <a:t>more</a:t>
            </a:r>
            <a:r>
              <a:rPr spc="-285" dirty="0"/>
              <a:t> </a:t>
            </a:r>
            <a:r>
              <a:rPr spc="-204" dirty="0"/>
              <a:t>example…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5732780" cy="251142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75"/>
              </a:spcBef>
            </a:pPr>
            <a:r>
              <a:rPr sz="2250" spc="-125" dirty="0">
                <a:latin typeface="Arial"/>
                <a:cs typeface="Arial"/>
              </a:rPr>
              <a:t>Shaded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area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5%</a:t>
            </a: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900"/>
              </a:spcBef>
            </a:pPr>
            <a:r>
              <a:rPr sz="2250" spc="-75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probability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of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finding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65" dirty="0">
                <a:latin typeface="Arial"/>
                <a:cs typeface="Arial"/>
              </a:rPr>
              <a:t>a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difference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of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7.28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 </a:t>
            </a:r>
            <a:r>
              <a:rPr sz="2250" spc="-165" dirty="0">
                <a:latin typeface="Arial"/>
                <a:cs typeface="Arial"/>
              </a:rPr>
              <a:t>a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20" dirty="0">
                <a:latin typeface="Arial"/>
                <a:cs typeface="Arial"/>
              </a:rPr>
              <a:t>distribution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centred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at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0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0.112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(or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11.2%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of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samples)</a:t>
            </a: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75"/>
              </a:spcBef>
            </a:pP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7.28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shaded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area?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7"/>
            <a:ext cx="95249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248012"/>
            <a:ext cx="95249" cy="952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72274" y="1009637"/>
            <a:ext cx="6029325" cy="323850"/>
            <a:chOff x="6772274" y="1009637"/>
            <a:chExt cx="6029325" cy="323850"/>
          </a:xfrm>
        </p:grpSpPr>
        <p:sp>
          <p:nvSpPr>
            <p:cNvPr id="8" name="object 8"/>
            <p:cNvSpPr/>
            <p:nvPr/>
          </p:nvSpPr>
          <p:spPr>
            <a:xfrm>
              <a:off x="6777036" y="1014399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5990882" y="314286"/>
                  </a:moveTo>
                  <a:lnTo>
                    <a:pt x="28916" y="314286"/>
                  </a:lnTo>
                  <a:lnTo>
                    <a:pt x="24663" y="313429"/>
                  </a:lnTo>
                  <a:lnTo>
                    <a:pt x="0" y="285416"/>
                  </a:lnTo>
                  <a:lnTo>
                    <a:pt x="0" y="280987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8" y="28908"/>
                  </a:lnTo>
                  <a:lnTo>
                    <a:pt x="6019798" y="285416"/>
                  </a:lnTo>
                  <a:lnTo>
                    <a:pt x="5995135" y="313429"/>
                  </a:lnTo>
                  <a:lnTo>
                    <a:pt x="5990882" y="314286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77036" y="1014399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0" y="280987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31"/>
                  </a:lnTo>
                  <a:lnTo>
                    <a:pt x="2537" y="20573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00"/>
                  </a:lnTo>
                  <a:lnTo>
                    <a:pt x="20579" y="2495"/>
                  </a:lnTo>
                  <a:lnTo>
                    <a:pt x="24663" y="819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5" y="857"/>
                  </a:lnTo>
                  <a:lnTo>
                    <a:pt x="5999219" y="2533"/>
                  </a:lnTo>
                  <a:lnTo>
                    <a:pt x="6003304" y="4200"/>
                  </a:lnTo>
                  <a:lnTo>
                    <a:pt x="6006909" y="6619"/>
                  </a:lnTo>
                  <a:lnTo>
                    <a:pt x="6010035" y="9744"/>
                  </a:lnTo>
                  <a:lnTo>
                    <a:pt x="6013160" y="12839"/>
                  </a:lnTo>
                  <a:lnTo>
                    <a:pt x="6019800" y="33337"/>
                  </a:lnTo>
                  <a:lnTo>
                    <a:pt x="6019800" y="280987"/>
                  </a:lnTo>
                  <a:lnTo>
                    <a:pt x="6019798" y="285416"/>
                  </a:lnTo>
                  <a:lnTo>
                    <a:pt x="6018953" y="289655"/>
                  </a:lnTo>
                  <a:lnTo>
                    <a:pt x="6017261" y="293712"/>
                  </a:lnTo>
                  <a:lnTo>
                    <a:pt x="6015570" y="297770"/>
                  </a:lnTo>
                  <a:lnTo>
                    <a:pt x="5986462" y="314324"/>
                  </a:lnTo>
                  <a:lnTo>
                    <a:pt x="33338" y="314324"/>
                  </a:lnTo>
                  <a:lnTo>
                    <a:pt x="845" y="289655"/>
                  </a:lnTo>
                  <a:lnTo>
                    <a:pt x="0" y="285416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787" y="1019174"/>
              <a:ext cx="6010275" cy="304800"/>
            </a:xfrm>
            <a:custGeom>
              <a:avLst/>
              <a:gdLst/>
              <a:ahLst/>
              <a:cxnLst/>
              <a:rect l="l" t="t" r="r" b="b"/>
              <a:pathLst>
                <a:path w="6010275" h="304800">
                  <a:moveTo>
                    <a:pt x="6010275" y="20662"/>
                  </a:moveTo>
                  <a:lnTo>
                    <a:pt x="6007493" y="13919"/>
                  </a:lnTo>
                  <a:lnTo>
                    <a:pt x="5996330" y="2768"/>
                  </a:lnTo>
                  <a:lnTo>
                    <a:pt x="5989663" y="0"/>
                  </a:lnTo>
                  <a:lnTo>
                    <a:pt x="20612" y="0"/>
                  </a:lnTo>
                  <a:lnTo>
                    <a:pt x="13957" y="2768"/>
                  </a:lnTo>
                  <a:lnTo>
                    <a:pt x="2794" y="13919"/>
                  </a:lnTo>
                  <a:lnTo>
                    <a:pt x="0" y="20662"/>
                  </a:lnTo>
                  <a:lnTo>
                    <a:pt x="0" y="284099"/>
                  </a:lnTo>
                  <a:lnTo>
                    <a:pt x="2794" y="290830"/>
                  </a:lnTo>
                  <a:lnTo>
                    <a:pt x="13957" y="301980"/>
                  </a:lnTo>
                  <a:lnTo>
                    <a:pt x="20688" y="304774"/>
                  </a:lnTo>
                  <a:lnTo>
                    <a:pt x="5989599" y="304774"/>
                  </a:lnTo>
                  <a:lnTo>
                    <a:pt x="5996330" y="301980"/>
                  </a:lnTo>
                  <a:lnTo>
                    <a:pt x="6007493" y="290830"/>
                  </a:lnTo>
                  <a:lnTo>
                    <a:pt x="6010275" y="284099"/>
                  </a:lnTo>
                  <a:lnTo>
                    <a:pt x="601027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90407" y="1049337"/>
            <a:ext cx="375792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5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7.28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0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6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200" spc="1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3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20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2274" y="1333487"/>
            <a:ext cx="6029325" cy="35242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0.1125012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5175" y="1877615"/>
            <a:ext cx="5566503" cy="32712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One</a:t>
            </a:r>
            <a:r>
              <a:rPr spc="-290" dirty="0"/>
              <a:t> </a:t>
            </a:r>
            <a:r>
              <a:rPr spc="-95" dirty="0"/>
              <a:t>more</a:t>
            </a:r>
            <a:r>
              <a:rPr spc="-285" dirty="0"/>
              <a:t> </a:t>
            </a:r>
            <a:r>
              <a:rPr spc="-204" dirty="0"/>
              <a:t>example…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950" y="1063625"/>
            <a:ext cx="5787390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9705">
              <a:lnSpc>
                <a:spcPct val="125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0.11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greater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0.05,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which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is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acceptable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threshold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false-</a:t>
            </a:r>
            <a:r>
              <a:rPr sz="2250" spc="-10" dirty="0">
                <a:latin typeface="Arial"/>
                <a:cs typeface="Arial"/>
              </a:rPr>
              <a:t>positives.</a:t>
            </a:r>
            <a:endParaRPr sz="2250">
              <a:latin typeface="Arial"/>
              <a:cs typeface="Arial"/>
            </a:endParaRPr>
          </a:p>
          <a:p>
            <a:pPr marL="25400" marR="17780">
              <a:lnSpc>
                <a:spcPct val="124300"/>
              </a:lnSpc>
              <a:spcBef>
                <a:spcPts val="91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means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detected (</a:t>
            </a:r>
            <a:r>
              <a:rPr sz="2250" i="1" spc="-10" dirty="0">
                <a:latin typeface="Arial"/>
                <a:cs typeface="Arial"/>
              </a:rPr>
              <a:t>M</a:t>
            </a:r>
            <a:r>
              <a:rPr sz="2775" i="1" spc="-15" baseline="-16516" dirty="0">
                <a:latin typeface="Arial"/>
                <a:cs typeface="Arial"/>
              </a:rPr>
              <a:t>Diff</a:t>
            </a:r>
            <a:r>
              <a:rPr sz="2775" i="1" spc="-89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7.28)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B49"/>
                </a:solidFill>
                <a:latin typeface="Arial"/>
                <a:cs typeface="Arial"/>
              </a:rPr>
              <a:t>not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considered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tatistically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significant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550" dirty="0">
                <a:latin typeface="STIX Two Math"/>
                <a:cs typeface="STIX Two Math"/>
              </a:rPr>
              <a:t>𝛼</a:t>
            </a:r>
            <a:r>
              <a:rPr sz="2550" spc="-130" dirty="0">
                <a:latin typeface="STIX Two Math"/>
                <a:cs typeface="STIX Two Math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0.05.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therefore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cannot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reject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hypothesis.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62"/>
            <a:ext cx="95249" cy="952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72274" y="1009637"/>
            <a:ext cx="6029325" cy="323850"/>
            <a:chOff x="6772274" y="1009637"/>
            <a:chExt cx="6029325" cy="323850"/>
          </a:xfrm>
        </p:grpSpPr>
        <p:sp>
          <p:nvSpPr>
            <p:cNvPr id="7" name="object 7"/>
            <p:cNvSpPr/>
            <p:nvPr/>
          </p:nvSpPr>
          <p:spPr>
            <a:xfrm>
              <a:off x="6777036" y="1014399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5990882" y="314286"/>
                  </a:moveTo>
                  <a:lnTo>
                    <a:pt x="28916" y="314286"/>
                  </a:lnTo>
                  <a:lnTo>
                    <a:pt x="24663" y="313429"/>
                  </a:lnTo>
                  <a:lnTo>
                    <a:pt x="0" y="285378"/>
                  </a:lnTo>
                  <a:lnTo>
                    <a:pt x="0" y="280987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8" y="28908"/>
                  </a:lnTo>
                  <a:lnTo>
                    <a:pt x="6019798" y="285378"/>
                  </a:lnTo>
                  <a:lnTo>
                    <a:pt x="5995135" y="313429"/>
                  </a:lnTo>
                  <a:lnTo>
                    <a:pt x="5990882" y="314286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7036" y="1014399"/>
              <a:ext cx="6019800" cy="314325"/>
            </a:xfrm>
            <a:custGeom>
              <a:avLst/>
              <a:gdLst/>
              <a:ahLst/>
              <a:cxnLst/>
              <a:rect l="l" t="t" r="r" b="b"/>
              <a:pathLst>
                <a:path w="6019800" h="314325">
                  <a:moveTo>
                    <a:pt x="0" y="280987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31"/>
                  </a:lnTo>
                  <a:lnTo>
                    <a:pt x="2537" y="20497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00"/>
                  </a:lnTo>
                  <a:lnTo>
                    <a:pt x="20579" y="2495"/>
                  </a:lnTo>
                  <a:lnTo>
                    <a:pt x="24663" y="819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5" y="819"/>
                  </a:lnTo>
                  <a:lnTo>
                    <a:pt x="5999219" y="2495"/>
                  </a:lnTo>
                  <a:lnTo>
                    <a:pt x="6003304" y="4200"/>
                  </a:lnTo>
                  <a:lnTo>
                    <a:pt x="6006909" y="6619"/>
                  </a:lnTo>
                  <a:lnTo>
                    <a:pt x="6010035" y="9744"/>
                  </a:lnTo>
                  <a:lnTo>
                    <a:pt x="6013160" y="12839"/>
                  </a:lnTo>
                  <a:lnTo>
                    <a:pt x="6019800" y="33337"/>
                  </a:lnTo>
                  <a:lnTo>
                    <a:pt x="6019800" y="280987"/>
                  </a:lnTo>
                  <a:lnTo>
                    <a:pt x="5999219" y="311724"/>
                  </a:lnTo>
                  <a:lnTo>
                    <a:pt x="5995135" y="313429"/>
                  </a:lnTo>
                  <a:lnTo>
                    <a:pt x="5990882" y="314286"/>
                  </a:lnTo>
                  <a:lnTo>
                    <a:pt x="5986462" y="314324"/>
                  </a:lnTo>
                  <a:lnTo>
                    <a:pt x="33338" y="314324"/>
                  </a:lnTo>
                  <a:lnTo>
                    <a:pt x="28916" y="314286"/>
                  </a:lnTo>
                  <a:lnTo>
                    <a:pt x="24663" y="313429"/>
                  </a:lnTo>
                  <a:lnTo>
                    <a:pt x="20579" y="311724"/>
                  </a:lnTo>
                  <a:lnTo>
                    <a:pt x="16495" y="310048"/>
                  </a:lnTo>
                  <a:lnTo>
                    <a:pt x="0" y="285378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1787" y="1019174"/>
              <a:ext cx="6010275" cy="304800"/>
            </a:xfrm>
            <a:custGeom>
              <a:avLst/>
              <a:gdLst/>
              <a:ahLst/>
              <a:cxnLst/>
              <a:rect l="l" t="t" r="r" b="b"/>
              <a:pathLst>
                <a:path w="6010275" h="304800">
                  <a:moveTo>
                    <a:pt x="6010275" y="20662"/>
                  </a:moveTo>
                  <a:lnTo>
                    <a:pt x="6007493" y="13931"/>
                  </a:lnTo>
                  <a:lnTo>
                    <a:pt x="5996330" y="2768"/>
                  </a:lnTo>
                  <a:lnTo>
                    <a:pt x="5989663" y="0"/>
                  </a:lnTo>
                  <a:lnTo>
                    <a:pt x="20612" y="0"/>
                  </a:lnTo>
                  <a:lnTo>
                    <a:pt x="13957" y="2768"/>
                  </a:lnTo>
                  <a:lnTo>
                    <a:pt x="2794" y="13931"/>
                  </a:lnTo>
                  <a:lnTo>
                    <a:pt x="0" y="20662"/>
                  </a:lnTo>
                  <a:lnTo>
                    <a:pt x="0" y="284099"/>
                  </a:lnTo>
                  <a:lnTo>
                    <a:pt x="2794" y="290830"/>
                  </a:lnTo>
                  <a:lnTo>
                    <a:pt x="13957" y="301980"/>
                  </a:lnTo>
                  <a:lnTo>
                    <a:pt x="20688" y="304774"/>
                  </a:lnTo>
                  <a:lnTo>
                    <a:pt x="5989599" y="304774"/>
                  </a:lnTo>
                  <a:lnTo>
                    <a:pt x="5996330" y="301980"/>
                  </a:lnTo>
                  <a:lnTo>
                    <a:pt x="6007493" y="290830"/>
                  </a:lnTo>
                  <a:lnTo>
                    <a:pt x="6010275" y="284099"/>
                  </a:lnTo>
                  <a:lnTo>
                    <a:pt x="601027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90407" y="1049337"/>
            <a:ext cx="375792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4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7.28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0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6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3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200" spc="1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3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20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2274" y="1333487"/>
            <a:ext cx="6029325" cy="35242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0.1125012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5175" y="1877615"/>
            <a:ext cx="5566503" cy="3271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46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Today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3"/>
            <a:ext cx="95249" cy="952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7439659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2250" spc="-135" dirty="0">
                <a:latin typeface="Arial"/>
                <a:cs typeface="Arial"/>
              </a:rPr>
              <a:t>Recap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intervals </a:t>
            </a:r>
            <a:r>
              <a:rPr sz="2250" spc="-50" dirty="0">
                <a:latin typeface="Arial"/>
                <a:cs typeface="Arial"/>
              </a:rPr>
              <a:t>Forming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question</a:t>
            </a:r>
            <a:endParaRPr sz="2250">
              <a:latin typeface="Arial"/>
              <a:cs typeface="Arial"/>
            </a:endParaRPr>
          </a:p>
          <a:p>
            <a:pPr marL="12700" marR="1742439">
              <a:lnSpc>
                <a:spcPct val="158300"/>
              </a:lnSpc>
            </a:pPr>
            <a:r>
              <a:rPr sz="2250" spc="-10" dirty="0">
                <a:latin typeface="Arial"/>
                <a:cs typeface="Arial"/>
              </a:rPr>
              <a:t>Moving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questions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hypotheses </a:t>
            </a:r>
            <a:r>
              <a:rPr sz="2250" i="1" spc="-110" dirty="0">
                <a:latin typeface="Arial"/>
                <a:cs typeface="Arial"/>
              </a:rPr>
              <a:t>Formally</a:t>
            </a:r>
            <a:r>
              <a:rPr sz="2250" i="1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testing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hypotheses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statistics </a:t>
            </a:r>
            <a:r>
              <a:rPr sz="2250" spc="-135" dirty="0">
                <a:latin typeface="Arial"/>
                <a:cs typeface="Arial"/>
              </a:rPr>
              <a:t>(Some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many)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pitfalls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NHST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8"/>
            <a:ext cx="95249" cy="95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90773"/>
            <a:ext cx="95249" cy="952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933698"/>
            <a:ext cx="95249" cy="952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476623"/>
            <a:ext cx="95249" cy="952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PollEverywhere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39122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0" dirty="0">
                <a:latin typeface="Arial"/>
                <a:cs typeface="Arial"/>
              </a:rPr>
              <a:t>Practising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significance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1739900"/>
            <a:ext cx="68446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b="1" spc="-130" dirty="0">
                <a:solidFill>
                  <a:srgbClr val="00A225"/>
                </a:solidFill>
                <a:latin typeface="Arial"/>
                <a:cs typeface="Arial"/>
                <a:hlinkClick r:id="rId2"/>
              </a:rPr>
              <a:t>linktr.ee/analysingdata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2047875"/>
            <a:ext cx="3524249" cy="352424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1"/>
            <a:ext cx="95249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950" y="949325"/>
            <a:ext cx="10539095" cy="27876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75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set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alpha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level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0.05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(or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5%)</a:t>
            </a:r>
            <a:endParaRPr sz="2250">
              <a:latin typeface="Arial"/>
              <a:cs typeface="Arial"/>
            </a:endParaRPr>
          </a:p>
          <a:p>
            <a:pPr marL="25400" marR="17780">
              <a:lnSpc>
                <a:spcPct val="158300"/>
              </a:lnSpc>
            </a:pPr>
            <a:r>
              <a:rPr sz="2250" dirty="0">
                <a:latin typeface="Arial"/>
                <a:cs typeface="Arial"/>
              </a:rPr>
              <a:t>After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receiving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intervention,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group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patients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average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anxiety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score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25</a:t>
            </a:r>
            <a:r>
              <a:rPr sz="2250" spc="-25" dirty="0">
                <a:latin typeface="Arial"/>
                <a:cs typeface="Arial"/>
              </a:rPr>
              <a:t>.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control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group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score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31</a:t>
            </a:r>
            <a:r>
              <a:rPr sz="2250" spc="-35" dirty="0">
                <a:latin typeface="Arial"/>
                <a:cs typeface="Arial"/>
              </a:rPr>
              <a:t>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i="1" dirty="0">
                <a:latin typeface="Arial"/>
                <a:cs typeface="Arial"/>
              </a:rPr>
              <a:t>M</a:t>
            </a:r>
            <a:r>
              <a:rPr sz="2775" i="1" baseline="-16516" dirty="0">
                <a:latin typeface="Arial"/>
                <a:cs typeface="Arial"/>
              </a:rPr>
              <a:t>diff</a:t>
            </a:r>
            <a:r>
              <a:rPr sz="2775" i="1" spc="-67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6</a:t>
            </a:r>
            <a:endParaRPr sz="2250">
              <a:latin typeface="Arial"/>
              <a:cs typeface="Arial"/>
            </a:endParaRPr>
          </a:p>
          <a:p>
            <a:pPr marL="25400" marR="387985">
              <a:lnSpc>
                <a:spcPct val="158300"/>
              </a:lnSpc>
              <a:spcBef>
                <a:spcPts val="375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true,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probability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finding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6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b="1" i="1" spc="-200" dirty="0">
                <a:solidFill>
                  <a:srgbClr val="003B49"/>
                </a:solidFill>
                <a:latin typeface="Arial-BoldItalicMT"/>
                <a:cs typeface="Arial-BoldItalicMT"/>
              </a:rPr>
              <a:t>p</a:t>
            </a:r>
            <a:r>
              <a:rPr sz="2250" b="1" i="1" spc="-155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=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003B49"/>
                </a:solidFill>
                <a:latin typeface="Arial"/>
                <a:cs typeface="Arial"/>
              </a:rPr>
              <a:t>0.02</a:t>
            </a:r>
            <a:r>
              <a:rPr sz="2250" spc="-40" dirty="0">
                <a:latin typeface="Arial"/>
                <a:cs typeface="Arial"/>
              </a:rPr>
              <a:t>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2%.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statistically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significant</a:t>
            </a:r>
            <a:r>
              <a:rPr sz="2250" spc="-25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6"/>
            <a:ext cx="95249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1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2981311"/>
            <a:ext cx="95249" cy="95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3524236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1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950" y="949325"/>
            <a:ext cx="11816080" cy="26733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75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set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alpha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level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0.05</a:t>
            </a:r>
            <a:endParaRPr sz="2250">
              <a:latin typeface="Arial"/>
              <a:cs typeface="Arial"/>
            </a:endParaRPr>
          </a:p>
          <a:p>
            <a:pPr marL="25400" marR="17780">
              <a:lnSpc>
                <a:spcPct val="1250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randomly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find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individuals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who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spend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puppies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stress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03B49"/>
                </a:solidFill>
                <a:latin typeface="Arial"/>
                <a:cs typeface="Arial"/>
              </a:rPr>
              <a:t>levels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of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16</a:t>
            </a:r>
            <a:r>
              <a:rPr sz="2250" spc="-35" dirty="0">
                <a:latin typeface="Arial"/>
                <a:cs typeface="Arial"/>
              </a:rPr>
              <a:t>,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while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individuals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without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puppies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stress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03B49"/>
                </a:solidFill>
                <a:latin typeface="Arial"/>
                <a:cs typeface="Arial"/>
              </a:rPr>
              <a:t>levels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19,</a:t>
            </a: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i="1" dirty="0">
                <a:latin typeface="Arial"/>
                <a:cs typeface="Arial"/>
              </a:rPr>
              <a:t>M</a:t>
            </a:r>
            <a:r>
              <a:rPr sz="2775" i="1" baseline="-16516" dirty="0">
                <a:latin typeface="Arial"/>
                <a:cs typeface="Arial"/>
              </a:rPr>
              <a:t>diff</a:t>
            </a:r>
            <a:r>
              <a:rPr sz="2775" i="1" spc="-15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95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work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that: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i="1" spc="-200" dirty="0">
                <a:solidFill>
                  <a:srgbClr val="003B49"/>
                </a:solidFill>
                <a:latin typeface="Arial-BoldItalicMT"/>
                <a:cs typeface="Arial-BoldItalicMT"/>
              </a:rPr>
              <a:t>p</a:t>
            </a:r>
            <a:r>
              <a:rPr sz="2250" b="1" i="1" spc="-140" dirty="0">
                <a:solidFill>
                  <a:srgbClr val="003B49"/>
                </a:solidFill>
                <a:latin typeface="Arial-BoldItalicMT"/>
                <a:cs typeface="Arial-BoldItalicMT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=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0.04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75"/>
              </a:spcBef>
            </a:pP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statistically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significant</a:t>
            </a:r>
            <a:r>
              <a:rPr sz="2250" spc="-25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6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67011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409936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0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36"/>
                </a:moveTo>
                <a:lnTo>
                  <a:pt x="0" y="5031"/>
                </a:lnTo>
                <a:lnTo>
                  <a:pt x="4193" y="2763"/>
                </a:lnTo>
                <a:lnTo>
                  <a:pt x="11217" y="671"/>
                </a:lnTo>
                <a:lnTo>
                  <a:pt x="18531" y="0"/>
                </a:lnTo>
                <a:lnTo>
                  <a:pt x="12134906" y="0"/>
                </a:lnTo>
                <a:lnTo>
                  <a:pt x="12142220" y="671"/>
                </a:lnTo>
                <a:lnTo>
                  <a:pt x="12149244" y="2763"/>
                </a:lnTo>
                <a:lnTo>
                  <a:pt x="12155691" y="6250"/>
                </a:lnTo>
                <a:lnTo>
                  <a:pt x="12159595" y="9498"/>
                </a:lnTo>
                <a:lnTo>
                  <a:pt x="18819" y="9498"/>
                </a:lnTo>
                <a:lnTo>
                  <a:pt x="18819" y="9736"/>
                </a:lnTo>
                <a:close/>
              </a:path>
              <a:path w="12162155" h="18415">
                <a:moveTo>
                  <a:pt x="12155300" y="18344"/>
                </a:moveTo>
                <a:lnTo>
                  <a:pt x="12149244" y="12288"/>
                </a:lnTo>
                <a:lnTo>
                  <a:pt x="12142508" y="9498"/>
                </a:lnTo>
                <a:lnTo>
                  <a:pt x="12159595" y="9498"/>
                </a:lnTo>
                <a:lnTo>
                  <a:pt x="12161559" y="11132"/>
                </a:lnTo>
                <a:lnTo>
                  <a:pt x="12161992" y="11652"/>
                </a:lnTo>
                <a:lnTo>
                  <a:pt x="12155300" y="1834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54"/>
            <a:ext cx="12192000" cy="1271905"/>
            <a:chOff x="609599" y="1033554"/>
            <a:chExt cx="12192000" cy="1271905"/>
          </a:xfrm>
        </p:grpSpPr>
        <p:sp>
          <p:nvSpPr>
            <p:cNvPr id="4" name="object 4"/>
            <p:cNvSpPr/>
            <p:nvPr/>
          </p:nvSpPr>
          <p:spPr>
            <a:xfrm>
              <a:off x="628878" y="1039837"/>
              <a:ext cx="12172950" cy="1265555"/>
            </a:xfrm>
            <a:custGeom>
              <a:avLst/>
              <a:gdLst/>
              <a:ahLst/>
              <a:cxnLst/>
              <a:rect l="l" t="t" r="r" b="b"/>
              <a:pathLst>
                <a:path w="12172950" h="1265555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1234986"/>
                  </a:lnTo>
                  <a:lnTo>
                    <a:pt x="12160402" y="1241717"/>
                  </a:lnTo>
                  <a:lnTo>
                    <a:pt x="12155297" y="1246822"/>
                  </a:lnTo>
                  <a:lnTo>
                    <a:pt x="12154814" y="1247292"/>
                  </a:lnTo>
                  <a:lnTo>
                    <a:pt x="12149239" y="1252880"/>
                  </a:lnTo>
                  <a:lnTo>
                    <a:pt x="12142508" y="1255661"/>
                  </a:lnTo>
                  <a:lnTo>
                    <a:pt x="18808" y="1255661"/>
                  </a:lnTo>
                  <a:lnTo>
                    <a:pt x="18808" y="1255433"/>
                  </a:lnTo>
                  <a:lnTo>
                    <a:pt x="0" y="1260132"/>
                  </a:lnTo>
                  <a:lnTo>
                    <a:pt x="4191" y="1262405"/>
                  </a:lnTo>
                  <a:lnTo>
                    <a:pt x="11214" y="1264488"/>
                  </a:lnTo>
                  <a:lnTo>
                    <a:pt x="18808" y="1265186"/>
                  </a:lnTo>
                  <a:lnTo>
                    <a:pt x="12134609" y="1265186"/>
                  </a:lnTo>
                  <a:lnTo>
                    <a:pt x="12142216" y="1264488"/>
                  </a:lnTo>
                  <a:lnTo>
                    <a:pt x="12149239" y="1262405"/>
                  </a:lnTo>
                  <a:lnTo>
                    <a:pt x="12155691" y="1258912"/>
                  </a:lnTo>
                  <a:lnTo>
                    <a:pt x="12159590" y="1255661"/>
                  </a:lnTo>
                  <a:lnTo>
                    <a:pt x="12161558" y="1254036"/>
                  </a:lnTo>
                  <a:lnTo>
                    <a:pt x="12161990" y="1253515"/>
                  </a:lnTo>
                  <a:lnTo>
                    <a:pt x="12166435" y="1248168"/>
                  </a:lnTo>
                  <a:lnTo>
                    <a:pt x="12169927" y="1241717"/>
                  </a:lnTo>
                  <a:lnTo>
                    <a:pt x="12172023" y="1234694"/>
                  </a:lnTo>
                  <a:lnTo>
                    <a:pt x="12172709" y="12270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54"/>
              <a:ext cx="38100" cy="1266825"/>
            </a:xfrm>
            <a:custGeom>
              <a:avLst/>
              <a:gdLst/>
              <a:ahLst/>
              <a:cxnLst/>
              <a:rect l="l" t="t" r="r" b="b"/>
              <a:pathLst>
                <a:path w="38100" h="1266825">
                  <a:moveTo>
                    <a:pt x="19581" y="1266559"/>
                  </a:moveTo>
                  <a:lnTo>
                    <a:pt x="0" y="12333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261929"/>
                  </a:lnTo>
                  <a:lnTo>
                    <a:pt x="19581" y="12665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(3)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714610"/>
            <a:ext cx="95249" cy="95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200385"/>
            <a:ext cx="95249" cy="952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6912" y="1196975"/>
            <a:ext cx="11065510" cy="2216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550" b="1" spc="-30" dirty="0">
                <a:solidFill>
                  <a:srgbClr val="003B49"/>
                </a:solidFill>
                <a:latin typeface="Arial"/>
                <a:cs typeface="Arial"/>
              </a:rPr>
              <a:t>Reported</a:t>
            </a:r>
            <a:r>
              <a:rPr sz="1550" b="1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1550" b="1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journal:</a:t>
            </a:r>
            <a:endParaRPr sz="1550">
              <a:latin typeface="Arial"/>
              <a:cs typeface="Arial"/>
            </a:endParaRPr>
          </a:p>
          <a:p>
            <a:pPr marL="50800" marR="43180">
              <a:lnSpc>
                <a:spcPct val="125000"/>
              </a:lnSpc>
              <a:spcBef>
                <a:spcPts val="825"/>
              </a:spcBef>
            </a:pPr>
            <a:r>
              <a:rPr sz="1550" spc="-20" dirty="0">
                <a:latin typeface="Arial"/>
                <a:cs typeface="Arial"/>
              </a:rPr>
              <a:t>Participants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active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control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group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(</a:t>
            </a:r>
            <a:r>
              <a:rPr sz="1550" i="1" spc="-20" dirty="0">
                <a:latin typeface="Arial"/>
                <a:cs typeface="Arial"/>
              </a:rPr>
              <a:t>M</a:t>
            </a:r>
            <a:r>
              <a:rPr sz="1550" i="1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645,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i="1" spc="-160" dirty="0">
                <a:latin typeface="Arial"/>
                <a:cs typeface="Arial"/>
              </a:rPr>
              <a:t>SD</a:t>
            </a:r>
            <a:r>
              <a:rPr sz="1550" i="1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112)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showed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slower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reaction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times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milliseconds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compared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those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the </a:t>
            </a:r>
            <a:r>
              <a:rPr sz="1550" dirty="0">
                <a:latin typeface="Arial"/>
                <a:cs typeface="Arial"/>
              </a:rPr>
              <a:t>intervention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group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(M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598,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SD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132),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M</a:t>
            </a:r>
            <a:r>
              <a:rPr sz="1950" i="1" baseline="-17094" dirty="0">
                <a:latin typeface="Arial"/>
                <a:cs typeface="Arial"/>
              </a:rPr>
              <a:t>diff</a:t>
            </a:r>
            <a:r>
              <a:rPr sz="1950" i="1" spc="-44" baseline="-17094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47,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i="1" spc="-75" dirty="0">
                <a:latin typeface="Arial"/>
                <a:cs typeface="Arial"/>
              </a:rPr>
              <a:t>p</a:t>
            </a:r>
            <a:r>
              <a:rPr sz="1550" i="1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=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0.073.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set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alpha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0.05</a:t>
            </a:r>
            <a:endParaRPr sz="22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1125"/>
              </a:spcBef>
            </a:pP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statistically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significant</a:t>
            </a:r>
            <a:r>
              <a:rPr sz="2250" spc="-25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34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What</a:t>
            </a:r>
            <a:r>
              <a:rPr spc="-280" dirty="0"/>
              <a:t> </a:t>
            </a:r>
            <a:r>
              <a:rPr dirty="0"/>
              <a:t>if</a:t>
            </a:r>
            <a:r>
              <a:rPr spc="-280" dirty="0"/>
              <a:t> </a:t>
            </a:r>
            <a:r>
              <a:rPr spc="-100" dirty="0"/>
              <a:t>we’re</a:t>
            </a:r>
            <a:r>
              <a:rPr spc="-275" dirty="0"/>
              <a:t> </a:t>
            </a:r>
            <a:r>
              <a:rPr spc="-180" dirty="0"/>
              <a:t>wrong?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0"/>
            <a:ext cx="95249" cy="952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84783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4" y="239076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336231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650" y="949325"/>
            <a:ext cx="5196205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3109595" indent="-381000">
              <a:lnSpc>
                <a:spcPct val="158300"/>
              </a:lnSpc>
              <a:spcBef>
                <a:spcPts val="100"/>
              </a:spcBef>
            </a:pP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Type</a:t>
            </a:r>
            <a:r>
              <a:rPr sz="2250" b="1" spc="-1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80" dirty="0">
                <a:solidFill>
                  <a:srgbClr val="003B49"/>
                </a:solidFill>
                <a:latin typeface="Arial"/>
                <a:cs typeface="Arial"/>
              </a:rPr>
              <a:t>I</a:t>
            </a:r>
            <a:r>
              <a:rPr sz="2250" b="1" spc="-1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error</a:t>
            </a:r>
            <a:r>
              <a:rPr sz="2250" spc="-10" dirty="0">
                <a:latin typeface="Arial"/>
                <a:cs typeface="Arial"/>
              </a:rPr>
              <a:t>: </a:t>
            </a:r>
            <a:r>
              <a:rPr sz="2250" spc="-90" dirty="0">
                <a:latin typeface="Arial"/>
                <a:cs typeface="Arial"/>
              </a:rPr>
              <a:t>False-</a:t>
            </a:r>
            <a:r>
              <a:rPr sz="2250" spc="-25" dirty="0">
                <a:latin typeface="Arial"/>
                <a:cs typeface="Arial"/>
              </a:rPr>
              <a:t>positive</a:t>
            </a:r>
            <a:endParaRPr sz="2250">
              <a:latin typeface="Arial"/>
              <a:cs typeface="Arial"/>
            </a:endParaRPr>
          </a:p>
          <a:p>
            <a:pPr marL="393065" marR="59055">
              <a:lnSpc>
                <a:spcPct val="125000"/>
              </a:lnSpc>
              <a:spcBef>
                <a:spcPts val="900"/>
              </a:spcBef>
            </a:pPr>
            <a:r>
              <a:rPr sz="2250" spc="-45" dirty="0">
                <a:latin typeface="Arial"/>
                <a:cs typeface="Arial"/>
              </a:rPr>
              <a:t>Concluding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exists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when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75" dirty="0">
                <a:latin typeface="Arial"/>
                <a:cs typeface="Arial"/>
              </a:rPr>
              <a:t>it </a:t>
            </a:r>
            <a:r>
              <a:rPr sz="2250" spc="-10" dirty="0">
                <a:latin typeface="Arial"/>
                <a:cs typeface="Arial"/>
              </a:rPr>
              <a:t>doesn’t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dirty="0">
                <a:latin typeface="Arial"/>
                <a:cs typeface="Arial"/>
              </a:rPr>
              <a:t>Incorrectly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rejecting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hypothesis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1304910"/>
            <a:ext cx="95250" cy="9521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115174" y="184783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5174" y="239076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5174" y="336231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78650" y="949325"/>
            <a:ext cx="5732145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3559810" indent="-381000">
              <a:lnSpc>
                <a:spcPct val="158300"/>
              </a:lnSpc>
              <a:spcBef>
                <a:spcPts val="100"/>
              </a:spcBef>
            </a:pP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Type</a:t>
            </a:r>
            <a:r>
              <a:rPr sz="2250" b="1" spc="-1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80" dirty="0">
                <a:solidFill>
                  <a:srgbClr val="003B49"/>
                </a:solidFill>
                <a:latin typeface="Arial"/>
                <a:cs typeface="Arial"/>
              </a:rPr>
              <a:t>II</a:t>
            </a:r>
            <a:r>
              <a:rPr sz="2250" b="1" spc="-1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error</a:t>
            </a:r>
            <a:r>
              <a:rPr sz="2250" spc="-10" dirty="0">
                <a:latin typeface="Arial"/>
                <a:cs typeface="Arial"/>
              </a:rPr>
              <a:t>: </a:t>
            </a:r>
            <a:r>
              <a:rPr sz="2250" spc="-90" dirty="0">
                <a:latin typeface="Arial"/>
                <a:cs typeface="Arial"/>
              </a:rPr>
              <a:t>False-</a:t>
            </a:r>
            <a:r>
              <a:rPr sz="2250" spc="-50" dirty="0">
                <a:latin typeface="Arial"/>
                <a:cs typeface="Arial"/>
              </a:rPr>
              <a:t>negative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25000"/>
              </a:lnSpc>
              <a:spcBef>
                <a:spcPts val="900"/>
              </a:spcBef>
            </a:pPr>
            <a:r>
              <a:rPr sz="2250" spc="-45" dirty="0">
                <a:latin typeface="Arial"/>
                <a:cs typeface="Arial"/>
              </a:rPr>
              <a:t>Concluding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doesn’t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exist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when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does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spc="-55" dirty="0">
                <a:latin typeface="Arial"/>
                <a:cs typeface="Arial"/>
              </a:rPr>
              <a:t>Failing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reject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hypothesis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249" y="3924300"/>
            <a:ext cx="4762499" cy="26765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450" y="3924300"/>
            <a:ext cx="4762499" cy="26765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P-</a:t>
            </a:r>
            <a:r>
              <a:rPr spc="-160" dirty="0"/>
              <a:t>values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60" dirty="0"/>
              <a:t>intervals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0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0027920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55" dirty="0">
                <a:latin typeface="Arial"/>
                <a:cs typeface="Arial"/>
              </a:rPr>
              <a:t>Closely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interlinked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concepts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20" dirty="0">
                <a:latin typeface="Arial"/>
                <a:cs typeface="Arial"/>
              </a:rPr>
              <a:t>Extent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intervals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indicative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(non)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significance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5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57" y="2494309"/>
            <a:ext cx="3580192" cy="20861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5207" y="2494309"/>
            <a:ext cx="3580192" cy="20861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2857" y="2494309"/>
            <a:ext cx="3580192" cy="208612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P-</a:t>
            </a:r>
            <a:r>
              <a:rPr spc="-160" dirty="0"/>
              <a:t>values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60" dirty="0"/>
              <a:t>intervals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0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0027920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55" dirty="0">
                <a:latin typeface="Arial"/>
                <a:cs typeface="Arial"/>
              </a:rPr>
              <a:t>Closely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interlinked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concepts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20" dirty="0">
                <a:latin typeface="Arial"/>
                <a:cs typeface="Arial"/>
              </a:rPr>
              <a:t>Extent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intervals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indicative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(non)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significance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5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57" y="2494309"/>
            <a:ext cx="3580192" cy="20861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5207" y="2494309"/>
            <a:ext cx="3580192" cy="20861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2857" y="2494309"/>
            <a:ext cx="3580192" cy="2086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5419709"/>
            <a:ext cx="95249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2650" y="5064125"/>
            <a:ext cx="8843645" cy="16541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dirty="0">
                <a:latin typeface="Arial"/>
                <a:cs typeface="Arial"/>
              </a:rPr>
              <a:t>No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significant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2250" spc="-25" dirty="0">
                <a:latin typeface="Arial"/>
                <a:cs typeface="Arial"/>
              </a:rPr>
              <a:t>Up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half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length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CI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whisker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significant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p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&lt;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0.05 </a:t>
            </a:r>
            <a:r>
              <a:rPr sz="2250" dirty="0">
                <a:latin typeface="Arial"/>
                <a:cs typeface="Arial"/>
              </a:rPr>
              <a:t>About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half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p</a:t>
            </a:r>
            <a:r>
              <a:rPr sz="2250" i="1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close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0.05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174" y="5962634"/>
            <a:ext cx="95249" cy="952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6505559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P-</a:t>
            </a:r>
            <a:r>
              <a:rPr spc="-160" dirty="0"/>
              <a:t>values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60" dirty="0"/>
              <a:t>intervals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4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120775"/>
            <a:ext cx="61194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half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CI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whisker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overlap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non-</a:t>
            </a:r>
            <a:r>
              <a:rPr sz="2250" spc="-10" dirty="0">
                <a:latin typeface="Arial"/>
                <a:cs typeface="Arial"/>
              </a:rPr>
              <a:t>significant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1914525"/>
            <a:ext cx="8767762" cy="375761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539875"/>
            <a:ext cx="677672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55" dirty="0"/>
              <a:t>Interpreting</a:t>
            </a:r>
            <a:r>
              <a:rPr sz="5600" spc="-345" dirty="0"/>
              <a:t> </a:t>
            </a:r>
            <a:r>
              <a:rPr sz="5600" spc="-70" dirty="0"/>
              <a:t>p-</a:t>
            </a:r>
            <a:r>
              <a:rPr sz="5600" spc="-180" dirty="0"/>
              <a:t>values</a:t>
            </a:r>
            <a:endParaRPr sz="5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12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1"/>
            <a:ext cx="12192000" cy="1024255"/>
            <a:chOff x="609599" y="1033591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0398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38"/>
                  </a:lnTo>
                  <a:lnTo>
                    <a:pt x="18694" y="1017524"/>
                  </a:lnTo>
                  <a:lnTo>
                    <a:pt x="12134736" y="1017524"/>
                  </a:lnTo>
                  <a:lnTo>
                    <a:pt x="12142216" y="1016838"/>
                  </a:lnTo>
                  <a:lnTo>
                    <a:pt x="12149239" y="1014755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3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1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1038209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1161973"/>
              <a:ext cx="185795" cy="247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Interpreting</a:t>
            </a:r>
            <a:r>
              <a:rPr spc="-21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130" dirty="0"/>
              <a:t>values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95534"/>
            <a:ext cx="95249" cy="952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038459"/>
            <a:ext cx="95249" cy="9521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19174" y="358138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174" y="455293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5012" y="1158875"/>
            <a:ext cx="11876405" cy="4035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125"/>
              </a:spcBef>
            </a:pP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Tip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50" i="1" spc="-40" dirty="0">
                <a:latin typeface="Arial"/>
                <a:cs typeface="Arial"/>
              </a:rPr>
              <a:t>p</a:t>
            </a:r>
            <a:r>
              <a:rPr sz="1550" spc="-40" dirty="0">
                <a:latin typeface="Arial"/>
                <a:cs typeface="Arial"/>
              </a:rPr>
              <a:t>-value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obtaining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test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statistics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at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least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20" dirty="0">
                <a:solidFill>
                  <a:srgbClr val="003B49"/>
                </a:solidFill>
                <a:latin typeface="Arial"/>
                <a:cs typeface="Arial"/>
              </a:rPr>
              <a:t>as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large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one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observed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if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true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160020" marR="5080">
              <a:lnSpc>
                <a:spcPct val="149500"/>
              </a:lnSpc>
              <a:spcBef>
                <a:spcPts val="1400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p</a:t>
            </a:r>
            <a:r>
              <a:rPr sz="2250" spc="-75" dirty="0">
                <a:latin typeface="Arial"/>
                <a:cs typeface="Arial"/>
              </a:rPr>
              <a:t>-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smaller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pre-</a:t>
            </a:r>
            <a:r>
              <a:rPr sz="2250" spc="-45" dirty="0">
                <a:latin typeface="Arial"/>
                <a:cs typeface="Arial"/>
              </a:rPr>
              <a:t>defined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550" dirty="0">
                <a:latin typeface="STIX Two Math"/>
                <a:cs typeface="STIX Two Math"/>
              </a:rPr>
              <a:t>𝛼</a:t>
            </a:r>
            <a:r>
              <a:rPr sz="2550" spc="-145" dirty="0">
                <a:latin typeface="STIX Two Math"/>
                <a:cs typeface="STIX Two Math"/>
              </a:rPr>
              <a:t> </a:t>
            </a:r>
            <a:r>
              <a:rPr sz="2250" dirty="0">
                <a:latin typeface="Arial"/>
                <a:cs typeface="Arial"/>
              </a:rPr>
              <a:t>cut-</a:t>
            </a:r>
            <a:r>
              <a:rPr sz="2250" spc="40" dirty="0">
                <a:latin typeface="Arial"/>
                <a:cs typeface="Arial"/>
              </a:rPr>
              <a:t>off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(often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0.05),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reject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hypothesis </a:t>
            </a:r>
            <a:r>
              <a:rPr sz="2250" spc="-75" dirty="0">
                <a:latin typeface="Arial"/>
                <a:cs typeface="Arial"/>
              </a:rPr>
              <a:t>Like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intervals,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p</a:t>
            </a:r>
            <a:r>
              <a:rPr sz="2250" spc="-75" dirty="0">
                <a:latin typeface="Arial"/>
                <a:cs typeface="Arial"/>
              </a:rPr>
              <a:t>-</a:t>
            </a:r>
            <a:r>
              <a:rPr sz="2250" spc="-85" dirty="0">
                <a:latin typeface="Arial"/>
                <a:cs typeface="Arial"/>
              </a:rPr>
              <a:t>values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should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interpreted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context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B49"/>
                </a:solidFill>
                <a:latin typeface="Arial"/>
                <a:cs typeface="Arial"/>
              </a:rPr>
              <a:t>wider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endParaRPr sz="2250">
              <a:latin typeface="Arial"/>
              <a:cs typeface="Arial"/>
            </a:endParaRPr>
          </a:p>
          <a:p>
            <a:pPr marL="541020" marR="164465">
              <a:lnSpc>
                <a:spcPct val="125000"/>
              </a:lnSpc>
              <a:spcBef>
                <a:spcPts val="900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(difference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means,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correlation,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etc.)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really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0,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still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whole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range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 effects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different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because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random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sampling.</a:t>
            </a:r>
            <a:endParaRPr sz="2250">
              <a:latin typeface="Arial"/>
              <a:cs typeface="Arial"/>
            </a:endParaRPr>
          </a:p>
          <a:p>
            <a:pPr marL="541020" marR="732790">
              <a:lnSpc>
                <a:spcPct val="125000"/>
              </a:lnSpc>
              <a:spcBef>
                <a:spcPts val="900"/>
              </a:spcBef>
            </a:pPr>
            <a:r>
              <a:rPr sz="2250" spc="60" dirty="0">
                <a:latin typeface="Arial"/>
                <a:cs typeface="Arial"/>
              </a:rPr>
              <a:t>With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p</a:t>
            </a:r>
            <a:r>
              <a:rPr sz="2250" spc="-75" dirty="0">
                <a:latin typeface="Arial"/>
                <a:cs typeface="Arial"/>
              </a:rPr>
              <a:t>-</a:t>
            </a:r>
            <a:r>
              <a:rPr sz="2250" spc="-100" dirty="0">
                <a:latin typeface="Arial"/>
                <a:cs typeface="Arial"/>
              </a:rPr>
              <a:t>values,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answering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question: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“If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is </a:t>
            </a:r>
            <a:r>
              <a:rPr sz="2250" spc="-30" dirty="0">
                <a:latin typeface="Arial"/>
                <a:cs typeface="Arial"/>
              </a:rPr>
              <a:t>centered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0,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probable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found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sample”?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18770"/>
            <a:ext cx="115951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30" dirty="0"/>
              <a:t>Recap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190623"/>
            <a:ext cx="85725" cy="85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4075" y="1054100"/>
            <a:ext cx="119456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5" dirty="0">
                <a:solidFill>
                  <a:srgbClr val="003B49"/>
                </a:solidFill>
                <a:latin typeface="Arial"/>
                <a:cs typeface="Arial"/>
              </a:rPr>
              <a:t>WEEK</a:t>
            </a:r>
            <a:r>
              <a:rPr sz="20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2:</a:t>
            </a:r>
            <a:r>
              <a:rPr sz="200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whether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individual’s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score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unusual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given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known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characteristics.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9" y="3190873"/>
            <a:ext cx="6029325" cy="314325"/>
            <a:chOff x="609599" y="3190873"/>
            <a:chExt cx="6029325" cy="314325"/>
          </a:xfrm>
        </p:grpSpPr>
        <p:sp>
          <p:nvSpPr>
            <p:cNvPr id="6" name="object 6"/>
            <p:cNvSpPr/>
            <p:nvPr/>
          </p:nvSpPr>
          <p:spPr>
            <a:xfrm>
              <a:off x="614362" y="3195635"/>
              <a:ext cx="6019800" cy="304800"/>
            </a:xfrm>
            <a:custGeom>
              <a:avLst/>
              <a:gdLst/>
              <a:ahLst/>
              <a:cxnLst/>
              <a:rect l="l" t="t" r="r" b="b"/>
              <a:pathLst>
                <a:path w="6019800" h="304800">
                  <a:moveTo>
                    <a:pt x="5990882" y="304795"/>
                  </a:moveTo>
                  <a:lnTo>
                    <a:pt x="28916" y="304795"/>
                  </a:lnTo>
                  <a:lnTo>
                    <a:pt x="24664" y="303948"/>
                  </a:lnTo>
                  <a:lnTo>
                    <a:pt x="0" y="275881"/>
                  </a:lnTo>
                  <a:lnTo>
                    <a:pt x="0" y="271462"/>
                  </a:lnTo>
                  <a:lnTo>
                    <a:pt x="0" y="28914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9" y="28914"/>
                  </a:lnTo>
                  <a:lnTo>
                    <a:pt x="6019799" y="275881"/>
                  </a:lnTo>
                  <a:lnTo>
                    <a:pt x="5995134" y="303948"/>
                  </a:lnTo>
                  <a:lnTo>
                    <a:pt x="5990882" y="30479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3195635"/>
              <a:ext cx="6019800" cy="304800"/>
            </a:xfrm>
            <a:custGeom>
              <a:avLst/>
              <a:gdLst/>
              <a:ahLst/>
              <a:cxnLst/>
              <a:rect l="l" t="t" r="r" b="b"/>
              <a:pathLst>
                <a:path w="6019800" h="304800">
                  <a:moveTo>
                    <a:pt x="0" y="271462"/>
                  </a:moveTo>
                  <a:lnTo>
                    <a:pt x="0" y="33337"/>
                  </a:lnTo>
                  <a:lnTo>
                    <a:pt x="0" y="28914"/>
                  </a:lnTo>
                  <a:lnTo>
                    <a:pt x="845" y="24659"/>
                  </a:lnTo>
                  <a:lnTo>
                    <a:pt x="2537" y="20575"/>
                  </a:lnTo>
                  <a:lnTo>
                    <a:pt x="4229" y="16487"/>
                  </a:lnTo>
                  <a:lnTo>
                    <a:pt x="6638" y="12882"/>
                  </a:lnTo>
                  <a:lnTo>
                    <a:pt x="9764" y="9762"/>
                  </a:lnTo>
                  <a:lnTo>
                    <a:pt x="12890" y="6637"/>
                  </a:lnTo>
                  <a:lnTo>
                    <a:pt x="16495" y="4227"/>
                  </a:lnTo>
                  <a:lnTo>
                    <a:pt x="20579" y="2534"/>
                  </a:lnTo>
                  <a:lnTo>
                    <a:pt x="24664" y="846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4" y="846"/>
                  </a:lnTo>
                  <a:lnTo>
                    <a:pt x="5999218" y="2534"/>
                  </a:lnTo>
                  <a:lnTo>
                    <a:pt x="6003302" y="4227"/>
                  </a:lnTo>
                  <a:lnTo>
                    <a:pt x="6006908" y="6637"/>
                  </a:lnTo>
                  <a:lnTo>
                    <a:pt x="6010035" y="9762"/>
                  </a:lnTo>
                  <a:lnTo>
                    <a:pt x="6013160" y="12882"/>
                  </a:lnTo>
                  <a:lnTo>
                    <a:pt x="6015569" y="16487"/>
                  </a:lnTo>
                  <a:lnTo>
                    <a:pt x="6017261" y="20575"/>
                  </a:lnTo>
                  <a:lnTo>
                    <a:pt x="6018953" y="24659"/>
                  </a:lnTo>
                  <a:lnTo>
                    <a:pt x="6019799" y="28914"/>
                  </a:lnTo>
                  <a:lnTo>
                    <a:pt x="6019799" y="33337"/>
                  </a:lnTo>
                  <a:lnTo>
                    <a:pt x="6019799" y="271462"/>
                  </a:lnTo>
                  <a:lnTo>
                    <a:pt x="5995134" y="303948"/>
                  </a:lnTo>
                  <a:lnTo>
                    <a:pt x="5986462" y="304799"/>
                  </a:lnTo>
                  <a:lnTo>
                    <a:pt x="33337" y="304799"/>
                  </a:lnTo>
                  <a:lnTo>
                    <a:pt x="845" y="280132"/>
                  </a:lnTo>
                  <a:lnTo>
                    <a:pt x="0" y="275881"/>
                  </a:lnTo>
                  <a:lnTo>
                    <a:pt x="0" y="2714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112" y="3200399"/>
              <a:ext cx="6010275" cy="295275"/>
            </a:xfrm>
            <a:custGeom>
              <a:avLst/>
              <a:gdLst/>
              <a:ahLst/>
              <a:cxnLst/>
              <a:rect l="l" t="t" r="r" b="b"/>
              <a:pathLst>
                <a:path w="6010275" h="295275">
                  <a:moveTo>
                    <a:pt x="6010275" y="20688"/>
                  </a:moveTo>
                  <a:lnTo>
                    <a:pt x="6007493" y="13957"/>
                  </a:lnTo>
                  <a:lnTo>
                    <a:pt x="5996330" y="2794"/>
                  </a:lnTo>
                  <a:lnTo>
                    <a:pt x="5989599" y="0"/>
                  </a:lnTo>
                  <a:lnTo>
                    <a:pt x="20675" y="0"/>
                  </a:lnTo>
                  <a:lnTo>
                    <a:pt x="13957" y="2794"/>
                  </a:lnTo>
                  <a:lnTo>
                    <a:pt x="2794" y="13957"/>
                  </a:lnTo>
                  <a:lnTo>
                    <a:pt x="0" y="20688"/>
                  </a:lnTo>
                  <a:lnTo>
                    <a:pt x="0" y="274599"/>
                  </a:lnTo>
                  <a:lnTo>
                    <a:pt x="2794" y="281330"/>
                  </a:lnTo>
                  <a:lnTo>
                    <a:pt x="13957" y="292493"/>
                  </a:lnTo>
                  <a:lnTo>
                    <a:pt x="20688" y="295275"/>
                  </a:lnTo>
                  <a:lnTo>
                    <a:pt x="5989599" y="295275"/>
                  </a:lnTo>
                  <a:lnTo>
                    <a:pt x="5996330" y="292493"/>
                  </a:lnTo>
                  <a:lnTo>
                    <a:pt x="6007493" y="281330"/>
                  </a:lnTo>
                  <a:lnTo>
                    <a:pt x="6010275" y="274599"/>
                  </a:lnTo>
                  <a:lnTo>
                    <a:pt x="6010275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1800223"/>
            <a:ext cx="85725" cy="857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4075" y="1629410"/>
            <a:ext cx="5819775" cy="13779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45"/>
              </a:spcBef>
            </a:pPr>
            <a:r>
              <a:rPr sz="2000" spc="65" dirty="0">
                <a:latin typeface="Arial"/>
                <a:cs typeface="Arial"/>
              </a:rPr>
              <a:t>If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population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anxiety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normally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distributed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40" dirty="0">
                <a:latin typeface="Arial"/>
                <a:cs typeface="Arial"/>
              </a:rPr>
              <a:t> 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30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SD</a:t>
            </a:r>
            <a:r>
              <a:rPr sz="2000" i="1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10,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how </a:t>
            </a:r>
            <a:r>
              <a:rPr sz="2000" spc="-50" dirty="0">
                <a:latin typeface="Arial"/>
                <a:cs typeface="Arial"/>
              </a:rPr>
              <a:t>common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unusual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individual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40" dirty="0">
                <a:latin typeface="Arial"/>
                <a:cs typeface="Arial"/>
              </a:rPr>
              <a:t> a </a:t>
            </a:r>
            <a:r>
              <a:rPr sz="2000" spc="-45" dirty="0">
                <a:latin typeface="Arial"/>
                <a:cs typeface="Arial"/>
              </a:rPr>
              <a:t>score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41?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101" y="4001948"/>
            <a:ext cx="5566503" cy="270874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772274" y="3190873"/>
            <a:ext cx="6029325" cy="314325"/>
            <a:chOff x="6772274" y="3190873"/>
            <a:chExt cx="6029325" cy="314325"/>
          </a:xfrm>
        </p:grpSpPr>
        <p:sp>
          <p:nvSpPr>
            <p:cNvPr id="13" name="object 13"/>
            <p:cNvSpPr/>
            <p:nvPr/>
          </p:nvSpPr>
          <p:spPr>
            <a:xfrm>
              <a:off x="6777036" y="3195635"/>
              <a:ext cx="6019800" cy="304800"/>
            </a:xfrm>
            <a:custGeom>
              <a:avLst/>
              <a:gdLst/>
              <a:ahLst/>
              <a:cxnLst/>
              <a:rect l="l" t="t" r="r" b="b"/>
              <a:pathLst>
                <a:path w="6019800" h="304800">
                  <a:moveTo>
                    <a:pt x="5990882" y="304795"/>
                  </a:moveTo>
                  <a:lnTo>
                    <a:pt x="28916" y="304795"/>
                  </a:lnTo>
                  <a:lnTo>
                    <a:pt x="24663" y="303948"/>
                  </a:lnTo>
                  <a:lnTo>
                    <a:pt x="0" y="275881"/>
                  </a:lnTo>
                  <a:lnTo>
                    <a:pt x="0" y="271462"/>
                  </a:lnTo>
                  <a:lnTo>
                    <a:pt x="0" y="28914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8" y="28914"/>
                  </a:lnTo>
                  <a:lnTo>
                    <a:pt x="6019798" y="275881"/>
                  </a:lnTo>
                  <a:lnTo>
                    <a:pt x="5995135" y="303948"/>
                  </a:lnTo>
                  <a:lnTo>
                    <a:pt x="5990882" y="30479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7036" y="3195635"/>
              <a:ext cx="6019800" cy="304800"/>
            </a:xfrm>
            <a:custGeom>
              <a:avLst/>
              <a:gdLst/>
              <a:ahLst/>
              <a:cxnLst/>
              <a:rect l="l" t="t" r="r" b="b"/>
              <a:pathLst>
                <a:path w="6019800" h="304800">
                  <a:moveTo>
                    <a:pt x="0" y="271462"/>
                  </a:moveTo>
                  <a:lnTo>
                    <a:pt x="0" y="33337"/>
                  </a:lnTo>
                  <a:lnTo>
                    <a:pt x="0" y="28914"/>
                  </a:lnTo>
                  <a:lnTo>
                    <a:pt x="845" y="24659"/>
                  </a:lnTo>
                  <a:lnTo>
                    <a:pt x="2537" y="20575"/>
                  </a:lnTo>
                  <a:lnTo>
                    <a:pt x="4229" y="16487"/>
                  </a:lnTo>
                  <a:lnTo>
                    <a:pt x="6638" y="12882"/>
                  </a:lnTo>
                  <a:lnTo>
                    <a:pt x="9764" y="9762"/>
                  </a:lnTo>
                  <a:lnTo>
                    <a:pt x="12890" y="6637"/>
                  </a:lnTo>
                  <a:lnTo>
                    <a:pt x="16495" y="4227"/>
                  </a:lnTo>
                  <a:lnTo>
                    <a:pt x="20579" y="2534"/>
                  </a:lnTo>
                  <a:lnTo>
                    <a:pt x="24663" y="846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5" y="846"/>
                  </a:lnTo>
                  <a:lnTo>
                    <a:pt x="5999219" y="2534"/>
                  </a:lnTo>
                  <a:lnTo>
                    <a:pt x="6003304" y="4227"/>
                  </a:lnTo>
                  <a:lnTo>
                    <a:pt x="6006909" y="6637"/>
                  </a:lnTo>
                  <a:lnTo>
                    <a:pt x="6010035" y="9762"/>
                  </a:lnTo>
                  <a:lnTo>
                    <a:pt x="6013160" y="12882"/>
                  </a:lnTo>
                  <a:lnTo>
                    <a:pt x="6015570" y="16487"/>
                  </a:lnTo>
                  <a:lnTo>
                    <a:pt x="6017261" y="20575"/>
                  </a:lnTo>
                  <a:lnTo>
                    <a:pt x="6018953" y="24659"/>
                  </a:lnTo>
                  <a:lnTo>
                    <a:pt x="6019798" y="28914"/>
                  </a:lnTo>
                  <a:lnTo>
                    <a:pt x="6019800" y="33337"/>
                  </a:lnTo>
                  <a:lnTo>
                    <a:pt x="6019800" y="271462"/>
                  </a:lnTo>
                  <a:lnTo>
                    <a:pt x="6019798" y="275881"/>
                  </a:lnTo>
                  <a:lnTo>
                    <a:pt x="6018953" y="280132"/>
                  </a:lnTo>
                  <a:lnTo>
                    <a:pt x="6017261" y="284215"/>
                  </a:lnTo>
                  <a:lnTo>
                    <a:pt x="6015570" y="288298"/>
                  </a:lnTo>
                  <a:lnTo>
                    <a:pt x="5986462" y="304799"/>
                  </a:lnTo>
                  <a:lnTo>
                    <a:pt x="33338" y="304799"/>
                  </a:lnTo>
                  <a:lnTo>
                    <a:pt x="845" y="280132"/>
                  </a:lnTo>
                  <a:lnTo>
                    <a:pt x="0" y="275881"/>
                  </a:lnTo>
                  <a:lnTo>
                    <a:pt x="0" y="2714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1787" y="3200399"/>
              <a:ext cx="6010275" cy="295275"/>
            </a:xfrm>
            <a:custGeom>
              <a:avLst/>
              <a:gdLst/>
              <a:ahLst/>
              <a:cxnLst/>
              <a:rect l="l" t="t" r="r" b="b"/>
              <a:pathLst>
                <a:path w="6010275" h="295275">
                  <a:moveTo>
                    <a:pt x="6010275" y="20688"/>
                  </a:moveTo>
                  <a:lnTo>
                    <a:pt x="6007493" y="13957"/>
                  </a:lnTo>
                  <a:lnTo>
                    <a:pt x="5996330" y="2794"/>
                  </a:lnTo>
                  <a:lnTo>
                    <a:pt x="5989599" y="0"/>
                  </a:lnTo>
                  <a:lnTo>
                    <a:pt x="20675" y="0"/>
                  </a:lnTo>
                  <a:lnTo>
                    <a:pt x="13957" y="2794"/>
                  </a:lnTo>
                  <a:lnTo>
                    <a:pt x="2794" y="13957"/>
                  </a:lnTo>
                  <a:lnTo>
                    <a:pt x="0" y="20688"/>
                  </a:lnTo>
                  <a:lnTo>
                    <a:pt x="0" y="274599"/>
                  </a:lnTo>
                  <a:lnTo>
                    <a:pt x="2794" y="281330"/>
                  </a:lnTo>
                  <a:lnTo>
                    <a:pt x="13957" y="292493"/>
                  </a:lnTo>
                  <a:lnTo>
                    <a:pt x="20688" y="295275"/>
                  </a:lnTo>
                  <a:lnTo>
                    <a:pt x="5989599" y="295275"/>
                  </a:lnTo>
                  <a:lnTo>
                    <a:pt x="5996330" y="292493"/>
                  </a:lnTo>
                  <a:lnTo>
                    <a:pt x="6007493" y="281330"/>
                  </a:lnTo>
                  <a:lnTo>
                    <a:pt x="6010275" y="274599"/>
                  </a:lnTo>
                  <a:lnTo>
                    <a:pt x="6010275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649" y="1800223"/>
            <a:ext cx="85725" cy="857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50075" y="1629410"/>
            <a:ext cx="5483860" cy="13779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45"/>
              </a:spcBef>
            </a:pPr>
            <a:r>
              <a:rPr sz="2000" spc="65" dirty="0">
                <a:latin typeface="Arial"/>
                <a:cs typeface="Arial"/>
              </a:rPr>
              <a:t>If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population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anxiety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b="1" spc="-45" dirty="0">
                <a:solidFill>
                  <a:srgbClr val="003B49"/>
                </a:solidFill>
                <a:latin typeface="Arial"/>
                <a:cs typeface="Arial"/>
              </a:rPr>
              <a:t>normally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B49"/>
                </a:solidFill>
                <a:latin typeface="Arial"/>
                <a:cs typeface="Arial"/>
              </a:rPr>
              <a:t>distributed</a:t>
            </a:r>
            <a:r>
              <a:rPr sz="200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40" dirty="0">
                <a:latin typeface="Arial"/>
                <a:cs typeface="Arial"/>
              </a:rPr>
              <a:t> 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30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SD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10,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score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individual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need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5%?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2776" y="4001948"/>
            <a:ext cx="5566503" cy="270874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15082" y="3236753"/>
            <a:ext cx="440753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315" algn="l"/>
              </a:tabLst>
            </a:pPr>
            <a:r>
              <a:rPr sz="1100" spc="-50" dirty="0">
                <a:solidFill>
                  <a:srgbClr val="AAAAAA"/>
                </a:solidFill>
                <a:latin typeface="Monaco"/>
                <a:cs typeface="Monaco"/>
                <a:hlinkClick r:id="rId7"/>
              </a:rPr>
              <a:t>1</a:t>
            </a:r>
            <a:r>
              <a:rPr sz="11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10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100" dirty="0">
                <a:solidFill>
                  <a:srgbClr val="AC0000"/>
                </a:solidFill>
                <a:latin typeface="Monaco"/>
                <a:cs typeface="Monaco"/>
              </a:rPr>
              <a:t>41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100" spc="2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AC0000"/>
                </a:solidFill>
                <a:latin typeface="Monaco"/>
                <a:cs typeface="Monaco"/>
              </a:rPr>
              <a:t>30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100" spc="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AC0000"/>
                </a:solidFill>
                <a:latin typeface="Monaco"/>
                <a:cs typeface="Monaco"/>
              </a:rPr>
              <a:t>10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100" spc="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3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10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100">
              <a:latin typeface="Monaco"/>
              <a:cs typeface="Monac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599" y="3505198"/>
            <a:ext cx="6029325" cy="3048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508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latin typeface="Monaco"/>
                <a:cs typeface="Monaco"/>
              </a:rPr>
              <a:t>[1]</a:t>
            </a:r>
            <a:r>
              <a:rPr sz="1100" spc="20" dirty="0">
                <a:latin typeface="Monaco"/>
                <a:cs typeface="Monaco"/>
              </a:rPr>
              <a:t> </a:t>
            </a:r>
            <a:r>
              <a:rPr sz="1100" spc="-10" dirty="0">
                <a:latin typeface="Monaco"/>
                <a:cs typeface="Monaco"/>
              </a:rPr>
              <a:t>0.1356661</a:t>
            </a:r>
            <a:endParaRPr sz="1100">
              <a:latin typeface="Monaco"/>
              <a:cs typeface="Monac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0882" y="3236753"/>
            <a:ext cx="321945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315" algn="l"/>
              </a:tabLst>
            </a:pPr>
            <a:r>
              <a:rPr sz="1100" spc="-50" dirty="0">
                <a:solidFill>
                  <a:srgbClr val="AAAAAA"/>
                </a:solidFill>
                <a:latin typeface="Monaco"/>
                <a:cs typeface="Monaco"/>
                <a:hlinkClick r:id="rId7"/>
              </a:rPr>
              <a:t>1</a:t>
            </a:r>
            <a:r>
              <a:rPr sz="11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100" dirty="0">
                <a:solidFill>
                  <a:srgbClr val="4658AB"/>
                </a:solidFill>
                <a:latin typeface="Monaco"/>
                <a:cs typeface="Monaco"/>
              </a:rPr>
              <a:t>qnorm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p</a:t>
            </a:r>
            <a:r>
              <a:rPr sz="1100" spc="2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2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AC0000"/>
                </a:solidFill>
                <a:latin typeface="Monaco"/>
                <a:cs typeface="Monaco"/>
              </a:rPr>
              <a:t>0.95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100" spc="2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100" spc="2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2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AC0000"/>
                </a:solidFill>
                <a:latin typeface="Monaco"/>
                <a:cs typeface="Monaco"/>
              </a:rPr>
              <a:t>30</a:t>
            </a:r>
            <a:r>
              <a:rPr sz="11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100" spc="2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100" spc="2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100" spc="2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100" spc="-25" dirty="0">
                <a:solidFill>
                  <a:srgbClr val="AC0000"/>
                </a:solidFill>
                <a:latin typeface="Monaco"/>
                <a:cs typeface="Monaco"/>
              </a:rPr>
              <a:t>10</a:t>
            </a:r>
            <a:r>
              <a:rPr sz="1100" spc="-25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100">
              <a:latin typeface="Monaco"/>
              <a:cs typeface="Monac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2274" y="3505198"/>
            <a:ext cx="6029325" cy="3048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508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latin typeface="Monaco"/>
                <a:cs typeface="Monaco"/>
              </a:rPr>
              <a:t>[1]</a:t>
            </a:r>
            <a:r>
              <a:rPr sz="1100" spc="20" dirty="0">
                <a:latin typeface="Monaco"/>
                <a:cs typeface="Monaco"/>
              </a:rPr>
              <a:t> </a:t>
            </a:r>
            <a:r>
              <a:rPr sz="1100" spc="-10" dirty="0">
                <a:latin typeface="Monaco"/>
                <a:cs typeface="Monaco"/>
              </a:rPr>
              <a:t>46.44854</a:t>
            </a:r>
            <a:endParaRPr sz="11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PollEverywhere: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297116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What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even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p-</a:t>
            </a:r>
            <a:r>
              <a:rPr sz="2250" spc="-110" dirty="0">
                <a:latin typeface="Arial"/>
                <a:cs typeface="Arial"/>
              </a:rPr>
              <a:t>values?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1739900"/>
            <a:ext cx="68446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b="1" spc="-130" dirty="0">
                <a:solidFill>
                  <a:srgbClr val="00A225"/>
                </a:solidFill>
                <a:latin typeface="Arial"/>
                <a:cs typeface="Arial"/>
                <a:hlinkClick r:id="rId2"/>
              </a:rPr>
              <a:t>linktr.ee/analysingdata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2047875"/>
            <a:ext cx="3524249" cy="35242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828813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833692"/>
            <a:ext cx="12192000" cy="1024255"/>
            <a:chOff x="609599" y="1833692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8399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69" y="1017524"/>
                  </a:lnTo>
                  <a:lnTo>
                    <a:pt x="12134761" y="1017524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833692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8880" y="3000388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599" y="3005266"/>
            <a:ext cx="12192000" cy="1024255"/>
            <a:chOff x="609599" y="3005266"/>
            <a:chExt cx="12192000" cy="1024255"/>
          </a:xfrm>
        </p:grpSpPr>
        <p:sp>
          <p:nvSpPr>
            <p:cNvPr id="8" name="object 8"/>
            <p:cNvSpPr/>
            <p:nvPr/>
          </p:nvSpPr>
          <p:spPr>
            <a:xfrm>
              <a:off x="628878" y="3011550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69" y="1017524"/>
                  </a:lnTo>
                  <a:lnTo>
                    <a:pt x="12134761" y="1017524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005266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9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28880" y="4171963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9599" y="4176841"/>
            <a:ext cx="12192000" cy="1024255"/>
            <a:chOff x="609599" y="4176841"/>
            <a:chExt cx="12192000" cy="1024255"/>
          </a:xfrm>
        </p:grpSpPr>
        <p:sp>
          <p:nvSpPr>
            <p:cNvPr id="12" name="object 12"/>
            <p:cNvSpPr/>
            <p:nvPr/>
          </p:nvSpPr>
          <p:spPr>
            <a:xfrm>
              <a:off x="628878" y="418312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69" y="1017524"/>
                  </a:lnTo>
                  <a:lnTo>
                    <a:pt x="12134761" y="1017524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176841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8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8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" y="4181458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FFF9E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81" y="4320756"/>
              <a:ext cx="247691" cy="21671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899" y="205874"/>
            <a:ext cx="95269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900" dirty="0">
                <a:solidFill>
                  <a:srgbClr val="000000"/>
                </a:solidFill>
                <a:latin typeface="Apple Color Emoji"/>
                <a:cs typeface="Apple Color Emoji"/>
              </a:rPr>
              <a:t>🚨</a:t>
            </a:r>
            <a:r>
              <a:rPr sz="4500" b="0" spc="-3770" dirty="0">
                <a:solidFill>
                  <a:srgbClr val="000000"/>
                </a:solidFill>
                <a:latin typeface="Apple Color Emoji"/>
                <a:cs typeface="Apple Color Emoji"/>
              </a:rPr>
              <a:t> </a:t>
            </a:r>
            <a:r>
              <a:rPr spc="-229" dirty="0"/>
              <a:t>Some</a:t>
            </a:r>
            <a:r>
              <a:rPr spc="-270" dirty="0"/>
              <a:t> </a:t>
            </a:r>
            <a:r>
              <a:rPr spc="-125" dirty="0"/>
              <a:t>INCORRECT</a:t>
            </a:r>
            <a:r>
              <a:rPr spc="-265" dirty="0"/>
              <a:t> </a:t>
            </a:r>
            <a:r>
              <a:rPr spc="-105" dirty="0"/>
              <a:t>definitions</a:t>
            </a:r>
            <a:r>
              <a:rPr spc="-270" dirty="0"/>
              <a:t> </a:t>
            </a:r>
            <a:r>
              <a:rPr spc="-55" dirty="0"/>
              <a:t>of</a:t>
            </a:r>
            <a:r>
              <a:rPr spc="-260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160" dirty="0"/>
              <a:t>values</a:t>
            </a:r>
            <a:r>
              <a:rPr spc="-270" dirty="0"/>
              <a:t> </a:t>
            </a:r>
            <a:r>
              <a:rPr sz="4500" b="0" spc="-950" dirty="0">
                <a:solidFill>
                  <a:srgbClr val="000000"/>
                </a:solidFill>
                <a:latin typeface="Apple Color Emoji"/>
                <a:cs typeface="Apple Color Emoji"/>
              </a:rPr>
              <a:t>🚨</a:t>
            </a:r>
            <a:endParaRPr sz="4500">
              <a:latin typeface="Apple Color Emoji"/>
              <a:cs typeface="Apple Color Emoj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76333"/>
            <a:ext cx="95249" cy="9521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47699" y="1838308"/>
            <a:ext cx="12144375" cy="504825"/>
            <a:chOff x="647699" y="1838308"/>
            <a:chExt cx="12144375" cy="504825"/>
          </a:xfrm>
        </p:grpSpPr>
        <p:sp>
          <p:nvSpPr>
            <p:cNvPr id="19" name="object 19"/>
            <p:cNvSpPr/>
            <p:nvPr/>
          </p:nvSpPr>
          <p:spPr>
            <a:xfrm>
              <a:off x="647699" y="1838308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FF9E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81" y="1977606"/>
              <a:ext cx="247691" cy="21671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47699" y="3009883"/>
            <a:ext cx="12144375" cy="495300"/>
            <a:chOff x="647699" y="3009883"/>
            <a:chExt cx="12144375" cy="495300"/>
          </a:xfrm>
        </p:grpSpPr>
        <p:sp>
          <p:nvSpPr>
            <p:cNvPr id="22" name="object 22"/>
            <p:cNvSpPr/>
            <p:nvPr/>
          </p:nvSpPr>
          <p:spPr>
            <a:xfrm>
              <a:off x="647699" y="3009883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FFF9E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81" y="3149181"/>
              <a:ext cx="247691" cy="2167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7699" y="1120775"/>
            <a:ext cx="12136120" cy="398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2250" spc="-30" dirty="0">
                <a:latin typeface="Arial"/>
                <a:cs typeface="Arial"/>
              </a:rPr>
              <a:t>Many(!)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researchers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find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i="1" spc="-75" dirty="0">
                <a:latin typeface="Arial"/>
                <a:cs typeface="Arial"/>
              </a:rPr>
              <a:t>p</a:t>
            </a:r>
            <a:r>
              <a:rPr sz="2250" spc="-75" dirty="0">
                <a:latin typeface="Arial"/>
                <a:cs typeface="Arial"/>
              </a:rPr>
              <a:t>-</a:t>
            </a:r>
            <a:r>
              <a:rPr sz="2250" spc="-85" dirty="0">
                <a:latin typeface="Arial"/>
                <a:cs typeface="Arial"/>
              </a:rPr>
              <a:t>values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difficult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interpret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(</a:t>
            </a:r>
            <a:r>
              <a:rPr sz="2250" spc="-20" dirty="0">
                <a:solidFill>
                  <a:srgbClr val="003B49"/>
                </a:solidFill>
                <a:latin typeface="Arial"/>
                <a:cs typeface="Arial"/>
              </a:rPr>
              <a:t>Haller</a:t>
            </a:r>
            <a:r>
              <a:rPr sz="2250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</a:rPr>
              <a:t>Krauss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2002</a:t>
            </a:r>
            <a:r>
              <a:rPr sz="2250" spc="-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Warning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i="1" spc="-40" dirty="0">
                <a:latin typeface="Arial"/>
                <a:cs typeface="Arial"/>
              </a:rPr>
              <a:t>p</a:t>
            </a:r>
            <a:r>
              <a:rPr sz="1550" spc="-40" dirty="0">
                <a:latin typeface="Arial"/>
                <a:cs typeface="Arial"/>
              </a:rPr>
              <a:t>-value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NOT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chance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result.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Warning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i="1" spc="-40" dirty="0">
                <a:latin typeface="Arial"/>
                <a:cs typeface="Arial"/>
              </a:rPr>
              <a:t>p</a:t>
            </a:r>
            <a:r>
              <a:rPr sz="1550" spc="-40" dirty="0">
                <a:latin typeface="Arial"/>
                <a:cs typeface="Arial"/>
              </a:rPr>
              <a:t>-value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NOT</a:t>
            </a:r>
            <a:r>
              <a:rPr sz="1550" b="1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alternative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hypothesis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being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true.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Warning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i="1" spc="-40" dirty="0">
                <a:latin typeface="Arial"/>
                <a:cs typeface="Arial"/>
              </a:rPr>
              <a:t>p</a:t>
            </a:r>
            <a:r>
              <a:rPr sz="1550" spc="-40" dirty="0">
                <a:latin typeface="Arial"/>
                <a:cs typeface="Arial"/>
              </a:rPr>
              <a:t>-value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NOT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null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hypothesis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being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true.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14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2"/>
            <a:ext cx="12192000" cy="1024255"/>
            <a:chOff x="609599" y="1033592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0398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69" y="1017524"/>
                  </a:lnTo>
                  <a:lnTo>
                    <a:pt x="12134761" y="1017524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2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1038208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FF9E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81" y="1177506"/>
              <a:ext cx="247691" cy="2167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70" dirty="0"/>
              <a:t> </a:t>
            </a:r>
            <a:r>
              <a:rPr spc="-145" dirty="0"/>
              <a:t>inverse</a:t>
            </a:r>
            <a:r>
              <a:rPr spc="-265" dirty="0"/>
              <a:t> </a:t>
            </a:r>
            <a:r>
              <a:rPr spc="-70" dirty="0"/>
              <a:t>probability</a:t>
            </a:r>
            <a:r>
              <a:rPr spc="-265" dirty="0"/>
              <a:t> </a:t>
            </a:r>
            <a:r>
              <a:rPr spc="-60" dirty="0"/>
              <a:t>fallacy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95533"/>
            <a:ext cx="95249" cy="952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038458"/>
            <a:ext cx="95249" cy="952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581383"/>
            <a:ext cx="95249" cy="952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124307"/>
            <a:ext cx="95249" cy="952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Warning</a:t>
            </a:r>
          </a:p>
          <a:p>
            <a:pPr marL="19685">
              <a:lnSpc>
                <a:spcPct val="100000"/>
              </a:lnSpc>
              <a:spcBef>
                <a:spcPts val="40"/>
              </a:spcBef>
            </a:pPr>
            <a:endParaRPr sz="2000"/>
          </a:p>
          <a:p>
            <a:pPr marL="119380">
              <a:lnSpc>
                <a:spcPct val="100000"/>
              </a:lnSpc>
            </a:pP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1" spc="-40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b="0" spc="-40" dirty="0">
                <a:solidFill>
                  <a:srgbClr val="000000"/>
                </a:solidFill>
                <a:latin typeface="Arial"/>
                <a:cs typeface="Arial"/>
              </a:rPr>
              <a:t>-value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>NOT</a:t>
            </a:r>
            <a:r>
              <a:rPr spc="-80" dirty="0"/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probability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null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hypothesis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35" dirty="0">
                <a:solidFill>
                  <a:srgbClr val="000000"/>
                </a:solidFill>
                <a:latin typeface="Arial"/>
                <a:cs typeface="Arial"/>
              </a:rPr>
              <a:t>being</a:t>
            </a:r>
            <a:r>
              <a:rPr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true.</a:t>
            </a:r>
          </a:p>
          <a:p>
            <a:pPr marL="267335" marR="1667510">
              <a:lnSpc>
                <a:spcPct val="158300"/>
              </a:lnSpc>
              <a:spcBef>
                <a:spcPts val="1639"/>
              </a:spcBef>
            </a:pPr>
            <a:r>
              <a:rPr sz="2250" b="0" i="1" spc="-7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250" b="0" spc="-7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doesn’t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tell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anything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probability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null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alternative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hypothesis. </a:t>
            </a:r>
            <a:r>
              <a:rPr sz="2250" b="0" spc="10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tells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0" dirty="0">
                <a:solidFill>
                  <a:srgbClr val="000000"/>
                </a:solidFill>
                <a:latin typeface="Arial"/>
                <a:cs typeface="Arial"/>
              </a:rPr>
              <a:t>likely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effect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spc="-30" dirty="0"/>
              <a:t>IF</a:t>
            </a:r>
            <a:r>
              <a:rPr sz="2250" spc="-175" dirty="0"/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null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true.</a:t>
            </a:r>
            <a:endParaRPr sz="225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575"/>
              </a:spcBef>
            </a:pP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don’t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know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whether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null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true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endParaRPr sz="2250">
              <a:latin typeface="Arial"/>
              <a:cs typeface="Arial"/>
            </a:endParaRPr>
          </a:p>
          <a:p>
            <a:pPr marL="267335" marR="1329055">
              <a:lnSpc>
                <a:spcPct val="125000"/>
              </a:lnSpc>
              <a:spcBef>
                <a:spcPts val="900"/>
              </a:spcBef>
            </a:pP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80" dirty="0">
                <a:solidFill>
                  <a:srgbClr val="000000"/>
                </a:solidFill>
                <a:latin typeface="Arial"/>
                <a:cs typeface="Arial"/>
              </a:rPr>
              <a:t>approaches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0" dirty="0">
                <a:solidFill>
                  <a:srgbClr val="000000"/>
                </a:solidFill>
                <a:latin typeface="Arial"/>
                <a:cs typeface="Arial"/>
              </a:rPr>
              <a:t>Bayesian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hypothesis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testing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tells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probability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null/alternative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hypothesis,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but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don’t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cover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them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module.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46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Some</a:t>
            </a:r>
            <a:r>
              <a:rPr spc="-275" dirty="0"/>
              <a:t> </a:t>
            </a:r>
            <a:r>
              <a:rPr spc="-80" dirty="0"/>
              <a:t>pitfalls</a:t>
            </a:r>
            <a:r>
              <a:rPr spc="-275" dirty="0"/>
              <a:t> </a:t>
            </a:r>
            <a:r>
              <a:rPr spc="-55" dirty="0"/>
              <a:t>of</a:t>
            </a:r>
            <a:r>
              <a:rPr spc="-275" dirty="0"/>
              <a:t> </a:t>
            </a:r>
            <a:r>
              <a:rPr spc="-45" dirty="0"/>
              <a:t>NHST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3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92200"/>
            <a:ext cx="116097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i="1" spc="-75" dirty="0">
                <a:latin typeface="Arial"/>
                <a:cs typeface="Arial"/>
              </a:rPr>
              <a:t>p</a:t>
            </a:r>
            <a:r>
              <a:rPr sz="2250" spc="-75" dirty="0">
                <a:latin typeface="Arial"/>
                <a:cs typeface="Arial"/>
              </a:rPr>
              <a:t>-</a:t>
            </a:r>
            <a:r>
              <a:rPr sz="2250" spc="-85" dirty="0">
                <a:latin typeface="Arial"/>
                <a:cs typeface="Arial"/>
              </a:rPr>
              <a:t>values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sensitive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size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any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tiny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statistically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significant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large </a:t>
            </a:r>
            <a:r>
              <a:rPr sz="2250" spc="-70" dirty="0">
                <a:latin typeface="Arial"/>
                <a:cs typeface="Arial"/>
              </a:rPr>
              <a:t>enough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322" y="2222896"/>
            <a:ext cx="5638060" cy="2771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6997" y="2222896"/>
            <a:ext cx="5638060" cy="27711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43646" y="5488282"/>
            <a:ext cx="1765935" cy="810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TIX Two Math"/>
                <a:cs typeface="STIX Two Math"/>
              </a:rPr>
              <a:t>𝑛</a:t>
            </a:r>
            <a:r>
              <a:rPr sz="2550" spc="229" dirty="0">
                <a:latin typeface="STIX Two Math"/>
                <a:cs typeface="STIX Two Math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50</a:t>
            </a:r>
            <a:endParaRPr sz="255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15"/>
              </a:spcBef>
            </a:pP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minutes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046" y="5926137"/>
            <a:ext cx="91186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0" baseline="7625" dirty="0">
                <a:latin typeface="STIX Two Math"/>
                <a:cs typeface="STIX Two Math"/>
              </a:rPr>
              <a:t> </a:t>
            </a:r>
            <a:r>
              <a:rPr sz="1800" spc="-20" dirty="0">
                <a:latin typeface="STIX Two Math"/>
                <a:cs typeface="STIX Two Math"/>
              </a:rPr>
              <a:t>𝐷𝑖𝑓𝑓</a:t>
            </a:r>
            <a:endParaRPr sz="1800">
              <a:latin typeface="STIX Two Math"/>
              <a:cs typeface="STIX Two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9346" y="6355057"/>
            <a:ext cx="119316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TIX Two Math"/>
                <a:cs typeface="STIX Two Math"/>
              </a:rPr>
              <a:t>𝑝</a:t>
            </a:r>
            <a:r>
              <a:rPr sz="2550" spc="229" dirty="0">
                <a:latin typeface="STIX Two Math"/>
                <a:cs typeface="STIX Two Math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0.17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2094" y="5488282"/>
            <a:ext cx="142875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TIX Two Math"/>
                <a:cs typeface="STIX Two Math"/>
              </a:rPr>
              <a:t>𝑛</a:t>
            </a:r>
            <a:r>
              <a:rPr sz="2550" spc="229" dirty="0">
                <a:latin typeface="STIX Two Math"/>
                <a:cs typeface="STIX Two Math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10000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2115" y="5878512"/>
            <a:ext cx="160337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minutes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5847" y="5926137"/>
            <a:ext cx="91186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25" baseline="7625" dirty="0">
                <a:latin typeface="STIX Two Math"/>
                <a:cs typeface="STIX Two Math"/>
              </a:rPr>
              <a:t>𝑀</a:t>
            </a:r>
            <a:r>
              <a:rPr sz="3825" spc="-300" baseline="7625" dirty="0">
                <a:latin typeface="STIX Two Math"/>
                <a:cs typeface="STIX Two Math"/>
              </a:rPr>
              <a:t> </a:t>
            </a:r>
            <a:r>
              <a:rPr sz="1800" spc="-20" dirty="0">
                <a:latin typeface="STIX Two Math"/>
                <a:cs typeface="STIX Two Math"/>
              </a:rPr>
              <a:t>𝐷𝑖𝑓𝑓</a:t>
            </a:r>
            <a:endParaRPr sz="1800">
              <a:latin typeface="STIX Two Math"/>
              <a:cs typeface="STIX Two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6196" y="6355057"/>
            <a:ext cx="201422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TIX Two Math"/>
                <a:cs typeface="STIX Two Math"/>
              </a:rPr>
              <a:t>𝑝</a:t>
            </a:r>
            <a:r>
              <a:rPr sz="2550" spc="229" dirty="0">
                <a:latin typeface="STIX Two Math"/>
                <a:cs typeface="STIX Two Math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0.0000006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46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Some</a:t>
            </a:r>
            <a:r>
              <a:rPr spc="-275" dirty="0"/>
              <a:t> </a:t>
            </a:r>
            <a:r>
              <a:rPr spc="-80" dirty="0"/>
              <a:t>pitfalls</a:t>
            </a:r>
            <a:r>
              <a:rPr spc="-275" dirty="0"/>
              <a:t> </a:t>
            </a:r>
            <a:r>
              <a:rPr spc="-55" dirty="0"/>
              <a:t>of</a:t>
            </a:r>
            <a:r>
              <a:rPr spc="-275" dirty="0"/>
              <a:t> </a:t>
            </a:r>
            <a:r>
              <a:rPr spc="-45" dirty="0"/>
              <a:t>NHST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2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6438882"/>
            <a:ext cx="95249" cy="9521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90599" y="1981182"/>
            <a:ext cx="47625" cy="1104900"/>
          </a:xfrm>
          <a:custGeom>
            <a:avLst/>
            <a:gdLst/>
            <a:ahLst/>
            <a:cxnLst/>
            <a:rect l="l" t="t" r="r" b="b"/>
            <a:pathLst>
              <a:path w="47625" h="1104900">
                <a:moveTo>
                  <a:pt x="47624" y="1104899"/>
                </a:moveTo>
                <a:lnTo>
                  <a:pt x="0" y="1104899"/>
                </a:lnTo>
                <a:lnTo>
                  <a:pt x="0" y="0"/>
                </a:lnTo>
                <a:lnTo>
                  <a:pt x="47624" y="0"/>
                </a:lnTo>
                <a:lnTo>
                  <a:pt x="47624" y="1104899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599" y="3371832"/>
            <a:ext cx="47625" cy="1114425"/>
          </a:xfrm>
          <a:custGeom>
            <a:avLst/>
            <a:gdLst/>
            <a:ahLst/>
            <a:cxnLst/>
            <a:rect l="l" t="t" r="r" b="b"/>
            <a:pathLst>
              <a:path w="47625" h="1114425">
                <a:moveTo>
                  <a:pt x="47624" y="1114424"/>
                </a:moveTo>
                <a:lnTo>
                  <a:pt x="0" y="1114424"/>
                </a:lnTo>
                <a:lnTo>
                  <a:pt x="0" y="0"/>
                </a:lnTo>
                <a:lnTo>
                  <a:pt x="47624" y="0"/>
                </a:lnTo>
                <a:lnTo>
                  <a:pt x="47624" y="111442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599" y="4772007"/>
            <a:ext cx="47625" cy="1114425"/>
          </a:xfrm>
          <a:custGeom>
            <a:avLst/>
            <a:gdLst/>
            <a:ahLst/>
            <a:cxnLst/>
            <a:rect l="l" t="t" r="r" b="b"/>
            <a:pathLst>
              <a:path w="47625" h="1114425">
                <a:moveTo>
                  <a:pt x="47624" y="1114424"/>
                </a:moveTo>
                <a:lnTo>
                  <a:pt x="0" y="1114424"/>
                </a:lnTo>
                <a:lnTo>
                  <a:pt x="0" y="0"/>
                </a:lnTo>
                <a:lnTo>
                  <a:pt x="47624" y="0"/>
                </a:lnTo>
                <a:lnTo>
                  <a:pt x="47624" y="111442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1850" y="1120775"/>
            <a:ext cx="9933940" cy="553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All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nothing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thinking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0.049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0.051?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2800" spc="-560" dirty="0">
                <a:latin typeface="Apple Color Emoji"/>
                <a:cs typeface="Apple Color Emoji"/>
              </a:rPr>
              <a:t>🥳</a:t>
            </a:r>
            <a:r>
              <a:rPr sz="2800" spc="-2330" dirty="0">
                <a:latin typeface="Apple Color Emoji"/>
                <a:cs typeface="Apple Color Emoji"/>
              </a:rPr>
              <a:t> </a:t>
            </a:r>
            <a:r>
              <a:rPr sz="2250" spc="-65" dirty="0">
                <a:latin typeface="Arial"/>
                <a:cs typeface="Arial"/>
              </a:rPr>
              <a:t>“The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groups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was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statistically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significant,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565"/>
              </a:spcBef>
            </a:pPr>
            <a:r>
              <a:rPr sz="2250" i="1" dirty="0">
                <a:latin typeface="Arial"/>
                <a:cs typeface="Arial"/>
              </a:rPr>
              <a:t>M</a:t>
            </a:r>
            <a:r>
              <a:rPr sz="2775" i="1" baseline="-16516" dirty="0">
                <a:latin typeface="Arial"/>
                <a:cs typeface="Arial"/>
              </a:rPr>
              <a:t>Diff</a:t>
            </a:r>
            <a:r>
              <a:rPr sz="2775" i="1" spc="-97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10.4,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p</a:t>
            </a:r>
            <a:r>
              <a:rPr sz="2250" i="1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0.049.”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2800" spc="-560" dirty="0">
                <a:latin typeface="Apple Color Emoji"/>
                <a:cs typeface="Apple Color Emoji"/>
              </a:rPr>
              <a:t>🥴</a:t>
            </a:r>
            <a:r>
              <a:rPr sz="2800" spc="-2325" dirty="0">
                <a:latin typeface="Apple Color Emoji"/>
                <a:cs typeface="Apple Color Emoji"/>
              </a:rPr>
              <a:t> </a:t>
            </a:r>
            <a:r>
              <a:rPr sz="2250" spc="-65" dirty="0">
                <a:latin typeface="Arial"/>
                <a:cs typeface="Arial"/>
              </a:rPr>
              <a:t>“The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groups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was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significant,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565"/>
              </a:spcBef>
            </a:pPr>
            <a:r>
              <a:rPr sz="2250" i="1" dirty="0">
                <a:latin typeface="Arial"/>
                <a:cs typeface="Arial"/>
              </a:rPr>
              <a:t>M</a:t>
            </a:r>
            <a:r>
              <a:rPr sz="2775" i="1" baseline="-16516" dirty="0">
                <a:latin typeface="Arial"/>
                <a:cs typeface="Arial"/>
              </a:rPr>
              <a:t>Diff</a:t>
            </a:r>
            <a:r>
              <a:rPr sz="2775" i="1" spc="-97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10.2,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p</a:t>
            </a:r>
            <a:r>
              <a:rPr sz="2250" i="1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0.051.”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tabLst>
                <a:tab pos="8585200" algn="l"/>
              </a:tabLst>
            </a:pPr>
            <a:r>
              <a:rPr sz="2800" spc="-560" dirty="0">
                <a:latin typeface="Apple Color Emoji"/>
                <a:cs typeface="Apple Color Emoji"/>
              </a:rPr>
              <a:t>🤯</a:t>
            </a:r>
            <a:r>
              <a:rPr sz="2800" spc="-2340" dirty="0">
                <a:latin typeface="Apple Color Emoji"/>
                <a:cs typeface="Apple Color Emoji"/>
              </a:rPr>
              <a:t> </a:t>
            </a:r>
            <a:r>
              <a:rPr sz="2250" spc="-65" dirty="0">
                <a:latin typeface="Arial"/>
                <a:cs typeface="Arial"/>
              </a:rPr>
              <a:t>“The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groups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was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*&amp;%@@!%)£)@)!</a:t>
            </a:r>
            <a:r>
              <a:rPr sz="2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Arial"/>
                <a:cs typeface="Arial"/>
              </a:rPr>
              <a:t>!&amp;^%_()!(!,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565"/>
              </a:spcBef>
            </a:pPr>
            <a:r>
              <a:rPr sz="2250" i="1" dirty="0">
                <a:latin typeface="Arial"/>
                <a:cs typeface="Arial"/>
              </a:rPr>
              <a:t>M</a:t>
            </a:r>
            <a:r>
              <a:rPr sz="2775" i="1" baseline="-16516" dirty="0">
                <a:latin typeface="Arial"/>
                <a:cs typeface="Arial"/>
              </a:rPr>
              <a:t>Diff</a:t>
            </a:r>
            <a:r>
              <a:rPr sz="2775" i="1" spc="-97" baseline="-16516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10.3,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i="1" spc="-135" dirty="0">
                <a:latin typeface="Arial"/>
                <a:cs typeface="Arial"/>
              </a:rPr>
              <a:t>p</a:t>
            </a:r>
            <a:r>
              <a:rPr sz="2250" i="1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0.05.”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060"/>
              </a:spcBef>
            </a:pPr>
            <a:r>
              <a:rPr sz="2250" b="1" spc="-4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non-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significant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result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is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still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result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Getting</a:t>
            </a:r>
            <a:r>
              <a:rPr spc="-280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50" dirty="0"/>
              <a:t>most</a:t>
            </a:r>
            <a:r>
              <a:rPr spc="-280" dirty="0"/>
              <a:t> </a:t>
            </a:r>
            <a:r>
              <a:rPr spc="-45" dirty="0"/>
              <a:t>out</a:t>
            </a:r>
            <a:r>
              <a:rPr spc="-275" dirty="0"/>
              <a:t> </a:t>
            </a:r>
            <a:r>
              <a:rPr spc="-55" dirty="0"/>
              <a:t>of</a:t>
            </a:r>
            <a:r>
              <a:rPr spc="-275" dirty="0"/>
              <a:t> </a:t>
            </a:r>
            <a:r>
              <a:rPr i="1" spc="-120" dirty="0">
                <a:latin typeface="Arial-BoldItalicMT"/>
                <a:cs typeface="Arial-BoldItalicMT"/>
              </a:rPr>
              <a:t>p</a:t>
            </a:r>
            <a:r>
              <a:rPr spc="-120" dirty="0"/>
              <a:t>-</a:t>
            </a:r>
            <a:r>
              <a:rPr spc="-125" dirty="0"/>
              <a:t>values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07"/>
            <a:ext cx="95249" cy="952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22478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650" y="1063625"/>
            <a:ext cx="11896090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EFFECT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SIZES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50" dirty="0">
                <a:solidFill>
                  <a:srgbClr val="003B49"/>
                </a:solidFill>
                <a:latin typeface="Arial"/>
                <a:cs typeface="Arial"/>
              </a:rPr>
              <a:t>-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large/meaningful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effect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(e.g.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estimate)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we </a:t>
            </a:r>
            <a:r>
              <a:rPr sz="2250" spc="-10" dirty="0">
                <a:latin typeface="Arial"/>
                <a:cs typeface="Arial"/>
              </a:rPr>
              <a:t>found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350"/>
              </a:spcBef>
            </a:pPr>
            <a:r>
              <a:rPr sz="2250" spc="-175" dirty="0">
                <a:latin typeface="Arial"/>
                <a:cs typeface="Arial"/>
              </a:rPr>
              <a:t>E.g.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group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scale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1-</a:t>
            </a:r>
            <a:r>
              <a:rPr sz="2250" spc="50" dirty="0">
                <a:latin typeface="Arial"/>
                <a:cs typeface="Arial"/>
              </a:rPr>
              <a:t>10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vs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same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group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scale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1-</a:t>
            </a:r>
            <a:r>
              <a:rPr sz="2250" spc="25" dirty="0">
                <a:latin typeface="Arial"/>
                <a:cs typeface="Arial"/>
              </a:rPr>
              <a:t>100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CONFIDENCE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INTERVALS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plausible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limits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effect?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POWER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ANALYSIS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determining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necessary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size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-140" dirty="0">
                <a:latin typeface="Arial"/>
                <a:cs typeface="Arial"/>
              </a:rPr>
              <a:t>before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begin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collection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762232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305157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50" dirty="0"/>
              <a:t>Power</a:t>
            </a:r>
            <a:r>
              <a:rPr sz="3200" spc="-240" dirty="0"/>
              <a:t> </a:t>
            </a:r>
            <a:r>
              <a:rPr sz="3200" spc="-130" dirty="0"/>
              <a:t>analysis</a:t>
            </a:r>
            <a:endParaRPr sz="320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294B884-9D31-1E4B-B573-06C3DDAEEB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273AC3-8E12-6B4D-B7F9-E533B5A3A549}"/>
              </a:ext>
            </a:extLst>
          </p:cNvPr>
          <p:cNvSpPr/>
          <p:nvPr/>
        </p:nvSpPr>
        <p:spPr>
          <a:xfrm>
            <a:off x="629556" y="1257300"/>
            <a:ext cx="67056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POWER ANALYSIS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- determining the necessary sample size </a:t>
            </a:r>
            <a:r>
              <a:rPr lang="en-GB" b="0" i="1" dirty="0">
                <a:solidFill>
                  <a:srgbClr val="000000"/>
                </a:solidFill>
                <a:effectLst/>
                <a:latin typeface="inherit"/>
              </a:rPr>
              <a:t>before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we begin data collection to make sure we don’t under- or over-sample</a:t>
            </a:r>
          </a:p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STATISTICAL POWER</a:t>
            </a: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- the probability of detecting an effect of a certain size as statistically significant, assuming the effect exists.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We assume a certain effect size - say that we’re only interested in an effect if it’s at least a difference of 10 minutes between Metal and Shrek music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We calculate the sample size necessary to detect this effect.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/>
              </a:rPr>
              <a:t> More participants are needed for (1) smaller effects and (2) complicated designs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Power</a:t>
            </a:r>
            <a:r>
              <a:rPr spc="-285" dirty="0"/>
              <a:t> </a:t>
            </a:r>
            <a:r>
              <a:rPr spc="-165" dirty="0"/>
              <a:t>analysis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187DE11-B407-DC46-8F37-73A97383B4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6D6E9F-D16A-E949-B1D1-C4E69D2E9289}"/>
              </a:ext>
            </a:extLst>
          </p:cNvPr>
          <p:cNvSpPr/>
          <p:nvPr/>
        </p:nvSpPr>
        <p:spPr>
          <a:xfrm>
            <a:off x="633185" y="1231058"/>
            <a:ext cx="67056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dirty="0">
                <a:effectLst/>
                <a:latin typeface="inherit"/>
              </a:rPr>
              <a:t>Power analysis makes non-significant effects easier to interpret</a:t>
            </a:r>
          </a:p>
          <a:p>
            <a:pPr fontAlgn="base"/>
            <a:r>
              <a:rPr lang="en-GB" dirty="0">
                <a:effectLst/>
                <a:latin typeface="inherit"/>
              </a:rPr>
              <a:t>Reduces the probability of missing an important finding (false-negative finding)</a:t>
            </a:r>
            <a:r>
              <a:rPr lang="en-GB" baseline="30000" dirty="0">
                <a:effectLst/>
                <a:latin typeface="inherit"/>
              </a:rPr>
              <a:t>1</a:t>
            </a:r>
            <a:endParaRPr lang="en-GB" dirty="0">
              <a:effectLst/>
              <a:latin typeface="inherit"/>
            </a:endParaRPr>
          </a:p>
          <a:p>
            <a:pPr fontAlgn="base"/>
            <a:r>
              <a:rPr lang="en-GB" dirty="0">
                <a:effectLst/>
                <a:latin typeface="inherit"/>
              </a:rPr>
              <a:t>Reduces over-sampling and wasting resources</a:t>
            </a:r>
          </a:p>
          <a:p>
            <a:pPr fontAlgn="base"/>
            <a:r>
              <a:rPr lang="en-GB" dirty="0">
                <a:effectLst/>
                <a:latin typeface="inherit"/>
              </a:rPr>
              <a:t>Generally, a statistical power of 80% is considered the standard to aim for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</a:t>
            </a:r>
            <a:r>
              <a:rPr spc="-300" dirty="0"/>
              <a:t> </a:t>
            </a:r>
            <a:r>
              <a:rPr spc="-130" dirty="0"/>
              <a:t>a</a:t>
            </a:r>
            <a:r>
              <a:rPr spc="-295" dirty="0"/>
              <a:t> </a:t>
            </a:r>
            <a:r>
              <a:rPr spc="-190" dirty="0"/>
              <a:t>nutshell…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6592694-4A4E-744D-A515-D96A8C620B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D218AF-285E-9142-BA25-444A06BC33E2}"/>
              </a:ext>
            </a:extLst>
          </p:cNvPr>
          <p:cNvSpPr/>
          <p:nvPr/>
        </p:nvSpPr>
        <p:spPr>
          <a:xfrm>
            <a:off x="596899" y="1257300"/>
            <a:ext cx="67056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dirty="0">
                <a:effectLst/>
                <a:latin typeface="inherit"/>
              </a:rPr>
              <a:t>NHST is the most commonly used way of testing hypotheses, but other methods exist</a:t>
            </a:r>
          </a:p>
          <a:p>
            <a:pPr fontAlgn="base"/>
            <a:r>
              <a:rPr lang="en-GB" dirty="0">
                <a:effectLst/>
                <a:latin typeface="inherit"/>
              </a:rPr>
              <a:t>We start by defining our research questions and hypotheses.</a:t>
            </a:r>
          </a:p>
          <a:p>
            <a:pPr fontAlgn="base"/>
            <a:r>
              <a:rPr lang="en-GB" dirty="0">
                <a:effectLst/>
                <a:latin typeface="inherit"/>
              </a:rPr>
              <a:t>We decide whether or not reject the null hypothesis based on the </a:t>
            </a:r>
            <a:r>
              <a:rPr lang="en-GB" i="1" dirty="0">
                <a:effectLst/>
                <a:latin typeface="inherit"/>
              </a:rPr>
              <a:t>p</a:t>
            </a:r>
            <a:r>
              <a:rPr lang="en-GB" dirty="0">
                <a:effectLst/>
                <a:latin typeface="inherit"/>
              </a:rPr>
              <a:t>-value associated with our test statistic</a:t>
            </a:r>
          </a:p>
          <a:p>
            <a:pPr fontAlgn="base"/>
            <a:r>
              <a:rPr lang="en-GB" i="1" dirty="0">
                <a:effectLst/>
                <a:latin typeface="inherit"/>
              </a:rPr>
              <a:t>p</a:t>
            </a:r>
            <a:r>
              <a:rPr lang="en-GB" dirty="0">
                <a:effectLst/>
                <a:latin typeface="inherit"/>
              </a:rPr>
              <a:t>-values can be a useful tool when combined with effect sizes, confidence intervals, and power analysis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</a:t>
            </a:r>
            <a:r>
              <a:rPr spc="-300" dirty="0"/>
              <a:t> </a:t>
            </a:r>
            <a:r>
              <a:rPr spc="-130" dirty="0"/>
              <a:t>a</a:t>
            </a:r>
            <a:r>
              <a:rPr spc="-295" dirty="0"/>
              <a:t> </a:t>
            </a:r>
            <a:r>
              <a:rPr spc="-190" dirty="0"/>
              <a:t>nutshell…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0302F2A-CE99-1443-A497-4276885911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702809"/>
            <a:ext cx="4462272" cy="6138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3B06B-67A0-8C41-AE4E-003A55D250E2}"/>
              </a:ext>
            </a:extLst>
          </p:cNvPr>
          <p:cNvSpPr/>
          <p:nvPr/>
        </p:nvSpPr>
        <p:spPr>
          <a:xfrm>
            <a:off x="596899" y="1104900"/>
            <a:ext cx="67056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base"/>
            <a:br>
              <a:rPr lang="en-GB" b="1" i="0" dirty="0">
                <a:solidFill>
                  <a:srgbClr val="003B49"/>
                </a:solidFill>
                <a:effectLst/>
                <a:latin typeface="inherit"/>
              </a:rPr>
            </a:b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A </a:t>
            </a:r>
            <a:r>
              <a:rPr lang="en-GB" b="1" i="1" dirty="0">
                <a:solidFill>
                  <a:srgbClr val="003B49"/>
                </a:solidFill>
                <a:effectLst/>
                <a:latin typeface="inherit"/>
              </a:rPr>
              <a:t>p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-value is: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 probability of observing a test statistic at least as large as the one we observed in our sample 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if the null hypothesis is true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A </a:t>
            </a:r>
            <a:r>
              <a:rPr lang="en-GB" b="1" i="1" dirty="0">
                <a:solidFill>
                  <a:srgbClr val="003B49"/>
                </a:solidFill>
                <a:effectLst/>
                <a:latin typeface="inherit"/>
              </a:rPr>
              <a:t>p</a:t>
            </a:r>
            <a:r>
              <a:rPr lang="en-GB" b="1" i="0" dirty="0">
                <a:solidFill>
                  <a:srgbClr val="003B49"/>
                </a:solidFill>
                <a:effectLst/>
                <a:latin typeface="inherit"/>
              </a:rPr>
              <a:t>-value is NOT: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 probability that the null hypothesis is true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 probability that the alternative hypothesis is true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The probability of a chance 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Recap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8"/>
            <a:ext cx="95249" cy="952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505073"/>
            <a:ext cx="95249" cy="95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362323"/>
            <a:ext cx="95249" cy="952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19174" y="384809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50768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2650" y="1092200"/>
            <a:ext cx="574738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">
              <a:lnSpc>
                <a:spcPct val="108300"/>
              </a:lnSpc>
              <a:spcBef>
                <a:spcPts val="100"/>
              </a:spcBef>
            </a:pPr>
            <a:r>
              <a:rPr sz="2250" b="1" spc="-85" dirty="0">
                <a:solidFill>
                  <a:srgbClr val="003B49"/>
                </a:solidFill>
                <a:latin typeface="Arial"/>
                <a:cs typeface="Arial"/>
              </a:rPr>
              <a:t>WEEK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3: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Estimating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 properties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quantifying </a:t>
            </a:r>
            <a:r>
              <a:rPr sz="2250" dirty="0">
                <a:latin typeface="Arial"/>
                <a:cs typeface="Arial"/>
              </a:rPr>
              <a:t>uncertainty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estimates.</a:t>
            </a:r>
            <a:endParaRPr sz="2250">
              <a:latin typeface="Arial"/>
              <a:cs typeface="Arial"/>
            </a:endParaRPr>
          </a:p>
          <a:p>
            <a:pPr marL="12700" marR="24130">
              <a:lnSpc>
                <a:spcPct val="108300"/>
              </a:lnSpc>
              <a:spcBef>
                <a:spcPts val="900"/>
              </a:spcBef>
            </a:pP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Sample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best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guess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 </a:t>
            </a:r>
            <a:r>
              <a:rPr sz="2250" spc="-40" dirty="0">
                <a:latin typeface="Arial"/>
                <a:cs typeface="Arial"/>
              </a:rPr>
              <a:t>parameter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based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Sampling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distribution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-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08300"/>
              </a:lnSpc>
              <a:spcBef>
                <a:spcPts val="900"/>
              </a:spcBef>
            </a:pP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(infinite)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estimates </a:t>
            </a:r>
            <a:r>
              <a:rPr sz="2250" spc="-150" dirty="0">
                <a:latin typeface="Arial"/>
                <a:cs typeface="Arial"/>
              </a:rPr>
              <a:t>(e.g. </a:t>
            </a:r>
            <a:r>
              <a:rPr sz="2250" spc="-114" dirty="0">
                <a:latin typeface="Arial"/>
                <a:cs typeface="Arial"/>
              </a:rPr>
              <a:t>means)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regardless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or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shape.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-10" dirty="0">
                <a:latin typeface="Arial"/>
                <a:cs typeface="Arial"/>
              </a:rPr>
              <a:t>Centred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0862" y="1247774"/>
            <a:ext cx="5300662" cy="431958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21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265" dirty="0"/>
              <a:t> </a:t>
            </a:r>
            <a:r>
              <a:rPr spc="-20" dirty="0"/>
              <a:t>week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1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888228"/>
            <a:ext cx="9996170" cy="157289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50" spc="-35" dirty="0">
                <a:latin typeface="Arial"/>
                <a:cs typeface="Arial"/>
              </a:rPr>
              <a:t>Statistical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foundations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over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🥳</a:t>
            </a:r>
            <a:endParaRPr sz="2800">
              <a:latin typeface="Apple Color Emoji"/>
              <a:cs typeface="Apple Color Emoj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250" spc="-65" dirty="0">
                <a:latin typeface="Arial"/>
                <a:cs typeface="Arial"/>
              </a:rPr>
              <a:t>Lectures,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skills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labs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tutorials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start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overlapping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45" dirty="0">
                <a:latin typeface="Arial"/>
                <a:cs typeface="Arial"/>
              </a:rPr>
              <a:t>Applying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NHST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principles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testing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group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differences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using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i="1" dirty="0">
                <a:latin typeface="Arial"/>
                <a:cs typeface="Arial"/>
              </a:rPr>
              <a:t>t-</a:t>
            </a:r>
            <a:r>
              <a:rPr sz="2250" spc="-20" dirty="0">
                <a:latin typeface="Arial"/>
                <a:cs typeface="Arial"/>
              </a:rPr>
              <a:t>test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06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247881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924" y="989330"/>
            <a:ext cx="11999595" cy="417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267335" indent="-400050">
              <a:lnSpc>
                <a:spcPct val="108900"/>
              </a:lnSpc>
              <a:spcBef>
                <a:spcPts val="95"/>
              </a:spcBef>
            </a:pPr>
            <a:r>
              <a:rPr sz="1550" spc="-30" dirty="0">
                <a:latin typeface="Arial"/>
                <a:cs typeface="Arial"/>
              </a:rPr>
              <a:t>Doyle,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Lewis,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Matthew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20" dirty="0">
                <a:latin typeface="Arial"/>
                <a:cs typeface="Arial"/>
              </a:rPr>
              <a:t>J.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Easterbrook,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Peter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35" dirty="0">
                <a:latin typeface="Arial"/>
                <a:cs typeface="Arial"/>
              </a:rPr>
              <a:t>R.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Harris.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2023.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“Roles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Socioeconomic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Status,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Ethnicity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Teacher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Beliefs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Academic </a:t>
            </a:r>
            <a:r>
              <a:rPr sz="1550" spc="-55" dirty="0">
                <a:latin typeface="Arial"/>
                <a:cs typeface="Arial"/>
              </a:rPr>
              <a:t>Grading.”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i="1" spc="-40" dirty="0">
                <a:latin typeface="Arial"/>
                <a:cs typeface="Arial"/>
              </a:rPr>
              <a:t>British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-65" dirty="0">
                <a:latin typeface="Arial"/>
                <a:cs typeface="Arial"/>
              </a:rPr>
              <a:t>Journal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-45" dirty="0">
                <a:latin typeface="Arial"/>
                <a:cs typeface="Arial"/>
              </a:rPr>
              <a:t>of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-65" dirty="0">
                <a:latin typeface="Arial"/>
                <a:cs typeface="Arial"/>
              </a:rPr>
              <a:t>Educational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-105" dirty="0">
                <a:latin typeface="Arial"/>
                <a:cs typeface="Arial"/>
              </a:rPr>
              <a:t>Psychology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93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(1):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91–112.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https://doi.org/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https://doi.org/10.1111/bjep.12541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412115" marR="5080" indent="-400050">
              <a:lnSpc>
                <a:spcPct val="108900"/>
              </a:lnSpc>
            </a:pPr>
            <a:r>
              <a:rPr sz="1550" dirty="0">
                <a:latin typeface="Arial"/>
                <a:cs typeface="Arial"/>
              </a:rPr>
              <a:t>Drews-</a:t>
            </a:r>
            <a:r>
              <a:rPr sz="1550" spc="-30" dirty="0">
                <a:latin typeface="Arial"/>
                <a:cs typeface="Arial"/>
              </a:rPr>
              <a:t>Windeck,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Elea,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Lindsay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85" dirty="0">
                <a:latin typeface="Arial"/>
                <a:cs typeface="Arial"/>
              </a:rPr>
              <a:t>Evans,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Kathryn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Greenwood,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Kate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Cavanagh.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2022.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“The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Implementation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Digital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Group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Intervention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for </a:t>
            </a:r>
            <a:r>
              <a:rPr sz="1550" spc="-20" dirty="0">
                <a:latin typeface="Arial"/>
                <a:cs typeface="Arial"/>
              </a:rPr>
              <a:t>Individuals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Subthreshold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Borderline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Personality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Disorder.”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i="1" spc="-95" dirty="0">
                <a:latin typeface="Arial"/>
                <a:cs typeface="Arial"/>
              </a:rPr>
              <a:t>Procedia</a:t>
            </a:r>
            <a:r>
              <a:rPr sz="1550" i="1" spc="-50" dirty="0">
                <a:latin typeface="Arial"/>
                <a:cs typeface="Arial"/>
              </a:rPr>
              <a:t> </a:t>
            </a:r>
            <a:r>
              <a:rPr sz="1550" i="1" spc="-70" dirty="0">
                <a:latin typeface="Arial"/>
                <a:cs typeface="Arial"/>
              </a:rPr>
              <a:t>Computer</a:t>
            </a:r>
            <a:r>
              <a:rPr sz="1550" i="1" spc="-50" dirty="0">
                <a:latin typeface="Arial"/>
                <a:cs typeface="Arial"/>
              </a:rPr>
              <a:t> </a:t>
            </a:r>
            <a:r>
              <a:rPr sz="1550" i="1" spc="-130" dirty="0">
                <a:latin typeface="Arial"/>
                <a:cs typeface="Arial"/>
              </a:rPr>
              <a:t>Science</a:t>
            </a:r>
            <a:r>
              <a:rPr sz="1550" i="1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206: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23–33.</a:t>
            </a:r>
            <a:endParaRPr sz="155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235"/>
              </a:spcBef>
            </a:pPr>
            <a:r>
              <a:rPr sz="1550" spc="-10" dirty="0">
                <a:latin typeface="Arial"/>
                <a:cs typeface="Arial"/>
              </a:rPr>
              <a:t>https://doi.org/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https://doi.org/10.1016/j.procs.2022.09.082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412115" marR="875030" indent="-400050">
              <a:lnSpc>
                <a:spcPct val="108900"/>
              </a:lnSpc>
            </a:pPr>
            <a:r>
              <a:rPr sz="1550" spc="-40" dirty="0">
                <a:latin typeface="Arial"/>
                <a:cs typeface="Arial"/>
              </a:rPr>
              <a:t>Field,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Andy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80" dirty="0">
                <a:latin typeface="Arial"/>
                <a:cs typeface="Arial"/>
              </a:rPr>
              <a:t>P.,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Jenny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Terry.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2018.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85" dirty="0">
                <a:latin typeface="Arial"/>
                <a:cs typeface="Arial"/>
              </a:rPr>
              <a:t>“A </a:t>
            </a:r>
            <a:r>
              <a:rPr sz="1550" dirty="0">
                <a:latin typeface="Arial"/>
                <a:cs typeface="Arial"/>
              </a:rPr>
              <a:t>Pilot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Study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Whether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Fictional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Narratives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Are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Useful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Teaching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Statistical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Concepts.”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i="1" spc="-285" dirty="0">
                <a:latin typeface="Arial"/>
                <a:cs typeface="Arial"/>
              </a:rPr>
              <a:t>RSS</a:t>
            </a:r>
            <a:r>
              <a:rPr sz="1550" i="1" spc="-105" dirty="0">
                <a:latin typeface="Arial"/>
                <a:cs typeface="Arial"/>
              </a:rPr>
              <a:t> Conference</a:t>
            </a:r>
            <a:r>
              <a:rPr sz="1550" spc="-105" dirty="0">
                <a:latin typeface="Arial"/>
                <a:cs typeface="Arial"/>
              </a:rPr>
              <a:t>.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https://discoveringstatistics.com/docs/rss_poster_2018.pdf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412115" marR="165735" indent="-400050">
              <a:lnSpc>
                <a:spcPct val="108900"/>
              </a:lnSpc>
              <a:spcBef>
                <a:spcPts val="75"/>
              </a:spcBef>
            </a:pPr>
            <a:r>
              <a:rPr sz="1550" spc="-55" dirty="0">
                <a:latin typeface="Arial"/>
                <a:cs typeface="Arial"/>
              </a:rPr>
              <a:t>Fincham,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Guy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William,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Clara</a:t>
            </a:r>
            <a:r>
              <a:rPr sz="1550" spc="-65" dirty="0">
                <a:latin typeface="Arial"/>
                <a:cs typeface="Arial"/>
              </a:rPr>
              <a:t> Strauss,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Jesus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Montero-Marin,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Kate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Cavanagh.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2023.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“Effect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Breathwork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Stress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Mental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Health: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dirty="0">
                <a:latin typeface="Arial"/>
                <a:cs typeface="Arial"/>
              </a:rPr>
              <a:t>Meta-</a:t>
            </a:r>
            <a:r>
              <a:rPr sz="1550" spc="-45" dirty="0">
                <a:latin typeface="Arial"/>
                <a:cs typeface="Arial"/>
              </a:rPr>
              <a:t>Analysis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Randomised-</a:t>
            </a:r>
            <a:r>
              <a:rPr sz="1550" dirty="0">
                <a:latin typeface="Arial"/>
                <a:cs typeface="Arial"/>
              </a:rPr>
              <a:t>Controlled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Trials.”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i="1" spc="-75" dirty="0">
                <a:latin typeface="Arial"/>
                <a:cs typeface="Arial"/>
              </a:rPr>
              <a:t>Scientif,c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95" dirty="0">
                <a:latin typeface="Arial"/>
                <a:cs typeface="Arial"/>
              </a:rPr>
              <a:t>Reports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13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(1):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432.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https://doi.org/10.1038/s41598-022-27247-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y</a:t>
            </a:r>
            <a:r>
              <a:rPr sz="1550" spc="-2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412115" marR="19050" indent="-400050">
              <a:lnSpc>
                <a:spcPts val="2100"/>
              </a:lnSpc>
              <a:spcBef>
                <a:spcPts val="35"/>
              </a:spcBef>
            </a:pPr>
            <a:r>
              <a:rPr sz="1550" spc="-50" dirty="0">
                <a:latin typeface="Arial"/>
                <a:cs typeface="Arial"/>
              </a:rPr>
              <a:t>Forman,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Jemma,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Elizabeth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Renner,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David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A.</a:t>
            </a:r>
            <a:r>
              <a:rPr sz="1550" spc="-85" dirty="0">
                <a:latin typeface="Arial"/>
                <a:cs typeface="Arial"/>
              </a:rPr>
              <a:t> Leavens. </a:t>
            </a:r>
            <a:r>
              <a:rPr sz="1550" dirty="0">
                <a:latin typeface="Arial"/>
                <a:cs typeface="Arial"/>
              </a:rPr>
              <a:t>2023.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“Fetching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Felines: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Survey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Owners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Diversity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(Felis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Catus) </a:t>
            </a:r>
            <a:r>
              <a:rPr sz="1550" spc="-30" dirty="0">
                <a:latin typeface="Arial"/>
                <a:cs typeface="Arial"/>
              </a:rPr>
              <a:t>Fetching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Behaviour.”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i="1" spc="-75" dirty="0">
                <a:latin typeface="Arial"/>
                <a:cs typeface="Arial"/>
              </a:rPr>
              <a:t>Scientif,c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-95" dirty="0">
                <a:latin typeface="Arial"/>
                <a:cs typeface="Arial"/>
              </a:rPr>
              <a:t>Reports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13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(1):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20456.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https://doi.org/10.1038/s41598-023-47409-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w</a:t>
            </a:r>
            <a:r>
              <a:rPr sz="1550" spc="-2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550" spc="-30" dirty="0">
                <a:latin typeface="Arial"/>
                <a:cs typeface="Arial"/>
              </a:rPr>
              <a:t>Haller,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Heiko,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Stefan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Krauss.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2002.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“Misinterpretations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Significance: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Problem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Students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Share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Their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90" dirty="0">
                <a:latin typeface="Arial"/>
                <a:cs typeface="Arial"/>
              </a:rPr>
              <a:t>Teachers.”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i="1" spc="-70" dirty="0">
                <a:latin typeface="Arial"/>
                <a:cs typeface="Arial"/>
              </a:rPr>
              <a:t>Methods</a:t>
            </a:r>
            <a:r>
              <a:rPr sz="1550" i="1" spc="-55" dirty="0">
                <a:latin typeface="Arial"/>
                <a:cs typeface="Arial"/>
              </a:rPr>
              <a:t> </a:t>
            </a:r>
            <a:r>
              <a:rPr sz="1550" i="1" spc="-25" dirty="0">
                <a:latin typeface="Arial"/>
                <a:cs typeface="Arial"/>
              </a:rPr>
              <a:t>of</a:t>
            </a:r>
            <a:endParaRPr sz="155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65"/>
              </a:spcBef>
            </a:pPr>
            <a:r>
              <a:rPr sz="1550" i="1" spc="-90" dirty="0">
                <a:latin typeface="Arial"/>
                <a:cs typeface="Arial"/>
              </a:rPr>
              <a:t>Psychological</a:t>
            </a:r>
            <a:r>
              <a:rPr sz="1550" i="1" spc="-80" dirty="0">
                <a:latin typeface="Arial"/>
                <a:cs typeface="Arial"/>
              </a:rPr>
              <a:t> </a:t>
            </a:r>
            <a:r>
              <a:rPr sz="1550" i="1" spc="-130" dirty="0">
                <a:latin typeface="Arial"/>
                <a:cs typeface="Arial"/>
              </a:rPr>
              <a:t>Research</a:t>
            </a:r>
            <a:r>
              <a:rPr sz="1550" i="1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7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(1):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1–20.</a:t>
            </a:r>
            <a:endParaRPr sz="1550">
              <a:latin typeface="Arial"/>
              <a:cs typeface="Arial"/>
            </a:endParaRPr>
          </a:p>
          <a:p>
            <a:pPr marL="412115" marR="828040" indent="-400050">
              <a:lnSpc>
                <a:spcPts val="2100"/>
              </a:lnSpc>
              <a:spcBef>
                <a:spcPts val="35"/>
              </a:spcBef>
            </a:pPr>
            <a:r>
              <a:rPr sz="1550" spc="-25" dirty="0">
                <a:latin typeface="Arial"/>
                <a:cs typeface="Arial"/>
              </a:rPr>
              <a:t>Mankin,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Jennifer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L.,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Christopher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Thompson,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Holly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10" dirty="0">
                <a:latin typeface="Arial"/>
                <a:cs typeface="Arial"/>
              </a:rPr>
              <a:t>P.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Branigan,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Julia</a:t>
            </a:r>
            <a:r>
              <a:rPr sz="1550" spc="-65" dirty="0">
                <a:latin typeface="Arial"/>
                <a:cs typeface="Arial"/>
              </a:rPr>
              <a:t> Simner.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2016.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“Processing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Compound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Words: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Evidence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from </a:t>
            </a:r>
            <a:r>
              <a:rPr sz="1550" spc="-75" dirty="0">
                <a:latin typeface="Arial"/>
                <a:cs typeface="Arial"/>
              </a:rPr>
              <a:t>Synaesthesia.”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i="1" spc="-60" dirty="0">
                <a:latin typeface="Arial"/>
                <a:cs typeface="Arial"/>
              </a:rPr>
              <a:t>Cognition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150: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1–9.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https://doi.org/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https://doi.org/10.1016/j.cognition.2016.01.007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550" spc="-10" dirty="0">
                <a:latin typeface="Arial"/>
                <a:cs typeface="Arial"/>
              </a:rPr>
              <a:t>Woolston,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Chris.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2019.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“PhDs: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Tortuous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Truth.”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i="1" spc="-65" dirty="0">
                <a:latin typeface="Arial"/>
                <a:cs typeface="Arial"/>
              </a:rPr>
              <a:t>Nature</a:t>
            </a:r>
            <a:r>
              <a:rPr sz="1550" spc="-65" dirty="0">
                <a:latin typeface="Arial"/>
                <a:cs typeface="Arial"/>
              </a:rPr>
              <a:t>.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https://www.nature.com/articles/d41586-019-03459-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7</a:t>
            </a:r>
            <a:r>
              <a:rPr sz="1550" spc="-2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1247773"/>
            <a:ext cx="95249" cy="952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651" y="1063626"/>
            <a:ext cx="523748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spc="-80" dirty="0"/>
              <a:t>Standard</a:t>
            </a:r>
            <a:r>
              <a:rPr sz="2250" spc="-155" dirty="0"/>
              <a:t> </a:t>
            </a:r>
            <a:r>
              <a:rPr sz="2250" spc="-10" dirty="0"/>
              <a:t>error</a:t>
            </a:r>
            <a:r>
              <a:rPr sz="2250" spc="-150" dirty="0"/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0" dirty="0">
                <a:solidFill>
                  <a:srgbClr val="000000"/>
                </a:solidFill>
                <a:latin typeface="Arial"/>
                <a:cs typeface="Arial"/>
              </a:rPr>
              <a:t>deviation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20" dirty="0">
                <a:solidFill>
                  <a:srgbClr val="000000"/>
                </a:solidFill>
                <a:latin typeface="Arial"/>
                <a:cs typeface="Arial"/>
              </a:rPr>
              <a:t>means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80" dirty="0">
                <a:solidFill>
                  <a:srgbClr val="000000"/>
                </a:solidFill>
                <a:latin typeface="Arial"/>
                <a:cs typeface="Arial"/>
              </a:rPr>
              <a:t>sampling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5" y="2105023"/>
            <a:ext cx="95249" cy="952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651" y="1920876"/>
            <a:ext cx="56673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Constructing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003B49"/>
                </a:solidFill>
                <a:latin typeface="Arial"/>
                <a:cs typeface="Arial"/>
              </a:rPr>
              <a:t>confidence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intervals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our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estimate.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3009900"/>
            <a:ext cx="5724524" cy="4086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3851" y="1095376"/>
            <a:ext cx="3695699" cy="6010274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CA27490-0D52-194F-81E9-194C138FFAB3}"/>
              </a:ext>
            </a:extLst>
          </p:cNvPr>
          <p:cNvSpPr txBox="1">
            <a:spLocks/>
          </p:cNvSpPr>
          <p:nvPr/>
        </p:nvSpPr>
        <p:spPr>
          <a:xfrm>
            <a:off x="614564" y="187644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pc="-175" dirty="0"/>
              <a:t>Recap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</a:t>
            </a:r>
            <a:r>
              <a:rPr spc="-260" dirty="0"/>
              <a:t> </a:t>
            </a:r>
            <a:r>
              <a:rPr spc="-55" dirty="0"/>
              <a:t>are</a:t>
            </a:r>
            <a:r>
              <a:rPr spc="-260" dirty="0"/>
              <a:t> </a:t>
            </a:r>
            <a:r>
              <a:rPr spc="-280" dirty="0"/>
              <a:t>we?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23899"/>
            <a:ext cx="11582399" cy="6515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539875"/>
            <a:ext cx="674370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175" dirty="0"/>
              <a:t>The</a:t>
            </a:r>
            <a:r>
              <a:rPr sz="5600" spc="-434" dirty="0"/>
              <a:t> </a:t>
            </a:r>
            <a:r>
              <a:rPr sz="5600" spc="-204" dirty="0"/>
              <a:t>research</a:t>
            </a:r>
            <a:r>
              <a:rPr sz="5600" spc="-430" dirty="0"/>
              <a:t> </a:t>
            </a:r>
            <a:r>
              <a:rPr sz="5600" spc="-345" dirty="0"/>
              <a:t>process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2956</Words>
  <Application>Microsoft Macintosh PowerPoint</Application>
  <PresentationFormat>Custom</PresentationFormat>
  <Paragraphs>357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필기체</vt:lpstr>
      <vt:lpstr>Apple Color Emoji</vt:lpstr>
      <vt:lpstr>Apple Symbols</vt:lpstr>
      <vt:lpstr>Arial</vt:lpstr>
      <vt:lpstr>Arial-BoldItalicMT</vt:lpstr>
      <vt:lpstr>Calibri</vt:lpstr>
      <vt:lpstr>Helvetica</vt:lpstr>
      <vt:lpstr>inherit</vt:lpstr>
      <vt:lpstr>Lato</vt:lpstr>
      <vt:lpstr>Monaco</vt:lpstr>
      <vt:lpstr>STIX Two Math</vt:lpstr>
      <vt:lpstr>STIXGeneral-Italic</vt:lpstr>
      <vt:lpstr>STIXGeneral-Regular</vt:lpstr>
      <vt:lpstr>Times New Roman</vt:lpstr>
      <vt:lpstr>Office Theme</vt:lpstr>
      <vt:lpstr>Null Hypothesis Significance Testing Dr. Martina Sladekova</vt:lpstr>
      <vt:lpstr>PowerPoint Presentation</vt:lpstr>
      <vt:lpstr>Session links</vt:lpstr>
      <vt:lpstr>Today</vt:lpstr>
      <vt:lpstr>Recap</vt:lpstr>
      <vt:lpstr>Recap</vt:lpstr>
      <vt:lpstr>Standard error is the standard deviation of sample means in a sampling distribution</vt:lpstr>
      <vt:lpstr>Where are we?</vt:lpstr>
      <vt:lpstr>The research process</vt:lpstr>
      <vt:lpstr>The (quantitative) research process</vt:lpstr>
      <vt:lpstr>Confirmatory vs exploratory research</vt:lpstr>
      <vt:lpstr>Confirmatory vs exploratory research</vt:lpstr>
      <vt:lpstr>Generate a research question</vt:lpstr>
      <vt:lpstr>Generate a research question</vt:lpstr>
      <vt:lpstr>Define the hypotheses</vt:lpstr>
      <vt:lpstr>Define the hypotheses</vt:lpstr>
      <vt:lpstr>Define the hypotheses OPERATIONALISATION - the process of translating concepts into measures - i.e. how are we going to measure the concepts that we’re studying?</vt:lpstr>
      <vt:lpstr>PollEverywhere: Operationalising variables</vt:lpstr>
      <vt:lpstr>Null vs alternative hypothesis</vt:lpstr>
      <vt:lpstr>Two realities</vt:lpstr>
      <vt:lpstr>Two realities</vt:lpstr>
      <vt:lpstr>Example: Heavy metal orcas 🤘</vt:lpstr>
      <vt:lpstr>PowerPoint Presentation</vt:lpstr>
      <vt:lpstr>Our hypotheses</vt:lpstr>
      <vt:lpstr>Our hypotheses</vt:lpstr>
      <vt:lpstr>Decide on the α (alpha) level</vt:lpstr>
      <vt:lpstr>Calculate statistical power</vt:lpstr>
      <vt:lpstr>Calculate the test statistic</vt:lpstr>
      <vt:lpstr>Calculate the test statistic</vt:lpstr>
      <vt:lpstr>Calculate the test statistic</vt:lpstr>
      <vt:lpstr>p-values</vt:lpstr>
      <vt:lpstr>Compute the p-value</vt:lpstr>
      <vt:lpstr>Compute the p-value</vt:lpstr>
      <vt:lpstr>Compute the p-value</vt:lpstr>
      <vt:lpstr>Compute the p-value</vt:lpstr>
      <vt:lpstr>Retain or reject the null hypothesis</vt:lpstr>
      <vt:lpstr>One more example…</vt:lpstr>
      <vt:lpstr>One more example…</vt:lpstr>
      <vt:lpstr>One more example…</vt:lpstr>
      <vt:lpstr>PollEverywhere</vt:lpstr>
      <vt:lpstr>Let’s practice (1)</vt:lpstr>
      <vt:lpstr>Let’s practice (2)</vt:lpstr>
      <vt:lpstr>Let’s practice (3)</vt:lpstr>
      <vt:lpstr>What if we’re wrong?</vt:lpstr>
      <vt:lpstr>P-values and confidence intervals</vt:lpstr>
      <vt:lpstr>P-values and confidence intervals</vt:lpstr>
      <vt:lpstr>P-values and confidence intervals</vt:lpstr>
      <vt:lpstr>Interpreting p-values</vt:lpstr>
      <vt:lpstr>Interpreting p-values</vt:lpstr>
      <vt:lpstr>PollEverywhere:</vt:lpstr>
      <vt:lpstr>🚨 Some INCORRECT definitions of p-values 🚨</vt:lpstr>
      <vt:lpstr>The inverse probability fallacy</vt:lpstr>
      <vt:lpstr>Some pitfalls of NHST</vt:lpstr>
      <vt:lpstr>Some pitfalls of NHST</vt:lpstr>
      <vt:lpstr>Getting the most out of p-values</vt:lpstr>
      <vt:lpstr>Power analysis</vt:lpstr>
      <vt:lpstr>Power analysis</vt:lpstr>
      <vt:lpstr>In a nutshell…</vt:lpstr>
      <vt:lpstr>In a nutshell…</vt:lpstr>
      <vt:lpstr>Next week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Hypothesis Significance Testing</dc:title>
  <cp:lastModifiedBy>Martina Sladekova</cp:lastModifiedBy>
  <cp:revision>1</cp:revision>
  <dcterms:created xsi:type="dcterms:W3CDTF">2025-02-18T10:39:57Z</dcterms:created>
  <dcterms:modified xsi:type="dcterms:W3CDTF">2025-02-18T10:47:15Z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Mozilla/5.0 (Macintosh; Intel Mac OS X 10_15_7) AppleWebKit/537.36 (KHTML, like Gecko) Chrome/128.0.0.0 Safari/537.36</vt:lpwstr>
  </property>
  <property fmtid="{D5CDD505-2E9C-101B-9397-08002B2CF9AE}" pid="4" name="LastSaved">
    <vt:filetime>2025-02-18T00:00:00Z</vt:filetime>
  </property>
  <property fmtid="{D5CDD505-2E9C-101B-9397-08002B2CF9AE}" pid="5" name="Producer">
    <vt:lpwstr>Skia/PDF m128</vt:lpwstr>
  </property>
</Properties>
</file>