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411200" cy="7543800"/>
  <p:notesSz cx="13411200" cy="754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0"/>
  </p:normalViewPr>
  <p:slideViewPr>
    <p:cSldViewPr>
      <p:cViewPr>
        <p:scale>
          <a:sx n="61" d="100"/>
          <a:sy n="61" d="100"/>
        </p:scale>
        <p:origin x="1360" y="1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338578"/>
            <a:ext cx="11399520" cy="1584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20675"/>
            <a:ext cx="121050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901" y="1795145"/>
            <a:ext cx="11623397" cy="192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75443" y="7228033"/>
            <a:ext cx="243840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lynordmann.com/project/lecture-capture/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osf.io/e9cqu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psychology@sussex.ac.u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3171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://www.sussex.ac.uk/psychology/internal/technical/coursecredit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vas.sussex.ac.uk/courses/27531/pages/research-participation-module-credits-scheme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dowscentral.com/software-apps/a-new-report-reveals-that-chatgpt-exorbitantly-consumes-electricity" TargetMode="External"/><Relationship Id="rId3" Type="http://schemas.openxmlformats.org/officeDocument/2006/relationships/image" Target="../media/image46.png"/><Relationship Id="rId7" Type="http://schemas.openxmlformats.org/officeDocument/2006/relationships/hyperlink" Target="https://www.epri.com/research/products/3002028905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bc.co.uk/news/articles/cj5ll89dy2mo" TargetMode="External"/><Relationship Id="rId11" Type="http://schemas.openxmlformats.org/officeDocument/2006/relationships/hyperlink" Target="https://fortune.com/2023/09/09/ai-chatgpt-usage-fuels-spike-in-microsoft-water-consumption/?utm_source=flipboard&amp;utm_content=user%2Ffortune" TargetMode="External"/><Relationship Id="rId5" Type="http://schemas.openxmlformats.org/officeDocument/2006/relationships/image" Target="../media/image48.png"/><Relationship Id="rId10" Type="http://schemas.openxmlformats.org/officeDocument/2006/relationships/hyperlink" Target="https://www.bbc.co.uk/news/articles/cz0mlrx0jxno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theguardian.com/technology/2025/jan/14/keir-starmer-ai-labour-green-energy-promis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pyrightalliance.org/ai-copyright-infringement-cases-insights/" TargetMode="External"/><Relationship Id="rId3" Type="http://schemas.openxmlformats.org/officeDocument/2006/relationships/image" Target="../media/image50.png"/><Relationship Id="rId7" Type="http://schemas.openxmlformats.org/officeDocument/2006/relationships/hyperlink" Target="https://www.sagaftra.org/sag-aftra-strikes-video-games-over-ai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hyperlink" Target="https://www.theguardian.com/artanddesign/2023/jan/23/its-the-opposite-of-art-why-illustrators-are-furious-about-ai" TargetMode="External"/><Relationship Id="rId5" Type="http://schemas.openxmlformats.org/officeDocument/2006/relationships/image" Target="../media/image51.png"/><Relationship Id="rId10" Type="http://schemas.openxmlformats.org/officeDocument/2006/relationships/hyperlink" Target="https://www.nature.com/articles/d41586-024-02599-9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theguardian.com/music/2025/jan/27/elton-john-paul-mccartney-criticise-proposed-copyright-system-changes-ai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think/topics/shedding-light-on-ai-bias-with-real-world-examples" TargetMode="External"/><Relationship Id="rId3" Type="http://schemas.openxmlformats.org/officeDocument/2006/relationships/image" Target="../media/image54.png"/><Relationship Id="rId7" Type="http://schemas.openxmlformats.org/officeDocument/2006/relationships/hyperlink" Target="https://www.theguardian.com/society/2025/jan/27/dwp-ai-whitemail-benefit-claimants-applicants" TargetMode="External"/><Relationship Id="rId12" Type="http://schemas.openxmlformats.org/officeDocument/2006/relationships/hyperlink" Target="https://www.theguardian.com/technology/2023/sep/01/mushroom-pickers-urged-to-avoid-foraging-books-on-amazon-that-appear-to-be-written-by-ai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hyperlink" Target="https://www.theguardian.com/global/commentisfree/2025/jan/08/ai-generated-slop-slowly-killing-internet-nobody-trying-to-stop-it" TargetMode="External"/><Relationship Id="rId5" Type="http://schemas.openxmlformats.org/officeDocument/2006/relationships/image" Target="../media/image56.png"/><Relationship Id="rId10" Type="http://schemas.openxmlformats.org/officeDocument/2006/relationships/hyperlink" Target="https://apnews.com/article/artificial-intelligence-elections-disinformation-chatgpt-bc283e7426402f0b4baa7df280a4c3fd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qmul.ac.uk/research/featured-research/ai-in-surveillance-how-do-we-avoid-a-dystopi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4/09/27/technology/openai-chatgpt-investors-funding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ent.sussex.ac.uk/complaints/against-you/misconduc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sussex.ac.uk/courses/27531" TargetMode="External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brand.ly/and_website" TargetMode="Externa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it.cloud/spaces/597347/content/yours?sort=name_asc" TargetMode="Externa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vas.sussex.ac.uk/courses/27531/quizzes/44846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hyperlink" Target="https://canvas.sussex.ac.uk/courses/27531/quizzes/44849" TargetMode="External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hyperlink" Target="https://canvas.sussex.ac.uk/courses/27531/pages/games-and-awards" TargetMode="External"/><Relationship Id="rId4" Type="http://schemas.openxmlformats.org/officeDocument/2006/relationships/hyperlink" Target="https://www.sciencedirect.com/science/article/pii/S1071581920300987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hyperlink" Target="https://canvas.sussex.ac.uk/courses/31714/pages/module-conta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1747021821100806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nalysingdata.psychology@sussex.ac.uk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mailto:J.Mankin@sussex.ac.u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733" y="3263900"/>
            <a:ext cx="859409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50" dirty="0"/>
              <a:t>Analysing</a:t>
            </a:r>
            <a:r>
              <a:rPr sz="5600" spc="-420" dirty="0"/>
              <a:t> </a:t>
            </a:r>
            <a:r>
              <a:rPr sz="5600" spc="-75" dirty="0"/>
              <a:t>Data:</a:t>
            </a:r>
            <a:r>
              <a:rPr sz="5600" spc="-420" dirty="0"/>
              <a:t> </a:t>
            </a:r>
            <a:r>
              <a:rPr sz="5600" spc="-170" dirty="0"/>
              <a:t>Lecture</a:t>
            </a:r>
            <a:r>
              <a:rPr sz="5600" spc="-420" dirty="0"/>
              <a:t> </a:t>
            </a:r>
            <a:r>
              <a:rPr sz="5600" spc="95" dirty="0"/>
              <a:t>01</a:t>
            </a:r>
            <a:endParaRPr sz="5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1</a:t>
            </a:fld>
            <a:endParaRPr spc="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33649" y="1080039"/>
          <a:ext cx="8420100" cy="6278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 marL="2540" algn="ctr">
                        <a:lnSpc>
                          <a:spcPts val="2670"/>
                        </a:lnSpc>
                      </a:pPr>
                      <a:r>
                        <a:rPr sz="2250" b="1" spc="-20" dirty="0">
                          <a:latin typeface="Arial"/>
                          <a:cs typeface="Arial"/>
                        </a:rPr>
                        <a:t>Week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250" b="1" spc="-10" dirty="0">
                          <a:latin typeface="Arial"/>
                          <a:cs typeface="Arial"/>
                        </a:rPr>
                        <a:t>Lecture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</a:pPr>
                      <a:r>
                        <a:rPr sz="2250" b="1" spc="-114" dirty="0">
                          <a:latin typeface="Arial"/>
                          <a:cs typeface="Arial"/>
                        </a:rPr>
                        <a:t>Skills</a:t>
                      </a:r>
                      <a:r>
                        <a:rPr sz="225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b="1" spc="-25" dirty="0">
                          <a:latin typeface="Arial"/>
                          <a:cs typeface="Arial"/>
                        </a:rPr>
                        <a:t>Lab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Introduction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8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22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65" dirty="0">
                          <a:latin typeface="Arial"/>
                          <a:cs typeface="Arial"/>
                        </a:rPr>
                        <a:t>assertions,</a:t>
                      </a:r>
                      <a:r>
                        <a:rPr sz="22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10" dirty="0">
                          <a:solidFill>
                            <a:srgbClr val="87388A"/>
                          </a:solidFill>
                          <a:latin typeface="Monaco"/>
                          <a:cs typeface="Monaco"/>
                        </a:rPr>
                        <a:t>filter()</a:t>
                      </a:r>
                      <a:endParaRPr sz="1950">
                        <a:latin typeface="Monaco"/>
                        <a:cs typeface="Monaco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00" dirty="0">
                          <a:latin typeface="Arial"/>
                          <a:cs typeface="Arial"/>
                        </a:rPr>
                        <a:t>Sampling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8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Distributions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65" dirty="0">
                          <a:latin typeface="Arial"/>
                          <a:cs typeface="Arial"/>
                        </a:rPr>
                        <a:t>Cleaning</a:t>
                      </a:r>
                      <a:r>
                        <a:rPr sz="22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2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10" dirty="0">
                          <a:solidFill>
                            <a:srgbClr val="87388A"/>
                          </a:solidFill>
                          <a:latin typeface="Monaco"/>
                          <a:cs typeface="Monaco"/>
                        </a:rPr>
                        <a:t>mutate()</a:t>
                      </a:r>
                      <a:endParaRPr sz="1950">
                        <a:latin typeface="Monaco"/>
                        <a:cs typeface="Monaco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Uncertainty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8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25" dirty="0">
                          <a:latin typeface="Arial"/>
                          <a:cs typeface="Arial"/>
                        </a:rPr>
                        <a:t>CIs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6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225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pipe</a:t>
                      </a:r>
                      <a:r>
                        <a:rPr sz="225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-25" dirty="0">
                          <a:solidFill>
                            <a:srgbClr val="87388A"/>
                          </a:solidFill>
                          <a:latin typeface="Monaco"/>
                          <a:cs typeface="Monaco"/>
                        </a:rPr>
                        <a:t>|&gt;</a:t>
                      </a:r>
                      <a:endParaRPr sz="1950">
                        <a:latin typeface="Monaco"/>
                        <a:cs typeface="Monaco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0" dirty="0">
                          <a:latin typeface="Arial"/>
                          <a:cs typeface="Arial"/>
                        </a:rPr>
                        <a:t>NHST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85" dirty="0">
                          <a:latin typeface="Arial"/>
                          <a:cs typeface="Arial"/>
                        </a:rPr>
                        <a:t>Summarising</a:t>
                      </a:r>
                      <a:r>
                        <a:rPr sz="22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20" dirty="0">
                          <a:latin typeface="Arial"/>
                          <a:cs typeface="Arial"/>
                        </a:rPr>
                        <a:t>data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i="1" spc="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50" spc="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tests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i="1" spc="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50" spc="5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tests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6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Correlation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Correlation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Chi-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Chi-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8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25" dirty="0">
                          <a:latin typeface="Arial"/>
                          <a:cs typeface="Arial"/>
                        </a:rPr>
                        <a:t>10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25" dirty="0">
                          <a:latin typeface="Arial"/>
                          <a:cs typeface="Arial"/>
                        </a:rPr>
                        <a:t>11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0" dirty="0">
                          <a:latin typeface="Arial"/>
                          <a:cs typeface="Arial"/>
                        </a:rPr>
                        <a:t>QPRs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30" dirty="0">
                          <a:latin typeface="Arial"/>
                          <a:cs typeface="Arial"/>
                        </a:rPr>
                        <a:t>Kahoot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revision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2540" algn="ctr">
                        <a:lnSpc>
                          <a:spcPts val="3180"/>
                        </a:lnSpc>
                        <a:spcBef>
                          <a:spcPts val="10"/>
                        </a:spcBef>
                      </a:pPr>
                      <a:r>
                        <a:rPr sz="2800" dirty="0">
                          <a:latin typeface="Apple Color Emoji"/>
                          <a:cs typeface="Apple Color Emoji"/>
                        </a:rPr>
                        <a:t>✨</a:t>
                      </a:r>
                      <a:endParaRPr sz="2800">
                        <a:latin typeface="Apple Color Emoji"/>
                        <a:cs typeface="Apple Color Emoji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SPRING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HOLIDAY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Topics</a:t>
            </a:r>
            <a:r>
              <a:rPr spc="-295" dirty="0"/>
              <a:t> </a:t>
            </a:r>
            <a:r>
              <a:rPr spc="-165" dirty="0"/>
              <a:t>by</a:t>
            </a:r>
            <a:r>
              <a:rPr spc="-290" dirty="0"/>
              <a:t> </a:t>
            </a:r>
            <a:r>
              <a:rPr spc="-20" dirty="0"/>
              <a:t>Week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00843" y="7226300"/>
            <a:ext cx="1803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378396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90" dirty="0"/>
              <a:t>Attendance</a:t>
            </a:r>
            <a:endParaRPr sz="5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Lectures/Skills</a:t>
            </a:r>
            <a:r>
              <a:rPr spc="-165" dirty="0"/>
              <a:t> </a:t>
            </a:r>
            <a:r>
              <a:rPr spc="-290" dirty="0"/>
              <a:t>Labs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6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21"/>
            <a:ext cx="9524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000371"/>
            <a:ext cx="95249" cy="95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486146"/>
            <a:ext cx="95249" cy="95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971921"/>
            <a:ext cx="95249" cy="952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457696"/>
            <a:ext cx="95249" cy="952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899" y="977900"/>
            <a:ext cx="11906885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610860">
              <a:lnSpc>
                <a:spcPct val="1417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Attendance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required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recorded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via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PIN Delivered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person,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recordings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posted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Canvas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900" b="1" spc="80" dirty="0">
                <a:solidFill>
                  <a:srgbClr val="003B49"/>
                </a:solidFill>
                <a:latin typeface="Arial"/>
                <a:cs typeface="Arial"/>
              </a:rPr>
              <a:t>If</a:t>
            </a:r>
            <a:r>
              <a:rPr sz="2900" b="1" spc="-2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30" dirty="0">
                <a:solidFill>
                  <a:srgbClr val="003B49"/>
                </a:solidFill>
                <a:latin typeface="Arial"/>
                <a:cs typeface="Arial"/>
              </a:rPr>
              <a:t>you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003B49"/>
                </a:solidFill>
                <a:latin typeface="Arial"/>
                <a:cs typeface="Arial"/>
              </a:rPr>
              <a:t>miss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05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45" dirty="0">
                <a:solidFill>
                  <a:srgbClr val="003B49"/>
                </a:solidFill>
                <a:latin typeface="Arial"/>
                <a:cs typeface="Arial"/>
              </a:rPr>
              <a:t>lecture</a:t>
            </a:r>
            <a:r>
              <a:rPr sz="2900" b="1" spc="-2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40" dirty="0">
                <a:solidFill>
                  <a:srgbClr val="003B49"/>
                </a:solidFill>
                <a:latin typeface="Arial"/>
                <a:cs typeface="Arial"/>
              </a:rPr>
              <a:t>or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30" dirty="0">
                <a:solidFill>
                  <a:srgbClr val="003B49"/>
                </a:solidFill>
                <a:latin typeface="Arial"/>
                <a:cs typeface="Arial"/>
              </a:rPr>
              <a:t>skills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003B49"/>
                </a:solidFill>
                <a:latin typeface="Arial"/>
                <a:cs typeface="Arial"/>
              </a:rPr>
              <a:t>lab…</a:t>
            </a:r>
            <a:endParaRPr sz="29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895"/>
              </a:spcBef>
            </a:pPr>
            <a:r>
              <a:rPr sz="2250" spc="-35" dirty="0">
                <a:latin typeface="Arial"/>
                <a:cs typeface="Arial"/>
              </a:rPr>
              <a:t>Watch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recording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Canvas</a:t>
            </a:r>
            <a:endParaRPr sz="2250">
              <a:latin typeface="Arial"/>
              <a:cs typeface="Arial"/>
            </a:endParaRPr>
          </a:p>
          <a:p>
            <a:pPr marL="297815" marR="6066790">
              <a:lnSpc>
                <a:spcPct val="141700"/>
              </a:lnSpc>
            </a:pPr>
            <a:r>
              <a:rPr sz="2250" spc="-190" dirty="0">
                <a:latin typeface="Arial"/>
                <a:cs typeface="Arial"/>
              </a:rPr>
              <a:t>Take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notes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follow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along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materials </a:t>
            </a:r>
            <a:r>
              <a:rPr sz="2250" spc="-3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Labs,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90" dirty="0">
                <a:latin typeface="Arial"/>
                <a:cs typeface="Arial"/>
              </a:rPr>
              <a:t>try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code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yourself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0"/>
              </a:spcBef>
            </a:pPr>
            <a:r>
              <a:rPr sz="2250" spc="-90" dirty="0">
                <a:latin typeface="Arial"/>
                <a:cs typeface="Arial"/>
              </a:rPr>
              <a:t>Ask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questions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Discord,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practicals,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come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drop-in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extra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one-</a:t>
            </a:r>
            <a:r>
              <a:rPr sz="2250" spc="-35" dirty="0">
                <a:latin typeface="Arial"/>
                <a:cs typeface="Arial"/>
              </a:rPr>
              <a:t>on-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attention!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372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Attendance</a:t>
            </a:r>
            <a:r>
              <a:rPr spc="-254" dirty="0"/>
              <a:t> </a:t>
            </a:r>
            <a:r>
              <a:rPr spc="-245" dirty="0"/>
              <a:t>is</a:t>
            </a:r>
            <a:r>
              <a:rPr spc="-254" dirty="0"/>
              <a:t> </a:t>
            </a:r>
            <a:r>
              <a:rPr spc="-80" dirty="0"/>
              <a:t>Key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6"/>
            <a:ext cx="95249" cy="95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21335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650" y="1092200"/>
            <a:ext cx="580771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spc="-45" dirty="0">
                <a:latin typeface="Arial"/>
                <a:cs typeface="Arial"/>
              </a:rPr>
              <a:t>Strong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recommendation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1C4189"/>
                </a:solidFill>
                <a:latin typeface="Arial"/>
                <a:cs typeface="Arial"/>
              </a:rPr>
              <a:t>attend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1C4189"/>
                </a:solidFill>
                <a:latin typeface="Arial"/>
                <a:cs typeface="Arial"/>
              </a:rPr>
              <a:t>live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sessions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consistently</a:t>
            </a:r>
            <a:endParaRPr sz="2250">
              <a:latin typeface="Arial"/>
              <a:cs typeface="Arial"/>
            </a:endParaRPr>
          </a:p>
          <a:p>
            <a:pPr marL="393065" marR="61594">
              <a:lnSpc>
                <a:spcPct val="108300"/>
              </a:lnSpc>
              <a:spcBef>
                <a:spcPts val="900"/>
              </a:spcBef>
            </a:pPr>
            <a:r>
              <a:rPr sz="2250" spc="-90" dirty="0">
                <a:latin typeface="Arial"/>
                <a:cs typeface="Arial"/>
              </a:rPr>
              <a:t>Use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recordings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supplement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review,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not </a:t>
            </a:r>
            <a:r>
              <a:rPr sz="2250" spc="-75" dirty="0">
                <a:latin typeface="Arial"/>
                <a:cs typeface="Arial"/>
              </a:rPr>
              <a:t>replace,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lecture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attendance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2275" y="1238249"/>
            <a:ext cx="5470101" cy="403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190871"/>
            <a:ext cx="95249" cy="952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82650" y="3006725"/>
            <a:ext cx="551370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spc="-30" dirty="0">
                <a:latin typeface="Arial"/>
                <a:cs typeface="Arial"/>
              </a:rPr>
              <a:t>Highest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marks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students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attended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live </a:t>
            </a:r>
            <a:r>
              <a:rPr sz="2250" spc="-10" dirty="0">
                <a:latin typeface="Arial"/>
                <a:cs typeface="Arial"/>
              </a:rPr>
              <a:t>lecture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reviewed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recordings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(Bos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al., </a:t>
            </a:r>
            <a:r>
              <a:rPr sz="2250" spc="-10" dirty="0">
                <a:latin typeface="Arial"/>
                <a:cs typeface="Arial"/>
              </a:rPr>
              <a:t>2016)</a:t>
            </a:r>
            <a:endParaRPr sz="2250">
              <a:latin typeface="Arial"/>
              <a:cs typeface="Arial"/>
            </a:endParaRPr>
          </a:p>
          <a:p>
            <a:pPr marL="12700" marR="31115">
              <a:lnSpc>
                <a:spcPct val="1083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Attendance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recording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usage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both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predict </a:t>
            </a:r>
            <a:r>
              <a:rPr sz="2250" spc="-65" dirty="0">
                <a:latin typeface="Arial"/>
                <a:cs typeface="Arial"/>
              </a:rPr>
              <a:t>achievement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(Nordmann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al.,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2019)</a:t>
            </a:r>
            <a:endParaRPr sz="2250">
              <a:latin typeface="Arial"/>
              <a:cs typeface="Arial"/>
            </a:endParaRPr>
          </a:p>
          <a:p>
            <a:pPr marL="12700" marR="529590">
              <a:lnSpc>
                <a:spcPct val="108300"/>
              </a:lnSpc>
              <a:spcBef>
                <a:spcPts val="900"/>
              </a:spcBef>
            </a:pPr>
            <a:r>
              <a:rPr sz="2250" spc="-5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Guidelines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6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for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-3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students</a:t>
            </a:r>
            <a:r>
              <a:rPr sz="2250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(Nordmann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al., </a:t>
            </a:r>
            <a:r>
              <a:rPr sz="2250" spc="-10" dirty="0">
                <a:latin typeface="Arial"/>
                <a:cs typeface="Arial"/>
              </a:rPr>
              <a:t>2020)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419596"/>
            <a:ext cx="95249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5276846"/>
            <a:ext cx="95249" cy="952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62700" y="5521325"/>
            <a:ext cx="559689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1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Dr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Emily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5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Nordmann’s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3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Lecture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2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Capture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project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Practicals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6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21"/>
            <a:ext cx="95249" cy="952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2478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977900"/>
            <a:ext cx="8700135" cy="21971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225"/>
              </a:spcBef>
            </a:pPr>
            <a:r>
              <a:rPr sz="2250" spc="-35" dirty="0">
                <a:latin typeface="Arial"/>
                <a:cs typeface="Arial"/>
              </a:rPr>
              <a:t>Attendance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required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recorded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manually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dirty="0">
                <a:latin typeface="Arial"/>
                <a:cs typeface="Arial"/>
              </a:rPr>
              <a:t>Interact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way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tutors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(any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way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fine)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sz="2250" spc="-90" dirty="0">
                <a:latin typeface="Arial"/>
                <a:cs typeface="Arial"/>
              </a:rPr>
              <a:t>Ask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questions,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ask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help,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work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checked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quiz!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i="1" spc="-140" dirty="0">
                <a:latin typeface="Arial"/>
                <a:cs typeface="Arial"/>
              </a:rPr>
              <a:t>any</a:t>
            </a:r>
            <a:r>
              <a:rPr sz="2250" i="1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practical,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access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help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quiz</a:t>
            </a:r>
            <a:r>
              <a:rPr sz="2250" spc="-170" dirty="0">
                <a:latin typeface="Arial"/>
                <a:cs typeface="Arial"/>
              </a:rPr>
              <a:t> as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normal.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If</a:t>
            </a:r>
            <a:r>
              <a:rPr spc="-295" dirty="0"/>
              <a:t> </a:t>
            </a:r>
            <a:r>
              <a:rPr spc="-165" dirty="0"/>
              <a:t>you</a:t>
            </a:r>
            <a:r>
              <a:rPr spc="-295" dirty="0"/>
              <a:t> </a:t>
            </a:r>
            <a:r>
              <a:rPr spc="-275" dirty="0"/>
              <a:t>miss</a:t>
            </a:r>
            <a:r>
              <a:rPr spc="-295" dirty="0"/>
              <a:t> </a:t>
            </a:r>
            <a:r>
              <a:rPr spc="-130" dirty="0"/>
              <a:t>a</a:t>
            </a:r>
            <a:r>
              <a:rPr spc="-290" dirty="0"/>
              <a:t> </a:t>
            </a:r>
            <a:r>
              <a:rPr spc="-160" dirty="0"/>
              <a:t>practical…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5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20"/>
            <a:ext cx="95249" cy="95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899" y="977900"/>
            <a:ext cx="12060555" cy="20828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225"/>
              </a:spcBef>
            </a:pPr>
            <a:r>
              <a:rPr sz="2250" spc="-150" dirty="0">
                <a:latin typeface="Arial"/>
                <a:cs typeface="Arial"/>
              </a:rPr>
              <a:t>You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another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week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take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quiz,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will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1C4189"/>
                </a:solidFill>
                <a:latin typeface="Arial"/>
                <a:cs typeface="Arial"/>
              </a:rPr>
              <a:t>not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0" dirty="0">
                <a:solidFill>
                  <a:srgbClr val="1C4189"/>
                </a:solidFill>
                <a:latin typeface="Arial"/>
                <a:cs typeface="Arial"/>
              </a:rPr>
              <a:t>be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marked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present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08300"/>
              </a:lnSpc>
              <a:spcBef>
                <a:spcPts val="900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can’t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another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practical,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</a:rPr>
              <a:t>must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notify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absence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order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able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55" dirty="0">
                <a:latin typeface="Arial"/>
                <a:cs typeface="Arial"/>
              </a:rPr>
              <a:t>mop-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dirty="0">
                <a:latin typeface="Arial"/>
                <a:cs typeface="Arial"/>
              </a:rPr>
              <a:t>More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</a:rPr>
              <a:t>in</a:t>
            </a:r>
            <a:r>
              <a:rPr sz="2250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</a:rPr>
              <a:t>just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70" dirty="0">
                <a:solidFill>
                  <a:srgbClr val="003B49"/>
                </a:solidFill>
                <a:latin typeface="Arial"/>
                <a:cs typeface="Arial"/>
              </a:rPr>
              <a:t>a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moment…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5"/>
            <a:ext cx="95249" cy="95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20"/>
            <a:ext cx="95249" cy="952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7038340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Changing</a:t>
            </a:r>
            <a:r>
              <a:rPr spc="-260" dirty="0"/>
              <a:t> </a:t>
            </a:r>
            <a:r>
              <a:rPr spc="-155" dirty="0"/>
              <a:t>Your</a:t>
            </a:r>
            <a:r>
              <a:rPr spc="-254" dirty="0"/>
              <a:t> </a:t>
            </a:r>
            <a:r>
              <a:rPr spc="-10" dirty="0"/>
              <a:t>Timetable</a:t>
            </a:r>
          </a:p>
          <a:p>
            <a:pPr marL="297815" marR="5080">
              <a:lnSpc>
                <a:spcPct val="141700"/>
              </a:lnSpc>
              <a:spcBef>
                <a:spcPts val="855"/>
              </a:spcBef>
            </a:pP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Only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allowed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where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unavoidable</a:t>
            </a:r>
            <a:r>
              <a:rPr sz="2250" b="0" spc="-1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50" dirty="0">
                <a:solidFill>
                  <a:srgbClr val="000000"/>
                </a:solidFill>
                <a:latin typeface="Arial"/>
                <a:cs typeface="Arial"/>
              </a:rPr>
              <a:t>(e.g.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consistent</a:t>
            </a:r>
            <a:r>
              <a:rPr sz="225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clash) </a:t>
            </a:r>
            <a:r>
              <a:rPr sz="2250" b="0" spc="-85" dirty="0">
                <a:latin typeface="Arial"/>
                <a:cs typeface="Arial"/>
                <a:hlinkClick r:id="rId4"/>
              </a:rPr>
              <a:t>Email</a:t>
            </a:r>
            <a:r>
              <a:rPr sz="2250" b="0" spc="-160" dirty="0">
                <a:latin typeface="Arial"/>
                <a:cs typeface="Arial"/>
                <a:hlinkClick r:id="rId4"/>
              </a:rPr>
              <a:t> </a:t>
            </a:r>
            <a:r>
              <a:rPr sz="2250" b="0" dirty="0">
                <a:latin typeface="Arial"/>
                <a:cs typeface="Arial"/>
                <a:hlinkClick r:id="rId4"/>
              </a:rPr>
              <a:t>the</a:t>
            </a:r>
            <a:r>
              <a:rPr sz="2250" b="0" spc="-155" dirty="0">
                <a:latin typeface="Arial"/>
                <a:cs typeface="Arial"/>
                <a:hlinkClick r:id="rId4"/>
              </a:rPr>
              <a:t> </a:t>
            </a:r>
            <a:r>
              <a:rPr sz="2250" b="0" spc="-95" dirty="0">
                <a:latin typeface="Arial"/>
                <a:cs typeface="Arial"/>
                <a:hlinkClick r:id="rId4"/>
              </a:rPr>
              <a:t>School</a:t>
            </a:r>
            <a:r>
              <a:rPr sz="2250" b="0" spc="-160" dirty="0">
                <a:latin typeface="Arial"/>
                <a:cs typeface="Arial"/>
                <a:hlinkClick r:id="rId4"/>
              </a:rPr>
              <a:t> </a:t>
            </a:r>
            <a:r>
              <a:rPr sz="2250" b="0" spc="-10" dirty="0">
                <a:latin typeface="Arial"/>
                <a:cs typeface="Arial"/>
                <a:hlinkClick r:id="rId4"/>
              </a:rPr>
              <a:t>Office</a:t>
            </a:r>
            <a:r>
              <a:rPr sz="2250" b="0" spc="-155" dirty="0"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teaching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team</a:t>
            </a:r>
            <a:r>
              <a:rPr sz="2250" b="0" spc="-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cannot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help!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414147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370" dirty="0"/>
              <a:t>Assessments</a:t>
            </a:r>
            <a:endParaRPr sz="5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14424" y="1622964"/>
          <a:ext cx="1125855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4">
                <a:tc>
                  <a:txBody>
                    <a:bodyPr/>
                    <a:lstStyle/>
                    <a:p>
                      <a:pPr marL="142875">
                        <a:lnSpc>
                          <a:spcPts val="2670"/>
                        </a:lnSpc>
                      </a:pPr>
                      <a:r>
                        <a:rPr sz="2250" b="1" spc="-20" dirty="0">
                          <a:latin typeface="Arial"/>
                          <a:cs typeface="Arial"/>
                        </a:rPr>
                        <a:t>What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2670"/>
                        </a:lnSpc>
                      </a:pPr>
                      <a:r>
                        <a:rPr sz="2250" b="1" spc="-10" dirty="0">
                          <a:latin typeface="Arial"/>
                          <a:cs typeface="Arial"/>
                        </a:rPr>
                        <a:t>Weight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70"/>
                        </a:lnSpc>
                      </a:pPr>
                      <a:r>
                        <a:rPr sz="2250" b="1" spc="-20" dirty="0">
                          <a:latin typeface="Arial"/>
                          <a:cs typeface="Arial"/>
                        </a:rPr>
                        <a:t>When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0" dirty="0">
                          <a:latin typeface="Arial"/>
                          <a:cs typeface="Arial"/>
                        </a:rPr>
                        <a:t>Worksheet</a:t>
                      </a:r>
                      <a:r>
                        <a:rPr sz="22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quizzes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20%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55" dirty="0">
                          <a:latin typeface="Arial"/>
                          <a:cs typeface="Arial"/>
                        </a:rPr>
                        <a:t>Every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6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40" dirty="0">
                          <a:latin typeface="Arial"/>
                          <a:cs typeface="Arial"/>
                        </a:rPr>
                        <a:t>practical</a:t>
                      </a:r>
                      <a:r>
                        <a:rPr sz="225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sessions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55" dirty="0">
                          <a:latin typeface="Arial"/>
                          <a:cs typeface="Arial"/>
                        </a:rPr>
                        <a:t>Take-</a:t>
                      </a:r>
                      <a:r>
                        <a:rPr sz="2250" spc="-100" dirty="0">
                          <a:latin typeface="Arial"/>
                          <a:cs typeface="Arial"/>
                        </a:rPr>
                        <a:t>away</a:t>
                      </a:r>
                      <a:r>
                        <a:rPr sz="22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paper</a:t>
                      </a:r>
                      <a:r>
                        <a:rPr sz="225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20" dirty="0">
                          <a:latin typeface="Arial"/>
                          <a:cs typeface="Arial"/>
                        </a:rPr>
                        <a:t>(TAP)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20%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dirty="0">
                          <a:latin typeface="Arial"/>
                          <a:cs typeface="Arial"/>
                        </a:rPr>
                        <a:t>48-hour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40" dirty="0">
                          <a:latin typeface="Arial"/>
                          <a:cs typeface="Arial"/>
                        </a:rPr>
                        <a:t>period,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65" dirty="0">
                          <a:latin typeface="Arial"/>
                          <a:cs typeface="Arial"/>
                        </a:rPr>
                        <a:t>due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5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Wednesday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10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participation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10%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250" spc="-20" dirty="0">
                          <a:latin typeface="Arial"/>
                          <a:cs typeface="Arial"/>
                        </a:rPr>
                        <a:t>Throughout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20" dirty="0">
                          <a:latin typeface="Arial"/>
                          <a:cs typeface="Arial"/>
                        </a:rPr>
                        <a:t>term,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65" dirty="0">
                          <a:latin typeface="Arial"/>
                          <a:cs typeface="Arial"/>
                        </a:rPr>
                        <a:t>due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55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225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5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25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Friday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sz="2250" spc="-20" dirty="0">
                          <a:latin typeface="Arial"/>
                          <a:cs typeface="Arial"/>
                        </a:rPr>
                        <a:t>Exam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sz="2250" spc="-25" dirty="0">
                          <a:latin typeface="Arial"/>
                          <a:cs typeface="Arial"/>
                        </a:rPr>
                        <a:t>50%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sz="2250" spc="-10" dirty="0">
                          <a:latin typeface="Arial"/>
                          <a:cs typeface="Arial"/>
                        </a:rPr>
                        <a:t>A2</a:t>
                      </a:r>
                      <a:r>
                        <a:rPr sz="225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5" dirty="0">
                          <a:latin typeface="Arial"/>
                          <a:cs typeface="Arial"/>
                        </a:rPr>
                        <a:t>assessment</a:t>
                      </a:r>
                      <a:r>
                        <a:rPr sz="22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50" spc="-10" dirty="0">
                          <a:latin typeface="Arial"/>
                          <a:cs typeface="Arial"/>
                        </a:rPr>
                        <a:t>period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All</a:t>
            </a:r>
            <a:r>
              <a:rPr spc="-295" dirty="0"/>
              <a:t> </a:t>
            </a:r>
            <a:r>
              <a:rPr spc="-225" dirty="0"/>
              <a:t>Assessments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429768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95" dirty="0">
                <a:latin typeface="Arial"/>
                <a:cs typeface="Arial"/>
              </a:rPr>
              <a:t>See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detailed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Canvas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Worksheet</a:t>
            </a:r>
            <a:r>
              <a:rPr spc="-240" dirty="0"/>
              <a:t> </a:t>
            </a:r>
            <a:r>
              <a:rPr spc="-105" dirty="0"/>
              <a:t>Quizzes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4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9"/>
            <a:ext cx="95249" cy="952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2478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733669"/>
            <a:ext cx="95249" cy="95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419469"/>
            <a:ext cx="95249" cy="952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19174" y="39052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650" y="977900"/>
            <a:ext cx="7139940" cy="314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1665">
              <a:lnSpc>
                <a:spcPct val="141700"/>
              </a:lnSpc>
              <a:spcBef>
                <a:spcPts val="100"/>
              </a:spcBef>
            </a:pPr>
            <a:r>
              <a:rPr sz="2250" spc="-20" dirty="0">
                <a:latin typeface="Arial"/>
                <a:cs typeface="Arial"/>
              </a:rPr>
              <a:t>Before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during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practical,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worksheet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second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hour,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marked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-10" dirty="0">
                <a:latin typeface="Arial"/>
                <a:cs typeface="Arial"/>
              </a:rPr>
              <a:t>Next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week: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only!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800" spc="-130" dirty="0">
                <a:latin typeface="Apple Color Emoji"/>
                <a:cs typeface="Apple Color Emoji"/>
              </a:rPr>
              <a:t>✨</a:t>
            </a:r>
            <a:r>
              <a:rPr sz="2250" spc="-130" dirty="0">
                <a:latin typeface="Arial"/>
                <a:cs typeface="Arial"/>
              </a:rPr>
              <a:t>Covers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lecture,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skills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lab,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tutorial,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worksheet</a:t>
            </a:r>
            <a:endParaRPr sz="2250">
              <a:latin typeface="Arial"/>
              <a:cs typeface="Arial"/>
            </a:endParaRPr>
          </a:p>
          <a:p>
            <a:pPr marL="393065" marR="5080" indent="-381000">
              <a:lnSpc>
                <a:spcPct val="130200"/>
              </a:lnSpc>
              <a:spcBef>
                <a:spcPts val="1025"/>
              </a:spcBef>
            </a:pPr>
            <a:r>
              <a:rPr sz="2800" spc="-254" dirty="0">
                <a:latin typeface="Apple Color Emoji"/>
                <a:cs typeface="Apple Color Emoji"/>
              </a:rPr>
              <a:t>✨</a:t>
            </a:r>
            <a:r>
              <a:rPr sz="2250" spc="-254" dirty="0">
                <a:latin typeface="Arial"/>
                <a:cs typeface="Arial"/>
              </a:rPr>
              <a:t>You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</a:rPr>
              <a:t>must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attend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order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access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 </a:t>
            </a: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give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access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codes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individual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students!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61620"/>
            <a:ext cx="6248400" cy="137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95"/>
              </a:spcBef>
            </a:pPr>
            <a:r>
              <a:rPr sz="2900" b="0" spc="-25" dirty="0">
                <a:solidFill>
                  <a:srgbClr val="000000"/>
                </a:solidFill>
                <a:latin typeface="Arial"/>
                <a:cs typeface="Arial"/>
              </a:rPr>
              <a:t>Jennifer</a:t>
            </a:r>
            <a:r>
              <a:rPr sz="290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dirty="0">
                <a:solidFill>
                  <a:srgbClr val="000000"/>
                </a:solidFill>
                <a:latin typeface="Arial"/>
                <a:cs typeface="Arial"/>
              </a:rPr>
              <a:t>Mankin</a:t>
            </a:r>
            <a:r>
              <a:rPr sz="290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-9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90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dirty="0">
                <a:solidFill>
                  <a:srgbClr val="000000"/>
                </a:solidFill>
                <a:latin typeface="Arial"/>
                <a:cs typeface="Arial"/>
              </a:rPr>
              <a:t>Martina</a:t>
            </a:r>
            <a:r>
              <a:rPr sz="290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-110" dirty="0">
                <a:solidFill>
                  <a:srgbClr val="000000"/>
                </a:solidFill>
                <a:latin typeface="Arial"/>
                <a:cs typeface="Arial"/>
              </a:rPr>
              <a:t>Sladekova </a:t>
            </a:r>
            <a:r>
              <a:rPr sz="2900" b="0" spc="80" dirty="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sz="2900" b="0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-65" dirty="0">
                <a:solidFill>
                  <a:srgbClr val="000000"/>
                </a:solidFill>
                <a:latin typeface="Arial"/>
                <a:cs typeface="Arial"/>
              </a:rPr>
              <a:t>January</a:t>
            </a:r>
            <a:r>
              <a:rPr sz="2900" b="0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b="0" spc="60" dirty="0">
                <a:solidFill>
                  <a:srgbClr val="000000"/>
                </a:solidFill>
                <a:latin typeface="Arial"/>
                <a:cs typeface="Arial"/>
              </a:rPr>
              <a:t>2025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599" y="4524374"/>
            <a:ext cx="2667000" cy="266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Worksheet</a:t>
            </a:r>
            <a:r>
              <a:rPr spc="-240" dirty="0"/>
              <a:t> </a:t>
            </a:r>
            <a:r>
              <a:rPr spc="-105" dirty="0"/>
              <a:t>Quizzes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4"/>
            <a:ext cx="95249" cy="95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76211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650" y="977900"/>
            <a:ext cx="8831580" cy="32829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spc="-55" dirty="0">
                <a:latin typeface="Arial"/>
                <a:cs typeface="Arial"/>
              </a:rPr>
              <a:t>Final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mark: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best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quiz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scores</a:t>
            </a:r>
            <a:endParaRPr sz="2250">
              <a:latin typeface="Arial"/>
              <a:cs typeface="Arial"/>
            </a:endParaRPr>
          </a:p>
          <a:p>
            <a:pPr marL="12700" marR="5080" indent="381000">
              <a:lnSpc>
                <a:spcPct val="141700"/>
              </a:lnSpc>
            </a:pPr>
            <a:r>
              <a:rPr sz="2250" spc="-50" dirty="0">
                <a:latin typeface="Arial"/>
                <a:cs typeface="Arial"/>
              </a:rPr>
              <a:t>Lowest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two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dropped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automatically,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including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0s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due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absence </a:t>
            </a:r>
            <a:r>
              <a:rPr sz="2250" spc="-150" dirty="0">
                <a:latin typeface="Arial"/>
                <a:cs typeface="Arial"/>
              </a:rPr>
              <a:t>You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only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submit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EC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claim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after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&gt;2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missed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quizzes</a:t>
            </a:r>
            <a:endParaRPr sz="2250">
              <a:latin typeface="Arial"/>
              <a:cs typeface="Arial"/>
            </a:endParaRPr>
          </a:p>
          <a:p>
            <a:pPr marL="12700" marR="3508375">
              <a:lnSpc>
                <a:spcPct val="158300"/>
              </a:lnSpc>
              <a:spcBef>
                <a:spcPts val="1350"/>
              </a:spcBef>
            </a:pP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This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week: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Practice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quiz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Canvas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anytime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Next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week: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Practice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quiz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practicals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only!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Week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3: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First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marked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47894"/>
            <a:ext cx="95249" cy="95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962269"/>
            <a:ext cx="95249" cy="952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505194"/>
            <a:ext cx="95249" cy="95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048119"/>
            <a:ext cx="95249" cy="95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606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Worksheet</a:t>
            </a:r>
            <a:r>
              <a:rPr spc="-245" dirty="0"/>
              <a:t> </a:t>
            </a:r>
            <a:r>
              <a:rPr spc="-135" dirty="0"/>
              <a:t>Quizzes</a:t>
            </a:r>
            <a:r>
              <a:rPr spc="-240" dirty="0"/>
              <a:t> </a:t>
            </a:r>
            <a:r>
              <a:rPr spc="80" dirty="0"/>
              <a:t>-</a:t>
            </a:r>
            <a:r>
              <a:rPr spc="-240" dirty="0"/>
              <a:t> </a:t>
            </a:r>
            <a:r>
              <a:rPr dirty="0"/>
              <a:t>Mop-</a:t>
            </a:r>
            <a:r>
              <a:rPr spc="-25" dirty="0"/>
              <a:t>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362194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219443"/>
            <a:ext cx="95249" cy="95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448168"/>
            <a:ext cx="95249" cy="952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9599" y="5372100"/>
            <a:ext cx="12192000" cy="1333500"/>
            <a:chOff x="609599" y="5372100"/>
            <a:chExt cx="12192000" cy="1333500"/>
          </a:xfrm>
        </p:grpSpPr>
        <p:sp>
          <p:nvSpPr>
            <p:cNvPr id="7" name="object 7"/>
            <p:cNvSpPr/>
            <p:nvPr/>
          </p:nvSpPr>
          <p:spPr>
            <a:xfrm>
              <a:off x="628878" y="5372099"/>
              <a:ext cx="12172950" cy="1333500"/>
            </a:xfrm>
            <a:custGeom>
              <a:avLst/>
              <a:gdLst/>
              <a:ahLst/>
              <a:cxnLst/>
              <a:rect l="l" t="t" r="r" b="b"/>
              <a:pathLst>
                <a:path w="12172950" h="1333500">
                  <a:moveTo>
                    <a:pt x="12172709" y="38087"/>
                  </a:moveTo>
                  <a:lnTo>
                    <a:pt x="12172023" y="30492"/>
                  </a:lnTo>
                  <a:lnTo>
                    <a:pt x="12169927" y="23469"/>
                  </a:lnTo>
                  <a:lnTo>
                    <a:pt x="12166435" y="17018"/>
                  </a:lnTo>
                  <a:lnTo>
                    <a:pt x="12161990" y="11671"/>
                  </a:lnTo>
                  <a:lnTo>
                    <a:pt x="12161558" y="11150"/>
                  </a:lnTo>
                  <a:lnTo>
                    <a:pt x="12159590" y="9512"/>
                  </a:lnTo>
                  <a:lnTo>
                    <a:pt x="12155691" y="6261"/>
                  </a:lnTo>
                  <a:lnTo>
                    <a:pt x="12149239" y="2781"/>
                  </a:lnTo>
                  <a:lnTo>
                    <a:pt x="12142216" y="685"/>
                  </a:lnTo>
                  <a:lnTo>
                    <a:pt x="12134799" y="0"/>
                  </a:lnTo>
                  <a:lnTo>
                    <a:pt x="18630" y="0"/>
                  </a:lnTo>
                  <a:lnTo>
                    <a:pt x="11214" y="685"/>
                  </a:lnTo>
                  <a:lnTo>
                    <a:pt x="4191" y="2781"/>
                  </a:lnTo>
                  <a:lnTo>
                    <a:pt x="0" y="5041"/>
                  </a:lnTo>
                  <a:lnTo>
                    <a:pt x="18808" y="9753"/>
                  </a:lnTo>
                  <a:lnTo>
                    <a:pt x="18808" y="9512"/>
                  </a:lnTo>
                  <a:lnTo>
                    <a:pt x="12142508" y="9512"/>
                  </a:lnTo>
                  <a:lnTo>
                    <a:pt x="12149239" y="12306"/>
                  </a:lnTo>
                  <a:lnTo>
                    <a:pt x="12154814" y="17881"/>
                  </a:lnTo>
                  <a:lnTo>
                    <a:pt x="12155297" y="18364"/>
                  </a:lnTo>
                  <a:lnTo>
                    <a:pt x="12160402" y="23456"/>
                  </a:lnTo>
                  <a:lnTo>
                    <a:pt x="12163184" y="30200"/>
                  </a:lnTo>
                  <a:lnTo>
                    <a:pt x="12163184" y="1303274"/>
                  </a:lnTo>
                  <a:lnTo>
                    <a:pt x="12160402" y="1310017"/>
                  </a:lnTo>
                  <a:lnTo>
                    <a:pt x="12155297" y="1315123"/>
                  </a:lnTo>
                  <a:lnTo>
                    <a:pt x="12154814" y="1315593"/>
                  </a:lnTo>
                  <a:lnTo>
                    <a:pt x="12149239" y="1321181"/>
                  </a:lnTo>
                  <a:lnTo>
                    <a:pt x="12142508" y="1323962"/>
                  </a:lnTo>
                  <a:lnTo>
                    <a:pt x="18808" y="1323962"/>
                  </a:lnTo>
                  <a:lnTo>
                    <a:pt x="18808" y="1323721"/>
                  </a:lnTo>
                  <a:lnTo>
                    <a:pt x="0" y="1328432"/>
                  </a:lnTo>
                  <a:lnTo>
                    <a:pt x="4191" y="1330693"/>
                  </a:lnTo>
                  <a:lnTo>
                    <a:pt x="11214" y="1332788"/>
                  </a:lnTo>
                  <a:lnTo>
                    <a:pt x="18808" y="1333487"/>
                  </a:lnTo>
                  <a:lnTo>
                    <a:pt x="12134609" y="1333487"/>
                  </a:lnTo>
                  <a:lnTo>
                    <a:pt x="12142216" y="1332788"/>
                  </a:lnTo>
                  <a:lnTo>
                    <a:pt x="12149239" y="1330693"/>
                  </a:lnTo>
                  <a:lnTo>
                    <a:pt x="12155691" y="1327213"/>
                  </a:lnTo>
                  <a:lnTo>
                    <a:pt x="12159590" y="1323962"/>
                  </a:lnTo>
                  <a:lnTo>
                    <a:pt x="12161558" y="1322324"/>
                  </a:lnTo>
                  <a:lnTo>
                    <a:pt x="12172709" y="1295387"/>
                  </a:lnTo>
                  <a:lnTo>
                    <a:pt x="12172709" y="3808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5376972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2" y="1323708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2" y="1323708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699" y="5381618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5505449"/>
              <a:ext cx="247649" cy="24765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899" y="835025"/>
            <a:ext cx="1218692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9275" algn="just">
              <a:lnSpc>
                <a:spcPct val="158300"/>
              </a:lnSpc>
              <a:spcBef>
                <a:spcPts val="100"/>
              </a:spcBef>
            </a:pPr>
            <a:r>
              <a:rPr sz="2250" spc="-125" dirty="0">
                <a:latin typeface="Arial"/>
                <a:cs typeface="Arial"/>
              </a:rPr>
              <a:t>Each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week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on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Friday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afternoon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30" dirty="0">
                <a:latin typeface="Arial"/>
                <a:cs typeface="Arial"/>
              </a:rPr>
              <a:t>will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send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30" dirty="0">
                <a:latin typeface="Arial"/>
                <a:cs typeface="Arial"/>
              </a:rPr>
              <a:t>out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65" dirty="0">
                <a:latin typeface="Arial"/>
                <a:cs typeface="Arial"/>
              </a:rPr>
              <a:t>a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“mop-</a:t>
            </a:r>
            <a:r>
              <a:rPr sz="2250" spc="-65" dirty="0">
                <a:latin typeface="Arial"/>
                <a:cs typeface="Arial"/>
              </a:rPr>
              <a:t>up”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quiz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code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via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Canvas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Announcement.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To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use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code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complete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quiz,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b="1" spc="20" dirty="0">
                <a:solidFill>
                  <a:srgbClr val="1C4189"/>
                </a:solidFill>
                <a:latin typeface="Arial"/>
                <a:cs typeface="Arial"/>
              </a:rPr>
              <a:t>at</a:t>
            </a:r>
            <a:r>
              <a:rPr sz="2250" b="1" spc="-19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least</a:t>
            </a:r>
            <a:r>
              <a:rPr sz="2250" b="1" spc="-19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one</a:t>
            </a:r>
            <a:r>
              <a:rPr sz="2250" b="1" spc="-19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of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5" dirty="0">
                <a:latin typeface="Arial"/>
                <a:cs typeface="Arial"/>
              </a:rPr>
              <a:t>following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must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be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10" dirty="0">
                <a:latin typeface="Arial"/>
                <a:cs typeface="Arial"/>
              </a:rPr>
              <a:t>true:</a:t>
            </a:r>
            <a:endParaRPr sz="2250">
              <a:latin typeface="Arial"/>
              <a:cs typeface="Arial"/>
            </a:endParaRPr>
          </a:p>
          <a:p>
            <a:pPr marL="297815" marR="114935" algn="just">
              <a:lnSpc>
                <a:spcPct val="108300"/>
              </a:lnSpc>
              <a:spcBef>
                <a:spcPts val="2025"/>
              </a:spcBef>
            </a:pPr>
            <a:r>
              <a:rPr sz="2250" spc="-235" dirty="0">
                <a:latin typeface="Arial"/>
                <a:cs typeface="Arial"/>
              </a:rPr>
              <a:t>You</a:t>
            </a:r>
            <a:r>
              <a:rPr sz="2250" spc="8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were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absent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session</a:t>
            </a:r>
            <a:r>
              <a:rPr sz="2250" spc="-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week,</a:t>
            </a:r>
            <a:r>
              <a:rPr sz="2250" spc="-4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and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-155" dirty="0">
                <a:latin typeface="Arial"/>
                <a:cs typeface="Arial"/>
              </a:rPr>
              <a:t>have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already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notified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School</a:t>
            </a:r>
            <a:r>
              <a:rPr sz="2250" spc="-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110" dirty="0">
                <a:latin typeface="Arial"/>
                <a:cs typeface="Arial"/>
              </a:rPr>
              <a:t>absence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relevant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practical.</a:t>
            </a:r>
            <a:endParaRPr sz="2250">
              <a:latin typeface="Arial"/>
              <a:cs typeface="Arial"/>
            </a:endParaRPr>
          </a:p>
          <a:p>
            <a:pPr marL="297815" marR="76835" algn="just">
              <a:lnSpc>
                <a:spcPct val="108300"/>
              </a:lnSpc>
              <a:spcBef>
                <a:spcPts val="900"/>
              </a:spcBef>
            </a:pPr>
            <a:r>
              <a:rPr sz="2250" spc="-235" dirty="0">
                <a:latin typeface="Arial"/>
                <a:cs typeface="Arial"/>
              </a:rPr>
              <a:t>You</a:t>
            </a:r>
            <a:r>
              <a:rPr sz="2250" spc="8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were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unable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complete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quiz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in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due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circumstances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outside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control </a:t>
            </a:r>
            <a:r>
              <a:rPr sz="2250" spc="-195" dirty="0">
                <a:latin typeface="Arial"/>
                <a:cs typeface="Arial"/>
              </a:rPr>
              <a:t>(e.g.</a:t>
            </a:r>
            <a:r>
              <a:rPr sz="2250" spc="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your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computer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broke,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WiFi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failure),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and</a:t>
            </a:r>
            <a:r>
              <a:rPr sz="2250" spc="-20" dirty="0">
                <a:latin typeface="Arial"/>
                <a:cs typeface="Arial"/>
              </a:rPr>
              <a:t> </a:t>
            </a:r>
            <a:r>
              <a:rPr sz="2250" spc="-155" dirty="0">
                <a:latin typeface="Arial"/>
                <a:cs typeface="Arial"/>
              </a:rPr>
              <a:t>have</a:t>
            </a:r>
            <a:r>
              <a:rPr sz="22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contacted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convenor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agree</a:t>
            </a:r>
            <a:r>
              <a:rPr sz="2250" spc="-50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spc="-175" dirty="0">
                <a:latin typeface="Arial"/>
                <a:cs typeface="Arial"/>
              </a:rPr>
              <a:t>use</a:t>
            </a:r>
            <a:r>
              <a:rPr sz="2250" spc="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mop-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quiz.</a:t>
            </a:r>
            <a:endParaRPr sz="2250">
              <a:latin typeface="Arial"/>
              <a:cs typeface="Arial"/>
            </a:endParaRPr>
          </a:p>
          <a:p>
            <a:pPr marL="297815" marR="751205" algn="just">
              <a:lnSpc>
                <a:spcPct val="108300"/>
              </a:lnSpc>
              <a:spcBef>
                <a:spcPts val="900"/>
              </a:spcBef>
            </a:pPr>
            <a:r>
              <a:rPr sz="2250" spc="-235" dirty="0">
                <a:latin typeface="Arial"/>
                <a:cs typeface="Arial"/>
              </a:rPr>
              <a:t>You</a:t>
            </a:r>
            <a:r>
              <a:rPr sz="2250" spc="8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are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registered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Disability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Advice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and</a:t>
            </a:r>
            <a:r>
              <a:rPr sz="2250" spc="-20" dirty="0">
                <a:latin typeface="Arial"/>
                <a:cs typeface="Arial"/>
              </a:rPr>
              <a:t> </a:t>
            </a:r>
            <a:r>
              <a:rPr sz="2250" spc="-155" dirty="0">
                <a:latin typeface="Arial"/>
                <a:cs typeface="Arial"/>
              </a:rPr>
              <a:t>have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reasonable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adjustments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in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place,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and</a:t>
            </a:r>
            <a:r>
              <a:rPr sz="2250" spc="-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have </a:t>
            </a:r>
            <a:r>
              <a:rPr sz="2250" spc="-35" dirty="0">
                <a:latin typeface="Arial"/>
                <a:cs typeface="Arial"/>
              </a:rPr>
              <a:t>contacted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convenor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agree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mop-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quiz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accessibility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reasons.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50215">
              <a:lnSpc>
                <a:spcPct val="100000"/>
              </a:lnSpc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50495" marR="204470">
              <a:lnSpc>
                <a:spcPct val="129000"/>
              </a:lnSpc>
            </a:pPr>
            <a:r>
              <a:rPr sz="1550" spc="55" dirty="0">
                <a:latin typeface="Arial"/>
                <a:cs typeface="Arial"/>
              </a:rPr>
              <a:t>If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you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complete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mop-</a:t>
            </a:r>
            <a:r>
              <a:rPr sz="1550" spc="-30" dirty="0">
                <a:latin typeface="Arial"/>
                <a:cs typeface="Arial"/>
              </a:rPr>
              <a:t>up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quiz,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but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have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neither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notified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absence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nor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an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agreement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module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convenor,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sz="1550" b="1" spc="-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1C4189"/>
                </a:solidFill>
                <a:latin typeface="Arial"/>
                <a:cs typeface="Arial"/>
              </a:rPr>
              <a:t>mark</a:t>
            </a:r>
            <a:r>
              <a:rPr sz="1550" b="1" spc="-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C4189"/>
                </a:solidFill>
                <a:latin typeface="Arial"/>
                <a:cs typeface="Arial"/>
              </a:rPr>
              <a:t>will</a:t>
            </a:r>
            <a:r>
              <a:rPr sz="1550" b="1" spc="-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1C4189"/>
                </a:solidFill>
                <a:latin typeface="Arial"/>
                <a:cs typeface="Arial"/>
              </a:rPr>
              <a:t>be</a:t>
            </a:r>
            <a:r>
              <a:rPr sz="1550" b="1" spc="-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replaced </a:t>
            </a:r>
            <a:r>
              <a:rPr sz="1550" b="1" dirty="0">
                <a:solidFill>
                  <a:srgbClr val="1C4189"/>
                </a:solidFill>
                <a:latin typeface="Arial"/>
                <a:cs typeface="Arial"/>
              </a:rPr>
              <a:t>with</a:t>
            </a:r>
            <a:r>
              <a:rPr sz="1550" b="1" spc="-9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1550" b="1" spc="-9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25" dirty="0">
                <a:solidFill>
                  <a:srgbClr val="1C4189"/>
                </a:solidFill>
                <a:latin typeface="Arial"/>
                <a:cs typeface="Arial"/>
              </a:rPr>
              <a:t>0</a:t>
            </a:r>
            <a:r>
              <a:rPr sz="1550" spc="-25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05874"/>
            <a:ext cx="40227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spc="-300" dirty="0">
                <a:solidFill>
                  <a:srgbClr val="000000"/>
                </a:solidFill>
                <a:latin typeface="Apple Color Emoji"/>
                <a:cs typeface="Apple Color Emoji"/>
              </a:rPr>
              <a:t>✨</a:t>
            </a:r>
            <a:r>
              <a:rPr spc="-300" dirty="0"/>
              <a:t>Take-</a:t>
            </a:r>
            <a:r>
              <a:rPr spc="-80" dirty="0"/>
              <a:t>Away</a:t>
            </a:r>
            <a:r>
              <a:rPr spc="-254" dirty="0"/>
              <a:t> </a:t>
            </a:r>
            <a:r>
              <a:rPr spc="-90" dirty="0"/>
              <a:t>Paper</a:t>
            </a:r>
            <a:endParaRPr sz="4500">
              <a:latin typeface="Apple Color Emoji"/>
              <a:cs typeface="Apple Color Emoj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8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43"/>
            <a:ext cx="95249" cy="952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79081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327659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376236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174" y="424814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733918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6899" y="1035050"/>
            <a:ext cx="958596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60" dirty="0">
                <a:latin typeface="Arial"/>
                <a:cs typeface="Arial"/>
              </a:rPr>
              <a:t>Take-</a:t>
            </a:r>
            <a:r>
              <a:rPr sz="2250" spc="-70" dirty="0">
                <a:latin typeface="Arial"/>
                <a:cs typeface="Arial"/>
              </a:rPr>
              <a:t>Away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Paper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released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Week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5</a:t>
            </a:r>
            <a:endParaRPr sz="2250">
              <a:latin typeface="Arial"/>
              <a:cs typeface="Arial"/>
            </a:endParaRPr>
          </a:p>
          <a:p>
            <a:pPr marL="297815" marR="4509770">
              <a:lnSpc>
                <a:spcPct val="141700"/>
              </a:lnSpc>
              <a:spcBef>
                <a:spcPts val="1125"/>
              </a:spcBef>
            </a:pPr>
            <a:r>
              <a:rPr sz="2250" spc="50" dirty="0">
                <a:latin typeface="Arial"/>
                <a:cs typeface="Arial"/>
              </a:rPr>
              <a:t>48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hours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Monday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Wednesday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Week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7 </a:t>
            </a:r>
            <a:r>
              <a:rPr sz="2250" spc="-95" dirty="0">
                <a:latin typeface="Arial"/>
                <a:cs typeface="Arial"/>
              </a:rPr>
              <a:t>Series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tasks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which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may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include:</a:t>
            </a:r>
            <a:endParaRPr sz="2250">
              <a:latin typeface="Arial"/>
              <a:cs typeface="Arial"/>
            </a:endParaRPr>
          </a:p>
          <a:p>
            <a:pPr marL="678815" marR="3542665">
              <a:lnSpc>
                <a:spcPct val="141700"/>
              </a:lnSpc>
            </a:pPr>
            <a:r>
              <a:rPr sz="2250" spc="-30" dirty="0">
                <a:latin typeface="Arial"/>
                <a:cs typeface="Arial"/>
              </a:rPr>
              <a:t>Making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justifying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analysis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decisions </a:t>
            </a: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inspection/cleaning,</a:t>
            </a:r>
            <a:r>
              <a:rPr sz="2250" spc="-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describing</a:t>
            </a:r>
            <a:endParaRPr sz="2250">
              <a:latin typeface="Arial"/>
              <a:cs typeface="Arial"/>
            </a:endParaRPr>
          </a:p>
          <a:p>
            <a:pPr marL="678815" marR="3390265">
              <a:lnSpc>
                <a:spcPct val="141700"/>
              </a:lnSpc>
            </a:pP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manipulation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summarising </a:t>
            </a:r>
            <a:r>
              <a:rPr sz="2250" spc="-30" dirty="0">
                <a:latin typeface="Arial"/>
                <a:cs typeface="Arial"/>
              </a:rPr>
              <a:t>Performing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reporting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analysis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0"/>
              </a:spcBef>
            </a:pPr>
            <a:r>
              <a:rPr sz="2250" spc="-18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best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prepare,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tutorials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worksheets,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1C4189"/>
                </a:solidFill>
                <a:latin typeface="Arial"/>
                <a:cs typeface="Arial"/>
              </a:rPr>
              <a:t>come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to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Skills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</a:rPr>
              <a:t>Labs</a:t>
            </a:r>
            <a:r>
              <a:rPr sz="2250" spc="-50" dirty="0">
                <a:latin typeface="Arial"/>
                <a:cs typeface="Arial"/>
              </a:rPr>
              <a:t>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50" dirty="0"/>
              <a:t> </a:t>
            </a:r>
            <a:r>
              <a:rPr spc="-65" dirty="0"/>
              <a:t>Participation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8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43"/>
            <a:ext cx="9524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790818"/>
            <a:ext cx="95249" cy="95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19174" y="327659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762368"/>
            <a:ext cx="95249" cy="952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19174" y="424814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899" y="1035050"/>
            <a:ext cx="10361930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SONA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on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 </a:t>
            </a:r>
            <a:r>
              <a:rPr sz="2250" spc="-114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Canvas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on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the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Psychology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website</a:t>
            </a:r>
            <a:endParaRPr sz="2250">
              <a:latin typeface="Arial"/>
              <a:cs typeface="Arial"/>
            </a:endParaRPr>
          </a:p>
          <a:p>
            <a:pPr marL="297815" marR="1812925">
              <a:lnSpc>
                <a:spcPct val="141700"/>
              </a:lnSpc>
              <a:spcBef>
                <a:spcPts val="1125"/>
              </a:spcBef>
            </a:pP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five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hours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participation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term </a:t>
            </a:r>
            <a:r>
              <a:rPr sz="2250" spc="-70" dirty="0">
                <a:latin typeface="Arial"/>
                <a:cs typeface="Arial"/>
              </a:rPr>
              <a:t>Via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SONA,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same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last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term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45" dirty="0">
                <a:latin typeface="Arial"/>
                <a:cs typeface="Arial"/>
              </a:rPr>
              <a:t>Requirement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credits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live</a:t>
            </a:r>
            <a:endParaRPr sz="2250">
              <a:latin typeface="Arial"/>
              <a:cs typeface="Arial"/>
            </a:endParaRPr>
          </a:p>
          <a:p>
            <a:pPr marL="297815" marR="5080" indent="381000">
              <a:lnSpc>
                <a:spcPct val="141700"/>
              </a:lnSpc>
            </a:pPr>
            <a:r>
              <a:rPr sz="2250" spc="-150" dirty="0">
                <a:latin typeface="Arial"/>
                <a:cs typeface="Arial"/>
              </a:rPr>
              <a:t>You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must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20%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credits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“live”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studies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(in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person,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over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Zoom) </a:t>
            </a:r>
            <a:r>
              <a:rPr sz="2250" spc="-50" dirty="0">
                <a:latin typeface="Arial"/>
                <a:cs typeface="Arial"/>
              </a:rPr>
              <a:t>Students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registered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Student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Support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Unit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1C4189"/>
                </a:solidFill>
                <a:latin typeface="Arial"/>
                <a:cs typeface="Arial"/>
              </a:rPr>
              <a:t>exempted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automatically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0"/>
              </a:spcBef>
            </a:pPr>
            <a:r>
              <a:rPr sz="2250" i="1" spc="-160" dirty="0">
                <a:latin typeface="Arial"/>
                <a:cs typeface="Arial"/>
              </a:rPr>
              <a:t>Can</a:t>
            </a:r>
            <a:r>
              <a:rPr sz="2250" i="1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participate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live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studies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required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54" dirty="0"/>
              <a:t> </a:t>
            </a:r>
            <a:r>
              <a:rPr spc="-80" dirty="0"/>
              <a:t>Participation</a:t>
            </a:r>
            <a:r>
              <a:rPr spc="-254" dirty="0"/>
              <a:t> </a:t>
            </a:r>
            <a:r>
              <a:rPr spc="80" dirty="0"/>
              <a:t>-</a:t>
            </a:r>
            <a:r>
              <a:rPr spc="-250" dirty="0"/>
              <a:t> </a:t>
            </a:r>
            <a:r>
              <a:rPr spc="-50" dirty="0"/>
              <a:t>Opportunities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371718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857493"/>
            <a:ext cx="95249" cy="952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334326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382904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431481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5562593"/>
            <a:ext cx="95249" cy="952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6048368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6899" y="917819"/>
            <a:ext cx="7695565" cy="53435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250" spc="-10" dirty="0">
                <a:latin typeface="Arial"/>
                <a:cs typeface="Arial"/>
              </a:rPr>
              <a:t>Get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head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start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SONA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participation!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900" b="1" spc="-125" dirty="0">
                <a:solidFill>
                  <a:srgbClr val="003B49"/>
                </a:solidFill>
                <a:latin typeface="Arial"/>
                <a:cs typeface="Arial"/>
              </a:rPr>
              <a:t>Analysing</a:t>
            </a:r>
            <a:r>
              <a:rPr sz="2900" b="1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B49"/>
                </a:solidFill>
                <a:latin typeface="Arial"/>
                <a:cs typeface="Arial"/>
              </a:rPr>
              <a:t>Data</a:t>
            </a:r>
            <a:r>
              <a:rPr sz="2900" b="1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25" dirty="0">
                <a:solidFill>
                  <a:srgbClr val="003B49"/>
                </a:solidFill>
                <a:latin typeface="Arial"/>
                <a:cs typeface="Arial"/>
              </a:rPr>
              <a:t>Learning</a:t>
            </a:r>
            <a:r>
              <a:rPr sz="2900" b="1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003B49"/>
                </a:solidFill>
                <a:latin typeface="Arial"/>
                <a:cs typeface="Arial"/>
              </a:rPr>
              <a:t>Study</a:t>
            </a:r>
            <a:endParaRPr sz="2900">
              <a:latin typeface="Arial"/>
              <a:cs typeface="Arial"/>
            </a:endParaRPr>
          </a:p>
          <a:p>
            <a:pPr marL="297815" marR="3053080">
              <a:lnSpc>
                <a:spcPct val="141700"/>
              </a:lnSpc>
              <a:spcBef>
                <a:spcPts val="770"/>
              </a:spcBef>
            </a:pPr>
            <a:r>
              <a:rPr sz="2250" spc="50" dirty="0">
                <a:latin typeface="Arial"/>
                <a:cs typeface="Arial"/>
              </a:rPr>
              <a:t>2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credits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(one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online,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1C4189"/>
                </a:solidFill>
                <a:latin typeface="Arial"/>
                <a:cs typeface="Arial"/>
              </a:rPr>
              <a:t>in</a:t>
            </a:r>
            <a:r>
              <a:rPr sz="2250" b="1" spc="-17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person</a:t>
            </a:r>
            <a:r>
              <a:rPr sz="2250" spc="-85" dirty="0">
                <a:latin typeface="Arial"/>
                <a:cs typeface="Arial"/>
              </a:rPr>
              <a:t>) </a:t>
            </a:r>
            <a:r>
              <a:rPr sz="2250" spc="-45" dirty="0">
                <a:latin typeface="Arial"/>
                <a:cs typeface="Arial"/>
              </a:rPr>
              <a:t>Three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steps: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pre-</a:t>
            </a:r>
            <a:r>
              <a:rPr sz="2250" spc="-55" dirty="0">
                <a:latin typeface="Arial"/>
                <a:cs typeface="Arial"/>
              </a:rPr>
              <a:t>survey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before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Skills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Lab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tomorrow</a:t>
            </a:r>
            <a:endParaRPr sz="2250">
              <a:latin typeface="Arial"/>
              <a:cs typeface="Arial"/>
            </a:endParaRPr>
          </a:p>
          <a:p>
            <a:pPr marL="678815" marR="2414270">
              <a:lnSpc>
                <a:spcPct val="141700"/>
              </a:lnSpc>
            </a:pPr>
            <a:r>
              <a:rPr sz="2250" dirty="0">
                <a:latin typeface="Arial"/>
                <a:cs typeface="Arial"/>
              </a:rPr>
              <a:t>Attend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Lab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session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person </a:t>
            </a: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post-</a:t>
            </a:r>
            <a:r>
              <a:rPr sz="2250" spc="-10" dirty="0">
                <a:latin typeface="Arial"/>
                <a:cs typeface="Arial"/>
              </a:rPr>
              <a:t>survey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900" b="1" dirty="0">
                <a:solidFill>
                  <a:srgbClr val="003B49"/>
                </a:solidFill>
                <a:latin typeface="Arial"/>
                <a:cs typeface="Arial"/>
              </a:rPr>
              <a:t>AI</a:t>
            </a:r>
            <a:r>
              <a:rPr sz="2900" b="1" spc="-16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003B49"/>
                </a:solidFill>
                <a:latin typeface="Arial"/>
                <a:cs typeface="Arial"/>
              </a:rPr>
              <a:t>Study</a:t>
            </a:r>
            <a:endParaRPr sz="29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970"/>
              </a:spcBef>
            </a:pPr>
            <a:r>
              <a:rPr sz="2250" spc="50" dirty="0">
                <a:latin typeface="Arial"/>
                <a:cs typeface="Arial"/>
              </a:rPr>
              <a:t>1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credit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(online)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study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online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here!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15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Exam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8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43"/>
            <a:ext cx="95249" cy="95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790818"/>
            <a:ext cx="95249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1035050"/>
            <a:ext cx="684149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40" dirty="0">
                <a:latin typeface="Arial"/>
                <a:cs typeface="Arial"/>
              </a:rPr>
              <a:t>Exam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Information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released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near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term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2250"/>
              </a:spcBef>
            </a:pPr>
            <a:r>
              <a:rPr sz="2250" spc="-70" dirty="0">
                <a:latin typeface="Arial"/>
                <a:cs typeface="Arial"/>
              </a:rPr>
              <a:t>Two-</a:t>
            </a:r>
            <a:r>
              <a:rPr sz="2250" spc="-65" dirty="0">
                <a:latin typeface="Arial"/>
                <a:cs typeface="Arial"/>
              </a:rPr>
              <a:t>hour,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50-</a:t>
            </a:r>
            <a:r>
              <a:rPr sz="2250" spc="-35" dirty="0">
                <a:latin typeface="Arial"/>
                <a:cs typeface="Arial"/>
              </a:rPr>
              <a:t>question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MCQ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exam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A2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(May)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ts val="3829"/>
              </a:lnSpc>
              <a:spcBef>
                <a:spcPts val="110"/>
              </a:spcBef>
            </a:pPr>
            <a:r>
              <a:rPr sz="2800" spc="-130" dirty="0">
                <a:latin typeface="Apple Color Emoji"/>
                <a:cs typeface="Apple Color Emoji"/>
              </a:rPr>
              <a:t>✨</a:t>
            </a:r>
            <a:r>
              <a:rPr sz="2250" spc="-130" dirty="0">
                <a:latin typeface="Arial"/>
                <a:cs typeface="Arial"/>
              </a:rPr>
              <a:t>Covers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1C4189"/>
                </a:solidFill>
                <a:latin typeface="Arial"/>
                <a:cs typeface="Arial"/>
              </a:rPr>
              <a:t>everything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module,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both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stats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R!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take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place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online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4"/>
              </a:spcBef>
            </a:pPr>
            <a:r>
              <a:rPr spc="-55" dirty="0"/>
              <a:t>There</a:t>
            </a:r>
            <a:r>
              <a:rPr spc="-215" dirty="0"/>
              <a:t> </a:t>
            </a:r>
            <a:r>
              <a:rPr spc="-190" dirty="0"/>
              <a:t>is</a:t>
            </a:r>
            <a:r>
              <a:rPr spc="-215" dirty="0"/>
              <a:t> </a:t>
            </a:r>
            <a:r>
              <a:rPr spc="85" dirty="0"/>
              <a:t>NO</a:t>
            </a:r>
            <a:r>
              <a:rPr spc="-215" dirty="0"/>
              <a:t> </a:t>
            </a:r>
            <a:r>
              <a:rPr spc="-90" dirty="0"/>
              <a:t>acceptable</a:t>
            </a:r>
            <a:r>
              <a:rPr spc="-215" dirty="0"/>
              <a:t> </a:t>
            </a:r>
            <a:r>
              <a:rPr spc="-185" dirty="0"/>
              <a:t>use</a:t>
            </a:r>
            <a:r>
              <a:rPr spc="-215" dirty="0"/>
              <a:t> </a:t>
            </a:r>
            <a:r>
              <a:rPr spc="-40" dirty="0"/>
              <a:t>of</a:t>
            </a:r>
            <a:r>
              <a:rPr spc="-215" dirty="0"/>
              <a:t> </a:t>
            </a:r>
            <a:r>
              <a:rPr dirty="0"/>
              <a:t>AI</a:t>
            </a:r>
            <a:r>
              <a:rPr spc="-210" dirty="0"/>
              <a:t> </a:t>
            </a:r>
            <a:r>
              <a:rPr spc="-130" dirty="0"/>
              <a:t>on</a:t>
            </a:r>
            <a:r>
              <a:rPr spc="-215" dirty="0"/>
              <a:t> </a:t>
            </a:r>
            <a:r>
              <a:rPr spc="-85" dirty="0"/>
              <a:t>this</a:t>
            </a:r>
            <a:r>
              <a:rPr spc="-215" dirty="0"/>
              <a:t> </a:t>
            </a:r>
            <a:r>
              <a:rPr spc="-10" dirty="0"/>
              <a:t>module.</a:t>
            </a:r>
          </a:p>
          <a:p>
            <a:pPr marL="12700" marR="5080" algn="ctr">
              <a:lnSpc>
                <a:spcPct val="127200"/>
              </a:lnSpc>
              <a:spcBef>
                <a:spcPts val="819"/>
              </a:spcBef>
            </a:pPr>
            <a:r>
              <a:rPr spc="-95" dirty="0"/>
              <a:t>Any</a:t>
            </a:r>
            <a:r>
              <a:rPr spc="-210" dirty="0"/>
              <a:t> </a:t>
            </a:r>
            <a:r>
              <a:rPr spc="-145" dirty="0"/>
              <a:t>suspected</a:t>
            </a:r>
            <a:r>
              <a:rPr spc="-204" dirty="0"/>
              <a:t> </a:t>
            </a:r>
            <a:r>
              <a:rPr spc="-185" dirty="0"/>
              <a:t>use</a:t>
            </a:r>
            <a:r>
              <a:rPr spc="-204" dirty="0"/>
              <a:t> </a:t>
            </a:r>
            <a:r>
              <a:rPr spc="-40" dirty="0"/>
              <a:t>of</a:t>
            </a:r>
            <a:r>
              <a:rPr spc="-210" dirty="0"/>
              <a:t> </a:t>
            </a:r>
            <a:r>
              <a:rPr dirty="0"/>
              <a:t>AI</a:t>
            </a:r>
            <a:r>
              <a:rPr spc="-204" dirty="0"/>
              <a:t> </a:t>
            </a:r>
            <a:r>
              <a:rPr spc="-130" dirty="0"/>
              <a:t>on</a:t>
            </a:r>
            <a:r>
              <a:rPr spc="-204" dirty="0"/>
              <a:t> </a:t>
            </a:r>
            <a:r>
              <a:rPr spc="-120" dirty="0"/>
              <a:t>any</a:t>
            </a:r>
            <a:r>
              <a:rPr spc="-204" dirty="0"/>
              <a:t> </a:t>
            </a:r>
            <a:r>
              <a:rPr spc="-175" dirty="0"/>
              <a:t>assessment</a:t>
            </a:r>
            <a:r>
              <a:rPr spc="-210" dirty="0"/>
              <a:t> </a:t>
            </a:r>
            <a:r>
              <a:rPr spc="-10" dirty="0"/>
              <a:t>will</a:t>
            </a:r>
            <a:r>
              <a:rPr spc="-204" dirty="0"/>
              <a:t> </a:t>
            </a:r>
            <a:r>
              <a:rPr spc="-95" dirty="0"/>
              <a:t>be</a:t>
            </a:r>
            <a:r>
              <a:rPr spc="-204" dirty="0"/>
              <a:t> </a:t>
            </a:r>
            <a:r>
              <a:rPr dirty="0"/>
              <a:t>treated</a:t>
            </a:r>
            <a:r>
              <a:rPr spc="-204" dirty="0"/>
              <a:t> </a:t>
            </a:r>
            <a:r>
              <a:rPr spc="-225" dirty="0"/>
              <a:t>as</a:t>
            </a:r>
            <a:r>
              <a:rPr spc="-210" dirty="0"/>
              <a:t> </a:t>
            </a:r>
            <a:r>
              <a:rPr spc="-60" dirty="0"/>
              <a:t>academic </a:t>
            </a:r>
            <a:r>
              <a:rPr spc="-40" dirty="0"/>
              <a:t>misconduct.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899" y="5302250"/>
            <a:ext cx="67068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But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problem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getting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little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help?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Well…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75" dirty="0"/>
              <a:t>The</a:t>
            </a:r>
            <a:r>
              <a:rPr sz="3200" spc="-245" dirty="0"/>
              <a:t> </a:t>
            </a:r>
            <a:r>
              <a:rPr sz="3200" spc="-120" dirty="0"/>
              <a:t>Cost</a:t>
            </a:r>
            <a:r>
              <a:rPr sz="3200" spc="-240" dirty="0"/>
              <a:t> </a:t>
            </a:r>
            <a:r>
              <a:rPr sz="3200" spc="-35" dirty="0"/>
              <a:t>of</a:t>
            </a:r>
            <a:r>
              <a:rPr sz="3200" spc="-240" dirty="0"/>
              <a:t> </a:t>
            </a:r>
            <a:r>
              <a:rPr sz="3200" spc="-45" dirty="0"/>
              <a:t>AI:</a:t>
            </a:r>
            <a:r>
              <a:rPr sz="3200" spc="-240" dirty="0"/>
              <a:t> </a:t>
            </a:r>
            <a:r>
              <a:rPr sz="3200" spc="-45" dirty="0"/>
              <a:t>Climate</a:t>
            </a:r>
            <a:r>
              <a:rPr sz="3200" spc="-240" dirty="0"/>
              <a:t> </a:t>
            </a:r>
            <a:r>
              <a:rPr sz="3200" spc="-45" dirty="0"/>
              <a:t>Disaster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190617"/>
            <a:ext cx="85725" cy="857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9649" y="162876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649" y="20573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495542"/>
            <a:ext cx="85725" cy="8570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9649" y="293369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9649" y="370521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4476742"/>
            <a:ext cx="85725" cy="857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49" y="4914892"/>
            <a:ext cx="85725" cy="8570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09649" y="53530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649" y="645794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4075" y="924560"/>
            <a:ext cx="11906885" cy="60642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-30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Ever-</a:t>
            </a:r>
            <a:r>
              <a:rPr sz="2000" spc="-4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increasing</a:t>
            </a:r>
            <a:r>
              <a:rPr sz="2000" spc="-90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 </a:t>
            </a:r>
            <a:r>
              <a:rPr sz="2000" spc="-3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energy</a:t>
            </a:r>
            <a:r>
              <a:rPr sz="2000" spc="-85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consumption</a:t>
            </a:r>
            <a:endParaRPr sz="2000">
              <a:latin typeface="Arial"/>
              <a:cs typeface="Arial"/>
            </a:endParaRPr>
          </a:p>
          <a:p>
            <a:pPr marL="393065" marR="6729095">
              <a:lnSpc>
                <a:spcPct val="140600"/>
              </a:lnSpc>
              <a:spcBef>
                <a:spcPts val="75"/>
              </a:spcBef>
            </a:pP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10x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standard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4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Google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search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-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1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EPRI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Report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17,000x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spc="-8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average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spc="-13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US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spc="-4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household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spc="-8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use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per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day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7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Reversal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of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-3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green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-3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energy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targets</a:t>
            </a:r>
            <a:r>
              <a:rPr sz="2000" spc="-12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6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to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meet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outsized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demand</a:t>
            </a:r>
            <a:endParaRPr sz="2000">
              <a:latin typeface="Arial"/>
              <a:cs typeface="Arial"/>
            </a:endParaRPr>
          </a:p>
          <a:p>
            <a:pPr marL="393065" marR="216535">
              <a:lnSpc>
                <a:spcPct val="109400"/>
              </a:lnSpc>
              <a:spcBef>
                <a:spcPts val="825"/>
              </a:spcBef>
            </a:pPr>
            <a:r>
              <a:rPr sz="2000" spc="-55" dirty="0">
                <a:latin typeface="Arial"/>
                <a:cs typeface="Arial"/>
              </a:rPr>
              <a:t>“Globally,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electricity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consumed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datacentres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expected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match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power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consumption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Japan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next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two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years”</a:t>
            </a:r>
            <a:endParaRPr sz="2000">
              <a:latin typeface="Arial"/>
              <a:cs typeface="Arial"/>
            </a:endParaRPr>
          </a:p>
          <a:p>
            <a:pPr marL="393065" marR="449580">
              <a:lnSpc>
                <a:spcPct val="109400"/>
              </a:lnSpc>
              <a:spcBef>
                <a:spcPts val="825"/>
              </a:spcBef>
            </a:pPr>
            <a:r>
              <a:rPr sz="2000" spc="-90" dirty="0">
                <a:latin typeface="Arial"/>
                <a:cs typeface="Arial"/>
              </a:rPr>
              <a:t>“…[I]n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near-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most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markets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large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density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datacentres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end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up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using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more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gas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power: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‘It </a:t>
            </a:r>
            <a:r>
              <a:rPr sz="2000" dirty="0">
                <a:latin typeface="Arial"/>
                <a:cs typeface="Arial"/>
              </a:rPr>
              <a:t>would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absolutely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pile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pressure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already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difficult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clean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power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targets.’”</a:t>
            </a:r>
            <a:endParaRPr sz="2000">
              <a:latin typeface="Arial"/>
              <a:cs typeface="Arial"/>
            </a:endParaRPr>
          </a:p>
          <a:p>
            <a:pPr marL="12700" marR="5621020">
              <a:lnSpc>
                <a:spcPts val="3450"/>
              </a:lnSpc>
              <a:spcBef>
                <a:spcPts val="290"/>
              </a:spcBef>
            </a:pP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Deprivation</a:t>
            </a:r>
            <a:r>
              <a:rPr sz="2000" spc="-8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of</a:t>
            </a:r>
            <a:r>
              <a:rPr sz="2000" spc="-8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spc="-3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already-</a:t>
            </a:r>
            <a:r>
              <a:rPr sz="2000" spc="-2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deprived</a:t>
            </a:r>
            <a:r>
              <a:rPr sz="2000" spc="-8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spc="-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communities</a:t>
            </a:r>
            <a:r>
              <a:rPr sz="2000" spc="-8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spc="6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to</a:t>
            </a:r>
            <a:r>
              <a:rPr sz="2000" spc="-8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power</a:t>
            </a:r>
            <a:r>
              <a:rPr sz="2000" spc="-8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AI</a:t>
            </a:r>
            <a:r>
              <a:rPr sz="2000" spc="-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Use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of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drinkable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fresh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water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spc="-14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as</a:t>
            </a:r>
            <a:r>
              <a:rPr sz="2000" spc="-13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server</a:t>
            </a:r>
            <a:r>
              <a:rPr sz="2000" spc="-12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coolant</a:t>
            </a:r>
            <a:endParaRPr sz="2000">
              <a:latin typeface="Arial"/>
              <a:cs typeface="Arial"/>
            </a:endParaRPr>
          </a:p>
          <a:p>
            <a:pPr marL="393065" marR="5080">
              <a:lnSpc>
                <a:spcPct val="109400"/>
              </a:lnSpc>
              <a:spcBef>
                <a:spcPts val="530"/>
              </a:spcBef>
            </a:pPr>
            <a:r>
              <a:rPr sz="2000" dirty="0">
                <a:latin typeface="Arial"/>
                <a:cs typeface="Arial"/>
              </a:rPr>
              <a:t>“In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July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2022…Microsoft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pumped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about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11.5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million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gallons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water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cluster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Iowa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data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centers… </a:t>
            </a:r>
            <a:r>
              <a:rPr sz="2000" spc="-20" dirty="0">
                <a:latin typeface="Arial"/>
                <a:cs typeface="Arial"/>
              </a:rPr>
              <a:t>That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amounted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about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6%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all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water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used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district,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which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also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supplies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drinking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water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0" dirty="0">
                <a:latin typeface="Arial"/>
                <a:cs typeface="Arial"/>
              </a:rPr>
              <a:t>city’s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residents.”</a:t>
            </a:r>
            <a:endParaRPr sz="2000">
              <a:latin typeface="Arial"/>
              <a:cs typeface="Arial"/>
            </a:endParaRPr>
          </a:p>
          <a:p>
            <a:pPr marL="393065" marR="151130">
              <a:lnSpc>
                <a:spcPct val="109400"/>
              </a:lnSpc>
              <a:spcBef>
                <a:spcPts val="825"/>
              </a:spcBef>
            </a:pPr>
            <a:r>
              <a:rPr sz="2000" spc="-45" dirty="0">
                <a:latin typeface="Arial"/>
                <a:cs typeface="Arial"/>
              </a:rPr>
              <a:t>“ChatGPT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gulps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up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500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milliliters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(close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what’s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16-</a:t>
            </a:r>
            <a:r>
              <a:rPr sz="2000" spc="-50" dirty="0">
                <a:latin typeface="Arial"/>
                <a:cs typeface="Arial"/>
              </a:rPr>
              <a:t>ounce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bottle)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every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you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ask </a:t>
            </a:r>
            <a:r>
              <a:rPr sz="2000" spc="95" dirty="0">
                <a:latin typeface="Arial"/>
                <a:cs typeface="Arial"/>
              </a:rPr>
              <a:t>it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series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between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5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50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prompts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questions.”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5" dirty="0"/>
              <a:t> </a:t>
            </a:r>
            <a:r>
              <a:rPr spc="-160" dirty="0"/>
              <a:t>Cost</a:t>
            </a:r>
            <a:r>
              <a:rPr spc="-285" dirty="0"/>
              <a:t> </a:t>
            </a:r>
            <a:r>
              <a:rPr spc="-55" dirty="0"/>
              <a:t>of</a:t>
            </a:r>
            <a:r>
              <a:rPr spc="-280" dirty="0"/>
              <a:t> </a:t>
            </a:r>
            <a:r>
              <a:rPr spc="-65" dirty="0"/>
              <a:t>AI:</a:t>
            </a:r>
            <a:r>
              <a:rPr spc="-285" dirty="0"/>
              <a:t> </a:t>
            </a:r>
            <a:r>
              <a:rPr spc="-80" dirty="0"/>
              <a:t>Destruction</a:t>
            </a:r>
            <a:r>
              <a:rPr spc="-285" dirty="0"/>
              <a:t> </a:t>
            </a:r>
            <a:r>
              <a:rPr spc="-150" dirty="0"/>
              <a:t>and</a:t>
            </a:r>
            <a:r>
              <a:rPr spc="-280" dirty="0"/>
              <a:t> </a:t>
            </a:r>
            <a:r>
              <a:rPr spc="-10" dirty="0"/>
              <a:t>Theft</a:t>
            </a:r>
            <a:r>
              <a:rPr spc="-285" dirty="0"/>
              <a:t> </a:t>
            </a:r>
            <a:r>
              <a:rPr spc="-55" dirty="0"/>
              <a:t>of</a:t>
            </a:r>
            <a:r>
              <a:rPr spc="-285" dirty="0"/>
              <a:t> </a:t>
            </a:r>
            <a:r>
              <a:rPr spc="-60" dirty="0"/>
              <a:t>Creative</a:t>
            </a:r>
            <a:r>
              <a:rPr spc="-280" dirty="0"/>
              <a:t> </a:t>
            </a:r>
            <a:r>
              <a:rPr spc="-75" dirty="0"/>
              <a:t>Industries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2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7"/>
            <a:ext cx="95249" cy="95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247892"/>
            <a:ext cx="95249" cy="9523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19174" y="273366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962391"/>
            <a:ext cx="95249" cy="952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448166"/>
            <a:ext cx="95249" cy="9523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019174" y="493394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2650" y="977900"/>
            <a:ext cx="11853545" cy="454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4275">
              <a:lnSpc>
                <a:spcPct val="141700"/>
              </a:lnSpc>
              <a:spcBef>
                <a:spcPts val="100"/>
              </a:spcBef>
            </a:pP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SAG-</a:t>
            </a:r>
            <a:r>
              <a:rPr sz="2250" spc="-10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AFTRA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3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strikes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3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over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AI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use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and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compensation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film,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TV,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video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games </a:t>
            </a: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Lawsuits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6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for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copyright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infringement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10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Famous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musicians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join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other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voices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criticising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5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removal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of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copyright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protections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08300"/>
              </a:lnSpc>
              <a:spcBef>
                <a:spcPts val="900"/>
              </a:spcBef>
            </a:pPr>
            <a:r>
              <a:rPr sz="2250" spc="-65" dirty="0">
                <a:latin typeface="Arial"/>
                <a:cs typeface="Arial"/>
              </a:rPr>
              <a:t>“The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government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also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consulting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overhaul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copyright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laws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would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result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artists </a:t>
            </a:r>
            <a:r>
              <a:rPr sz="2250" spc="-70" dirty="0">
                <a:latin typeface="Arial"/>
                <a:cs typeface="Arial"/>
              </a:rPr>
              <a:t>having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opt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letting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AI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companies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train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models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using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work,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rather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opt-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model.”</a:t>
            </a:r>
            <a:endParaRPr sz="2250">
              <a:latin typeface="Arial"/>
              <a:cs typeface="Arial"/>
            </a:endParaRPr>
          </a:p>
          <a:p>
            <a:pPr marL="12700" marR="1814830">
              <a:lnSpc>
                <a:spcPct val="141700"/>
              </a:lnSpc>
            </a:pP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Sale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of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2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scientific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7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papers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6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for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AI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training</a:t>
            </a:r>
            <a:r>
              <a:rPr sz="2250" spc="-1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no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author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compensation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consultation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AI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image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4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generation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7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steals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and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takes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work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from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human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artists</a:t>
            </a:r>
            <a:endParaRPr sz="2250">
              <a:latin typeface="Arial"/>
              <a:cs typeface="Arial"/>
            </a:endParaRPr>
          </a:p>
          <a:p>
            <a:pPr marL="393065" marR="179070">
              <a:lnSpc>
                <a:spcPct val="108300"/>
              </a:lnSpc>
              <a:spcBef>
                <a:spcPts val="900"/>
              </a:spcBef>
            </a:pPr>
            <a:r>
              <a:rPr sz="2250" spc="-90" dirty="0">
                <a:latin typeface="Arial"/>
                <a:cs typeface="Arial"/>
              </a:rPr>
              <a:t>“These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programs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rely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entirely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pirated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intellectual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property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countless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working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artists, </a:t>
            </a:r>
            <a:r>
              <a:rPr sz="2250" spc="-50" dirty="0">
                <a:latin typeface="Arial"/>
                <a:cs typeface="Arial"/>
              </a:rPr>
              <a:t>photographers,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illustrators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rights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holders.”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5" dirty="0"/>
              <a:t> </a:t>
            </a:r>
            <a:r>
              <a:rPr spc="-160" dirty="0"/>
              <a:t>Cost</a:t>
            </a:r>
            <a:r>
              <a:rPr spc="-280" dirty="0"/>
              <a:t> </a:t>
            </a:r>
            <a:r>
              <a:rPr spc="-55" dirty="0"/>
              <a:t>of</a:t>
            </a:r>
            <a:r>
              <a:rPr spc="-280" dirty="0"/>
              <a:t> </a:t>
            </a:r>
            <a:r>
              <a:rPr spc="-65" dirty="0"/>
              <a:t>AI:</a:t>
            </a:r>
            <a:r>
              <a:rPr spc="-280" dirty="0"/>
              <a:t> </a:t>
            </a:r>
            <a:r>
              <a:rPr spc="-160" dirty="0"/>
              <a:t>Privacy,</a:t>
            </a:r>
            <a:r>
              <a:rPr spc="-280" dirty="0"/>
              <a:t> </a:t>
            </a:r>
            <a:r>
              <a:rPr spc="-114" dirty="0"/>
              <a:t>Reality,</a:t>
            </a:r>
            <a:r>
              <a:rPr spc="-280" dirty="0"/>
              <a:t> </a:t>
            </a:r>
            <a:r>
              <a:rPr spc="-150" dirty="0"/>
              <a:t>and</a:t>
            </a:r>
            <a:r>
              <a:rPr spc="-280" dirty="0"/>
              <a:t> </a:t>
            </a:r>
            <a:r>
              <a:rPr spc="-110" dirty="0"/>
              <a:t>Human</a:t>
            </a:r>
            <a:r>
              <a:rPr spc="-280" dirty="0"/>
              <a:t> </a:t>
            </a:r>
            <a:r>
              <a:rPr spc="-110" dirty="0"/>
              <a:t>Rights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1"/>
            <a:ext cx="95249" cy="952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76211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990841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476616"/>
            <a:ext cx="95249" cy="95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962391"/>
            <a:ext cx="95249" cy="952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448166"/>
            <a:ext cx="95249" cy="9523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019174" y="493394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2650" y="977900"/>
            <a:ext cx="11708130" cy="416877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spc="-7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Sensitive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5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data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read</a:t>
            </a:r>
            <a:r>
              <a:rPr sz="225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and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7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decisions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0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made</a:t>
            </a:r>
            <a:r>
              <a:rPr sz="225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5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by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5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“black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6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box”</a:t>
            </a:r>
            <a:r>
              <a:rPr sz="2250" spc="-135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AI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without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7"/>
              </a:rPr>
              <a:t>consent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08300"/>
              </a:lnSpc>
              <a:spcBef>
                <a:spcPts val="900"/>
              </a:spcBef>
            </a:pPr>
            <a:r>
              <a:rPr sz="2250" spc="-65" dirty="0">
                <a:latin typeface="Arial"/>
                <a:cs typeface="Arial"/>
              </a:rPr>
              <a:t>“The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DWP’s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protection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impact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assessment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also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says </a:t>
            </a:r>
            <a:r>
              <a:rPr sz="2250" spc="-35" dirty="0">
                <a:latin typeface="Arial"/>
                <a:cs typeface="Arial"/>
              </a:rPr>
              <a:t>consulting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individuals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way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processing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‘not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necessary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as…these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solutions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increase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efficiency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40" dirty="0">
                <a:latin typeface="Arial"/>
                <a:cs typeface="Arial"/>
              </a:rPr>
              <a:t>processing’.”</a:t>
            </a:r>
            <a:endParaRPr sz="2250">
              <a:latin typeface="Arial"/>
              <a:cs typeface="Arial"/>
            </a:endParaRPr>
          </a:p>
          <a:p>
            <a:pPr marL="12700" marR="1645920">
              <a:lnSpc>
                <a:spcPct val="141700"/>
              </a:lnSpc>
            </a:pP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Propagation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of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human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 </a:t>
            </a:r>
            <a:r>
              <a:rPr sz="2250" spc="-105" dirty="0">
                <a:solidFill>
                  <a:srgbClr val="003B49"/>
                </a:solidFill>
                <a:latin typeface="Arial"/>
                <a:cs typeface="Arial"/>
                <a:hlinkClick r:id="rId8"/>
              </a:rPr>
              <a:t>biases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offloaded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supposedly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“objective”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computer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systems </a:t>
            </a:r>
            <a:r>
              <a:rPr sz="2250" spc="-6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Surveillance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and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 </a:t>
            </a:r>
            <a:r>
              <a:rPr sz="2250" spc="-25" dirty="0">
                <a:solidFill>
                  <a:srgbClr val="003B49"/>
                </a:solidFill>
                <a:latin typeface="Arial"/>
                <a:cs typeface="Arial"/>
                <a:hlinkClick r:id="rId9"/>
              </a:rPr>
              <a:t>AI</a:t>
            </a:r>
            <a:endParaRPr sz="2250">
              <a:latin typeface="Arial"/>
              <a:cs typeface="Arial"/>
            </a:endParaRPr>
          </a:p>
          <a:p>
            <a:pPr marL="12700" marR="3818254">
              <a:lnSpc>
                <a:spcPct val="141700"/>
              </a:lnSpc>
            </a:pPr>
            <a:r>
              <a:rPr sz="2250" spc="-9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Use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of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AI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6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to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3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influence</a:t>
            </a:r>
            <a:r>
              <a:rPr sz="2250" spc="-12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3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public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opinions,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4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elections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and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distort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0"/>
              </a:rPr>
              <a:t>reality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Internet</a:t>
            </a:r>
            <a:r>
              <a:rPr sz="2250" spc="-7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2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flooded</a:t>
            </a:r>
            <a:r>
              <a:rPr sz="2250" spc="-7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with</a:t>
            </a:r>
            <a:r>
              <a:rPr sz="2250" spc="-75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AI</a:t>
            </a:r>
            <a:r>
              <a:rPr sz="2250" spc="-7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1"/>
              </a:rPr>
              <a:t>“slop”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-175" dirty="0">
                <a:latin typeface="Arial"/>
                <a:cs typeface="Arial"/>
              </a:rPr>
              <a:t>E.g.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AI-</a:t>
            </a:r>
            <a:r>
              <a:rPr sz="2250" spc="-5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generated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6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books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on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5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mushroom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4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foraging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that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could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75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be</a:t>
            </a:r>
            <a:r>
              <a:rPr sz="2250" spc="-14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12"/>
              </a:rPr>
              <a:t>deadly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4257675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6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6" y="9524"/>
                </a:lnTo>
                <a:lnTo>
                  <a:pt x="12161560" y="11158"/>
                </a:lnTo>
                <a:lnTo>
                  <a:pt x="12161992" y="11678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4262569"/>
            <a:ext cx="12192000" cy="1024255"/>
            <a:chOff x="609599" y="4262569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4268838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808" y="1017536"/>
                  </a:lnTo>
                  <a:lnTo>
                    <a:pt x="12134621" y="1017536"/>
                  </a:lnTo>
                  <a:lnTo>
                    <a:pt x="12142216" y="1016850"/>
                  </a:lnTo>
                  <a:lnTo>
                    <a:pt x="12149239" y="1014755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262569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8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8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4267199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E7F1FF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4391024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03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76349"/>
            <a:ext cx="95249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24"/>
            <a:ext cx="95249" cy="952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19174" y="22478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174" y="273367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5012" y="977900"/>
            <a:ext cx="4882515" cy="421894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225"/>
              </a:spcBef>
            </a:pPr>
            <a:r>
              <a:rPr sz="2250" spc="-10" dirty="0">
                <a:latin typeface="Arial"/>
                <a:cs typeface="Arial"/>
              </a:rPr>
              <a:t>Introductions</a:t>
            </a:r>
            <a:endParaRPr sz="2250">
              <a:latin typeface="Arial"/>
              <a:cs typeface="Arial"/>
            </a:endParaRPr>
          </a:p>
          <a:p>
            <a:pPr marL="541020" marR="5080" indent="-381000">
              <a:lnSpc>
                <a:spcPct val="141700"/>
              </a:lnSpc>
            </a:pPr>
            <a:r>
              <a:rPr sz="2250" spc="-10" dirty="0">
                <a:latin typeface="Arial"/>
                <a:cs typeface="Arial"/>
              </a:rPr>
              <a:t>Module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Structure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Sessions </a:t>
            </a:r>
            <a:r>
              <a:rPr sz="2250" spc="-35" dirty="0">
                <a:latin typeface="Arial"/>
                <a:cs typeface="Arial"/>
              </a:rPr>
              <a:t>Attendance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Policy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Assessments </a:t>
            </a:r>
            <a:r>
              <a:rPr sz="2250" spc="-10" dirty="0">
                <a:latin typeface="Arial"/>
                <a:cs typeface="Arial"/>
              </a:rPr>
              <a:t>Materials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Resources</a:t>
            </a:r>
            <a:endParaRPr sz="2250">
              <a:latin typeface="Arial"/>
              <a:cs typeface="Arial"/>
            </a:endParaRPr>
          </a:p>
          <a:p>
            <a:pPr marL="160020" marR="880110">
              <a:lnSpc>
                <a:spcPct val="141700"/>
              </a:lnSpc>
            </a:pPr>
            <a:r>
              <a:rPr sz="2250" spc="-10" dirty="0">
                <a:latin typeface="Arial"/>
                <a:cs typeface="Arial"/>
              </a:rPr>
              <a:t>Kahoot!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Points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Hex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Awards </a:t>
            </a: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skills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</a:pPr>
            <a:r>
              <a:rPr sz="1550" b="1" spc="-20" dirty="0">
                <a:solidFill>
                  <a:srgbClr val="1C4189"/>
                </a:solidFill>
                <a:latin typeface="Arial"/>
                <a:cs typeface="Arial"/>
              </a:rPr>
              <a:t>Note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50" spc="-10" dirty="0">
                <a:latin typeface="Arial"/>
                <a:cs typeface="Arial"/>
              </a:rPr>
              <a:t>Differences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from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50" dirty="0">
                <a:latin typeface="Arial"/>
                <a:cs typeface="Arial"/>
              </a:rPr>
              <a:t>PaaS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highlighted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950" spc="-10" dirty="0">
                <a:latin typeface="Apple Color Emoji"/>
                <a:cs typeface="Apple Color Emoji"/>
              </a:rPr>
              <a:t>✨</a:t>
            </a:r>
            <a:r>
              <a:rPr sz="1550" spc="-10" dirty="0">
                <a:latin typeface="Arial"/>
                <a:cs typeface="Arial"/>
              </a:rPr>
              <a:t>sparkles!</a:t>
            </a:r>
            <a:r>
              <a:rPr sz="1950" spc="-10" dirty="0">
                <a:latin typeface="Apple Color Emoji"/>
                <a:cs typeface="Apple Color Emoji"/>
              </a:rPr>
              <a:t>✨</a:t>
            </a:r>
            <a:endParaRPr sz="1950">
              <a:latin typeface="Apple Color Emoji"/>
              <a:cs typeface="Apple Color Emoj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219449"/>
            <a:ext cx="95249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705224"/>
            <a:ext cx="95249" cy="9524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Who</a:t>
            </a:r>
            <a:r>
              <a:rPr spc="-280" dirty="0"/>
              <a:t> </a:t>
            </a:r>
            <a:r>
              <a:rPr spc="-165" dirty="0"/>
              <a:t>Benefits?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1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77900"/>
            <a:ext cx="6904355" cy="9969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Tech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250" spc="-25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billionaires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250" spc="-3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get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250" spc="-35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more</a:t>
            </a:r>
            <a:r>
              <a:rPr sz="2250" spc="-15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billions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150" dirty="0">
                <a:latin typeface="Arial"/>
                <a:cs typeface="Arial"/>
              </a:rPr>
              <a:t>You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learn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paying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tuition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learn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:)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1762116"/>
            <a:ext cx="95249" cy="9523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80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</a:t>
            </a:r>
            <a:r>
              <a:rPr spc="-295" dirty="0"/>
              <a:t> </a:t>
            </a:r>
            <a:r>
              <a:rPr spc="-275" dirty="0"/>
              <a:t>Summary…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905116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762366"/>
            <a:ext cx="95249" cy="952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899" y="835025"/>
            <a:ext cx="11703050" cy="31400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</a:rPr>
              <a:t>There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is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1C4189"/>
                </a:solidFill>
                <a:latin typeface="Arial"/>
                <a:cs typeface="Arial"/>
              </a:rPr>
              <a:t>no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0" dirty="0">
                <a:solidFill>
                  <a:srgbClr val="1C4189"/>
                </a:solidFill>
                <a:latin typeface="Arial"/>
                <a:cs typeface="Arial"/>
              </a:rPr>
              <a:t>acceptable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use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AI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1C4189"/>
                </a:solidFill>
                <a:latin typeface="Arial"/>
                <a:cs typeface="Arial"/>
              </a:rPr>
              <a:t>on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1C4189"/>
                </a:solidFill>
                <a:latin typeface="Arial"/>
                <a:cs typeface="Arial"/>
              </a:rPr>
              <a:t>this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module.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60" dirty="0">
                <a:latin typeface="Arial"/>
                <a:cs typeface="Arial"/>
              </a:rPr>
              <a:t>Any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suspected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AI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any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assessment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treated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academic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misconduct.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10" dirty="0">
                <a:latin typeface="Arial"/>
                <a:cs typeface="Arial"/>
              </a:rPr>
              <a:t>AI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falls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under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personation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08300"/>
              </a:lnSpc>
              <a:spcBef>
                <a:spcPts val="2025"/>
              </a:spcBef>
            </a:pPr>
            <a:r>
              <a:rPr sz="2250" spc="-114" dirty="0">
                <a:latin typeface="Arial"/>
                <a:cs typeface="Arial"/>
              </a:rPr>
              <a:t>“Someone,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software,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student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prepares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work,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part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work,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provides </a:t>
            </a:r>
            <a:r>
              <a:rPr sz="2250" spc="-35" dirty="0">
                <a:latin typeface="Arial"/>
                <a:cs typeface="Arial"/>
              </a:rPr>
              <a:t>substantial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assistance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work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submitted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assessment”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70" dirty="0">
                <a:latin typeface="Arial"/>
                <a:cs typeface="Arial"/>
              </a:rPr>
              <a:t>Typically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considered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major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misconduct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785114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40" dirty="0"/>
              <a:t>Materials</a:t>
            </a:r>
            <a:r>
              <a:rPr sz="5600" spc="-440" dirty="0"/>
              <a:t> </a:t>
            </a:r>
            <a:r>
              <a:rPr sz="5600" spc="-229" dirty="0"/>
              <a:t>and</a:t>
            </a:r>
            <a:r>
              <a:rPr sz="5600" spc="-434" dirty="0"/>
              <a:t> </a:t>
            </a:r>
            <a:r>
              <a:rPr sz="5600" spc="-320" dirty="0"/>
              <a:t>Resources</a:t>
            </a:r>
            <a:endParaRPr sz="5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50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Canvas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5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05040"/>
            <a:ext cx="95249" cy="95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790815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276590"/>
            <a:ext cx="95249" cy="95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3762365"/>
            <a:ext cx="95249" cy="952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09599" y="4857760"/>
            <a:ext cx="12192000" cy="1028700"/>
            <a:chOff x="609599" y="4857760"/>
            <a:chExt cx="12192000" cy="1028700"/>
          </a:xfrm>
        </p:grpSpPr>
        <p:sp>
          <p:nvSpPr>
            <p:cNvPr id="9" name="object 9"/>
            <p:cNvSpPr/>
            <p:nvPr/>
          </p:nvSpPr>
          <p:spPr>
            <a:xfrm>
              <a:off x="628878" y="4857762"/>
              <a:ext cx="12172950" cy="1028700"/>
            </a:xfrm>
            <a:custGeom>
              <a:avLst/>
              <a:gdLst/>
              <a:ahLst/>
              <a:cxnLst/>
              <a:rect l="l" t="t" r="r" b="b"/>
              <a:pathLst>
                <a:path w="12172950" h="1028700">
                  <a:moveTo>
                    <a:pt x="12172709" y="38100"/>
                  </a:moveTo>
                  <a:lnTo>
                    <a:pt x="12172023" y="30505"/>
                  </a:lnTo>
                  <a:lnTo>
                    <a:pt x="12169927" y="23482"/>
                  </a:lnTo>
                  <a:lnTo>
                    <a:pt x="12166435" y="17030"/>
                  </a:lnTo>
                  <a:lnTo>
                    <a:pt x="12161990" y="11684"/>
                  </a:lnTo>
                  <a:lnTo>
                    <a:pt x="12161558" y="11163"/>
                  </a:lnTo>
                  <a:lnTo>
                    <a:pt x="12159590" y="9525"/>
                  </a:lnTo>
                  <a:lnTo>
                    <a:pt x="12155691" y="6273"/>
                  </a:lnTo>
                  <a:lnTo>
                    <a:pt x="12149239" y="2794"/>
                  </a:lnTo>
                  <a:lnTo>
                    <a:pt x="12142216" y="698"/>
                  </a:lnTo>
                  <a:lnTo>
                    <a:pt x="12134609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94"/>
                  </a:lnTo>
                  <a:lnTo>
                    <a:pt x="0" y="5067"/>
                  </a:lnTo>
                  <a:lnTo>
                    <a:pt x="18808" y="9766"/>
                  </a:lnTo>
                  <a:lnTo>
                    <a:pt x="18808" y="9525"/>
                  </a:lnTo>
                  <a:lnTo>
                    <a:pt x="12142508" y="9525"/>
                  </a:lnTo>
                  <a:lnTo>
                    <a:pt x="12149239" y="12319"/>
                  </a:lnTo>
                  <a:lnTo>
                    <a:pt x="12154814" y="17894"/>
                  </a:lnTo>
                  <a:lnTo>
                    <a:pt x="12155297" y="18376"/>
                  </a:lnTo>
                  <a:lnTo>
                    <a:pt x="12160402" y="23482"/>
                  </a:lnTo>
                  <a:lnTo>
                    <a:pt x="12163184" y="30213"/>
                  </a:lnTo>
                  <a:lnTo>
                    <a:pt x="12163184" y="998499"/>
                  </a:lnTo>
                  <a:lnTo>
                    <a:pt x="12160402" y="1005230"/>
                  </a:lnTo>
                  <a:lnTo>
                    <a:pt x="12155297" y="1010335"/>
                  </a:lnTo>
                  <a:lnTo>
                    <a:pt x="12154814" y="1010805"/>
                  </a:lnTo>
                  <a:lnTo>
                    <a:pt x="12149239" y="1016393"/>
                  </a:lnTo>
                  <a:lnTo>
                    <a:pt x="12142508" y="1019175"/>
                  </a:lnTo>
                  <a:lnTo>
                    <a:pt x="18808" y="1019175"/>
                  </a:lnTo>
                  <a:lnTo>
                    <a:pt x="18808" y="1018933"/>
                  </a:lnTo>
                  <a:lnTo>
                    <a:pt x="0" y="1023645"/>
                  </a:lnTo>
                  <a:lnTo>
                    <a:pt x="4191" y="1025918"/>
                  </a:lnTo>
                  <a:lnTo>
                    <a:pt x="11214" y="1028001"/>
                  </a:lnTo>
                  <a:lnTo>
                    <a:pt x="18707" y="1028687"/>
                  </a:lnTo>
                  <a:lnTo>
                    <a:pt x="12134723" y="1028687"/>
                  </a:lnTo>
                  <a:lnTo>
                    <a:pt x="12142216" y="1028001"/>
                  </a:lnTo>
                  <a:lnTo>
                    <a:pt x="12149239" y="1025918"/>
                  </a:lnTo>
                  <a:lnTo>
                    <a:pt x="12155691" y="1022426"/>
                  </a:lnTo>
                  <a:lnTo>
                    <a:pt x="12159590" y="1019175"/>
                  </a:lnTo>
                  <a:lnTo>
                    <a:pt x="12161558" y="1017549"/>
                  </a:lnTo>
                  <a:lnTo>
                    <a:pt x="12161990" y="1017028"/>
                  </a:lnTo>
                  <a:lnTo>
                    <a:pt x="12166435" y="1011669"/>
                  </a:lnTo>
                  <a:lnTo>
                    <a:pt x="12169927" y="1005230"/>
                  </a:lnTo>
                  <a:lnTo>
                    <a:pt x="12172023" y="998207"/>
                  </a:lnTo>
                  <a:lnTo>
                    <a:pt x="12172709" y="990600"/>
                  </a:lnTo>
                  <a:lnTo>
                    <a:pt x="12172709" y="3810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862645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699" y="4867265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474" y="4991099"/>
              <a:ext cx="247649" cy="2476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96899" y="1035050"/>
            <a:ext cx="12186920" cy="475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Repository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all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administrative</a:t>
            </a:r>
            <a:r>
              <a:rPr sz="2250" b="1" spc="-13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module</a:t>
            </a:r>
            <a:endParaRPr sz="2250">
              <a:latin typeface="Arial"/>
              <a:cs typeface="Arial"/>
            </a:endParaRPr>
          </a:p>
          <a:p>
            <a:pPr marL="297815" marR="8140700">
              <a:lnSpc>
                <a:spcPct val="141700"/>
              </a:lnSpc>
              <a:spcBef>
                <a:spcPts val="1125"/>
              </a:spcBef>
            </a:pPr>
            <a:r>
              <a:rPr sz="2250" spc="-95" dirty="0">
                <a:latin typeface="Arial"/>
                <a:cs typeface="Arial"/>
              </a:rPr>
              <a:t>Schedule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syllabus </a:t>
            </a:r>
            <a:r>
              <a:rPr sz="2250" spc="-95" dirty="0">
                <a:latin typeface="Arial"/>
                <a:cs typeface="Arial"/>
              </a:rPr>
              <a:t>Assessment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resources </a:t>
            </a:r>
            <a:r>
              <a:rPr sz="2250" spc="-95" dirty="0">
                <a:latin typeface="Arial"/>
                <a:cs typeface="Arial"/>
              </a:rPr>
              <a:t>Assessment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submission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points </a:t>
            </a:r>
            <a:r>
              <a:rPr sz="2250" spc="-30" dirty="0">
                <a:latin typeface="Arial"/>
                <a:cs typeface="Arial"/>
              </a:rPr>
              <a:t>Quiz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exam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testing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85" dirty="0">
                <a:latin typeface="Arial"/>
                <a:cs typeface="Arial"/>
              </a:rPr>
              <a:t>Policies,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rules,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guidelines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spc="-65" dirty="0">
                <a:latin typeface="Arial"/>
                <a:cs typeface="Arial"/>
              </a:rPr>
              <a:t>Also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hosts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all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session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1C4189"/>
                </a:solidFill>
                <a:latin typeface="Arial"/>
                <a:cs typeface="Arial"/>
              </a:rPr>
              <a:t>recordings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under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Panopto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Recordings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450215">
              <a:lnSpc>
                <a:spcPct val="100000"/>
              </a:lnSpc>
              <a:spcBef>
                <a:spcPts val="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150495">
              <a:lnSpc>
                <a:spcPct val="100000"/>
              </a:lnSpc>
              <a:spcBef>
                <a:spcPts val="5"/>
              </a:spcBef>
            </a:pPr>
            <a:r>
              <a:rPr sz="1550" spc="55" dirty="0">
                <a:latin typeface="Arial"/>
                <a:cs typeface="Arial"/>
              </a:rPr>
              <a:t>If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you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have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question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about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module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assessments,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1C4189"/>
                </a:solidFill>
                <a:latin typeface="Arial"/>
                <a:cs typeface="Arial"/>
                <a:hlinkClick r:id="rId8"/>
              </a:rPr>
              <a:t>check</a:t>
            </a:r>
            <a:r>
              <a:rPr sz="1550" b="1" spc="-95" dirty="0">
                <a:solidFill>
                  <a:srgbClr val="1C4189"/>
                </a:solidFill>
                <a:latin typeface="Arial"/>
                <a:cs typeface="Arial"/>
                <a:hlinkClick r:id="rId8"/>
              </a:rPr>
              <a:t> </a:t>
            </a:r>
            <a:r>
              <a:rPr sz="1550" b="1" spc="-80" dirty="0">
                <a:solidFill>
                  <a:srgbClr val="1C4189"/>
                </a:solidFill>
                <a:latin typeface="Arial"/>
                <a:cs typeface="Arial"/>
                <a:hlinkClick r:id="rId8"/>
              </a:rPr>
              <a:t>Canvas</a:t>
            </a:r>
            <a:r>
              <a:rPr sz="1550" b="1" spc="-95" dirty="0">
                <a:solidFill>
                  <a:srgbClr val="1C4189"/>
                </a:solidFill>
                <a:latin typeface="Arial"/>
                <a:cs typeface="Arial"/>
                <a:hlinkClick r:id="rId8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  <a:hlinkClick r:id="rId8"/>
              </a:rPr>
              <a:t>first</a:t>
            </a:r>
            <a:r>
              <a:rPr sz="1550" spc="-10" dirty="0">
                <a:latin typeface="Arial"/>
                <a:cs typeface="Arial"/>
              </a:rPr>
              <a:t>!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377191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3776796"/>
            <a:ext cx="12192000" cy="1024255"/>
            <a:chOff x="609599" y="3776796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37830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38"/>
                  </a:lnTo>
                  <a:lnTo>
                    <a:pt x="18707" y="1017524"/>
                  </a:lnTo>
                  <a:lnTo>
                    <a:pt x="12134723" y="1017524"/>
                  </a:lnTo>
                  <a:lnTo>
                    <a:pt x="12142216" y="1016838"/>
                  </a:lnTo>
                  <a:lnTo>
                    <a:pt x="12149239" y="1014755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3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776796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3781415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3905249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Website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76340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19174" y="176211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174" y="224789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733665"/>
            <a:ext cx="95249" cy="9523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19174" y="321944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699" y="1063924"/>
            <a:ext cx="12136120" cy="363727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545"/>
              </a:spcBef>
            </a:pPr>
            <a:r>
              <a:rPr sz="2250" spc="-35" dirty="0">
                <a:latin typeface="Arial"/>
                <a:cs typeface="Arial"/>
              </a:rPr>
              <a:t>Repository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(almost)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all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module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content</a:t>
            </a:r>
            <a:endParaRPr sz="225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575"/>
              </a:spcBef>
            </a:pPr>
            <a:r>
              <a:rPr sz="2800" spc="-100" dirty="0">
                <a:latin typeface="Apple Color Emoji"/>
                <a:cs typeface="Apple Color Emoji"/>
              </a:rPr>
              <a:t>✨</a:t>
            </a:r>
            <a:r>
              <a:rPr sz="2250" spc="-100" dirty="0">
                <a:latin typeface="Arial"/>
                <a:cs typeface="Arial"/>
              </a:rPr>
              <a:t>Lecture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slides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tutorials</a:t>
            </a:r>
            <a:endParaRPr sz="225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465"/>
              </a:spcBef>
            </a:pPr>
            <a:r>
              <a:rPr sz="2800" spc="-150" dirty="0">
                <a:latin typeface="Apple Color Emoji"/>
                <a:cs typeface="Apple Color Emoji"/>
              </a:rPr>
              <a:t>✨</a:t>
            </a:r>
            <a:r>
              <a:rPr sz="2250" spc="-150" dirty="0">
                <a:latin typeface="Arial"/>
                <a:cs typeface="Arial"/>
              </a:rPr>
              <a:t>Skills </a:t>
            </a:r>
            <a:r>
              <a:rPr sz="2250" spc="-110" dirty="0">
                <a:latin typeface="Arial"/>
                <a:cs typeface="Arial"/>
              </a:rPr>
              <a:t>Lab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example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solutions</a:t>
            </a:r>
            <a:endParaRPr sz="225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015"/>
              </a:spcBef>
            </a:pPr>
            <a:r>
              <a:rPr sz="2250" spc="-40" dirty="0">
                <a:latin typeface="Arial"/>
                <a:cs typeface="Arial"/>
              </a:rPr>
              <a:t>Contains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everything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might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read/refer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40" dirty="0">
                <a:latin typeface="Arial"/>
                <a:cs typeface="Arial"/>
              </a:rPr>
              <a:t>to</a:t>
            </a:r>
            <a:endParaRPr sz="225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1125"/>
              </a:spcBef>
            </a:pP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Exception</a:t>
            </a:r>
            <a:r>
              <a:rPr sz="2250" spc="-95" dirty="0">
                <a:latin typeface="Arial"/>
                <a:cs typeface="Arial"/>
              </a:rPr>
              <a:t>: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Lecture/Skills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Lab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recordings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Canvas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usual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4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Check</a:t>
            </a:r>
            <a:r>
              <a:rPr sz="1550" spc="-8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out</a:t>
            </a:r>
            <a:r>
              <a:rPr sz="1550" spc="-7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the</a:t>
            </a:r>
            <a:r>
              <a:rPr sz="1550" spc="-8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module</a:t>
            </a:r>
            <a:r>
              <a:rPr sz="1550" spc="-7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website!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3771911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3776796"/>
            <a:ext cx="12192000" cy="1024255"/>
            <a:chOff x="609599" y="3776796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3783075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42"/>
                  </a:lnTo>
                  <a:lnTo>
                    <a:pt x="12149239" y="1005230"/>
                  </a:lnTo>
                  <a:lnTo>
                    <a:pt x="12142508" y="1008011"/>
                  </a:lnTo>
                  <a:lnTo>
                    <a:pt x="18808" y="1008011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38"/>
                  </a:lnTo>
                  <a:lnTo>
                    <a:pt x="18694" y="1017524"/>
                  </a:lnTo>
                  <a:lnTo>
                    <a:pt x="12134736" y="1017524"/>
                  </a:lnTo>
                  <a:lnTo>
                    <a:pt x="12142216" y="1016838"/>
                  </a:lnTo>
                  <a:lnTo>
                    <a:pt x="12149239" y="1014755"/>
                  </a:lnTo>
                  <a:lnTo>
                    <a:pt x="12155691" y="1011262"/>
                  </a:lnTo>
                  <a:lnTo>
                    <a:pt x="12159590" y="1008011"/>
                  </a:lnTo>
                  <a:lnTo>
                    <a:pt x="12161558" y="100638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3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776796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9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3781414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3905249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Posit</a:t>
            </a:r>
            <a:r>
              <a:rPr spc="-270" dirty="0"/>
              <a:t> </a:t>
            </a:r>
            <a:r>
              <a:rPr spc="-120" dirty="0"/>
              <a:t>Cloud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276340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19174" y="176211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174" y="224789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174" y="273366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219440"/>
            <a:ext cx="95249" cy="9523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7699" y="1063924"/>
            <a:ext cx="12136120" cy="363727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8277859" algn="ctr">
              <a:lnSpc>
                <a:spcPct val="100000"/>
              </a:lnSpc>
              <a:spcBef>
                <a:spcPts val="545"/>
              </a:spcBef>
            </a:pPr>
            <a:r>
              <a:rPr sz="2250" spc="-40" dirty="0">
                <a:latin typeface="Arial"/>
                <a:cs typeface="Arial"/>
              </a:rPr>
              <a:t>Weekly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projects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containing:</a:t>
            </a:r>
            <a:endParaRPr sz="2250">
              <a:latin typeface="Arial"/>
              <a:cs typeface="Arial"/>
            </a:endParaRPr>
          </a:p>
          <a:p>
            <a:pPr marR="8300720" algn="ctr">
              <a:lnSpc>
                <a:spcPct val="100000"/>
              </a:lnSpc>
              <a:spcBef>
                <a:spcPts val="575"/>
              </a:spcBef>
            </a:pPr>
            <a:r>
              <a:rPr sz="2800" spc="-80" dirty="0">
                <a:latin typeface="Apple Color Emoji"/>
                <a:cs typeface="Apple Color Emoji"/>
              </a:rPr>
              <a:t>✨</a:t>
            </a:r>
            <a:r>
              <a:rPr sz="2250" spc="-80" dirty="0">
                <a:latin typeface="Arial"/>
                <a:cs typeface="Arial"/>
              </a:rPr>
              <a:t>Tutorial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notebooks</a:t>
            </a:r>
            <a:endParaRPr sz="2250">
              <a:latin typeface="Arial"/>
              <a:cs typeface="Arial"/>
            </a:endParaRPr>
          </a:p>
          <a:p>
            <a:pPr marR="8131175" algn="ctr">
              <a:lnSpc>
                <a:spcPct val="100000"/>
              </a:lnSpc>
              <a:spcBef>
                <a:spcPts val="465"/>
              </a:spcBef>
            </a:pPr>
            <a:r>
              <a:rPr sz="2800" spc="-150" dirty="0">
                <a:latin typeface="Apple Color Emoji"/>
                <a:cs typeface="Apple Color Emoji"/>
              </a:rPr>
              <a:t>✨</a:t>
            </a:r>
            <a:r>
              <a:rPr sz="2250" spc="-150" dirty="0">
                <a:latin typeface="Arial"/>
                <a:cs typeface="Arial"/>
              </a:rPr>
              <a:t>Skills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Lab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notebooks</a:t>
            </a:r>
            <a:endParaRPr sz="2250">
              <a:latin typeface="Arial"/>
              <a:cs typeface="Arial"/>
            </a:endParaRPr>
          </a:p>
          <a:p>
            <a:pPr marR="8065134" algn="ctr">
              <a:lnSpc>
                <a:spcPct val="100000"/>
              </a:lnSpc>
              <a:spcBef>
                <a:spcPts val="465"/>
              </a:spcBef>
            </a:pPr>
            <a:r>
              <a:rPr sz="2800" spc="-105" dirty="0">
                <a:latin typeface="Apple Color Emoji"/>
                <a:cs typeface="Apple Color Emoji"/>
              </a:rPr>
              <a:t>✨</a:t>
            </a:r>
            <a:r>
              <a:rPr sz="2250" spc="-105" dirty="0">
                <a:latin typeface="Arial"/>
                <a:cs typeface="Arial"/>
              </a:rPr>
              <a:t>Practical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worksheets</a:t>
            </a:r>
            <a:endParaRPr sz="2250">
              <a:latin typeface="Arial"/>
              <a:cs typeface="Arial"/>
            </a:endParaRPr>
          </a:p>
          <a:p>
            <a:pPr marR="6348730" algn="ctr">
              <a:lnSpc>
                <a:spcPct val="100000"/>
              </a:lnSpc>
              <a:spcBef>
                <a:spcPts val="1015"/>
              </a:spcBef>
            </a:pPr>
            <a:r>
              <a:rPr sz="2250" spc="-40" dirty="0">
                <a:latin typeface="Arial"/>
                <a:cs typeface="Arial"/>
              </a:rPr>
              <a:t>Contains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everything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might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do/complete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8326120" algn="ctr">
              <a:lnSpc>
                <a:spcPct val="100000"/>
              </a:lnSpc>
            </a:pPr>
            <a:r>
              <a:rPr sz="1550" spc="-10" dirty="0">
                <a:latin typeface="Arial"/>
                <a:cs typeface="Arial"/>
              </a:rPr>
              <a:t>Complete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each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week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project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on</a:t>
            </a:r>
            <a:r>
              <a:rPr sz="1550" spc="-9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the</a:t>
            </a:r>
            <a:r>
              <a:rPr sz="1550" spc="-9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Cloud</a:t>
            </a:r>
            <a:r>
              <a:rPr sz="1550" spc="-10" dirty="0">
                <a:latin typeface="Arial"/>
                <a:cs typeface="Arial"/>
              </a:rPr>
              <a:t>!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292227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310" dirty="0"/>
              <a:t>Fun</a:t>
            </a:r>
            <a:r>
              <a:rPr sz="5600" spc="-470" dirty="0"/>
              <a:t> </a:t>
            </a:r>
            <a:r>
              <a:rPr sz="5600" spc="-70" dirty="0"/>
              <a:t>Stuff</a:t>
            </a:r>
            <a:endParaRPr sz="5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Hex</a:t>
            </a:r>
            <a:r>
              <a:rPr spc="-295" dirty="0"/>
              <a:t> </a:t>
            </a:r>
            <a:r>
              <a:rPr spc="-140" dirty="0"/>
              <a:t>Stickers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9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4"/>
            <a:ext cx="95249" cy="952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24788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2650" y="977900"/>
            <a:ext cx="1058100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250" spc="-85" dirty="0">
                <a:latin typeface="Arial"/>
                <a:cs typeface="Arial"/>
              </a:rPr>
              <a:t>Hexagonal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(“hex”)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stickers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collected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20" dirty="0">
                <a:latin typeface="Arial"/>
                <a:cs typeface="Arial"/>
              </a:rPr>
              <a:t>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enthusiasts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used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display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pRide. </a:t>
            </a:r>
            <a:r>
              <a:rPr sz="2250" spc="-80" dirty="0">
                <a:latin typeface="Arial"/>
                <a:cs typeface="Arial"/>
              </a:rPr>
              <a:t>Choose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Methods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module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pass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don’t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yet,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leave!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81299"/>
            <a:ext cx="12106341" cy="18242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309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Kahoot!</a:t>
            </a:r>
            <a:r>
              <a:rPr spc="-254" dirty="0"/>
              <a:t> </a:t>
            </a:r>
            <a:r>
              <a:rPr spc="-12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4"/>
            <a:ext cx="95249" cy="952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230503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790814"/>
            <a:ext cx="95249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1035050"/>
            <a:ext cx="1210691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85" dirty="0">
                <a:latin typeface="Arial"/>
                <a:cs typeface="Arial"/>
              </a:rPr>
              <a:t>Two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main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ways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collect: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2250"/>
              </a:spcBef>
            </a:pPr>
            <a:r>
              <a:rPr sz="2250" spc="-100" dirty="0">
                <a:latin typeface="Arial"/>
                <a:cs typeface="Arial"/>
              </a:rPr>
              <a:t>Play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Kahoot!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Lab</a:t>
            </a:r>
            <a:endParaRPr sz="2250">
              <a:latin typeface="Arial"/>
              <a:cs typeface="Arial"/>
            </a:endParaRPr>
          </a:p>
          <a:p>
            <a:pPr marL="297815" marR="4399915" indent="381000">
              <a:lnSpc>
                <a:spcPct val="141700"/>
              </a:lnSpc>
            </a:pPr>
            <a:r>
              <a:rPr sz="2250" spc="-150" dirty="0">
                <a:latin typeface="Arial"/>
                <a:cs typeface="Arial"/>
              </a:rPr>
              <a:t>You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must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register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your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Kahoot!</a:t>
            </a:r>
            <a:r>
              <a:rPr sz="2250" spc="-155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spc="-8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username</a:t>
            </a:r>
            <a:r>
              <a:rPr sz="2250" spc="-16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collect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points </a:t>
            </a: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ChallengR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tasks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tutorials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2250"/>
              </a:spcBef>
            </a:pPr>
            <a:r>
              <a:rPr sz="2250" spc="-55" dirty="0">
                <a:latin typeface="Arial"/>
                <a:cs typeface="Arial"/>
              </a:rPr>
              <a:t>Every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25,000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points,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choose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new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hex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sticker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choice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(including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shinies),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ExtRa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pRizes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at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term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scorers!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51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Hex</a:t>
            </a:r>
            <a:r>
              <a:rPr spc="-295" dirty="0"/>
              <a:t> </a:t>
            </a:r>
            <a:r>
              <a:rPr spc="-95" dirty="0"/>
              <a:t>Awards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39076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293368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650" y="949325"/>
            <a:ext cx="905510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2250" spc="-105" dirty="0">
                <a:latin typeface="Arial"/>
                <a:cs typeface="Arial"/>
              </a:rPr>
              <a:t>Special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hex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stickers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been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designed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Methods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teaching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team </a:t>
            </a: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weekly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end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module:</a:t>
            </a:r>
            <a:endParaRPr sz="2250">
              <a:latin typeface="Arial"/>
              <a:cs typeface="Arial"/>
            </a:endParaRPr>
          </a:p>
          <a:p>
            <a:pPr marL="393065" marR="5220970">
              <a:lnSpc>
                <a:spcPct val="158300"/>
              </a:lnSpc>
            </a:pPr>
            <a:r>
              <a:rPr sz="2250" spc="-40" dirty="0">
                <a:latin typeface="Arial"/>
                <a:cs typeface="Arial"/>
              </a:rPr>
              <a:t>Weekly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Keen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Bean,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SavioR </a:t>
            </a:r>
            <a:r>
              <a:rPr sz="2250" spc="-70" dirty="0">
                <a:latin typeface="Arial"/>
                <a:cs typeface="Arial"/>
              </a:rPr>
              <a:t>Termly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ClimbR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&amp;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High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FlyR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645922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75" dirty="0"/>
              <a:t>Module</a:t>
            </a:r>
            <a:r>
              <a:rPr sz="5600" spc="-420" dirty="0"/>
              <a:t> </a:t>
            </a:r>
            <a:r>
              <a:rPr sz="5600" spc="-40" dirty="0"/>
              <a:t>Information</a:t>
            </a:r>
            <a:endParaRPr sz="5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0" dirty="0"/>
              <a:t>Weekly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6899" y="938942"/>
            <a:ext cx="16249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80" dirty="0">
                <a:solidFill>
                  <a:srgbClr val="003B49"/>
                </a:solidFill>
                <a:latin typeface="Arial"/>
                <a:cs typeface="Arial"/>
              </a:rPr>
              <a:t>Keen</a:t>
            </a:r>
            <a:r>
              <a:rPr sz="2600" b="1" spc="-19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600" b="1" spc="-75" dirty="0">
                <a:solidFill>
                  <a:srgbClr val="003B49"/>
                </a:solidFill>
                <a:latin typeface="Arial"/>
                <a:cs typeface="Arial"/>
              </a:rPr>
              <a:t>Bean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4876788"/>
            <a:ext cx="85725" cy="857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5" y="4740275"/>
            <a:ext cx="5501005" cy="1210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latin typeface="Arial"/>
                <a:cs typeface="Arial"/>
              </a:rPr>
              <a:t>Awarded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enthusiasm,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dedication,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curiosity.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000" spc="-45" dirty="0">
                <a:latin typeface="Arial"/>
                <a:cs typeface="Arial"/>
              </a:rPr>
              <a:t>Everyone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earned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last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term!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one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end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lecture.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5372088"/>
            <a:ext cx="85725" cy="857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62700" y="938942"/>
            <a:ext cx="10515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120" dirty="0">
                <a:solidFill>
                  <a:srgbClr val="003B49"/>
                </a:solidFill>
                <a:latin typeface="Arial"/>
                <a:cs typeface="Arial"/>
              </a:rPr>
              <a:t>SavioR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4649" y="4762488"/>
            <a:ext cx="85725" cy="8570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50075" y="4544059"/>
            <a:ext cx="5823585" cy="254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2955">
              <a:lnSpc>
                <a:spcPct val="128099"/>
              </a:lnSpc>
              <a:spcBef>
                <a:spcPts val="95"/>
              </a:spcBef>
            </a:pPr>
            <a:r>
              <a:rPr sz="2000" spc="-35" dirty="0">
                <a:latin typeface="Arial"/>
                <a:cs typeface="Arial"/>
              </a:rPr>
              <a:t>Students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who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go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way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help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other students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learn.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8099"/>
              </a:lnSpc>
              <a:spcBef>
                <a:spcPts val="750"/>
              </a:spcBef>
            </a:pPr>
            <a:r>
              <a:rPr sz="2000" spc="-45" dirty="0">
                <a:latin typeface="Arial"/>
                <a:cs typeface="Arial"/>
              </a:rPr>
              <a:t>Recipients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chosen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teaching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team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and/or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nominations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fellow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students.</a:t>
            </a:r>
            <a:endParaRPr sz="2000">
              <a:latin typeface="Arial"/>
              <a:cs typeface="Arial"/>
            </a:endParaRPr>
          </a:p>
          <a:p>
            <a:pPr marL="12700" marR="368935">
              <a:lnSpc>
                <a:spcPct val="125000"/>
              </a:lnSpc>
              <a:spcBef>
                <a:spcPts val="825"/>
              </a:spcBef>
            </a:pPr>
            <a:r>
              <a:rPr sz="2000" spc="-65" dirty="0">
                <a:latin typeface="Arial"/>
                <a:cs typeface="Arial"/>
              </a:rPr>
              <a:t>Use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SavioR</a:t>
            </a:r>
            <a:r>
              <a:rPr sz="2000" spc="-114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000" spc="-1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Award</a:t>
            </a:r>
            <a:r>
              <a:rPr sz="2000" spc="-12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00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Nomination</a:t>
            </a:r>
            <a:r>
              <a:rPr sz="2000" spc="-1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Canvas </a:t>
            </a:r>
            <a:r>
              <a:rPr sz="2000" spc="-55" dirty="0">
                <a:latin typeface="Arial"/>
                <a:cs typeface="Arial"/>
              </a:rPr>
              <a:t>Quizzes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nominate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someone.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4649" y="5638788"/>
            <a:ext cx="85725" cy="857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4649" y="6515088"/>
            <a:ext cx="85725" cy="857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3600" y="1581149"/>
            <a:ext cx="2971799" cy="2571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48650" y="1373097"/>
            <a:ext cx="3076574" cy="266550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18770"/>
            <a:ext cx="220408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85" dirty="0"/>
              <a:t>End</a:t>
            </a:r>
            <a:r>
              <a:rPr sz="3200" spc="-250" dirty="0"/>
              <a:t> </a:t>
            </a:r>
            <a:r>
              <a:rPr sz="3200" spc="-35" dirty="0"/>
              <a:t>of</a:t>
            </a:r>
            <a:r>
              <a:rPr sz="3200" spc="-245" dirty="0"/>
              <a:t> </a:t>
            </a:r>
            <a:r>
              <a:rPr sz="3200" spc="-95" dirty="0"/>
              <a:t>Term</a:t>
            </a:r>
            <a:endParaRPr sz="32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D36E48-46FD-9D4F-9605-341C3B85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676900" cy="7359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7935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r-heading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00000"/>
              </a:solidFill>
              <a:latin typeface="var(--r-heading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r-heading-font)"/>
              </a:rPr>
              <a:t>High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r-heading-font)"/>
              </a:rPr>
              <a:t>FlyR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r-heading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  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Goes to the students who get the highest final overall marks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Analysing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Awarded once overall marks are confirmed at the end of the module.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r-heading-font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F03BBC-BFC0-A64A-9A6E-22F486B2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66713"/>
            <a:ext cx="3833997" cy="33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00662E0-5FEB-544F-B47F-176D88F75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44" y="838200"/>
            <a:ext cx="3867003" cy="3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ECDEF-4A3C-C24F-BE19-5C2A5D127684}"/>
              </a:ext>
            </a:extLst>
          </p:cNvPr>
          <p:cNvSpPr txBox="1"/>
          <p:nvPr/>
        </p:nvSpPr>
        <p:spPr>
          <a:xfrm>
            <a:off x="6542534" y="578485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r-heading-font)"/>
              </a:rPr>
              <a:t>ClimbR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r-heading-font)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AC12-2379-694A-80BD-921BFA701F13}"/>
              </a:ext>
            </a:extLst>
          </p:cNvPr>
          <p:cNvSpPr txBox="1"/>
          <p:nvPr/>
        </p:nvSpPr>
        <p:spPr>
          <a:xfrm>
            <a:off x="6668386" y="4991100"/>
            <a:ext cx="4990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Goes to students who have the biggest improvement between their final overall mark on Psychology as a Science and their final overall mark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Analysing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Awarded once overall marks are confirmed at the end of the module.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95" dirty="0"/>
              <a:t> </a:t>
            </a:r>
            <a:r>
              <a:rPr spc="-215" dirty="0"/>
              <a:t>Fun</a:t>
            </a:r>
            <a:r>
              <a:rPr spc="-285" dirty="0"/>
              <a:t> </a:t>
            </a:r>
            <a:r>
              <a:rPr spc="-150" dirty="0"/>
              <a:t>Stuff?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8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3"/>
            <a:ext cx="95249" cy="9521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24788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2650" y="977900"/>
            <a:ext cx="10490200" cy="19685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250" dirty="0">
                <a:latin typeface="Arial"/>
                <a:cs typeface="Arial"/>
              </a:rPr>
              <a:t>It’s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fun!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100" dirty="0">
                <a:latin typeface="Arial"/>
                <a:cs typeface="Arial"/>
              </a:rPr>
              <a:t>Research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shows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helps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learn</a:t>
            </a:r>
            <a:endParaRPr sz="2250">
              <a:latin typeface="Arial"/>
              <a:cs typeface="Arial"/>
            </a:endParaRPr>
          </a:p>
          <a:p>
            <a:pPr marL="12700" marR="5080" indent="381000">
              <a:lnSpc>
                <a:spcPct val="141700"/>
              </a:lnSpc>
            </a:pPr>
            <a:r>
              <a:rPr sz="2250" dirty="0">
                <a:latin typeface="Arial"/>
                <a:cs typeface="Arial"/>
              </a:rPr>
              <a:t>Better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attainment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when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combined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traditional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methods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55" dirty="0">
                <a:latin typeface="Arial"/>
                <a:cs typeface="Arial"/>
              </a:rPr>
              <a:t>(e.g.,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Legaki</a:t>
            </a:r>
            <a:r>
              <a:rPr sz="2250" spc="-114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et</a:t>
            </a:r>
            <a:r>
              <a:rPr sz="2250" spc="-114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spc="-13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al.,</a:t>
            </a:r>
            <a:r>
              <a:rPr sz="2250" spc="-114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2020</a:t>
            </a:r>
            <a:r>
              <a:rPr sz="2250" spc="-10" dirty="0">
                <a:latin typeface="Arial"/>
                <a:cs typeface="Arial"/>
              </a:rPr>
              <a:t>) </a:t>
            </a:r>
            <a:r>
              <a:rPr sz="2250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the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-12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Games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and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-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Awards</a:t>
            </a:r>
            <a:r>
              <a:rPr sz="2250" spc="-145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 </a:t>
            </a:r>
            <a:r>
              <a:rPr sz="2250" spc="-20" dirty="0">
                <a:solidFill>
                  <a:srgbClr val="003B49"/>
                </a:solidFill>
                <a:latin typeface="Arial"/>
                <a:cs typeface="Arial"/>
                <a:hlinkClick r:id="rId5"/>
              </a:rPr>
              <a:t>page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2733663"/>
            <a:ext cx="95249" cy="952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332105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dirty="0"/>
              <a:t>Data</a:t>
            </a:r>
            <a:r>
              <a:rPr sz="5600" spc="-430" dirty="0"/>
              <a:t> </a:t>
            </a:r>
            <a:r>
              <a:rPr sz="5600" spc="-270" dirty="0"/>
              <a:t>skills</a:t>
            </a:r>
            <a:endParaRPr sz="5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0" dirty="0"/>
              <a:t> </a:t>
            </a:r>
            <a:r>
              <a:rPr spc="-180" dirty="0"/>
              <a:t>Skills</a:t>
            </a:r>
            <a:r>
              <a:rPr spc="-290" dirty="0"/>
              <a:t> </a:t>
            </a:r>
            <a:r>
              <a:rPr spc="80" dirty="0"/>
              <a:t>-</a:t>
            </a:r>
            <a:r>
              <a:rPr spc="-285" dirty="0"/>
              <a:t> </a:t>
            </a:r>
            <a:r>
              <a:rPr spc="-100" dirty="0"/>
              <a:t>in</a:t>
            </a:r>
            <a:r>
              <a:rPr spc="-290" dirty="0"/>
              <a:t> </a:t>
            </a:r>
            <a:r>
              <a:rPr spc="-180" dirty="0"/>
              <a:t>Psychology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0848340" cy="262572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20" dirty="0">
                <a:latin typeface="Arial"/>
                <a:cs typeface="Arial"/>
              </a:rPr>
              <a:t>Core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findings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Psychology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come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quantitative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research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45" dirty="0">
                <a:latin typeface="Arial"/>
                <a:cs typeface="Arial"/>
              </a:rPr>
              <a:t>We’re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able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challenge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update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existing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research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because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tools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improving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type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collect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becoming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increasingly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complex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“back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envelope” </a:t>
            </a:r>
            <a:r>
              <a:rPr sz="2250" spc="-50" dirty="0">
                <a:latin typeface="Arial"/>
                <a:cs typeface="Arial"/>
              </a:rPr>
              <a:t>calculations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no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longer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enough.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35" dirty="0">
                <a:latin typeface="Arial"/>
                <a:cs typeface="Arial"/>
              </a:rPr>
              <a:t>Replicability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crucial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improving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research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7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2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362312"/>
            <a:ext cx="95249" cy="952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0" dirty="0"/>
              <a:t> </a:t>
            </a:r>
            <a:r>
              <a:rPr spc="-180" dirty="0"/>
              <a:t>Skills</a:t>
            </a:r>
            <a:r>
              <a:rPr spc="-290" dirty="0"/>
              <a:t> </a:t>
            </a:r>
            <a:r>
              <a:rPr spc="80" dirty="0"/>
              <a:t>-</a:t>
            </a:r>
            <a:r>
              <a:rPr spc="-285" dirty="0"/>
              <a:t> </a:t>
            </a:r>
            <a:r>
              <a:rPr spc="-100" dirty="0"/>
              <a:t>in</a:t>
            </a:r>
            <a:r>
              <a:rPr spc="-290" dirty="0"/>
              <a:t> </a:t>
            </a:r>
            <a:r>
              <a:rPr spc="-180" dirty="0"/>
              <a:t>Psychology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143000"/>
            <a:ext cx="2733675" cy="1628775"/>
            <a:chOff x="609599" y="1143000"/>
            <a:chExt cx="2733675" cy="1628775"/>
          </a:xfrm>
        </p:grpSpPr>
        <p:sp>
          <p:nvSpPr>
            <p:cNvPr id="4" name="object 4"/>
            <p:cNvSpPr/>
            <p:nvPr/>
          </p:nvSpPr>
          <p:spPr>
            <a:xfrm>
              <a:off x="628878" y="1142999"/>
              <a:ext cx="2714625" cy="1628775"/>
            </a:xfrm>
            <a:custGeom>
              <a:avLst/>
              <a:gdLst/>
              <a:ahLst/>
              <a:cxnLst/>
              <a:rect l="l" t="t" r="r" b="b"/>
              <a:pathLst>
                <a:path w="2714625" h="1628775">
                  <a:moveTo>
                    <a:pt x="2714383" y="38074"/>
                  </a:moveTo>
                  <a:lnTo>
                    <a:pt x="2713698" y="30480"/>
                  </a:lnTo>
                  <a:lnTo>
                    <a:pt x="2711602" y="23444"/>
                  </a:lnTo>
                  <a:lnTo>
                    <a:pt x="2708110" y="17005"/>
                  </a:lnTo>
                  <a:lnTo>
                    <a:pt x="2703665" y="11658"/>
                  </a:lnTo>
                  <a:lnTo>
                    <a:pt x="2703233" y="11137"/>
                  </a:lnTo>
                  <a:lnTo>
                    <a:pt x="2701264" y="9499"/>
                  </a:lnTo>
                  <a:lnTo>
                    <a:pt x="2697365" y="6248"/>
                  </a:lnTo>
                  <a:lnTo>
                    <a:pt x="2690914" y="2768"/>
                  </a:lnTo>
                  <a:lnTo>
                    <a:pt x="2683891" y="673"/>
                  </a:lnTo>
                  <a:lnTo>
                    <a:pt x="267662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684183" y="9499"/>
                  </a:lnTo>
                  <a:lnTo>
                    <a:pt x="2690914" y="12293"/>
                  </a:lnTo>
                  <a:lnTo>
                    <a:pt x="2696489" y="17868"/>
                  </a:lnTo>
                  <a:lnTo>
                    <a:pt x="2696972" y="18351"/>
                  </a:lnTo>
                  <a:lnTo>
                    <a:pt x="2702077" y="23444"/>
                  </a:lnTo>
                  <a:lnTo>
                    <a:pt x="2704858" y="30187"/>
                  </a:lnTo>
                  <a:lnTo>
                    <a:pt x="2704858" y="1598536"/>
                  </a:lnTo>
                  <a:lnTo>
                    <a:pt x="2702077" y="1605280"/>
                  </a:lnTo>
                  <a:lnTo>
                    <a:pt x="2696972" y="1610385"/>
                  </a:lnTo>
                  <a:lnTo>
                    <a:pt x="2696489" y="1610855"/>
                  </a:lnTo>
                  <a:lnTo>
                    <a:pt x="2690914" y="1616430"/>
                  </a:lnTo>
                  <a:lnTo>
                    <a:pt x="268418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676283" y="1628749"/>
                  </a:lnTo>
                  <a:lnTo>
                    <a:pt x="2683891" y="1628051"/>
                  </a:lnTo>
                  <a:lnTo>
                    <a:pt x="2690914" y="1625955"/>
                  </a:lnTo>
                  <a:lnTo>
                    <a:pt x="2697365" y="1622475"/>
                  </a:lnTo>
                  <a:lnTo>
                    <a:pt x="2701264" y="1619224"/>
                  </a:lnTo>
                  <a:lnTo>
                    <a:pt x="2703233" y="1617586"/>
                  </a:lnTo>
                  <a:lnTo>
                    <a:pt x="2703665" y="1617065"/>
                  </a:lnTo>
                  <a:lnTo>
                    <a:pt x="2708110" y="1611718"/>
                  </a:lnTo>
                  <a:lnTo>
                    <a:pt x="2711602" y="1605280"/>
                  </a:lnTo>
                  <a:lnTo>
                    <a:pt x="2713698" y="1598256"/>
                  </a:lnTo>
                  <a:lnTo>
                    <a:pt x="2714383" y="1590649"/>
                  </a:lnTo>
                  <a:lnTo>
                    <a:pt x="271438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14785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2" y="1618983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2" y="1618983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2914650"/>
            <a:ext cx="2733675" cy="1628775"/>
            <a:chOff x="609599" y="2914650"/>
            <a:chExt cx="2733675" cy="1628775"/>
          </a:xfrm>
        </p:grpSpPr>
        <p:sp>
          <p:nvSpPr>
            <p:cNvPr id="7" name="object 7"/>
            <p:cNvSpPr/>
            <p:nvPr/>
          </p:nvSpPr>
          <p:spPr>
            <a:xfrm>
              <a:off x="628878" y="2914649"/>
              <a:ext cx="2714625" cy="1628775"/>
            </a:xfrm>
            <a:custGeom>
              <a:avLst/>
              <a:gdLst/>
              <a:ahLst/>
              <a:cxnLst/>
              <a:rect l="l" t="t" r="r" b="b"/>
              <a:pathLst>
                <a:path w="2714625" h="1628775">
                  <a:moveTo>
                    <a:pt x="2714383" y="38074"/>
                  </a:moveTo>
                  <a:lnTo>
                    <a:pt x="2713698" y="30480"/>
                  </a:lnTo>
                  <a:lnTo>
                    <a:pt x="2711602" y="23444"/>
                  </a:lnTo>
                  <a:lnTo>
                    <a:pt x="2708110" y="17005"/>
                  </a:lnTo>
                  <a:lnTo>
                    <a:pt x="2703665" y="11658"/>
                  </a:lnTo>
                  <a:lnTo>
                    <a:pt x="2703233" y="11137"/>
                  </a:lnTo>
                  <a:lnTo>
                    <a:pt x="2701264" y="9499"/>
                  </a:lnTo>
                  <a:lnTo>
                    <a:pt x="2697365" y="6248"/>
                  </a:lnTo>
                  <a:lnTo>
                    <a:pt x="2690914" y="2768"/>
                  </a:lnTo>
                  <a:lnTo>
                    <a:pt x="2683891" y="673"/>
                  </a:lnTo>
                  <a:lnTo>
                    <a:pt x="267662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684183" y="9499"/>
                  </a:lnTo>
                  <a:lnTo>
                    <a:pt x="2690914" y="12293"/>
                  </a:lnTo>
                  <a:lnTo>
                    <a:pt x="2696489" y="17868"/>
                  </a:lnTo>
                  <a:lnTo>
                    <a:pt x="2696972" y="18351"/>
                  </a:lnTo>
                  <a:lnTo>
                    <a:pt x="2702077" y="23444"/>
                  </a:lnTo>
                  <a:lnTo>
                    <a:pt x="2704858" y="30187"/>
                  </a:lnTo>
                  <a:lnTo>
                    <a:pt x="2704858" y="1598536"/>
                  </a:lnTo>
                  <a:lnTo>
                    <a:pt x="2702077" y="1605280"/>
                  </a:lnTo>
                  <a:lnTo>
                    <a:pt x="2696972" y="1610385"/>
                  </a:lnTo>
                  <a:lnTo>
                    <a:pt x="2696489" y="1610855"/>
                  </a:lnTo>
                  <a:lnTo>
                    <a:pt x="2690914" y="1616430"/>
                  </a:lnTo>
                  <a:lnTo>
                    <a:pt x="268418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676283" y="1628749"/>
                  </a:lnTo>
                  <a:lnTo>
                    <a:pt x="2683891" y="1628051"/>
                  </a:lnTo>
                  <a:lnTo>
                    <a:pt x="2690914" y="1625955"/>
                  </a:lnTo>
                  <a:lnTo>
                    <a:pt x="2697365" y="1622475"/>
                  </a:lnTo>
                  <a:lnTo>
                    <a:pt x="2701264" y="1619224"/>
                  </a:lnTo>
                  <a:lnTo>
                    <a:pt x="2703233" y="1617586"/>
                  </a:lnTo>
                  <a:lnTo>
                    <a:pt x="2703665" y="1617065"/>
                  </a:lnTo>
                  <a:lnTo>
                    <a:pt x="2708110" y="1611718"/>
                  </a:lnTo>
                  <a:lnTo>
                    <a:pt x="2711602" y="1605280"/>
                  </a:lnTo>
                  <a:lnTo>
                    <a:pt x="2713698" y="1598256"/>
                  </a:lnTo>
                  <a:lnTo>
                    <a:pt x="2714383" y="1590649"/>
                  </a:lnTo>
                  <a:lnTo>
                    <a:pt x="271438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291950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2" y="1618983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2" y="1618983"/>
                  </a:lnTo>
                  <a:close/>
                </a:path>
              </a:pathLst>
            </a:custGeom>
            <a:solidFill>
              <a:srgbClr val="0D6E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5012" y="1741804"/>
            <a:ext cx="2022475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spc="-40" dirty="0">
                <a:latin typeface="Arial"/>
                <a:cs typeface="Arial"/>
              </a:rPr>
              <a:t>Is</a:t>
            </a:r>
            <a:r>
              <a:rPr sz="1550" spc="-70" dirty="0">
                <a:latin typeface="Arial"/>
                <a:cs typeface="Arial"/>
              </a:rPr>
              <a:t> an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intervention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50" dirty="0">
                <a:latin typeface="Arial"/>
                <a:cs typeface="Arial"/>
              </a:rPr>
              <a:t>for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spc="-20" dirty="0">
                <a:latin typeface="Arial"/>
                <a:cs typeface="Arial"/>
              </a:rPr>
              <a:t>mental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health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condition effective?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012" y="3513454"/>
            <a:ext cx="2165350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27000"/>
              </a:lnSpc>
              <a:spcBef>
                <a:spcPts val="130"/>
              </a:spcBef>
            </a:pPr>
            <a:r>
              <a:rPr sz="1550" spc="-25" dirty="0">
                <a:latin typeface="Arial"/>
                <a:cs typeface="Arial"/>
              </a:rPr>
              <a:t>Given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105" dirty="0">
                <a:latin typeface="Arial"/>
                <a:cs typeface="Arial"/>
              </a:rPr>
              <a:t>a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child’s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score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on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105" dirty="0">
                <a:latin typeface="Arial"/>
                <a:cs typeface="Arial"/>
              </a:rPr>
              <a:t>a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5" dirty="0">
                <a:latin typeface="Arial"/>
                <a:cs typeface="Arial"/>
              </a:rPr>
              <a:t>test,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is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35" dirty="0">
                <a:latin typeface="Arial"/>
                <a:cs typeface="Arial"/>
              </a:rPr>
              <a:t>their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development</a:t>
            </a:r>
            <a:r>
              <a:rPr sz="1550" spc="12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unusual?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48049" y="1143000"/>
            <a:ext cx="2981325" cy="1628775"/>
            <a:chOff x="3448049" y="1143000"/>
            <a:chExt cx="2981325" cy="1628775"/>
          </a:xfrm>
        </p:grpSpPr>
        <p:sp>
          <p:nvSpPr>
            <p:cNvPr id="12" name="object 12"/>
            <p:cNvSpPr/>
            <p:nvPr/>
          </p:nvSpPr>
          <p:spPr>
            <a:xfrm>
              <a:off x="3467328" y="1142999"/>
              <a:ext cx="2962275" cy="1628775"/>
            </a:xfrm>
            <a:custGeom>
              <a:avLst/>
              <a:gdLst/>
              <a:ahLst/>
              <a:cxnLst/>
              <a:rect l="l" t="t" r="r" b="b"/>
              <a:pathLst>
                <a:path w="2962275" h="1628775">
                  <a:moveTo>
                    <a:pt x="2962033" y="38074"/>
                  </a:moveTo>
                  <a:lnTo>
                    <a:pt x="2961348" y="30480"/>
                  </a:lnTo>
                  <a:lnTo>
                    <a:pt x="2959252" y="23444"/>
                  </a:lnTo>
                  <a:lnTo>
                    <a:pt x="2955760" y="17005"/>
                  </a:lnTo>
                  <a:lnTo>
                    <a:pt x="2951315" y="11658"/>
                  </a:lnTo>
                  <a:lnTo>
                    <a:pt x="2950883" y="11137"/>
                  </a:lnTo>
                  <a:lnTo>
                    <a:pt x="2948914" y="9499"/>
                  </a:lnTo>
                  <a:lnTo>
                    <a:pt x="2945015" y="6248"/>
                  </a:lnTo>
                  <a:lnTo>
                    <a:pt x="2938564" y="2768"/>
                  </a:lnTo>
                  <a:lnTo>
                    <a:pt x="2931541" y="673"/>
                  </a:lnTo>
                  <a:lnTo>
                    <a:pt x="292427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931833" y="9499"/>
                  </a:lnTo>
                  <a:lnTo>
                    <a:pt x="2938564" y="12293"/>
                  </a:lnTo>
                  <a:lnTo>
                    <a:pt x="2944139" y="17868"/>
                  </a:lnTo>
                  <a:lnTo>
                    <a:pt x="2944622" y="18351"/>
                  </a:lnTo>
                  <a:lnTo>
                    <a:pt x="2949727" y="23444"/>
                  </a:lnTo>
                  <a:lnTo>
                    <a:pt x="2952508" y="30187"/>
                  </a:lnTo>
                  <a:lnTo>
                    <a:pt x="2952508" y="1598536"/>
                  </a:lnTo>
                  <a:lnTo>
                    <a:pt x="2949727" y="1605280"/>
                  </a:lnTo>
                  <a:lnTo>
                    <a:pt x="2944622" y="1610385"/>
                  </a:lnTo>
                  <a:lnTo>
                    <a:pt x="2944139" y="1610855"/>
                  </a:lnTo>
                  <a:lnTo>
                    <a:pt x="2938564" y="1616430"/>
                  </a:lnTo>
                  <a:lnTo>
                    <a:pt x="293183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923933" y="1628749"/>
                  </a:lnTo>
                  <a:lnTo>
                    <a:pt x="2931541" y="1628051"/>
                  </a:lnTo>
                  <a:lnTo>
                    <a:pt x="2938564" y="1625955"/>
                  </a:lnTo>
                  <a:lnTo>
                    <a:pt x="2945015" y="1622475"/>
                  </a:lnTo>
                  <a:lnTo>
                    <a:pt x="2948914" y="1619224"/>
                  </a:lnTo>
                  <a:lnTo>
                    <a:pt x="2950883" y="1617586"/>
                  </a:lnTo>
                  <a:lnTo>
                    <a:pt x="2951315" y="1617065"/>
                  </a:lnTo>
                  <a:lnTo>
                    <a:pt x="2955760" y="1611718"/>
                  </a:lnTo>
                  <a:lnTo>
                    <a:pt x="2959252" y="1605280"/>
                  </a:lnTo>
                  <a:lnTo>
                    <a:pt x="2961348" y="1598256"/>
                  </a:lnTo>
                  <a:lnTo>
                    <a:pt x="2962033" y="1590649"/>
                  </a:lnTo>
                  <a:lnTo>
                    <a:pt x="296203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8049" y="114785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2" y="1618983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2" y="1618983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48049" y="2914650"/>
            <a:ext cx="2981325" cy="1628775"/>
            <a:chOff x="3448049" y="2914650"/>
            <a:chExt cx="2981325" cy="1628775"/>
          </a:xfrm>
        </p:grpSpPr>
        <p:sp>
          <p:nvSpPr>
            <p:cNvPr id="15" name="object 15"/>
            <p:cNvSpPr/>
            <p:nvPr/>
          </p:nvSpPr>
          <p:spPr>
            <a:xfrm>
              <a:off x="3467328" y="2914649"/>
              <a:ext cx="2962275" cy="1628775"/>
            </a:xfrm>
            <a:custGeom>
              <a:avLst/>
              <a:gdLst/>
              <a:ahLst/>
              <a:cxnLst/>
              <a:rect l="l" t="t" r="r" b="b"/>
              <a:pathLst>
                <a:path w="2962275" h="1628775">
                  <a:moveTo>
                    <a:pt x="2962033" y="38074"/>
                  </a:moveTo>
                  <a:lnTo>
                    <a:pt x="2961348" y="30480"/>
                  </a:lnTo>
                  <a:lnTo>
                    <a:pt x="2959252" y="23444"/>
                  </a:lnTo>
                  <a:lnTo>
                    <a:pt x="2955760" y="17005"/>
                  </a:lnTo>
                  <a:lnTo>
                    <a:pt x="2951315" y="11658"/>
                  </a:lnTo>
                  <a:lnTo>
                    <a:pt x="2950883" y="11137"/>
                  </a:lnTo>
                  <a:lnTo>
                    <a:pt x="2948914" y="9499"/>
                  </a:lnTo>
                  <a:lnTo>
                    <a:pt x="2945015" y="6248"/>
                  </a:lnTo>
                  <a:lnTo>
                    <a:pt x="2938564" y="2768"/>
                  </a:lnTo>
                  <a:lnTo>
                    <a:pt x="2931541" y="673"/>
                  </a:lnTo>
                  <a:lnTo>
                    <a:pt x="292427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931833" y="9499"/>
                  </a:lnTo>
                  <a:lnTo>
                    <a:pt x="2938564" y="12293"/>
                  </a:lnTo>
                  <a:lnTo>
                    <a:pt x="2944139" y="17868"/>
                  </a:lnTo>
                  <a:lnTo>
                    <a:pt x="2944622" y="18351"/>
                  </a:lnTo>
                  <a:lnTo>
                    <a:pt x="2949727" y="23444"/>
                  </a:lnTo>
                  <a:lnTo>
                    <a:pt x="2952508" y="30187"/>
                  </a:lnTo>
                  <a:lnTo>
                    <a:pt x="2952508" y="1598536"/>
                  </a:lnTo>
                  <a:lnTo>
                    <a:pt x="2949727" y="1605280"/>
                  </a:lnTo>
                  <a:lnTo>
                    <a:pt x="2944622" y="1610385"/>
                  </a:lnTo>
                  <a:lnTo>
                    <a:pt x="2944139" y="1610855"/>
                  </a:lnTo>
                  <a:lnTo>
                    <a:pt x="2938564" y="1616430"/>
                  </a:lnTo>
                  <a:lnTo>
                    <a:pt x="293183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923933" y="1628749"/>
                  </a:lnTo>
                  <a:lnTo>
                    <a:pt x="2931541" y="1628051"/>
                  </a:lnTo>
                  <a:lnTo>
                    <a:pt x="2938564" y="1625955"/>
                  </a:lnTo>
                  <a:lnTo>
                    <a:pt x="2945015" y="1622475"/>
                  </a:lnTo>
                  <a:lnTo>
                    <a:pt x="2948914" y="1619224"/>
                  </a:lnTo>
                  <a:lnTo>
                    <a:pt x="2950883" y="1617586"/>
                  </a:lnTo>
                  <a:lnTo>
                    <a:pt x="2951315" y="1617065"/>
                  </a:lnTo>
                  <a:lnTo>
                    <a:pt x="2955760" y="1611718"/>
                  </a:lnTo>
                  <a:lnTo>
                    <a:pt x="2959252" y="1605280"/>
                  </a:lnTo>
                  <a:lnTo>
                    <a:pt x="2961348" y="1598256"/>
                  </a:lnTo>
                  <a:lnTo>
                    <a:pt x="2962033" y="1590649"/>
                  </a:lnTo>
                  <a:lnTo>
                    <a:pt x="296203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8049" y="291950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2" y="1618983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2" y="1618983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73908" y="1741804"/>
            <a:ext cx="2640965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How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we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program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 </a:t>
            </a:r>
            <a:r>
              <a:rPr sz="1550" spc="-20" dirty="0">
                <a:latin typeface="Arial"/>
                <a:cs typeface="Arial"/>
              </a:rPr>
              <a:t>experiment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study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spc="-25" dirty="0">
                <a:latin typeface="Arial"/>
                <a:cs typeface="Arial"/>
              </a:rPr>
              <a:t>complicated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cognitive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process?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3908" y="3513454"/>
            <a:ext cx="2467610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What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engagement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of </a:t>
            </a:r>
            <a:r>
              <a:rPr sz="1550" spc="-45" dirty="0">
                <a:latin typeface="Arial"/>
                <a:cs typeface="Arial"/>
              </a:rPr>
              <a:t>social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media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users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5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posts </a:t>
            </a:r>
            <a:r>
              <a:rPr sz="1550" spc="-10" dirty="0">
                <a:latin typeface="Arial"/>
                <a:cs typeface="Arial"/>
              </a:rPr>
              <a:t>about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specific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topics?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96049" y="1143000"/>
            <a:ext cx="2981325" cy="1628775"/>
            <a:chOff x="6496049" y="1143000"/>
            <a:chExt cx="2981325" cy="1628775"/>
          </a:xfrm>
        </p:grpSpPr>
        <p:sp>
          <p:nvSpPr>
            <p:cNvPr id="20" name="object 20"/>
            <p:cNvSpPr/>
            <p:nvPr/>
          </p:nvSpPr>
          <p:spPr>
            <a:xfrm>
              <a:off x="6515328" y="1142999"/>
              <a:ext cx="2962275" cy="1628775"/>
            </a:xfrm>
            <a:custGeom>
              <a:avLst/>
              <a:gdLst/>
              <a:ahLst/>
              <a:cxnLst/>
              <a:rect l="l" t="t" r="r" b="b"/>
              <a:pathLst>
                <a:path w="2962275" h="1628775">
                  <a:moveTo>
                    <a:pt x="2962033" y="38074"/>
                  </a:moveTo>
                  <a:lnTo>
                    <a:pt x="2961348" y="30480"/>
                  </a:lnTo>
                  <a:lnTo>
                    <a:pt x="2959252" y="23444"/>
                  </a:lnTo>
                  <a:lnTo>
                    <a:pt x="2955760" y="17005"/>
                  </a:lnTo>
                  <a:lnTo>
                    <a:pt x="2951315" y="11658"/>
                  </a:lnTo>
                  <a:lnTo>
                    <a:pt x="2950883" y="11137"/>
                  </a:lnTo>
                  <a:lnTo>
                    <a:pt x="2948914" y="9499"/>
                  </a:lnTo>
                  <a:lnTo>
                    <a:pt x="2945015" y="6248"/>
                  </a:lnTo>
                  <a:lnTo>
                    <a:pt x="2938564" y="2768"/>
                  </a:lnTo>
                  <a:lnTo>
                    <a:pt x="2931541" y="673"/>
                  </a:lnTo>
                  <a:lnTo>
                    <a:pt x="292427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931833" y="9499"/>
                  </a:lnTo>
                  <a:lnTo>
                    <a:pt x="2938564" y="12293"/>
                  </a:lnTo>
                  <a:lnTo>
                    <a:pt x="2944139" y="17868"/>
                  </a:lnTo>
                  <a:lnTo>
                    <a:pt x="2944622" y="18351"/>
                  </a:lnTo>
                  <a:lnTo>
                    <a:pt x="2949727" y="23444"/>
                  </a:lnTo>
                  <a:lnTo>
                    <a:pt x="2952508" y="30187"/>
                  </a:lnTo>
                  <a:lnTo>
                    <a:pt x="2952508" y="1598536"/>
                  </a:lnTo>
                  <a:lnTo>
                    <a:pt x="2949727" y="1605280"/>
                  </a:lnTo>
                  <a:lnTo>
                    <a:pt x="2944622" y="1610385"/>
                  </a:lnTo>
                  <a:lnTo>
                    <a:pt x="2944139" y="1610855"/>
                  </a:lnTo>
                  <a:lnTo>
                    <a:pt x="2938564" y="1616430"/>
                  </a:lnTo>
                  <a:lnTo>
                    <a:pt x="293183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923933" y="1628749"/>
                  </a:lnTo>
                  <a:lnTo>
                    <a:pt x="2931541" y="1628051"/>
                  </a:lnTo>
                  <a:lnTo>
                    <a:pt x="2938564" y="1625955"/>
                  </a:lnTo>
                  <a:lnTo>
                    <a:pt x="2945015" y="1622475"/>
                  </a:lnTo>
                  <a:lnTo>
                    <a:pt x="2948914" y="1619224"/>
                  </a:lnTo>
                  <a:lnTo>
                    <a:pt x="2950883" y="1617586"/>
                  </a:lnTo>
                  <a:lnTo>
                    <a:pt x="2951315" y="1617065"/>
                  </a:lnTo>
                  <a:lnTo>
                    <a:pt x="2955760" y="1611718"/>
                  </a:lnTo>
                  <a:lnTo>
                    <a:pt x="2959252" y="1605280"/>
                  </a:lnTo>
                  <a:lnTo>
                    <a:pt x="2961348" y="1598256"/>
                  </a:lnTo>
                  <a:lnTo>
                    <a:pt x="2962033" y="1590649"/>
                  </a:lnTo>
                  <a:lnTo>
                    <a:pt x="296203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6049" y="114785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1" y="1618984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1" y="161898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496049" y="2914650"/>
            <a:ext cx="2981325" cy="1628775"/>
            <a:chOff x="6496049" y="2914650"/>
            <a:chExt cx="2981325" cy="1628775"/>
          </a:xfrm>
        </p:grpSpPr>
        <p:sp>
          <p:nvSpPr>
            <p:cNvPr id="23" name="object 23"/>
            <p:cNvSpPr/>
            <p:nvPr/>
          </p:nvSpPr>
          <p:spPr>
            <a:xfrm>
              <a:off x="6515328" y="2914649"/>
              <a:ext cx="2962275" cy="1628775"/>
            </a:xfrm>
            <a:custGeom>
              <a:avLst/>
              <a:gdLst/>
              <a:ahLst/>
              <a:cxnLst/>
              <a:rect l="l" t="t" r="r" b="b"/>
              <a:pathLst>
                <a:path w="2962275" h="1628775">
                  <a:moveTo>
                    <a:pt x="2962033" y="38074"/>
                  </a:moveTo>
                  <a:lnTo>
                    <a:pt x="2961348" y="30480"/>
                  </a:lnTo>
                  <a:lnTo>
                    <a:pt x="2959252" y="23444"/>
                  </a:lnTo>
                  <a:lnTo>
                    <a:pt x="2955760" y="17005"/>
                  </a:lnTo>
                  <a:lnTo>
                    <a:pt x="2951315" y="11658"/>
                  </a:lnTo>
                  <a:lnTo>
                    <a:pt x="2950883" y="11137"/>
                  </a:lnTo>
                  <a:lnTo>
                    <a:pt x="2948914" y="9499"/>
                  </a:lnTo>
                  <a:lnTo>
                    <a:pt x="2945015" y="6248"/>
                  </a:lnTo>
                  <a:lnTo>
                    <a:pt x="2938564" y="2768"/>
                  </a:lnTo>
                  <a:lnTo>
                    <a:pt x="2931541" y="673"/>
                  </a:lnTo>
                  <a:lnTo>
                    <a:pt x="292427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931833" y="9499"/>
                  </a:lnTo>
                  <a:lnTo>
                    <a:pt x="2938564" y="12293"/>
                  </a:lnTo>
                  <a:lnTo>
                    <a:pt x="2944139" y="17868"/>
                  </a:lnTo>
                  <a:lnTo>
                    <a:pt x="2944622" y="18351"/>
                  </a:lnTo>
                  <a:lnTo>
                    <a:pt x="2949727" y="23444"/>
                  </a:lnTo>
                  <a:lnTo>
                    <a:pt x="2952508" y="30187"/>
                  </a:lnTo>
                  <a:lnTo>
                    <a:pt x="2952508" y="1598536"/>
                  </a:lnTo>
                  <a:lnTo>
                    <a:pt x="2949727" y="1605280"/>
                  </a:lnTo>
                  <a:lnTo>
                    <a:pt x="2944622" y="1610385"/>
                  </a:lnTo>
                  <a:lnTo>
                    <a:pt x="2944139" y="1610855"/>
                  </a:lnTo>
                  <a:lnTo>
                    <a:pt x="2938564" y="1616430"/>
                  </a:lnTo>
                  <a:lnTo>
                    <a:pt x="293183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923933" y="1628749"/>
                  </a:lnTo>
                  <a:lnTo>
                    <a:pt x="2931541" y="1628051"/>
                  </a:lnTo>
                  <a:lnTo>
                    <a:pt x="2938564" y="1625955"/>
                  </a:lnTo>
                  <a:lnTo>
                    <a:pt x="2945015" y="1622475"/>
                  </a:lnTo>
                  <a:lnTo>
                    <a:pt x="2948914" y="1619224"/>
                  </a:lnTo>
                  <a:lnTo>
                    <a:pt x="2950883" y="1617586"/>
                  </a:lnTo>
                  <a:lnTo>
                    <a:pt x="2951315" y="1617065"/>
                  </a:lnTo>
                  <a:lnTo>
                    <a:pt x="2955760" y="1611718"/>
                  </a:lnTo>
                  <a:lnTo>
                    <a:pt x="2959252" y="1605280"/>
                  </a:lnTo>
                  <a:lnTo>
                    <a:pt x="2961348" y="1598256"/>
                  </a:lnTo>
                  <a:lnTo>
                    <a:pt x="2962033" y="1590649"/>
                  </a:lnTo>
                  <a:lnTo>
                    <a:pt x="296203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6049" y="291950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1" y="1618984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1" y="161898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21908" y="1741804"/>
            <a:ext cx="2460625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Are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psychology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findings </a:t>
            </a:r>
            <a:r>
              <a:rPr sz="1550" dirty="0">
                <a:latin typeface="Arial"/>
                <a:cs typeface="Arial"/>
              </a:rPr>
              <a:t>reported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published</a:t>
            </a:r>
            <a:r>
              <a:rPr sz="1550" spc="-4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papers </a:t>
            </a:r>
            <a:r>
              <a:rPr sz="1550" spc="-10" dirty="0">
                <a:latin typeface="Arial"/>
                <a:cs typeface="Arial"/>
              </a:rPr>
              <a:t>reproducible?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21908" y="3513454"/>
            <a:ext cx="2268855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What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are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predictors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of </a:t>
            </a:r>
            <a:r>
              <a:rPr sz="1550" spc="-45" dirty="0">
                <a:latin typeface="Arial"/>
                <a:cs typeface="Arial"/>
              </a:rPr>
              <a:t>employee</a:t>
            </a:r>
            <a:r>
              <a:rPr sz="1550" spc="-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retention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2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spc="-10" dirty="0">
                <a:latin typeface="Arial"/>
                <a:cs typeface="Arial"/>
              </a:rPr>
              <a:t>company?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582149" y="1143000"/>
            <a:ext cx="2733675" cy="1628775"/>
            <a:chOff x="9582149" y="1143000"/>
            <a:chExt cx="2733675" cy="1628775"/>
          </a:xfrm>
        </p:grpSpPr>
        <p:sp>
          <p:nvSpPr>
            <p:cNvPr id="28" name="object 28"/>
            <p:cNvSpPr/>
            <p:nvPr/>
          </p:nvSpPr>
          <p:spPr>
            <a:xfrm>
              <a:off x="9601428" y="1142999"/>
              <a:ext cx="2714625" cy="1628775"/>
            </a:xfrm>
            <a:custGeom>
              <a:avLst/>
              <a:gdLst/>
              <a:ahLst/>
              <a:cxnLst/>
              <a:rect l="l" t="t" r="r" b="b"/>
              <a:pathLst>
                <a:path w="2714625" h="1628775">
                  <a:moveTo>
                    <a:pt x="2714383" y="38074"/>
                  </a:moveTo>
                  <a:lnTo>
                    <a:pt x="2713698" y="30480"/>
                  </a:lnTo>
                  <a:lnTo>
                    <a:pt x="2711602" y="23444"/>
                  </a:lnTo>
                  <a:lnTo>
                    <a:pt x="2708110" y="17005"/>
                  </a:lnTo>
                  <a:lnTo>
                    <a:pt x="2703665" y="11658"/>
                  </a:lnTo>
                  <a:lnTo>
                    <a:pt x="2703233" y="11137"/>
                  </a:lnTo>
                  <a:lnTo>
                    <a:pt x="2701264" y="9499"/>
                  </a:lnTo>
                  <a:lnTo>
                    <a:pt x="2697365" y="6248"/>
                  </a:lnTo>
                  <a:lnTo>
                    <a:pt x="2690914" y="2768"/>
                  </a:lnTo>
                  <a:lnTo>
                    <a:pt x="2683891" y="673"/>
                  </a:lnTo>
                  <a:lnTo>
                    <a:pt x="267662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684183" y="9499"/>
                  </a:lnTo>
                  <a:lnTo>
                    <a:pt x="2690914" y="12293"/>
                  </a:lnTo>
                  <a:lnTo>
                    <a:pt x="2696489" y="17868"/>
                  </a:lnTo>
                  <a:lnTo>
                    <a:pt x="2696972" y="18351"/>
                  </a:lnTo>
                  <a:lnTo>
                    <a:pt x="2702077" y="23444"/>
                  </a:lnTo>
                  <a:lnTo>
                    <a:pt x="2704858" y="30187"/>
                  </a:lnTo>
                  <a:lnTo>
                    <a:pt x="2704858" y="1598536"/>
                  </a:lnTo>
                  <a:lnTo>
                    <a:pt x="2702077" y="1605280"/>
                  </a:lnTo>
                  <a:lnTo>
                    <a:pt x="2696972" y="1610385"/>
                  </a:lnTo>
                  <a:lnTo>
                    <a:pt x="2696489" y="1610855"/>
                  </a:lnTo>
                  <a:lnTo>
                    <a:pt x="2690914" y="1616430"/>
                  </a:lnTo>
                  <a:lnTo>
                    <a:pt x="268418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676283" y="1628749"/>
                  </a:lnTo>
                  <a:lnTo>
                    <a:pt x="2683891" y="1628051"/>
                  </a:lnTo>
                  <a:lnTo>
                    <a:pt x="2690914" y="1625955"/>
                  </a:lnTo>
                  <a:lnTo>
                    <a:pt x="2697365" y="1622475"/>
                  </a:lnTo>
                  <a:lnTo>
                    <a:pt x="2701264" y="1619224"/>
                  </a:lnTo>
                  <a:lnTo>
                    <a:pt x="2703233" y="1617586"/>
                  </a:lnTo>
                  <a:lnTo>
                    <a:pt x="2703665" y="1617065"/>
                  </a:lnTo>
                  <a:lnTo>
                    <a:pt x="2708110" y="1611718"/>
                  </a:lnTo>
                  <a:lnTo>
                    <a:pt x="2711602" y="1605280"/>
                  </a:lnTo>
                  <a:lnTo>
                    <a:pt x="2713698" y="1598256"/>
                  </a:lnTo>
                  <a:lnTo>
                    <a:pt x="2714383" y="1590649"/>
                  </a:lnTo>
                  <a:lnTo>
                    <a:pt x="271438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82149" y="114785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1" y="1618984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1" y="1618984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582149" y="2914650"/>
            <a:ext cx="2733675" cy="1628775"/>
            <a:chOff x="9582149" y="2914650"/>
            <a:chExt cx="2733675" cy="1628775"/>
          </a:xfrm>
        </p:grpSpPr>
        <p:sp>
          <p:nvSpPr>
            <p:cNvPr id="31" name="object 31"/>
            <p:cNvSpPr/>
            <p:nvPr/>
          </p:nvSpPr>
          <p:spPr>
            <a:xfrm>
              <a:off x="9601428" y="2914649"/>
              <a:ext cx="2714625" cy="1628775"/>
            </a:xfrm>
            <a:custGeom>
              <a:avLst/>
              <a:gdLst/>
              <a:ahLst/>
              <a:cxnLst/>
              <a:rect l="l" t="t" r="r" b="b"/>
              <a:pathLst>
                <a:path w="2714625" h="1628775">
                  <a:moveTo>
                    <a:pt x="2714383" y="38074"/>
                  </a:moveTo>
                  <a:lnTo>
                    <a:pt x="2713698" y="30480"/>
                  </a:lnTo>
                  <a:lnTo>
                    <a:pt x="2711602" y="23444"/>
                  </a:lnTo>
                  <a:lnTo>
                    <a:pt x="2708110" y="17005"/>
                  </a:lnTo>
                  <a:lnTo>
                    <a:pt x="2703665" y="11658"/>
                  </a:lnTo>
                  <a:lnTo>
                    <a:pt x="2703233" y="11137"/>
                  </a:lnTo>
                  <a:lnTo>
                    <a:pt x="2701264" y="9499"/>
                  </a:lnTo>
                  <a:lnTo>
                    <a:pt x="2697365" y="6248"/>
                  </a:lnTo>
                  <a:lnTo>
                    <a:pt x="2690914" y="2768"/>
                  </a:lnTo>
                  <a:lnTo>
                    <a:pt x="2683891" y="673"/>
                  </a:lnTo>
                  <a:lnTo>
                    <a:pt x="2676626" y="0"/>
                  </a:lnTo>
                  <a:lnTo>
                    <a:pt x="18478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2684183" y="9499"/>
                  </a:lnTo>
                  <a:lnTo>
                    <a:pt x="2690914" y="12293"/>
                  </a:lnTo>
                  <a:lnTo>
                    <a:pt x="2696489" y="17868"/>
                  </a:lnTo>
                  <a:lnTo>
                    <a:pt x="2696972" y="18351"/>
                  </a:lnTo>
                  <a:lnTo>
                    <a:pt x="2702077" y="23444"/>
                  </a:lnTo>
                  <a:lnTo>
                    <a:pt x="2704858" y="30187"/>
                  </a:lnTo>
                  <a:lnTo>
                    <a:pt x="2704858" y="1598536"/>
                  </a:lnTo>
                  <a:lnTo>
                    <a:pt x="2702077" y="1605280"/>
                  </a:lnTo>
                  <a:lnTo>
                    <a:pt x="2696972" y="1610385"/>
                  </a:lnTo>
                  <a:lnTo>
                    <a:pt x="2696489" y="1610855"/>
                  </a:lnTo>
                  <a:lnTo>
                    <a:pt x="2690914" y="1616430"/>
                  </a:lnTo>
                  <a:lnTo>
                    <a:pt x="2684183" y="1619224"/>
                  </a:lnTo>
                  <a:lnTo>
                    <a:pt x="18808" y="1619224"/>
                  </a:lnTo>
                  <a:lnTo>
                    <a:pt x="18808" y="1618983"/>
                  </a:lnTo>
                  <a:lnTo>
                    <a:pt x="0" y="1623695"/>
                  </a:lnTo>
                  <a:lnTo>
                    <a:pt x="4191" y="1625955"/>
                  </a:lnTo>
                  <a:lnTo>
                    <a:pt x="11214" y="1628051"/>
                  </a:lnTo>
                  <a:lnTo>
                    <a:pt x="18808" y="1628749"/>
                  </a:lnTo>
                  <a:lnTo>
                    <a:pt x="2676283" y="1628749"/>
                  </a:lnTo>
                  <a:lnTo>
                    <a:pt x="2683891" y="1628051"/>
                  </a:lnTo>
                  <a:lnTo>
                    <a:pt x="2690914" y="1625955"/>
                  </a:lnTo>
                  <a:lnTo>
                    <a:pt x="2697365" y="1622475"/>
                  </a:lnTo>
                  <a:lnTo>
                    <a:pt x="2701264" y="1619224"/>
                  </a:lnTo>
                  <a:lnTo>
                    <a:pt x="2703233" y="1617586"/>
                  </a:lnTo>
                  <a:lnTo>
                    <a:pt x="2703665" y="1617065"/>
                  </a:lnTo>
                  <a:lnTo>
                    <a:pt x="2708110" y="1611718"/>
                  </a:lnTo>
                  <a:lnTo>
                    <a:pt x="2711602" y="1605280"/>
                  </a:lnTo>
                  <a:lnTo>
                    <a:pt x="2713698" y="1598256"/>
                  </a:lnTo>
                  <a:lnTo>
                    <a:pt x="2714383" y="1590649"/>
                  </a:lnTo>
                  <a:lnTo>
                    <a:pt x="2714383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82149" y="2919502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19581" y="1618984"/>
                  </a:moveTo>
                  <a:lnTo>
                    <a:pt x="0" y="1585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614354"/>
                  </a:lnTo>
                  <a:lnTo>
                    <a:pt x="19581" y="1618984"/>
                  </a:lnTo>
                  <a:close/>
                </a:path>
              </a:pathLst>
            </a:custGeom>
            <a:solidFill>
              <a:srgbClr val="FD7D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704882" y="1741804"/>
            <a:ext cx="2127885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dirty="0">
                <a:latin typeface="Arial"/>
                <a:cs typeface="Arial"/>
              </a:rPr>
              <a:t>Which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brain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area</a:t>
            </a:r>
            <a:r>
              <a:rPr sz="1550" spc="-11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more </a:t>
            </a:r>
            <a:r>
              <a:rPr sz="1550" spc="-25" dirty="0">
                <a:latin typeface="Arial"/>
                <a:cs typeface="Arial"/>
              </a:rPr>
              <a:t>active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under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certain conditions?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9704882" y="3513454"/>
            <a:ext cx="2468880" cy="93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0"/>
              </a:spcBef>
            </a:pPr>
            <a:r>
              <a:rPr sz="1550" spc="-35" dirty="0">
                <a:latin typeface="Arial"/>
                <a:cs typeface="Arial"/>
              </a:rPr>
              <a:t>Does</a:t>
            </a:r>
            <a:r>
              <a:rPr sz="1550" spc="-10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new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teaching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method improve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educational outcomes?</a:t>
            </a:r>
            <a:endParaRPr sz="1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699" y="1152512"/>
            <a:ext cx="2686050" cy="504825"/>
          </a:xfrm>
          <a:prstGeom prst="rect">
            <a:avLst/>
          </a:prstGeom>
          <a:solidFill>
            <a:srgbClr val="E7F1FF">
              <a:alpha val="84999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7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Clinical</a:t>
            </a:r>
            <a:endParaRPr sz="1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7699" y="2924162"/>
            <a:ext cx="2686050" cy="495300"/>
          </a:xfrm>
          <a:prstGeom prst="rect">
            <a:avLst/>
          </a:prstGeom>
          <a:solidFill>
            <a:srgbClr val="E7F1FF">
              <a:alpha val="84999"/>
            </a:srgb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0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Developmental</a:t>
            </a:r>
            <a:endParaRPr sz="1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6149" y="1152512"/>
            <a:ext cx="2933700" cy="504825"/>
          </a:xfrm>
          <a:prstGeom prst="rect">
            <a:avLst/>
          </a:prstGeom>
          <a:solidFill>
            <a:srgbClr val="E7F2ED">
              <a:alpha val="84999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7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Cognitive</a:t>
            </a:r>
            <a:endParaRPr sz="1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86149" y="2924162"/>
            <a:ext cx="2933700" cy="495300"/>
          </a:xfrm>
          <a:prstGeom prst="rect">
            <a:avLst/>
          </a:prstGeom>
          <a:solidFill>
            <a:srgbClr val="E7F2ED">
              <a:alpha val="84999"/>
            </a:srgb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0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Social</a:t>
            </a:r>
            <a:endParaRPr sz="1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34149" y="1152512"/>
            <a:ext cx="2933700" cy="504825"/>
          </a:xfrm>
          <a:prstGeom prst="rect">
            <a:avLst/>
          </a:prstGeom>
          <a:solidFill>
            <a:srgbClr val="FFF9E6">
              <a:alpha val="84999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75"/>
              </a:spcBef>
            </a:pPr>
            <a:r>
              <a:rPr sz="1550" b="1" dirty="0">
                <a:solidFill>
                  <a:srgbClr val="1C4189"/>
                </a:solidFill>
                <a:latin typeface="Arial"/>
                <a:cs typeface="Arial"/>
              </a:rPr>
              <a:t>Meta-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Science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34149" y="2924162"/>
            <a:ext cx="2933700" cy="495300"/>
          </a:xfrm>
          <a:prstGeom prst="rect">
            <a:avLst/>
          </a:prstGeom>
          <a:solidFill>
            <a:srgbClr val="FFF9E6">
              <a:alpha val="84999"/>
            </a:srgb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0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Organisational</a:t>
            </a:r>
            <a:endParaRPr sz="1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20249" y="1152512"/>
            <a:ext cx="2686050" cy="504825"/>
          </a:xfrm>
          <a:prstGeom prst="rect">
            <a:avLst/>
          </a:prstGeom>
          <a:solidFill>
            <a:srgbClr val="FFF1E7">
              <a:alpha val="84999"/>
            </a:srgbClr>
          </a:solidFill>
        </p:spPr>
        <p:txBody>
          <a:bodyPr vert="horz" wrap="square" lIns="0" tIns="136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7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Neuroscience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20249" y="2924162"/>
            <a:ext cx="2686050" cy="495300"/>
          </a:xfrm>
          <a:prstGeom prst="rect">
            <a:avLst/>
          </a:prstGeom>
          <a:solidFill>
            <a:srgbClr val="FFF1E7">
              <a:alpha val="84999"/>
            </a:srgb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0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Educational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Can’t</a:t>
            </a:r>
            <a:r>
              <a:rPr spc="-280" dirty="0"/>
              <a:t> </a:t>
            </a:r>
            <a:r>
              <a:rPr dirty="0"/>
              <a:t>AI</a:t>
            </a:r>
            <a:r>
              <a:rPr spc="-280" dirty="0"/>
              <a:t> </a:t>
            </a:r>
            <a:r>
              <a:rPr spc="-120" dirty="0"/>
              <a:t>just</a:t>
            </a:r>
            <a:r>
              <a:rPr spc="-275" dirty="0"/>
              <a:t> </a:t>
            </a:r>
            <a:r>
              <a:rPr spc="-160" dirty="0"/>
              <a:t>do</a:t>
            </a:r>
            <a:r>
              <a:rPr spc="-280" dirty="0"/>
              <a:t> </a:t>
            </a:r>
            <a:r>
              <a:rPr spc="80" dirty="0"/>
              <a:t>it</a:t>
            </a:r>
            <a:r>
              <a:rPr spc="-280" dirty="0"/>
              <a:t> </a:t>
            </a:r>
            <a:r>
              <a:rPr spc="-20" dirty="0"/>
              <a:t>for</a:t>
            </a:r>
            <a:r>
              <a:rPr spc="-275" dirty="0"/>
              <a:t> </a:t>
            </a:r>
            <a:r>
              <a:rPr spc="-355" dirty="0"/>
              <a:t>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5066" y="1044575"/>
            <a:ext cx="601345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35" dirty="0">
                <a:solidFill>
                  <a:srgbClr val="FF0000"/>
                </a:solidFill>
                <a:latin typeface="Arial"/>
                <a:cs typeface="Arial"/>
              </a:rPr>
              <a:t>No.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5391150"/>
            <a:ext cx="12192000" cy="1323975"/>
            <a:chOff x="609599" y="5391150"/>
            <a:chExt cx="12192000" cy="1323975"/>
          </a:xfrm>
        </p:grpSpPr>
        <p:sp>
          <p:nvSpPr>
            <p:cNvPr id="5" name="object 5"/>
            <p:cNvSpPr/>
            <p:nvPr/>
          </p:nvSpPr>
          <p:spPr>
            <a:xfrm>
              <a:off x="628878" y="5391149"/>
              <a:ext cx="12172950" cy="1323975"/>
            </a:xfrm>
            <a:custGeom>
              <a:avLst/>
              <a:gdLst/>
              <a:ahLst/>
              <a:cxnLst/>
              <a:rect l="l" t="t" r="r" b="b"/>
              <a:pathLst>
                <a:path w="12172950" h="1323975">
                  <a:moveTo>
                    <a:pt x="12172709" y="38074"/>
                  </a:moveTo>
                  <a:lnTo>
                    <a:pt x="12172023" y="30480"/>
                  </a:lnTo>
                  <a:lnTo>
                    <a:pt x="12169927" y="23444"/>
                  </a:lnTo>
                  <a:lnTo>
                    <a:pt x="12166435" y="17005"/>
                  </a:lnTo>
                  <a:lnTo>
                    <a:pt x="12161990" y="11658"/>
                  </a:lnTo>
                  <a:lnTo>
                    <a:pt x="12161558" y="11137"/>
                  </a:lnTo>
                  <a:lnTo>
                    <a:pt x="12159590" y="9499"/>
                  </a:lnTo>
                  <a:lnTo>
                    <a:pt x="12155691" y="6248"/>
                  </a:lnTo>
                  <a:lnTo>
                    <a:pt x="12149239" y="2768"/>
                  </a:lnTo>
                  <a:lnTo>
                    <a:pt x="12142216" y="673"/>
                  </a:lnTo>
                  <a:lnTo>
                    <a:pt x="12134939" y="0"/>
                  </a:lnTo>
                  <a:lnTo>
                    <a:pt x="18491" y="0"/>
                  </a:lnTo>
                  <a:lnTo>
                    <a:pt x="11214" y="673"/>
                  </a:lnTo>
                  <a:lnTo>
                    <a:pt x="4191" y="2768"/>
                  </a:lnTo>
                  <a:lnTo>
                    <a:pt x="0" y="5029"/>
                  </a:lnTo>
                  <a:lnTo>
                    <a:pt x="18808" y="9740"/>
                  </a:lnTo>
                  <a:lnTo>
                    <a:pt x="18808" y="9499"/>
                  </a:lnTo>
                  <a:lnTo>
                    <a:pt x="12142508" y="9499"/>
                  </a:lnTo>
                  <a:lnTo>
                    <a:pt x="12149239" y="12293"/>
                  </a:lnTo>
                  <a:lnTo>
                    <a:pt x="12154814" y="17868"/>
                  </a:lnTo>
                  <a:lnTo>
                    <a:pt x="12155297" y="18351"/>
                  </a:lnTo>
                  <a:lnTo>
                    <a:pt x="12160402" y="23444"/>
                  </a:lnTo>
                  <a:lnTo>
                    <a:pt x="12163184" y="30187"/>
                  </a:lnTo>
                  <a:lnTo>
                    <a:pt x="12163184" y="1293736"/>
                  </a:lnTo>
                  <a:lnTo>
                    <a:pt x="12160402" y="1300480"/>
                  </a:lnTo>
                  <a:lnTo>
                    <a:pt x="12155297" y="1305585"/>
                  </a:lnTo>
                  <a:lnTo>
                    <a:pt x="12154814" y="1306055"/>
                  </a:lnTo>
                  <a:lnTo>
                    <a:pt x="12149239" y="1311630"/>
                  </a:lnTo>
                  <a:lnTo>
                    <a:pt x="12142508" y="1314424"/>
                  </a:lnTo>
                  <a:lnTo>
                    <a:pt x="18808" y="1314424"/>
                  </a:lnTo>
                  <a:lnTo>
                    <a:pt x="18808" y="1314183"/>
                  </a:lnTo>
                  <a:lnTo>
                    <a:pt x="0" y="1318895"/>
                  </a:lnTo>
                  <a:lnTo>
                    <a:pt x="4191" y="1321155"/>
                  </a:lnTo>
                  <a:lnTo>
                    <a:pt x="11214" y="1323251"/>
                  </a:lnTo>
                  <a:lnTo>
                    <a:pt x="18808" y="1323949"/>
                  </a:lnTo>
                  <a:lnTo>
                    <a:pt x="12134609" y="1323949"/>
                  </a:lnTo>
                  <a:lnTo>
                    <a:pt x="12142216" y="1323251"/>
                  </a:lnTo>
                  <a:lnTo>
                    <a:pt x="12149239" y="1321155"/>
                  </a:lnTo>
                  <a:lnTo>
                    <a:pt x="12155691" y="1317675"/>
                  </a:lnTo>
                  <a:lnTo>
                    <a:pt x="12159590" y="1314424"/>
                  </a:lnTo>
                  <a:lnTo>
                    <a:pt x="12161558" y="1312786"/>
                  </a:lnTo>
                  <a:lnTo>
                    <a:pt x="12172709" y="1285849"/>
                  </a:lnTo>
                  <a:lnTo>
                    <a:pt x="12172709" y="38074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5396002"/>
              <a:ext cx="38100" cy="1314450"/>
            </a:xfrm>
            <a:custGeom>
              <a:avLst/>
              <a:gdLst/>
              <a:ahLst/>
              <a:cxnLst/>
              <a:rect l="l" t="t" r="r" b="b"/>
              <a:pathLst>
                <a:path w="38100" h="1314450">
                  <a:moveTo>
                    <a:pt x="19581" y="1314184"/>
                  </a:moveTo>
                  <a:lnTo>
                    <a:pt x="0" y="12809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09554"/>
                  </a:lnTo>
                  <a:lnTo>
                    <a:pt x="19581" y="1314184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699" y="5400661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5524499"/>
              <a:ext cx="247649" cy="2476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6899" y="2359025"/>
            <a:ext cx="20167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90" dirty="0">
                <a:latin typeface="Arial"/>
                <a:cs typeface="Arial"/>
              </a:rPr>
              <a:t>Use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AI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allows: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143236"/>
            <a:ext cx="95249" cy="9521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82650" y="2959100"/>
            <a:ext cx="539051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2250" spc="-30" dirty="0">
                <a:latin typeface="Arial"/>
                <a:cs typeface="Arial"/>
              </a:rPr>
              <a:t>Cognitive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offloading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(</a:t>
            </a:r>
            <a:r>
              <a:rPr sz="2250" spc="-65" dirty="0">
                <a:solidFill>
                  <a:srgbClr val="003B49"/>
                </a:solidFill>
                <a:latin typeface="Arial"/>
                <a:cs typeface="Arial"/>
              </a:rPr>
              <a:t>Grinschgl,</a:t>
            </a:r>
            <a:r>
              <a:rPr sz="2250" spc="-114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90" dirty="0">
                <a:solidFill>
                  <a:srgbClr val="003B49"/>
                </a:solidFill>
                <a:latin typeface="Arial"/>
                <a:cs typeface="Arial"/>
              </a:rPr>
              <a:t>Papenmeier, </a:t>
            </a:r>
            <a:r>
              <a:rPr sz="2250" spc="-85" dirty="0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sz="2250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</a:rPr>
              <a:t>Meyerhoff</a:t>
            </a:r>
            <a:r>
              <a:rPr sz="2250" spc="-12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2021</a:t>
            </a:r>
            <a:r>
              <a:rPr sz="2250" spc="-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2700" y="2359025"/>
            <a:ext cx="27324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90" dirty="0">
                <a:latin typeface="Arial"/>
                <a:cs typeface="Arial"/>
              </a:rPr>
              <a:t>Use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AI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prevent</a:t>
            </a:r>
            <a:r>
              <a:rPr sz="2250" spc="-35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3171811"/>
            <a:ext cx="95250" cy="952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78650" y="2816225"/>
            <a:ext cx="4035425" cy="219710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thinking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50" dirty="0">
                <a:latin typeface="Arial"/>
                <a:cs typeface="Arial"/>
              </a:rPr>
              <a:t>Developing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problem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solving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skills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Learning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100" dirty="0">
                <a:latin typeface="Arial"/>
                <a:cs typeface="Arial"/>
              </a:rPr>
              <a:t>Bai,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Liu,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90" dirty="0">
                <a:latin typeface="Arial"/>
                <a:cs typeface="Arial"/>
              </a:rPr>
              <a:t>Su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</a:rPr>
              <a:t>2023</a:t>
            </a:r>
            <a:r>
              <a:rPr sz="2250" spc="-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174" y="3714736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4174" y="4257661"/>
            <a:ext cx="95250" cy="952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4800586"/>
            <a:ext cx="95250" cy="9521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47699" y="5511800"/>
            <a:ext cx="12136120" cy="1103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99695" marR="107314">
              <a:lnSpc>
                <a:spcPct val="125000"/>
              </a:lnSpc>
            </a:pPr>
            <a:r>
              <a:rPr sz="1550" spc="80" dirty="0">
                <a:latin typeface="Arial"/>
                <a:cs typeface="Arial"/>
              </a:rPr>
              <a:t>It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your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responsibility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make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best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your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degree.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95" dirty="0">
                <a:latin typeface="Arial"/>
                <a:cs typeface="Arial"/>
              </a:rPr>
              <a:t>You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leave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ability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ask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chatbot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question,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you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can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leave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range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skills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applicable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real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world.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95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0" dirty="0"/>
              <a:t> </a:t>
            </a:r>
            <a:r>
              <a:rPr spc="-180" dirty="0"/>
              <a:t>Skills</a:t>
            </a:r>
            <a:r>
              <a:rPr spc="-290" dirty="0"/>
              <a:t> </a:t>
            </a:r>
            <a:r>
              <a:rPr spc="80" dirty="0"/>
              <a:t>-</a:t>
            </a:r>
            <a:r>
              <a:rPr spc="-290" dirty="0"/>
              <a:t> </a:t>
            </a:r>
            <a:r>
              <a:rPr spc="-100" dirty="0"/>
              <a:t>in</a:t>
            </a:r>
            <a:r>
              <a:rPr spc="-285" dirty="0"/>
              <a:t> </a:t>
            </a:r>
            <a:r>
              <a:rPr spc="-20" dirty="0"/>
              <a:t>the</a:t>
            </a:r>
            <a:r>
              <a:rPr spc="-290" dirty="0"/>
              <a:t> </a:t>
            </a:r>
            <a:r>
              <a:rPr spc="-1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835025"/>
            <a:ext cx="846328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2250" spc="-65" dirty="0">
                <a:latin typeface="Arial"/>
                <a:cs typeface="Arial"/>
              </a:rPr>
              <a:t>Being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able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make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sense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crucial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skill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outside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academia. </a:t>
            </a:r>
            <a:r>
              <a:rPr sz="2250" spc="-25" dirty="0">
                <a:latin typeface="Arial"/>
                <a:cs typeface="Arial"/>
              </a:rPr>
              <a:t>Potential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career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trajectories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Psychology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graduates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data-</a:t>
            </a:r>
            <a:r>
              <a:rPr sz="2250" spc="-20" dirty="0">
                <a:latin typeface="Arial"/>
                <a:cs typeface="Arial"/>
              </a:rPr>
              <a:t>skills: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390761"/>
            <a:ext cx="95249" cy="952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650" y="2035175"/>
            <a:ext cx="273875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4550">
              <a:lnSpc>
                <a:spcPct val="158300"/>
              </a:lnSpc>
              <a:spcBef>
                <a:spcPts val="100"/>
              </a:spcBef>
            </a:pP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analyst </a:t>
            </a: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scientist </a:t>
            </a:r>
            <a:r>
              <a:rPr sz="2250" spc="-40" dirty="0">
                <a:latin typeface="Arial"/>
                <a:cs typeface="Arial"/>
              </a:rPr>
              <a:t>Insights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analyst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2250" dirty="0">
                <a:latin typeface="Arial"/>
                <a:cs typeface="Arial"/>
              </a:rPr>
              <a:t>Quantitative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specialist </a:t>
            </a:r>
            <a:r>
              <a:rPr sz="2250" dirty="0">
                <a:latin typeface="Arial"/>
                <a:cs typeface="Arial"/>
              </a:rPr>
              <a:t>Civil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Service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dirty="0">
                <a:latin typeface="Arial"/>
                <a:cs typeface="Arial"/>
              </a:rPr>
              <a:t>Market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research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933686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476611"/>
            <a:ext cx="95249" cy="952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019536"/>
            <a:ext cx="95249" cy="952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4562461"/>
            <a:ext cx="95249" cy="952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5105386"/>
            <a:ext cx="95249" cy="952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2390761"/>
            <a:ext cx="95250" cy="9521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78650" y="2035175"/>
            <a:ext cx="405701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5455">
              <a:lnSpc>
                <a:spcPct val="1583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UX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research </a:t>
            </a:r>
            <a:r>
              <a:rPr sz="2250" dirty="0">
                <a:latin typeface="Arial"/>
                <a:cs typeface="Arial"/>
              </a:rPr>
              <a:t>Industry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research </a:t>
            </a:r>
            <a:r>
              <a:rPr sz="2250" spc="-85" dirty="0">
                <a:latin typeface="Arial"/>
                <a:cs typeface="Arial"/>
              </a:rPr>
              <a:t>Academic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research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2250" dirty="0">
                <a:latin typeface="Arial"/>
                <a:cs typeface="Arial"/>
              </a:rPr>
              <a:t>Working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start-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6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companies </a:t>
            </a:r>
            <a:r>
              <a:rPr sz="2250" spc="-20" dirty="0">
                <a:latin typeface="Arial"/>
                <a:cs typeface="Arial"/>
              </a:rPr>
              <a:t>Administrative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positions </a:t>
            </a:r>
            <a:r>
              <a:rPr sz="2250" spc="-55" dirty="0">
                <a:latin typeface="Arial"/>
                <a:cs typeface="Arial"/>
              </a:rPr>
              <a:t>Professional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services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positions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2933686"/>
            <a:ext cx="95250" cy="9521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3476611"/>
            <a:ext cx="95250" cy="952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174" y="4019536"/>
            <a:ext cx="95250" cy="952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4174" y="4562461"/>
            <a:ext cx="95250" cy="952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4174" y="5105386"/>
            <a:ext cx="95250" cy="9521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6899" y="5692774"/>
            <a:ext cx="205168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85" dirty="0">
                <a:latin typeface="Arial"/>
                <a:cs typeface="Arial"/>
              </a:rPr>
              <a:t>(and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many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more)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102870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5">
                <a:moveTo>
                  <a:pt x="18819" y="9735"/>
                </a:moveTo>
                <a:lnTo>
                  <a:pt x="0" y="5030"/>
                </a:lnTo>
                <a:lnTo>
                  <a:pt x="4193" y="2761"/>
                </a:lnTo>
                <a:lnTo>
                  <a:pt x="11217" y="669"/>
                </a:lnTo>
                <a:lnTo>
                  <a:pt x="18514" y="0"/>
                </a:lnTo>
                <a:lnTo>
                  <a:pt x="12134924" y="0"/>
                </a:lnTo>
                <a:lnTo>
                  <a:pt x="12142220" y="669"/>
                </a:lnTo>
                <a:lnTo>
                  <a:pt x="12149244" y="2761"/>
                </a:lnTo>
                <a:lnTo>
                  <a:pt x="12155691" y="6249"/>
                </a:lnTo>
                <a:lnTo>
                  <a:pt x="12159595" y="9497"/>
                </a:lnTo>
                <a:lnTo>
                  <a:pt x="18819" y="9497"/>
                </a:lnTo>
                <a:lnTo>
                  <a:pt x="18819" y="9735"/>
                </a:lnTo>
                <a:close/>
              </a:path>
              <a:path w="12162155" h="18415">
                <a:moveTo>
                  <a:pt x="12155300" y="18343"/>
                </a:moveTo>
                <a:lnTo>
                  <a:pt x="12149244" y="12286"/>
                </a:lnTo>
                <a:lnTo>
                  <a:pt x="12142508" y="9497"/>
                </a:lnTo>
                <a:lnTo>
                  <a:pt x="12159595" y="9497"/>
                </a:lnTo>
                <a:lnTo>
                  <a:pt x="12161559" y="11131"/>
                </a:lnTo>
                <a:lnTo>
                  <a:pt x="12161992" y="11651"/>
                </a:lnTo>
                <a:lnTo>
                  <a:pt x="12155300" y="1834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1033553"/>
            <a:ext cx="12192000" cy="548005"/>
            <a:chOff x="609599" y="1033553"/>
            <a:chExt cx="12192000" cy="548005"/>
          </a:xfrm>
        </p:grpSpPr>
        <p:sp>
          <p:nvSpPr>
            <p:cNvPr id="4" name="object 4"/>
            <p:cNvSpPr/>
            <p:nvPr/>
          </p:nvSpPr>
          <p:spPr>
            <a:xfrm>
              <a:off x="628878" y="1039837"/>
              <a:ext cx="12172950" cy="541655"/>
            </a:xfrm>
            <a:custGeom>
              <a:avLst/>
              <a:gdLst/>
              <a:ahLst/>
              <a:cxnLst/>
              <a:rect l="l" t="t" r="r" b="b"/>
              <a:pathLst>
                <a:path w="12172950" h="541655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511086"/>
                  </a:lnTo>
                  <a:lnTo>
                    <a:pt x="12160402" y="517817"/>
                  </a:lnTo>
                  <a:lnTo>
                    <a:pt x="12155297" y="522922"/>
                  </a:lnTo>
                  <a:lnTo>
                    <a:pt x="12154814" y="523392"/>
                  </a:lnTo>
                  <a:lnTo>
                    <a:pt x="12149239" y="528980"/>
                  </a:lnTo>
                  <a:lnTo>
                    <a:pt x="12142508" y="531761"/>
                  </a:lnTo>
                  <a:lnTo>
                    <a:pt x="18808" y="531761"/>
                  </a:lnTo>
                  <a:lnTo>
                    <a:pt x="18808" y="531533"/>
                  </a:lnTo>
                  <a:lnTo>
                    <a:pt x="0" y="536232"/>
                  </a:lnTo>
                  <a:lnTo>
                    <a:pt x="4191" y="538505"/>
                  </a:lnTo>
                  <a:lnTo>
                    <a:pt x="11214" y="540588"/>
                  </a:lnTo>
                  <a:lnTo>
                    <a:pt x="18808" y="541286"/>
                  </a:lnTo>
                  <a:lnTo>
                    <a:pt x="12134609" y="541286"/>
                  </a:lnTo>
                  <a:lnTo>
                    <a:pt x="12142216" y="540588"/>
                  </a:lnTo>
                  <a:lnTo>
                    <a:pt x="12149239" y="538505"/>
                  </a:lnTo>
                  <a:lnTo>
                    <a:pt x="12155691" y="535012"/>
                  </a:lnTo>
                  <a:lnTo>
                    <a:pt x="12159590" y="531761"/>
                  </a:lnTo>
                  <a:lnTo>
                    <a:pt x="12161558" y="530136"/>
                  </a:lnTo>
                  <a:lnTo>
                    <a:pt x="12161990" y="529615"/>
                  </a:lnTo>
                  <a:lnTo>
                    <a:pt x="12166435" y="524268"/>
                  </a:lnTo>
                  <a:lnTo>
                    <a:pt x="12169927" y="517817"/>
                  </a:lnTo>
                  <a:lnTo>
                    <a:pt x="12172023" y="510794"/>
                  </a:lnTo>
                  <a:lnTo>
                    <a:pt x="12172709" y="503186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33553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19581" y="542659"/>
                  </a:moveTo>
                  <a:lnTo>
                    <a:pt x="0" y="50945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538029"/>
                  </a:lnTo>
                  <a:lnTo>
                    <a:pt x="19581" y="54265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Getting</a:t>
            </a:r>
            <a:r>
              <a:rPr spc="-245" dirty="0"/>
              <a:t> </a:t>
            </a:r>
            <a:r>
              <a:rPr spc="-20" dirty="0"/>
              <a:t>Help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5012" y="1168400"/>
            <a:ext cx="11546205" cy="2139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5" dirty="0">
                <a:latin typeface="Arial"/>
                <a:cs typeface="Arial"/>
              </a:rPr>
              <a:t>If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you’re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finding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module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challenging,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it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doesn’t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mean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that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you’re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failing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-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75" dirty="0">
                <a:latin typeface="Arial"/>
                <a:cs typeface="Arial"/>
              </a:rPr>
              <a:t>it</a:t>
            </a:r>
            <a:r>
              <a:rPr sz="1550" spc="-10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means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you’re</a:t>
            </a:r>
            <a:r>
              <a:rPr sz="1550" spc="-9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learning.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1330"/>
              </a:spcBef>
            </a:pPr>
            <a:r>
              <a:rPr sz="2250" spc="-3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quickest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help,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ask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questions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anything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Discord</a:t>
            </a:r>
            <a:endParaRPr sz="2250">
              <a:latin typeface="Arial"/>
              <a:cs typeface="Arial"/>
            </a:endParaRPr>
          </a:p>
          <a:p>
            <a:pPr marL="160020" marR="5080">
              <a:lnSpc>
                <a:spcPct val="158300"/>
              </a:lnSpc>
            </a:pP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Book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 </a:t>
            </a: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onto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the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 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R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Help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 </a:t>
            </a:r>
            <a:r>
              <a:rPr sz="2250" b="1" spc="-80" dirty="0">
                <a:solidFill>
                  <a:srgbClr val="1C4189"/>
                </a:solidFill>
                <a:latin typeface="Arial"/>
                <a:cs typeface="Arial"/>
                <a:hlinkClick r:id="rId2"/>
              </a:rPr>
              <a:t>Desk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set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one-</a:t>
            </a:r>
            <a:r>
              <a:rPr sz="2250" spc="-35" dirty="0">
                <a:latin typeface="Arial"/>
                <a:cs typeface="Arial"/>
              </a:rPr>
              <a:t>on-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help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session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teaching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team. </a:t>
            </a:r>
            <a:r>
              <a:rPr sz="2250" spc="-80" dirty="0">
                <a:latin typeface="Arial"/>
                <a:cs typeface="Arial"/>
              </a:rPr>
              <a:t>Come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your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weekly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session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help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lecturer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doctoral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009761"/>
            <a:ext cx="95249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552686"/>
            <a:ext cx="95249" cy="952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095611"/>
            <a:ext cx="95249" cy="9521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Getting</a:t>
            </a:r>
            <a:r>
              <a:rPr spc="-245" dirty="0"/>
              <a:t> </a:t>
            </a:r>
            <a:r>
              <a:rPr spc="-20" dirty="0"/>
              <a:t>Help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174" y="1009650"/>
            <a:ext cx="10610849" cy="6076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3"/>
            <a:ext cx="95249" cy="952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8"/>
            <a:ext cx="95249" cy="952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691007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What</a:t>
            </a:r>
            <a:r>
              <a:rPr spc="-305" dirty="0"/>
              <a:t> </a:t>
            </a:r>
            <a:r>
              <a:rPr spc="160" dirty="0"/>
              <a:t>It</a:t>
            </a:r>
            <a:r>
              <a:rPr spc="-300" dirty="0"/>
              <a:t> </a:t>
            </a:r>
            <a:r>
              <a:rPr spc="-305" dirty="0"/>
              <a:t>Says</a:t>
            </a:r>
            <a:r>
              <a:rPr spc="-300" dirty="0"/>
              <a:t> </a:t>
            </a:r>
            <a:r>
              <a:rPr spc="-55" dirty="0"/>
              <a:t>On</a:t>
            </a:r>
            <a:r>
              <a:rPr spc="-300" dirty="0"/>
              <a:t> </a:t>
            </a:r>
            <a:r>
              <a:rPr spc="-100" dirty="0"/>
              <a:t>The</a:t>
            </a:r>
            <a:r>
              <a:rPr spc="-300" dirty="0"/>
              <a:t> </a:t>
            </a:r>
            <a:r>
              <a:rPr spc="-25" dirty="0"/>
              <a:t>Tin</a:t>
            </a:r>
          </a:p>
          <a:p>
            <a:pPr marL="297815" marR="5080">
              <a:lnSpc>
                <a:spcPct val="158300"/>
              </a:lnSpc>
              <a:spcBef>
                <a:spcPts val="630"/>
              </a:spcBef>
            </a:pP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First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year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core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statistics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8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research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0" dirty="0">
                <a:solidFill>
                  <a:srgbClr val="000000"/>
                </a:solidFill>
                <a:latin typeface="Arial"/>
                <a:cs typeface="Arial"/>
              </a:rPr>
              <a:t>module </a:t>
            </a:r>
            <a:r>
              <a:rPr sz="2250" b="0" spc="-60" dirty="0">
                <a:solidFill>
                  <a:srgbClr val="000000"/>
                </a:solidFill>
                <a:latin typeface="Arial"/>
                <a:cs typeface="Arial"/>
              </a:rPr>
              <a:t>Comprises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5" dirty="0">
                <a:solidFill>
                  <a:srgbClr val="000000"/>
                </a:solidFill>
                <a:latin typeface="Arial"/>
                <a:cs typeface="Arial"/>
              </a:rPr>
              <a:t>lectures,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skills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5" dirty="0">
                <a:solidFill>
                  <a:srgbClr val="000000"/>
                </a:solidFill>
                <a:latin typeface="Arial"/>
                <a:cs typeface="Arial"/>
              </a:rPr>
              <a:t>labs,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8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40" dirty="0">
                <a:solidFill>
                  <a:srgbClr val="000000"/>
                </a:solidFill>
                <a:latin typeface="Arial"/>
                <a:cs typeface="Arial"/>
              </a:rPr>
              <a:t>practical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sessions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590798"/>
            <a:ext cx="95249" cy="952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19174" y="310514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35909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174" y="407669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9174" y="456247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2650" y="2263775"/>
            <a:ext cx="7100570" cy="251142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250" dirty="0">
                <a:latin typeface="Arial"/>
                <a:cs typeface="Arial"/>
              </a:rPr>
              <a:t>What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you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learn?</a:t>
            </a:r>
            <a:endParaRPr sz="2250">
              <a:latin typeface="Arial"/>
              <a:cs typeface="Arial"/>
            </a:endParaRPr>
          </a:p>
          <a:p>
            <a:pPr marL="393065" marR="381635">
              <a:lnSpc>
                <a:spcPct val="141700"/>
              </a:lnSpc>
              <a:spcBef>
                <a:spcPts val="225"/>
              </a:spcBef>
            </a:pPr>
            <a:r>
              <a:rPr sz="2250" spc="-25" dirty="0">
                <a:latin typeface="Arial"/>
                <a:cs typeface="Arial"/>
              </a:rPr>
              <a:t>Data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literacy: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think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like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scientist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data </a:t>
            </a:r>
            <a:r>
              <a:rPr sz="2250" dirty="0">
                <a:latin typeface="Arial"/>
                <a:cs typeface="Arial"/>
              </a:rPr>
              <a:t>Working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data: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cleaning,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wrangling,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summarising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41700"/>
              </a:lnSpc>
            </a:pPr>
            <a:r>
              <a:rPr sz="2250" spc="-220" dirty="0">
                <a:latin typeface="Arial"/>
                <a:cs typeface="Arial"/>
              </a:rPr>
              <a:t>R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skills: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using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RStudio/Quarto,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writing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reading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code </a:t>
            </a:r>
            <a:r>
              <a:rPr sz="2250" spc="-45" dirty="0">
                <a:latin typeface="Arial"/>
                <a:cs typeface="Arial"/>
              </a:rPr>
              <a:t>Statistics: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NHST,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common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tests,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linear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41299"/>
            <a:ext cx="5020310" cy="1097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0" b="0" spc="-484" dirty="0">
                <a:solidFill>
                  <a:srgbClr val="000000"/>
                </a:solidFill>
                <a:latin typeface="Apple Color Emoji"/>
                <a:cs typeface="Apple Color Emoji"/>
              </a:rPr>
              <a:t>✨</a:t>
            </a:r>
            <a:r>
              <a:rPr sz="5600" spc="-484" dirty="0"/>
              <a:t>Questions?</a:t>
            </a:r>
            <a:r>
              <a:rPr sz="7000" b="0" spc="-484" dirty="0">
                <a:solidFill>
                  <a:srgbClr val="000000"/>
                </a:solidFill>
                <a:latin typeface="Apple Color Emoji"/>
                <a:cs typeface="Apple Color Emoji"/>
              </a:rPr>
              <a:t>✨</a:t>
            </a:r>
            <a:endParaRPr sz="7000">
              <a:latin typeface="Apple Color Emoji"/>
              <a:cs typeface="Apple Color Emoj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924" y="1294130"/>
            <a:ext cx="11539855" cy="8064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550" spc="-65" dirty="0">
                <a:latin typeface="Arial"/>
                <a:cs typeface="Arial"/>
              </a:rPr>
              <a:t>Bai,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70" dirty="0">
                <a:latin typeface="Arial"/>
                <a:cs typeface="Arial"/>
              </a:rPr>
              <a:t>Long,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Xiangfei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Liu,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Jiacan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25" dirty="0">
                <a:latin typeface="Arial"/>
                <a:cs typeface="Arial"/>
              </a:rPr>
              <a:t>Su.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2023.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“ChatGPT: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The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Cognitive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Effects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on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Learning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Memory.”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i="1" spc="-70" dirty="0">
                <a:latin typeface="Arial"/>
                <a:cs typeface="Arial"/>
              </a:rPr>
              <a:t>Brain-</a:t>
            </a:r>
            <a:r>
              <a:rPr sz="1550" i="1" spc="-175" dirty="0">
                <a:latin typeface="Arial"/>
                <a:cs typeface="Arial"/>
              </a:rPr>
              <a:t>X</a:t>
            </a:r>
            <a:r>
              <a:rPr sz="1550" i="1" spc="-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</a:t>
            </a:r>
            <a:r>
              <a:rPr sz="1550" spc="-90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(3):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e30.</a:t>
            </a:r>
            <a:endParaRPr sz="1550">
              <a:latin typeface="Arial"/>
              <a:cs typeface="Arial"/>
            </a:endParaRPr>
          </a:p>
          <a:p>
            <a:pPr marL="412115" marR="5080" indent="-400050">
              <a:lnSpc>
                <a:spcPts val="2100"/>
              </a:lnSpc>
              <a:spcBef>
                <a:spcPts val="30"/>
              </a:spcBef>
            </a:pPr>
            <a:r>
              <a:rPr sz="1550" spc="-35" dirty="0">
                <a:latin typeface="Arial"/>
                <a:cs typeface="Arial"/>
              </a:rPr>
              <a:t>Grinschgl,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Sandra,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Frank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Papenmeier,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Hauke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25" dirty="0">
                <a:latin typeface="Arial"/>
                <a:cs typeface="Arial"/>
              </a:rPr>
              <a:t>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Meyerhoff.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2021.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“Consequences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Cognitive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Offloading: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Boosting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Performance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but </a:t>
            </a:r>
            <a:r>
              <a:rPr sz="1550" spc="-10" dirty="0">
                <a:latin typeface="Arial"/>
                <a:cs typeface="Arial"/>
              </a:rPr>
              <a:t>Diminishing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Memory.”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i="1" spc="-45" dirty="0">
                <a:latin typeface="Arial"/>
                <a:cs typeface="Arial"/>
              </a:rPr>
              <a:t>Quarterly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65" dirty="0">
                <a:latin typeface="Arial"/>
                <a:cs typeface="Arial"/>
              </a:rPr>
              <a:t>Journal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45" dirty="0">
                <a:latin typeface="Arial"/>
                <a:cs typeface="Arial"/>
              </a:rPr>
              <a:t>of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i="1" spc="-75" dirty="0">
                <a:latin typeface="Arial"/>
                <a:cs typeface="Arial"/>
              </a:rPr>
              <a:t>Experimental</a:t>
            </a:r>
            <a:r>
              <a:rPr sz="1550" i="1" spc="40" dirty="0">
                <a:latin typeface="Arial"/>
                <a:cs typeface="Arial"/>
              </a:rPr>
              <a:t> </a:t>
            </a:r>
            <a:r>
              <a:rPr sz="1550" i="1" spc="-105" dirty="0">
                <a:latin typeface="Arial"/>
                <a:cs typeface="Arial"/>
              </a:rPr>
              <a:t>Psychology</a:t>
            </a:r>
            <a:r>
              <a:rPr sz="1550" i="1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74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(9):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1477–96.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https://doi.org/10.1177/17470218211008060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Contact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457573"/>
            <a:ext cx="95249" cy="952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943348"/>
            <a:ext cx="95249" cy="95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429123"/>
            <a:ext cx="95249" cy="952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731003"/>
            <a:ext cx="6859270" cy="1215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480"/>
              </a:spcBef>
            </a:pPr>
            <a:r>
              <a:rPr sz="2800" spc="-90" dirty="0">
                <a:latin typeface="Apple Color Emoji"/>
                <a:cs typeface="Apple Color Emoji"/>
              </a:rPr>
              <a:t>✨</a:t>
            </a:r>
            <a:r>
              <a:rPr sz="2250" spc="-90" dirty="0">
                <a:latin typeface="Arial"/>
                <a:cs typeface="Arial"/>
              </a:rPr>
              <a:t>Module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email: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analysingdata.psychology@sussex.ac.uk</a:t>
            </a:r>
            <a:r>
              <a:rPr sz="2250" spc="-1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Module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Discord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rolled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over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PaaS!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1872678"/>
            <a:ext cx="5405755" cy="276923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900" b="1" spc="70" dirty="0">
                <a:solidFill>
                  <a:srgbClr val="003B49"/>
                </a:solidFill>
                <a:latin typeface="Arial"/>
                <a:cs typeface="Arial"/>
              </a:rPr>
              <a:t>Dr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85" dirty="0">
                <a:solidFill>
                  <a:srgbClr val="003B49"/>
                </a:solidFill>
                <a:latin typeface="Arial"/>
                <a:cs typeface="Arial"/>
              </a:rPr>
              <a:t>Jennifer</a:t>
            </a:r>
            <a:r>
              <a:rPr sz="2900" b="1" spc="-21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003B49"/>
                </a:solidFill>
                <a:latin typeface="Arial"/>
                <a:cs typeface="Arial"/>
              </a:rPr>
              <a:t>Mankin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250" spc="-20" dirty="0">
                <a:latin typeface="Arial"/>
                <a:cs typeface="Arial"/>
              </a:rPr>
              <a:t>Confidential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queries: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10" dirty="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J.Mankin@sussex.ac.uk</a:t>
            </a:r>
            <a:endParaRPr sz="2250">
              <a:latin typeface="Arial"/>
              <a:cs typeface="Arial"/>
            </a:endParaRPr>
          </a:p>
          <a:p>
            <a:pPr marL="297815" marR="418465">
              <a:lnSpc>
                <a:spcPct val="141700"/>
              </a:lnSpc>
              <a:spcBef>
                <a:spcPts val="1120"/>
              </a:spcBef>
            </a:pPr>
            <a:r>
              <a:rPr sz="2250" spc="-40" dirty="0">
                <a:latin typeface="Arial"/>
                <a:cs typeface="Arial"/>
              </a:rPr>
              <a:t>Convenor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primary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point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contact </a:t>
            </a:r>
            <a:r>
              <a:rPr sz="2250" spc="-65" dirty="0">
                <a:latin typeface="Arial"/>
                <a:cs typeface="Arial"/>
              </a:rPr>
              <a:t>Lectures,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Labs,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Practicals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10" dirty="0">
                <a:latin typeface="Arial"/>
                <a:cs typeface="Arial"/>
              </a:rPr>
              <a:t>All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module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admin,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assessments,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queries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4174" y="2914648"/>
            <a:ext cx="95250" cy="952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4174" y="3400423"/>
            <a:ext cx="95250" cy="952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4174" y="3886198"/>
            <a:ext cx="95250" cy="952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5133973"/>
            <a:ext cx="95250" cy="9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62700" y="2073275"/>
            <a:ext cx="3931285" cy="3273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70" dirty="0">
                <a:solidFill>
                  <a:srgbClr val="003B49"/>
                </a:solidFill>
                <a:latin typeface="Arial"/>
                <a:cs typeface="Arial"/>
              </a:rPr>
              <a:t>Dr</a:t>
            </a:r>
            <a:r>
              <a:rPr sz="2900" b="1" spc="-15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003B49"/>
                </a:solidFill>
                <a:latin typeface="Arial"/>
                <a:cs typeface="Arial"/>
              </a:rPr>
              <a:t>Martina</a:t>
            </a:r>
            <a:r>
              <a:rPr sz="2900" b="1" spc="-15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003B49"/>
                </a:solidFill>
                <a:latin typeface="Arial"/>
                <a:cs typeface="Arial"/>
              </a:rPr>
              <a:t>Sladekova</a:t>
            </a:r>
            <a:endParaRPr sz="2900">
              <a:latin typeface="Arial"/>
              <a:cs typeface="Arial"/>
            </a:endParaRPr>
          </a:p>
          <a:p>
            <a:pPr marL="228600" marR="2036445">
              <a:lnSpc>
                <a:spcPct val="141700"/>
              </a:lnSpc>
              <a:spcBef>
                <a:spcPts val="770"/>
              </a:spcBef>
            </a:pPr>
            <a:r>
              <a:rPr sz="2250" spc="-40" dirty="0">
                <a:latin typeface="Arial"/>
                <a:cs typeface="Arial"/>
              </a:rPr>
              <a:t>Co-</a:t>
            </a:r>
            <a:r>
              <a:rPr sz="2250" spc="-10" dirty="0">
                <a:latin typeface="Arial"/>
                <a:cs typeface="Arial"/>
              </a:rPr>
              <a:t>convenor </a:t>
            </a:r>
            <a:r>
              <a:rPr sz="2250" spc="-30" dirty="0">
                <a:latin typeface="Arial"/>
                <a:cs typeface="Arial"/>
              </a:rPr>
              <a:t>Website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Lead</a:t>
            </a:r>
            <a:endParaRPr sz="22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25"/>
              </a:spcBef>
            </a:pPr>
            <a:r>
              <a:rPr sz="2250" spc="-65" dirty="0">
                <a:latin typeface="Arial"/>
                <a:cs typeface="Arial"/>
              </a:rPr>
              <a:t>Lectures,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Labs,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900" b="1" spc="70" dirty="0">
                <a:solidFill>
                  <a:srgbClr val="003B49"/>
                </a:solidFill>
                <a:latin typeface="Arial"/>
                <a:cs typeface="Arial"/>
              </a:rPr>
              <a:t>Dr</a:t>
            </a:r>
            <a:r>
              <a:rPr sz="2900" b="1" spc="-23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60" dirty="0">
                <a:solidFill>
                  <a:srgbClr val="003B49"/>
                </a:solidFill>
                <a:latin typeface="Arial"/>
                <a:cs typeface="Arial"/>
              </a:rPr>
              <a:t>Jenny</a:t>
            </a:r>
            <a:r>
              <a:rPr sz="2900" b="1" spc="-229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003B49"/>
                </a:solidFill>
                <a:latin typeface="Arial"/>
                <a:cs typeface="Arial"/>
              </a:rPr>
              <a:t>Terry</a:t>
            </a:r>
            <a:endParaRPr sz="29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970"/>
              </a:spcBef>
            </a:pPr>
            <a:r>
              <a:rPr sz="2250" spc="-65" dirty="0">
                <a:latin typeface="Arial"/>
                <a:cs typeface="Arial"/>
              </a:rPr>
              <a:t>Lectures,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35" dirty="0">
                <a:latin typeface="Arial"/>
                <a:cs typeface="Arial"/>
              </a:rPr>
              <a:t>Labs,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Practicals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567753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75" dirty="0"/>
              <a:t>Module</a:t>
            </a:r>
            <a:r>
              <a:rPr sz="5600" spc="-420" dirty="0"/>
              <a:t> </a:t>
            </a:r>
            <a:r>
              <a:rPr sz="5600" spc="-75" dirty="0"/>
              <a:t>Structure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4981576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3"/>
                </a:moveTo>
                <a:lnTo>
                  <a:pt x="0" y="5058"/>
                </a:lnTo>
                <a:lnTo>
                  <a:pt x="4193" y="2789"/>
                </a:lnTo>
                <a:lnTo>
                  <a:pt x="11217" y="697"/>
                </a:lnTo>
                <a:lnTo>
                  <a:pt x="18819" y="0"/>
                </a:lnTo>
                <a:lnTo>
                  <a:pt x="12134619" y="0"/>
                </a:lnTo>
                <a:lnTo>
                  <a:pt x="12142220" y="697"/>
                </a:lnTo>
                <a:lnTo>
                  <a:pt x="12149244" y="2789"/>
                </a:lnTo>
                <a:lnTo>
                  <a:pt x="12155691" y="6276"/>
                </a:lnTo>
                <a:lnTo>
                  <a:pt x="12159595" y="9524"/>
                </a:lnTo>
                <a:lnTo>
                  <a:pt x="18819" y="9524"/>
                </a:lnTo>
                <a:lnTo>
                  <a:pt x="18819" y="9763"/>
                </a:lnTo>
                <a:close/>
              </a:path>
              <a:path w="12162155" h="18414">
                <a:moveTo>
                  <a:pt x="12155300" y="18370"/>
                </a:moveTo>
                <a:lnTo>
                  <a:pt x="12149244" y="12314"/>
                </a:lnTo>
                <a:lnTo>
                  <a:pt x="12142508" y="9524"/>
                </a:lnTo>
                <a:lnTo>
                  <a:pt x="12159595" y="9524"/>
                </a:lnTo>
                <a:lnTo>
                  <a:pt x="12161560" y="11159"/>
                </a:lnTo>
                <a:lnTo>
                  <a:pt x="12161992" y="11679"/>
                </a:lnTo>
                <a:lnTo>
                  <a:pt x="12155300" y="1837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4986470"/>
            <a:ext cx="12192000" cy="1024255"/>
            <a:chOff x="609599" y="4986470"/>
            <a:chExt cx="12192000" cy="1024255"/>
          </a:xfrm>
        </p:grpSpPr>
        <p:sp>
          <p:nvSpPr>
            <p:cNvPr id="4" name="object 4"/>
            <p:cNvSpPr/>
            <p:nvPr/>
          </p:nvSpPr>
          <p:spPr>
            <a:xfrm>
              <a:off x="628878" y="4992738"/>
              <a:ext cx="12172950" cy="1017905"/>
            </a:xfrm>
            <a:custGeom>
              <a:avLst/>
              <a:gdLst/>
              <a:ahLst/>
              <a:cxnLst/>
              <a:rect l="l" t="t" r="r" b="b"/>
              <a:pathLst>
                <a:path w="12172950" h="1017904">
                  <a:moveTo>
                    <a:pt x="12172709" y="26949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43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87336"/>
                  </a:lnTo>
                  <a:lnTo>
                    <a:pt x="12160402" y="994067"/>
                  </a:lnTo>
                  <a:lnTo>
                    <a:pt x="12155297" y="999172"/>
                  </a:lnTo>
                  <a:lnTo>
                    <a:pt x="12154814" y="999655"/>
                  </a:lnTo>
                  <a:lnTo>
                    <a:pt x="12149239" y="1005230"/>
                  </a:lnTo>
                  <a:lnTo>
                    <a:pt x="12142508" y="1008024"/>
                  </a:lnTo>
                  <a:lnTo>
                    <a:pt x="18808" y="1008024"/>
                  </a:lnTo>
                  <a:lnTo>
                    <a:pt x="18808" y="1007783"/>
                  </a:lnTo>
                  <a:lnTo>
                    <a:pt x="0" y="1012482"/>
                  </a:lnTo>
                  <a:lnTo>
                    <a:pt x="4191" y="1014755"/>
                  </a:lnTo>
                  <a:lnTo>
                    <a:pt x="11214" y="1016850"/>
                  </a:lnTo>
                  <a:lnTo>
                    <a:pt x="18796" y="1017536"/>
                  </a:lnTo>
                  <a:lnTo>
                    <a:pt x="12134634" y="1017536"/>
                  </a:lnTo>
                  <a:lnTo>
                    <a:pt x="12161990" y="1005865"/>
                  </a:lnTo>
                  <a:lnTo>
                    <a:pt x="12166435" y="1000518"/>
                  </a:lnTo>
                  <a:lnTo>
                    <a:pt x="12169927" y="994067"/>
                  </a:lnTo>
                  <a:lnTo>
                    <a:pt x="12172023" y="987044"/>
                  </a:lnTo>
                  <a:lnTo>
                    <a:pt x="12172709" y="979449"/>
                  </a:lnTo>
                  <a:lnTo>
                    <a:pt x="12172709" y="2694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986470"/>
              <a:ext cx="38100" cy="1019175"/>
            </a:xfrm>
            <a:custGeom>
              <a:avLst/>
              <a:gdLst/>
              <a:ahLst/>
              <a:cxnLst/>
              <a:rect l="l" t="t" r="r" b="b"/>
              <a:pathLst>
                <a:path w="38100" h="1019175">
                  <a:moveTo>
                    <a:pt x="19582" y="1018908"/>
                  </a:moveTo>
                  <a:lnTo>
                    <a:pt x="0" y="9857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014279"/>
                  </a:lnTo>
                  <a:lnTo>
                    <a:pt x="19582" y="1018908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4991097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FBEBEC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5114924"/>
              <a:ext cx="247649" cy="2476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3532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Types</a:t>
            </a:r>
            <a:r>
              <a:rPr spc="-285" dirty="0"/>
              <a:t> </a:t>
            </a:r>
            <a:r>
              <a:rPr spc="-55" dirty="0"/>
              <a:t>of</a:t>
            </a:r>
            <a:r>
              <a:rPr spc="-285" dirty="0"/>
              <a:t> </a:t>
            </a:r>
            <a:r>
              <a:rPr spc="-290" dirty="0"/>
              <a:t>Sessions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28797"/>
            <a:ext cx="95249" cy="952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14572"/>
            <a:ext cx="95249" cy="952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562347"/>
            <a:ext cx="95249" cy="952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419597"/>
            <a:ext cx="95249" cy="9524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6899" y="987425"/>
            <a:ext cx="6059170" cy="3644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10" dirty="0">
                <a:solidFill>
                  <a:srgbClr val="003B49"/>
                </a:solidFill>
                <a:latin typeface="Arial"/>
                <a:cs typeface="Arial"/>
              </a:rPr>
              <a:t>Lecture</a:t>
            </a:r>
            <a:endParaRPr sz="2900">
              <a:latin typeface="Arial"/>
              <a:cs typeface="Arial"/>
            </a:endParaRPr>
          </a:p>
          <a:p>
            <a:pPr marL="297815" marR="5080">
              <a:lnSpc>
                <a:spcPct val="141700"/>
              </a:lnSpc>
              <a:spcBef>
                <a:spcPts val="770"/>
              </a:spcBef>
            </a:pPr>
            <a:r>
              <a:rPr sz="2250" spc="-40" dirty="0">
                <a:latin typeface="Arial"/>
                <a:cs typeface="Arial"/>
              </a:rPr>
              <a:t>One-</a:t>
            </a:r>
            <a:r>
              <a:rPr sz="2250" dirty="0">
                <a:latin typeface="Arial"/>
                <a:cs typeface="Arial"/>
              </a:rPr>
              <a:t>hour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lecture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session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Wednesday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mornings </a:t>
            </a:r>
            <a:r>
              <a:rPr sz="2250" spc="-70" dirty="0">
                <a:latin typeface="Arial"/>
                <a:cs typeface="Arial"/>
              </a:rPr>
              <a:t>Concepts,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ideas,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statistical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tests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principles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3650" spc="-220" dirty="0">
                <a:latin typeface="Apple Color Emoji"/>
                <a:cs typeface="Apple Color Emoji"/>
              </a:rPr>
              <a:t>✨</a:t>
            </a:r>
            <a:r>
              <a:rPr sz="2900" b="1" spc="-220" dirty="0">
                <a:solidFill>
                  <a:srgbClr val="003B49"/>
                </a:solidFill>
                <a:latin typeface="Arial"/>
                <a:cs typeface="Arial"/>
              </a:rPr>
              <a:t>Skills</a:t>
            </a:r>
            <a:r>
              <a:rPr sz="2900" b="1" spc="-21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5" dirty="0">
                <a:solidFill>
                  <a:srgbClr val="003B49"/>
                </a:solidFill>
                <a:latin typeface="Arial"/>
                <a:cs typeface="Arial"/>
              </a:rPr>
              <a:t>Lab</a:t>
            </a:r>
            <a:endParaRPr sz="2900">
              <a:latin typeface="Arial"/>
              <a:cs typeface="Arial"/>
            </a:endParaRPr>
          </a:p>
          <a:p>
            <a:pPr marL="297815" marR="819150">
              <a:lnSpc>
                <a:spcPct val="108300"/>
              </a:lnSpc>
              <a:spcBef>
                <a:spcPts val="1595"/>
              </a:spcBef>
            </a:pPr>
            <a:r>
              <a:rPr sz="2250" spc="-40" dirty="0">
                <a:latin typeface="Arial"/>
                <a:cs typeface="Arial"/>
              </a:rPr>
              <a:t>One-</a:t>
            </a:r>
            <a:r>
              <a:rPr sz="2250" dirty="0">
                <a:latin typeface="Arial"/>
                <a:cs typeface="Arial"/>
              </a:rPr>
              <a:t>hour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interactive,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live-</a:t>
            </a:r>
            <a:r>
              <a:rPr sz="2250" spc="-55" dirty="0">
                <a:latin typeface="Arial"/>
                <a:cs typeface="Arial"/>
              </a:rPr>
              <a:t>coding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session </a:t>
            </a:r>
            <a:r>
              <a:rPr sz="2250" spc="-60" dirty="0">
                <a:latin typeface="Arial"/>
                <a:cs typeface="Arial"/>
              </a:rPr>
              <a:t>Thursday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afternoons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think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work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1828797"/>
            <a:ext cx="95250" cy="9524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15174" y="23145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5174" y="280034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5174" y="328612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3771897"/>
            <a:ext cx="95250" cy="9524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762700" y="894149"/>
            <a:ext cx="4930140" cy="3090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spc="-40" dirty="0">
                <a:latin typeface="Apple Color Emoji"/>
                <a:cs typeface="Apple Color Emoji"/>
              </a:rPr>
              <a:t>✨</a:t>
            </a:r>
            <a:r>
              <a:rPr sz="2900" b="1" spc="-40" dirty="0">
                <a:solidFill>
                  <a:srgbClr val="003B49"/>
                </a:solidFill>
                <a:latin typeface="Arial"/>
                <a:cs typeface="Arial"/>
              </a:rPr>
              <a:t>Practical</a:t>
            </a:r>
            <a:endParaRPr sz="2900">
              <a:latin typeface="Arial"/>
              <a:cs typeface="Arial"/>
            </a:endParaRPr>
          </a:p>
          <a:p>
            <a:pPr marL="609600" marR="307975" indent="-381000">
              <a:lnSpc>
                <a:spcPct val="141700"/>
              </a:lnSpc>
              <a:spcBef>
                <a:spcPts val="615"/>
              </a:spcBef>
            </a:pPr>
            <a:r>
              <a:rPr sz="2250" spc="-70" dirty="0">
                <a:latin typeface="Arial"/>
                <a:cs typeface="Arial"/>
              </a:rPr>
              <a:t>Two-</a:t>
            </a:r>
            <a:r>
              <a:rPr sz="2250" dirty="0">
                <a:latin typeface="Arial"/>
                <a:cs typeface="Arial"/>
              </a:rPr>
              <a:t>hour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supported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time </a:t>
            </a:r>
            <a:r>
              <a:rPr sz="2250" spc="-90" dirty="0">
                <a:latin typeface="Arial"/>
                <a:cs typeface="Arial"/>
              </a:rPr>
              <a:t>Ask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questions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help </a:t>
            </a: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tutorial/worksheet </a:t>
            </a:r>
            <a:r>
              <a:rPr sz="2250" spc="-190" dirty="0">
                <a:latin typeface="Arial"/>
                <a:cs typeface="Arial"/>
              </a:rPr>
              <a:t>Take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</a:t>
            </a:r>
            <a:endParaRPr sz="22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25"/>
              </a:spcBef>
            </a:pPr>
            <a:r>
              <a:rPr sz="2250" dirty="0">
                <a:latin typeface="Arial"/>
                <a:cs typeface="Arial"/>
              </a:rPr>
              <a:t>Multiple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sessions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throughout</a:t>
            </a:r>
            <a:r>
              <a:rPr sz="2250" spc="-8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7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week</a:t>
            </a:r>
            <a:endParaRPr sz="22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0" name="object 20"/>
          <p:cNvSpPr txBox="1"/>
          <p:nvPr/>
        </p:nvSpPr>
        <p:spPr>
          <a:xfrm>
            <a:off x="647699" y="5102225"/>
            <a:ext cx="12136120" cy="808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Important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99695">
              <a:lnSpc>
                <a:spcPct val="100000"/>
              </a:lnSpc>
            </a:pPr>
            <a:r>
              <a:rPr sz="1550" spc="-50" dirty="0">
                <a:latin typeface="Arial"/>
                <a:cs typeface="Arial"/>
              </a:rPr>
              <a:t>Skills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75" dirty="0">
                <a:latin typeface="Arial"/>
                <a:cs typeface="Arial"/>
              </a:rPr>
              <a:t>Labs </a:t>
            </a:r>
            <a:r>
              <a:rPr sz="1550" spc="-25" dirty="0">
                <a:latin typeface="Arial"/>
                <a:cs typeface="Arial"/>
              </a:rPr>
              <a:t>are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not</a:t>
            </a:r>
            <a:r>
              <a:rPr sz="1550" b="1" spc="-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1C4189"/>
                </a:solidFill>
                <a:latin typeface="Arial"/>
                <a:cs typeface="Arial"/>
              </a:rPr>
              <a:t>optional</a:t>
            </a:r>
            <a:r>
              <a:rPr sz="1550" spc="-20" dirty="0">
                <a:latin typeface="Arial"/>
                <a:cs typeface="Arial"/>
              </a:rPr>
              <a:t>!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They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are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distinct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from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lectures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contribute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55" dirty="0">
                <a:latin typeface="Arial"/>
                <a:cs typeface="Arial"/>
              </a:rPr>
              <a:t>to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your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assessments.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Topics</a:t>
            </a:r>
            <a:r>
              <a:rPr spc="-290" dirty="0"/>
              <a:t> </a:t>
            </a:r>
            <a:r>
              <a:rPr spc="-6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831723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14" dirty="0">
                <a:latin typeface="Arial"/>
                <a:cs typeface="Arial"/>
              </a:rPr>
              <a:t>Teaching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sessions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grouped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around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topics,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which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cover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two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weeks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914647"/>
            <a:ext cx="95249" cy="952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340042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388619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371972"/>
            <a:ext cx="95249" cy="952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857747"/>
            <a:ext cx="95249" cy="952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899" y="2073275"/>
            <a:ext cx="5045075" cy="2997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65" dirty="0">
                <a:solidFill>
                  <a:srgbClr val="003B49"/>
                </a:solidFill>
                <a:latin typeface="Arial"/>
                <a:cs typeface="Arial"/>
              </a:rPr>
              <a:t>First</a:t>
            </a:r>
            <a:r>
              <a:rPr sz="2900" b="1" spc="-20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003B49"/>
                </a:solidFill>
                <a:latin typeface="Arial"/>
                <a:cs typeface="Arial"/>
              </a:rPr>
              <a:t>Week</a:t>
            </a:r>
            <a:endParaRPr sz="2900">
              <a:latin typeface="Arial"/>
              <a:cs typeface="Arial"/>
            </a:endParaRPr>
          </a:p>
          <a:p>
            <a:pPr marL="678815" marR="650240" indent="-381000">
              <a:lnSpc>
                <a:spcPct val="141700"/>
              </a:lnSpc>
              <a:spcBef>
                <a:spcPts val="770"/>
              </a:spcBef>
            </a:pPr>
            <a:r>
              <a:rPr sz="2250" dirty="0">
                <a:latin typeface="Arial"/>
                <a:cs typeface="Arial"/>
              </a:rPr>
              <a:t>Most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materials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released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Tuesdays </a:t>
            </a:r>
            <a:r>
              <a:rPr sz="2250" spc="-55" dirty="0">
                <a:latin typeface="Arial"/>
                <a:cs typeface="Arial"/>
              </a:rPr>
              <a:t>Lecture,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Lab,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Tutorial </a:t>
            </a:r>
            <a:r>
              <a:rPr sz="2250" spc="-50" dirty="0">
                <a:latin typeface="Arial"/>
                <a:cs typeface="Arial"/>
              </a:rPr>
              <a:t>Posit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Cloud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project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35" dirty="0">
                <a:latin typeface="Arial"/>
                <a:cs typeface="Arial"/>
              </a:rPr>
              <a:t>Lecture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Wednesday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morning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25"/>
              </a:spcBef>
            </a:pPr>
            <a:r>
              <a:rPr sz="2250" spc="-80" dirty="0">
                <a:latin typeface="Arial"/>
                <a:cs typeface="Arial"/>
              </a:rPr>
              <a:t>Skills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Lab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solutions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Thursday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afternoon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2914647"/>
            <a:ext cx="95250" cy="952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115174" y="340042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5174" y="388619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4371972"/>
            <a:ext cx="95250" cy="9524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762700" y="2073275"/>
            <a:ext cx="3166110" cy="2511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175" dirty="0">
                <a:solidFill>
                  <a:srgbClr val="003B49"/>
                </a:solidFill>
                <a:latin typeface="Arial"/>
                <a:cs typeface="Arial"/>
              </a:rPr>
              <a:t>Second</a:t>
            </a:r>
            <a:r>
              <a:rPr sz="2900" b="1" spc="-21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b="1" spc="-20" dirty="0">
                <a:solidFill>
                  <a:srgbClr val="003B49"/>
                </a:solidFill>
                <a:latin typeface="Arial"/>
                <a:cs typeface="Arial"/>
              </a:rPr>
              <a:t>Week</a:t>
            </a:r>
            <a:endParaRPr sz="2900">
              <a:latin typeface="Arial"/>
              <a:cs typeface="Arial"/>
            </a:endParaRPr>
          </a:p>
          <a:p>
            <a:pPr marL="609600" marR="5080" indent="-381000">
              <a:lnSpc>
                <a:spcPct val="141700"/>
              </a:lnSpc>
              <a:spcBef>
                <a:spcPts val="770"/>
              </a:spcBef>
            </a:pPr>
            <a:r>
              <a:rPr sz="2250" spc="-50" dirty="0">
                <a:latin typeface="Arial"/>
                <a:cs typeface="Arial"/>
              </a:rPr>
              <a:t>Practical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session </a:t>
            </a: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tutorial </a:t>
            </a:r>
            <a:r>
              <a:rPr sz="2250" spc="-35" dirty="0">
                <a:latin typeface="Arial"/>
                <a:cs typeface="Arial"/>
              </a:rPr>
              <a:t>Complete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worksheet</a:t>
            </a:r>
            <a:endParaRPr sz="22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125"/>
              </a:spcBef>
            </a:pPr>
            <a:r>
              <a:rPr sz="2250" spc="-20" dirty="0">
                <a:latin typeface="Arial"/>
                <a:cs typeface="Arial"/>
              </a:rPr>
              <a:t>Worksheet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quiz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2724</Words>
  <Application>Microsoft Macintosh PowerPoint</Application>
  <PresentationFormat>Custom</PresentationFormat>
  <Paragraphs>378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Apple Color Emoji</vt:lpstr>
      <vt:lpstr>Arial</vt:lpstr>
      <vt:lpstr>inherit</vt:lpstr>
      <vt:lpstr>Lato</vt:lpstr>
      <vt:lpstr>Monaco</vt:lpstr>
      <vt:lpstr>var(--r-heading-font)</vt:lpstr>
      <vt:lpstr>Office Theme</vt:lpstr>
      <vt:lpstr>Analysing Data: Lecture 01</vt:lpstr>
      <vt:lpstr>Jennifer Mankin and Martina Sladekova 29 January 2025</vt:lpstr>
      <vt:lpstr>Overview</vt:lpstr>
      <vt:lpstr>Module Information</vt:lpstr>
      <vt:lpstr>What It Says On The Tin First year core statistics and research methods module Comprises lectures, skills labs, and practical sessions</vt:lpstr>
      <vt:lpstr>Contact</vt:lpstr>
      <vt:lpstr>Module Structure</vt:lpstr>
      <vt:lpstr>Types of Sessions</vt:lpstr>
      <vt:lpstr>Topics Structure</vt:lpstr>
      <vt:lpstr>Topics by Week</vt:lpstr>
      <vt:lpstr>Attendance</vt:lpstr>
      <vt:lpstr>Lectures/Skills Labs</vt:lpstr>
      <vt:lpstr>Attendance is Key</vt:lpstr>
      <vt:lpstr>Practicals</vt:lpstr>
      <vt:lpstr>If you miss a practical…</vt:lpstr>
      <vt:lpstr>Changing Your Timetable Only allowed where unavoidable (e.g. consistent clash) Email the School Office - the teaching team cannot help!</vt:lpstr>
      <vt:lpstr>Assessments</vt:lpstr>
      <vt:lpstr>All Assessments</vt:lpstr>
      <vt:lpstr>Worksheet Quizzes</vt:lpstr>
      <vt:lpstr>Worksheet Quizzes</vt:lpstr>
      <vt:lpstr>Worksheet Quizzes - Mop-Up</vt:lpstr>
      <vt:lpstr>✨Take-Away Paper</vt:lpstr>
      <vt:lpstr>Research Participation</vt:lpstr>
      <vt:lpstr>Research Participation - Opportunities</vt:lpstr>
      <vt:lpstr>Exam</vt:lpstr>
      <vt:lpstr>AI</vt:lpstr>
      <vt:lpstr>The Cost of AI: Climate Disaster</vt:lpstr>
      <vt:lpstr>The Cost of AI: Destruction and Theft of Creative Industries</vt:lpstr>
      <vt:lpstr>The Cost of AI: Privacy, Reality, and Human Rights</vt:lpstr>
      <vt:lpstr>Who Benefits?</vt:lpstr>
      <vt:lpstr>In Summary…</vt:lpstr>
      <vt:lpstr>Materials and Resources</vt:lpstr>
      <vt:lpstr>Canvas</vt:lpstr>
      <vt:lpstr>Website</vt:lpstr>
      <vt:lpstr>Posit Cloud</vt:lpstr>
      <vt:lpstr>Fun Stuff</vt:lpstr>
      <vt:lpstr>Hex Stickers</vt:lpstr>
      <vt:lpstr>Kahoot! Points</vt:lpstr>
      <vt:lpstr>Hex Awards</vt:lpstr>
      <vt:lpstr>Weekly</vt:lpstr>
      <vt:lpstr>End of Term</vt:lpstr>
      <vt:lpstr>Why Fun Stuff?</vt:lpstr>
      <vt:lpstr>Data skills</vt:lpstr>
      <vt:lpstr>Data Skills - in Psychology</vt:lpstr>
      <vt:lpstr>Data Skills - in Psychology</vt:lpstr>
      <vt:lpstr>Can’t AI just do it for me?</vt:lpstr>
      <vt:lpstr>Data Skills - in the world</vt:lpstr>
      <vt:lpstr>Getting Help</vt:lpstr>
      <vt:lpstr>Getting Help</vt:lpstr>
      <vt:lpstr>✨Questions?✨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Data: Lecture 01</dc:title>
  <cp:lastModifiedBy>Martina Sladekova</cp:lastModifiedBy>
  <cp:revision>1</cp:revision>
  <dcterms:created xsi:type="dcterms:W3CDTF">2025-01-28T11:08:01Z</dcterms:created>
  <dcterms:modified xsi:type="dcterms:W3CDTF">2025-01-28T11:11:25Z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2025-01-28T00:00:00Z</vt:filetime>
  </property>
  <property fmtid="{D5CDD505-2E9C-101B-9397-08002B2CF9AE}" pid="3" name="Creator">
    <vt:lpwstr>Mozilla/5.0 (Macintosh; Intel Mac OS X 10_15_7) AppleWebKit/537.36 (KHTML, like Gecko) Chrome/128.0.0.0 Safari/537.36</vt:lpwstr>
  </property>
  <property fmtid="{D5CDD505-2E9C-101B-9397-08002B2CF9AE}" pid="4" name="LastSaved">
    <vt:filetime>2025-01-28T00:00:00Z</vt:filetime>
  </property>
  <property fmtid="{D5CDD505-2E9C-101B-9397-08002B2CF9AE}" pid="5" name="Producer">
    <vt:lpwstr>Skia/PDF m128</vt:lpwstr>
  </property>
</Properties>
</file>