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 autoAdjust="0"/>
    <p:restoredTop sz="94630" autoAdjust="0"/>
  </p:normalViewPr>
  <p:slideViewPr>
    <p:cSldViewPr snapToGrid="0" snapToObjects="1">
      <p:cViewPr varScale="1">
        <p:scale>
          <a:sx n="151" d="100"/>
          <a:sy n="151" d="100"/>
        </p:scale>
        <p:origin x="760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osf.io/e9cqu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psychology@sussex.ac.u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sussex.ac.uk/courses/27531/pages/assessment-information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sussex.ac.uk/courses/27531/pages/worksheet-informat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sussex.ac.uk/courses/27531/pages/take-away-paper-informa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ssex.ac.uk/psychology/internal/technical/coursecredits" TargetMode="External"/><Relationship Id="rId2" Type="http://schemas.openxmlformats.org/officeDocument/2006/relationships/hyperlink" Target="https://canvas.sussex.ac.uk/courses/27531/pages/research-participation-module-credits-scheme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sussex.ac.uk/courses/27531/pages/exam-informa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sussex.ac.uk/courses/27531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and-sussex.netlify.app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loud/spaces/462218/content/lists/8813?sort=name_asc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sussex.ac.uk/courses/27531/quizzes/4484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anvas.sussex.ac.uk/courses/27531/quizzes/44849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sussex.ac.uk/courses/27531/pages/games-and-awards" TargetMode="External"/><Relationship Id="rId2" Type="http://schemas.openxmlformats.org/officeDocument/2006/relationships/hyperlink" Target="https://www.sciencedirect.com/science/article/pii/S1071581920300987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sussex.ac.uk/courses/27531/external_tools/9016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analysingdata.psychology@sussex.ac.u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mailto:J.Mankin@sussex.ac.uk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Welcome to </a:t>
            </a:r>
            <a:r>
              <a:rPr dirty="0" err="1"/>
              <a:t>Analysing</a:t>
            </a:r>
            <a:r>
              <a:rPr dirty="0"/>
              <a:t> Data!</a:t>
            </a:r>
          </a:p>
          <a:p>
            <a:pPr marL="0" lvl="0" indent="0">
              <a:buNone/>
            </a:pPr>
            <a:r>
              <a:rPr dirty="0"/>
              <a:t>Lecture 01</a:t>
            </a:r>
          </a:p>
          <a:p>
            <a:pPr marL="0" lvl="0" indent="0">
              <a:buNone/>
            </a:pPr>
            <a:r>
              <a:rPr dirty="0"/>
              <a:t> </a:t>
            </a:r>
          </a:p>
          <a:p>
            <a:pPr marL="0" lvl="0" indent="0">
              <a:buNone/>
            </a:pPr>
            <a:r>
              <a:rPr dirty="0"/>
              <a:t>Jennifer </a:t>
            </a:r>
            <a:r>
              <a:rPr dirty="0" err="1"/>
              <a:t>Mankin</a:t>
            </a:r>
            <a:r>
              <a:rPr lang="en-GB" dirty="0"/>
              <a:t> </a:t>
            </a:r>
            <a:r>
              <a:rPr dirty="0"/>
              <a:t>and Martina </a:t>
            </a:r>
            <a:r>
              <a:rPr dirty="0" err="1"/>
              <a:t>Sladekova</a:t>
            </a:r>
            <a:endParaRPr dirty="0"/>
          </a:p>
          <a:p>
            <a:pPr marL="0" lvl="0" indent="0">
              <a:buNone/>
            </a:pPr>
            <a:r>
              <a:rPr dirty="0"/>
              <a:t>1 February 2024</a:t>
            </a:r>
          </a:p>
          <a:p>
            <a:pPr marL="0" lvl="0" indent="0">
              <a:buNone/>
            </a:pPr>
            <a:endParaRPr dirty="0"/>
          </a:p>
        </p:txBody>
      </p:sp>
      <p:pic>
        <p:nvPicPr>
          <p:cNvPr id="2" name="Picture 1" descr="images/sussex_log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37000" y="203200"/>
            <a:ext cx="4381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Topics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Teaching sessions are grouped around topics, which cover two weeks</a:t>
            </a:r>
          </a:p>
          <a:p>
            <a:pPr marL="0" lvl="0" indent="0">
              <a:buNone/>
            </a:pPr>
            <a:r>
              <a:t>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First Week</a:t>
            </a:r>
          </a:p>
          <a:p>
            <a:pPr lvl="0"/>
            <a:r>
              <a:t>Materials released on Wednesdays</a:t>
            </a:r>
          </a:p>
          <a:p>
            <a:pPr lvl="1"/>
            <a:r>
              <a:t>Lecture and tutorial in the morning</a:t>
            </a:r>
          </a:p>
          <a:p>
            <a:pPr lvl="1"/>
            <a:r>
              <a:t>Tutorial and worksheet on Cloud in the evening</a:t>
            </a:r>
          </a:p>
          <a:p>
            <a:pPr lvl="0"/>
            <a:r>
              <a:t>Lecture Thursday morning</a:t>
            </a:r>
          </a:p>
          <a:p>
            <a:pPr lvl="0"/>
            <a:r>
              <a:t>Skills Lab Thursday evening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Second Week</a:t>
            </a:r>
          </a:p>
          <a:p>
            <a:pPr lvl="0"/>
            <a:r>
              <a:t>Practical session</a:t>
            </a:r>
          </a:p>
          <a:p>
            <a:pPr lvl="1"/>
            <a:r>
              <a:t>Complete tutorial</a:t>
            </a:r>
          </a:p>
          <a:p>
            <a:pPr lvl="1"/>
            <a:r>
              <a:t>Complete worksheet</a:t>
            </a:r>
          </a:p>
          <a:p>
            <a:pPr lvl="0"/>
            <a:r>
              <a:t>Worksheet quiz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Topics Structure</a:t>
            </a:r>
          </a:p>
        </p:txBody>
      </p:sp>
      <p:pic>
        <p:nvPicPr>
          <p:cNvPr id="3" name="Picture 1" descr="images/topics_schedule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58900" y="1193800"/>
            <a:ext cx="6438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Topics by Week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863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Lecture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Skills Lab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Logical assertions, </a:t>
                      </a:r>
                      <a:r>
                        <a:rPr>
                          <a:latin typeface="Courier"/>
                        </a:rPr>
                        <a:t>filter()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Sampling and Distributions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Cleaning with </a:t>
                      </a:r>
                      <a:r>
                        <a:rPr>
                          <a:latin typeface="Courier"/>
                        </a:rPr>
                        <a:t>mutate()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Uncertainty and CIs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Using the pipe </a:t>
                      </a:r>
                      <a:r>
                        <a:rPr>
                          <a:latin typeface="Courier"/>
                        </a:rPr>
                        <a:t>|&gt;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NHST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Summarising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i="1"/>
                        <a:t>t</a:t>
                      </a:r>
                      <a:r>
                        <a:t>-tests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rPr i="1"/>
                        <a:t>t</a:t>
                      </a:r>
                      <a:r>
                        <a:t>-tests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Correlation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Chi-squared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Chi-squared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Linear model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Linear model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SPRING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HOLIDAY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Linear model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Linear model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Linear model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Linear model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QPRs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buNone/>
                      </a:pPr>
                      <a:r>
                        <a:t>Kahoot revision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Attendance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Lectures/Skills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Attendance is required, but not marked (no PIN or register)</a:t>
            </a:r>
          </a:p>
          <a:p>
            <a:pPr lvl="0"/>
            <a:r>
              <a:t>Hybrid delivery: in-person, simultaneously on Zoom, recorded</a:t>
            </a:r>
          </a:p>
          <a:p>
            <a:pPr marL="1270000" lvl="0" indent="0">
              <a:buNone/>
            </a:pPr>
            <a:r>
              <a:rPr sz="2000" b="1"/>
              <a:t>Important</a:t>
            </a:r>
          </a:p>
          <a:p>
            <a:pPr marL="1270000" lvl="0" indent="0">
              <a:buNone/>
            </a:pPr>
            <a:r>
              <a:rPr sz="2000"/>
              <a:t>If you are on a visa in the UK, you </a:t>
            </a:r>
            <a:r>
              <a:rPr sz="2000" b="1"/>
              <a:t>must</a:t>
            </a:r>
            <a:r>
              <a:rPr sz="2000"/>
              <a:t> attend teaching sessions in person!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Hybrid?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Accessibility and engagement are </a:t>
            </a:r>
            <a:r>
              <a:rPr b="1"/>
              <a:t>priorities</a:t>
            </a:r>
            <a:r>
              <a:t>!</a:t>
            </a:r>
          </a:p>
          <a:p>
            <a:pPr lvl="0"/>
            <a:r>
              <a:t>Hybrid allows live captions, chat, Zoom surveys etc.</a:t>
            </a:r>
          </a:p>
          <a:p>
            <a:pPr lvl="0"/>
            <a:r>
              <a:t>Support needs and preferences are very different for different people</a:t>
            </a:r>
          </a:p>
          <a:p>
            <a:pPr lvl="1"/>
            <a:r>
              <a:t>We want you to have </a:t>
            </a:r>
            <a:r>
              <a:rPr b="1"/>
              <a:t>options</a:t>
            </a:r>
            <a:r>
              <a:t> to learn most effectively</a:t>
            </a:r>
          </a:p>
          <a:p>
            <a:pPr marL="0" lvl="0" indent="0">
              <a:buNone/>
            </a:pPr>
            <a:r>
              <a:rPr b="1"/>
              <a:t>However…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Attendance is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t>Strong recommendation to </a:t>
            </a:r>
            <a:r>
              <a:rPr b="1"/>
              <a:t>attend live sessions consistently</a:t>
            </a:r>
          </a:p>
          <a:p>
            <a:pPr lvl="1"/>
            <a:r>
              <a:t>Use recordings to supplement or review, not replace, lecture attendance</a:t>
            </a:r>
          </a:p>
          <a:p>
            <a:pPr lvl="0"/>
            <a:r>
              <a:t>Highest marks for students who attended live lecture and reviewed recordings (Bos et al., 2016)</a:t>
            </a:r>
          </a:p>
          <a:p>
            <a:pPr lvl="0"/>
            <a:r>
              <a:t>Attendance and recording usage both predict achievement (Nordmann et al., 2019)</a:t>
            </a:r>
          </a:p>
          <a:p>
            <a:pPr lvl="0"/>
            <a:r>
              <a:rPr>
                <a:hlinkClick r:id="rId2"/>
              </a:rPr>
              <a:t>Guidelines for students</a:t>
            </a:r>
            <a:r>
              <a:t> (Nordmann et al., 2020)</a:t>
            </a:r>
          </a:p>
        </p:txBody>
      </p:sp>
      <p:pic>
        <p:nvPicPr>
          <p:cNvPr id="4" name="Picture 1" descr="images/lecture_capture.jp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t>Alternate in person or online</a:t>
            </a:r>
          </a:p>
          <a:p>
            <a:pPr lvl="0"/>
            <a:r>
              <a:t>Interact in some way with tutors (any way is fine)</a:t>
            </a:r>
          </a:p>
          <a:p>
            <a:pPr lvl="1"/>
            <a:r>
              <a:t>Ask questions, ask for help, get your work checked before the quiz!</a:t>
            </a:r>
          </a:p>
          <a:p>
            <a:pPr marL="1270000" lvl="0" indent="0">
              <a:buNone/>
            </a:pPr>
            <a:r>
              <a:rPr sz="2000" b="1"/>
              <a:t>Important</a:t>
            </a:r>
          </a:p>
          <a:p>
            <a:pPr marL="1270000" lvl="0" indent="0">
              <a:buNone/>
            </a:pPr>
            <a:r>
              <a:rPr sz="2000"/>
              <a:t>✨We do </a:t>
            </a:r>
            <a:r>
              <a:rPr sz="2000" b="1"/>
              <a:t>not</a:t>
            </a:r>
            <a:r>
              <a:rPr sz="2000"/>
              <a:t> use PIN attendance on this module!</a:t>
            </a:r>
          </a:p>
          <a:p>
            <a:pPr marL="0" lvl="0" indent="0">
              <a:buNone/>
            </a:pPr>
            <a:r>
              <a:t>. . .</a:t>
            </a:r>
          </a:p>
          <a:p>
            <a:pPr marL="0" lvl="0" indent="0">
              <a:buNone/>
            </a:pPr>
            <a:r>
              <a:t>If you attend </a:t>
            </a:r>
            <a:r>
              <a:rPr i="1"/>
              <a:t>any</a:t>
            </a:r>
            <a:r>
              <a:t> practical, you can access help and the quiz as normal.</a:t>
            </a:r>
          </a:p>
          <a:p>
            <a:pPr marL="0" lvl="0" indent="0">
              <a:buNone/>
            </a:pPr>
            <a:r>
              <a:t>. . .</a:t>
            </a:r>
          </a:p>
          <a:p>
            <a:pPr lvl="0"/>
            <a:r>
              <a:t>✨You </a:t>
            </a:r>
            <a:r>
              <a:rPr b="1"/>
              <a:t>will</a:t>
            </a:r>
            <a:r>
              <a:t> be marked present if you attend a practical in your same timeslot (but different mode)</a:t>
            </a:r>
          </a:p>
          <a:p>
            <a:pPr marL="0" lvl="0" indent="0">
              <a:buNone/>
            </a:pPr>
            <a:r>
              <a:t>. . .</a:t>
            </a:r>
          </a:p>
          <a:p>
            <a:pPr lvl="0"/>
            <a:r>
              <a:t>You </a:t>
            </a:r>
            <a:r>
              <a:rPr b="1"/>
              <a:t>will not</a:t>
            </a:r>
            <a:r>
              <a:t> be marked present if you attend a practical in a different timeslot (either mode)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Changing Your Timetable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Only allowed where unavoidable (e.g. consistent clash)</a:t>
            </a:r>
          </a:p>
          <a:p>
            <a:pPr lvl="0"/>
            <a:r>
              <a:rPr>
                <a:hlinkClick r:id="rId2"/>
              </a:rPr>
              <a:t>Email the School Office</a:t>
            </a:r>
            <a:r>
              <a:t> - the teaching team cannot help!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Introductions</a:t>
            </a:r>
          </a:p>
          <a:p>
            <a:pPr lvl="0"/>
            <a:r>
              <a:rPr dirty="0"/>
              <a:t>Module Structure and Sessions</a:t>
            </a:r>
          </a:p>
          <a:p>
            <a:pPr lvl="1"/>
            <a:r>
              <a:rPr dirty="0"/>
              <a:t>Attendance Policy and Assessments</a:t>
            </a:r>
          </a:p>
          <a:p>
            <a:pPr lvl="1"/>
            <a:r>
              <a:rPr dirty="0"/>
              <a:t>Materials and Resources</a:t>
            </a:r>
          </a:p>
          <a:p>
            <a:pPr lvl="0"/>
            <a:r>
              <a:rPr dirty="0" err="1"/>
              <a:t>Kahoot</a:t>
            </a:r>
            <a:r>
              <a:rPr dirty="0"/>
              <a:t>! Points and Hex Awards</a:t>
            </a:r>
          </a:p>
          <a:p>
            <a:pPr lvl="0"/>
            <a:r>
              <a:rPr lang="en-GB"/>
              <a:t>Data skills</a:t>
            </a:r>
            <a:endParaRPr dirty="0"/>
          </a:p>
          <a:p>
            <a:pPr marL="1270000" lvl="0" indent="0">
              <a:buNone/>
            </a:pPr>
            <a:r>
              <a:rPr sz="2000" b="1" dirty="0"/>
              <a:t>Note</a:t>
            </a:r>
          </a:p>
          <a:p>
            <a:pPr marL="1270000" lvl="0" indent="0">
              <a:buNone/>
            </a:pPr>
            <a:r>
              <a:rPr sz="2000" dirty="0"/>
              <a:t>Differences from PaaS highlighted with ✨sparkles!✨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Assessments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All Assessments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See </a:t>
            </a:r>
            <a:r>
              <a:rPr>
                <a:hlinkClick r:id="rId2"/>
              </a:rPr>
              <a:t>Assessment Information</a:t>
            </a:r>
            <a:r>
              <a:t> on Canvas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2308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Worksheet 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Every week in practical sessions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Take-away paper (TAP)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48-hour period, due Week 7 Wednesday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Research 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Throughout term, due Week 11 Friday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t>A2 assessment period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Worksheet 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>
                <a:hlinkClick r:id="rId2"/>
              </a:rPr>
              <a:t>Worksheet Information</a:t>
            </a:r>
            <a:r>
              <a:t> on Canvas</a:t>
            </a:r>
          </a:p>
          <a:p>
            <a:pPr lvl="0"/>
            <a:r>
              <a:t>In the first hour of each practical, complete a worksheet</a:t>
            </a:r>
          </a:p>
          <a:p>
            <a:pPr lvl="0"/>
            <a:r>
              <a:t>In the second hour, complete a marked quiz</a:t>
            </a:r>
          </a:p>
          <a:p>
            <a:pPr lvl="1"/>
            <a:r>
              <a:t>Next week: practice only!</a:t>
            </a:r>
          </a:p>
          <a:p>
            <a:pPr lvl="0"/>
            <a:r>
              <a:t>✨Covers the lecture, skills lab, tutorial, and worksheet</a:t>
            </a:r>
          </a:p>
          <a:p>
            <a:pPr marL="0" lvl="0" indent="0">
              <a:buNone/>
            </a:pPr>
            <a:r>
              <a:t>. . .</a:t>
            </a:r>
          </a:p>
          <a:p>
            <a:pPr lvl="0"/>
            <a:r>
              <a:t>✨You </a:t>
            </a:r>
            <a:r>
              <a:rPr b="1"/>
              <a:t>must</a:t>
            </a:r>
            <a:r>
              <a:t> attend a practical in order to access the quiz</a:t>
            </a:r>
          </a:p>
          <a:p>
            <a:pPr lvl="1"/>
            <a:r>
              <a:t>We will not give out access codes to individual students!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Worksheet 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Final mark: mean of your best quiz scores</a:t>
            </a:r>
          </a:p>
          <a:p>
            <a:pPr lvl="1"/>
            <a:r>
              <a:t>Lowest two scores dropped automatically, including 0s due to absence</a:t>
            </a:r>
          </a:p>
          <a:p>
            <a:pPr lvl="0"/>
            <a:r>
              <a:t>You can only submit an EC claim after &gt;2 missed quizzes</a:t>
            </a:r>
          </a:p>
          <a:p>
            <a:pPr lvl="0"/>
            <a:r>
              <a:rPr b="1"/>
              <a:t>This week:</a:t>
            </a:r>
            <a:r>
              <a:t> Practice quiz on Canvas anytime</a:t>
            </a:r>
          </a:p>
          <a:p>
            <a:pPr lvl="0"/>
            <a:r>
              <a:rPr b="1"/>
              <a:t>Next week:</a:t>
            </a:r>
            <a:r>
              <a:t> Practice quiz in practicals only!</a:t>
            </a:r>
          </a:p>
          <a:p>
            <a:pPr lvl="0"/>
            <a:r>
              <a:rPr b="1"/>
              <a:t>Week 3:</a:t>
            </a:r>
            <a:r>
              <a:t> First marked quiz</a:t>
            </a:r>
          </a:p>
          <a:p>
            <a:pPr lvl="0"/>
            <a:r>
              <a:t>Answers will be released at the end of each week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✨Take-Away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>
                <a:hlinkClick r:id="rId2"/>
              </a:rPr>
              <a:t>Take-Away Paper Information</a:t>
            </a:r>
            <a:r>
              <a:t> released around Week 5</a:t>
            </a:r>
          </a:p>
          <a:p>
            <a:pPr lvl="0"/>
            <a:r>
              <a:t>48 hours Monday - Wednesday Week 7  </a:t>
            </a:r>
          </a:p>
          <a:p>
            <a:pPr lvl="0"/>
            <a:r>
              <a:t>Series of tasks which may include:</a:t>
            </a:r>
          </a:p>
          <a:p>
            <a:pPr lvl="1"/>
            <a:r>
              <a:t>Making and justifying data analysis decisions</a:t>
            </a:r>
          </a:p>
          <a:p>
            <a:pPr lvl="1"/>
            <a:r>
              <a:t>Data inspection/cleaning, describing</a:t>
            </a:r>
          </a:p>
          <a:p>
            <a:pPr lvl="1"/>
            <a:r>
              <a:t>Data manipulation and summarising</a:t>
            </a:r>
          </a:p>
          <a:p>
            <a:pPr lvl="1"/>
            <a:r>
              <a:t>Performing and reporting a statistical analysis</a:t>
            </a:r>
          </a:p>
          <a:p>
            <a:pPr lvl="0"/>
            <a:r>
              <a:t>To best prepare, complete tutorials and worksheets, and </a:t>
            </a:r>
            <a:r>
              <a:rPr b="1"/>
              <a:t>come to Skills Labs</a:t>
            </a:r>
            <a:r>
              <a:t>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Research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t>SONA information </a:t>
            </a:r>
            <a:r>
              <a:rPr>
                <a:hlinkClick r:id="rId2"/>
              </a:rPr>
              <a:t>on Canvas</a:t>
            </a:r>
            <a:r>
              <a:t> and </a:t>
            </a:r>
            <a:r>
              <a:rPr>
                <a:hlinkClick r:id="rId3"/>
              </a:rPr>
              <a:t>on the Psychology website</a:t>
            </a:r>
          </a:p>
          <a:p>
            <a:pPr lvl="0"/>
            <a:r>
              <a:t>Complete five hours of research participation before the end of term</a:t>
            </a:r>
          </a:p>
          <a:p>
            <a:pPr lvl="0"/>
            <a:r>
              <a:t>Via SONA, same as last term</a:t>
            </a:r>
          </a:p>
          <a:p>
            <a:pPr lvl="0"/>
            <a:r>
              <a:t>Requirement to complete credits live</a:t>
            </a:r>
          </a:p>
          <a:p>
            <a:pPr lvl="1"/>
            <a:r>
              <a:t>You must complete 20% of your credits in “live” studies (in person, or over Zoom)</a:t>
            </a:r>
          </a:p>
          <a:p>
            <a:pPr lvl="0"/>
            <a:r>
              <a:t>Students registered with the Student Support Unit are </a:t>
            </a:r>
            <a:r>
              <a:rPr b="1"/>
              <a:t>exempted automatically</a:t>
            </a:r>
          </a:p>
          <a:p>
            <a:pPr lvl="1"/>
            <a:r>
              <a:rPr i="1"/>
              <a:t>Can</a:t>
            </a:r>
            <a:r>
              <a:t> participate in live studies but are not required to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hlinkClick r:id="rId2"/>
              </a:rPr>
              <a:t>Exam Information</a:t>
            </a:r>
            <a:r>
              <a:t> to be released near the end of term</a:t>
            </a:r>
          </a:p>
          <a:p>
            <a:pPr lvl="0"/>
            <a:r>
              <a:t>Two-hour, 50-question MCQ exam in A2 (May)</a:t>
            </a:r>
          </a:p>
          <a:p>
            <a:pPr lvl="0"/>
            <a:r>
              <a:t>✨Covers </a:t>
            </a:r>
            <a:r>
              <a:rPr b="1"/>
              <a:t>everything</a:t>
            </a:r>
            <a:r>
              <a:t> on the module, both stats and R!</a:t>
            </a:r>
          </a:p>
          <a:p>
            <a:pPr lvl="0"/>
            <a:r>
              <a:t>Will take place </a:t>
            </a:r>
            <a:r>
              <a:rPr b="1"/>
              <a:t>online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Materials and Resources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49038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Repository of all </a:t>
            </a:r>
            <a:r>
              <a:rPr b="1" dirty="0"/>
              <a:t>administrative</a:t>
            </a:r>
            <a:r>
              <a:rPr dirty="0"/>
              <a:t> info about the module</a:t>
            </a:r>
          </a:p>
          <a:p>
            <a:pPr lvl="0"/>
            <a:r>
              <a:rPr dirty="0"/>
              <a:t>Schedule and syllabus</a:t>
            </a:r>
          </a:p>
          <a:p>
            <a:pPr lvl="0"/>
            <a:r>
              <a:rPr dirty="0"/>
              <a:t>Assessment info and resources</a:t>
            </a:r>
          </a:p>
          <a:p>
            <a:pPr lvl="0"/>
            <a:r>
              <a:rPr dirty="0"/>
              <a:t>Assessment submission points</a:t>
            </a:r>
          </a:p>
          <a:p>
            <a:pPr lvl="0"/>
            <a:r>
              <a:rPr dirty="0"/>
              <a:t>Quiz and exam testing</a:t>
            </a:r>
          </a:p>
          <a:p>
            <a:pPr lvl="0"/>
            <a:r>
              <a:rPr dirty="0"/>
              <a:t>Policies, rules, and guidelines</a:t>
            </a:r>
          </a:p>
          <a:p>
            <a:pPr marL="0" lvl="0" indent="0">
              <a:buNone/>
            </a:pPr>
            <a:r>
              <a:rPr dirty="0"/>
              <a:t>Also hosts </a:t>
            </a:r>
            <a:r>
              <a:rPr b="1" dirty="0"/>
              <a:t>all session recordings</a:t>
            </a:r>
            <a:r>
              <a:rPr dirty="0"/>
              <a:t> under </a:t>
            </a:r>
            <a:r>
              <a:rPr dirty="0" err="1"/>
              <a:t>Panopto</a:t>
            </a:r>
            <a:r>
              <a:rPr dirty="0"/>
              <a:t> Recordings</a:t>
            </a:r>
          </a:p>
          <a:p>
            <a:pPr marL="0" lvl="0" indent="0">
              <a:buNone/>
            </a:pPr>
            <a:r>
              <a:rPr dirty="0"/>
              <a:t>. . .</a:t>
            </a:r>
          </a:p>
          <a:p>
            <a:pPr marL="1270000" lvl="0" indent="0">
              <a:buNone/>
            </a:pPr>
            <a:r>
              <a:rPr sz="2000" b="1" dirty="0"/>
              <a:t>Important</a:t>
            </a:r>
          </a:p>
          <a:p>
            <a:pPr marL="1270000" lvl="0" indent="0">
              <a:buNone/>
            </a:pPr>
            <a:r>
              <a:rPr sz="2000" dirty="0"/>
              <a:t>If you have a question about the module or assessments, ✨</a:t>
            </a:r>
            <a:r>
              <a:rPr sz="2000" b="1" dirty="0">
                <a:hlinkClick r:id="rId2"/>
              </a:rPr>
              <a:t>check Canvas first</a:t>
            </a:r>
            <a:r>
              <a:rPr sz="2000" dirty="0"/>
              <a:t>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Repository of (almost) all module </a:t>
            </a:r>
            <a:r>
              <a:rPr b="1"/>
              <a:t>content</a:t>
            </a:r>
          </a:p>
          <a:p>
            <a:pPr lvl="1"/>
            <a:r>
              <a:t>✨Lecture slides</a:t>
            </a:r>
          </a:p>
          <a:p>
            <a:pPr lvl="1"/>
            <a:r>
              <a:t>✨Tutorial and practical materials</a:t>
            </a:r>
          </a:p>
          <a:p>
            <a:pPr lvl="1"/>
            <a:r>
              <a:t>✨Skills Lab example solutions</a:t>
            </a:r>
          </a:p>
          <a:p>
            <a:pPr lvl="0"/>
            <a:r>
              <a:t>Contains everything you might read/refer to</a:t>
            </a:r>
          </a:p>
          <a:p>
            <a:pPr lvl="1"/>
            <a:r>
              <a:rPr b="1"/>
              <a:t>Exception</a:t>
            </a:r>
            <a:r>
              <a:t>: Lecture/Skills Lab recordings on Canvas as usual</a:t>
            </a:r>
          </a:p>
          <a:p>
            <a:pPr marL="1270000" lvl="0" indent="0">
              <a:buNone/>
            </a:pPr>
            <a:r>
              <a:rPr sz="2000" b="1"/>
              <a:t>Important</a:t>
            </a:r>
          </a:p>
          <a:p>
            <a:pPr marL="1270000" lvl="0" indent="0">
              <a:buNone/>
            </a:pPr>
            <a:r>
              <a:rPr sz="2000"/>
              <a:t>Check out the module website at </a:t>
            </a:r>
            <a:r>
              <a:rPr sz="2000">
                <a:hlinkClick r:id="rId2"/>
              </a:rPr>
              <a:t>https://and-sussex.netlify.app</a:t>
            </a:r>
            <a:r>
              <a:rPr sz="2000"/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Module Information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Posit Cloud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Weekly projects containing:</a:t>
            </a:r>
          </a:p>
          <a:p>
            <a:pPr lvl="1"/>
            <a:r>
              <a:t>✨Tutorial notebooks</a:t>
            </a:r>
          </a:p>
          <a:p>
            <a:pPr lvl="1"/>
            <a:r>
              <a:t>✨Skills Lab notebooks</a:t>
            </a:r>
          </a:p>
          <a:p>
            <a:pPr lvl="1"/>
            <a:r>
              <a:t>✨Practical worksheets</a:t>
            </a:r>
          </a:p>
          <a:p>
            <a:pPr lvl="0"/>
            <a:r>
              <a:t>Contains everything you might do/complete</a:t>
            </a:r>
          </a:p>
          <a:p>
            <a:pPr marL="1270000" lvl="0" indent="0">
              <a:buNone/>
            </a:pPr>
            <a:r>
              <a:rPr sz="2000" b="1"/>
              <a:t>Important</a:t>
            </a:r>
          </a:p>
          <a:p>
            <a:pPr marL="1270000" lvl="0" indent="0">
              <a:buNone/>
            </a:pPr>
            <a:r>
              <a:rPr sz="2000"/>
              <a:t>Complete each week project </a:t>
            </a:r>
            <a:r>
              <a:rPr sz="2000">
                <a:hlinkClick r:id="rId2"/>
              </a:rPr>
              <a:t>on the Cloud</a:t>
            </a:r>
            <a:r>
              <a:rPr sz="2000"/>
              <a:t>!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Fun Stuff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Hex Stickers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615266" cy="3518297"/>
          </a:xfrm>
        </p:spPr>
        <p:txBody>
          <a:bodyPr>
            <a:normAutofit/>
          </a:bodyPr>
          <a:lstStyle/>
          <a:p>
            <a:pPr lvl="0"/>
            <a:r>
              <a:rPr sz="1400" dirty="0"/>
              <a:t>Hexagonal (“hex”) stickers are collected by R enthusiasts and used to display their </a:t>
            </a:r>
            <a:r>
              <a:rPr sz="1400" dirty="0" err="1"/>
              <a:t>pRide</a:t>
            </a:r>
            <a:r>
              <a:rPr sz="1400" dirty="0"/>
              <a:t>.</a:t>
            </a:r>
          </a:p>
          <a:p>
            <a:pPr lvl="0"/>
            <a:r>
              <a:rPr sz="1400" dirty="0"/>
              <a:t>Choose one for each Methods module you pass</a:t>
            </a:r>
          </a:p>
          <a:p>
            <a:pPr lvl="1"/>
            <a:r>
              <a:rPr sz="1400" dirty="0"/>
              <a:t>If you don’t have one yet, get one before you leave!</a:t>
            </a:r>
          </a:p>
        </p:txBody>
      </p:sp>
      <p:pic>
        <p:nvPicPr>
          <p:cNvPr id="3" name="Picture 1" descr="images/module_hex_packages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58433" y="3254374"/>
            <a:ext cx="5105400" cy="812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Kahoot!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Two main ways to collect:</a:t>
            </a:r>
          </a:p>
          <a:p>
            <a:pPr lvl="0"/>
            <a:r>
              <a:t>Play Kahoot! at the end of each Skills Lab</a:t>
            </a:r>
          </a:p>
          <a:p>
            <a:pPr lvl="1"/>
            <a:r>
              <a:t>You must </a:t>
            </a:r>
            <a:r>
              <a:rPr>
                <a:hlinkClick r:id="rId2"/>
              </a:rPr>
              <a:t>register your Kahoot! username</a:t>
            </a:r>
            <a:r>
              <a:t> to collect points</a:t>
            </a:r>
          </a:p>
          <a:p>
            <a:pPr lvl="0"/>
            <a:r>
              <a:t>Complete ChallengR tasks in tutorials</a:t>
            </a:r>
          </a:p>
          <a:p>
            <a:pPr marL="0" lvl="0" indent="0">
              <a:buNone/>
            </a:pPr>
            <a:r>
              <a:t>Every 25,000 points, choose a new hex sticker of your choice (including shinies), with ExtRa pRizes at the end of term for top scorers!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Hex Awards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Special hex stickers that have been designed by the Methods teaching team</a:t>
            </a:r>
          </a:p>
          <a:p>
            <a:pPr lvl="0"/>
            <a:r>
              <a:t>Some weekly and some at the end of the module:</a:t>
            </a:r>
          </a:p>
          <a:p>
            <a:pPr lvl="1"/>
            <a:r>
              <a:t>Weekly - SavioR</a:t>
            </a:r>
          </a:p>
          <a:p>
            <a:pPr lvl="1"/>
            <a:r>
              <a:t>Termly - ClimbR &amp; High FlyR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Weekly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Keen Bean</a:t>
            </a:r>
          </a:p>
        </p:txBody>
      </p:sp>
      <p:pic>
        <p:nvPicPr>
          <p:cNvPr id="7" name="Picture 1" descr="images/keen_bea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62000" y="3095982"/>
            <a:ext cx="1718733" cy="148871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Awarded for enthusiasm, dedication, and curiosity.</a:t>
            </a:r>
          </a:p>
          <a:p>
            <a:pPr lvl="0"/>
            <a:r>
              <a:t>Everyone earned this one last term! Get one at the end of the lecture.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SavioR</a:t>
            </a:r>
          </a:p>
        </p:txBody>
      </p:sp>
      <p:pic>
        <p:nvPicPr>
          <p:cNvPr id="8" name="Picture 1" descr="images/savioR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48500" y="192043"/>
            <a:ext cx="1502833" cy="139506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t>Students who go out of their way to help other students learn.</a:t>
            </a:r>
          </a:p>
          <a:p>
            <a:pPr lvl="0"/>
            <a:r>
              <a:t>Recipients will be chosen by the teaching team and/or from nominations from fellow students.</a:t>
            </a:r>
          </a:p>
          <a:p>
            <a:pPr lvl="0"/>
            <a:r>
              <a:t>Use the </a:t>
            </a:r>
            <a:r>
              <a:rPr>
                <a:hlinkClick r:id="rId4"/>
              </a:rPr>
              <a:t>SavioR Award Nomination</a:t>
            </a:r>
            <a:r>
              <a:t> form in Canvas Quizzes to nominate someone.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End of Term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High FlyR</a:t>
            </a:r>
          </a:p>
        </p:txBody>
      </p:sp>
      <p:pic>
        <p:nvPicPr>
          <p:cNvPr id="7" name="Picture 1" descr="images/high_fly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3385455"/>
            <a:ext cx="1540933" cy="1334711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dirty="0"/>
              <a:t>Goes to the students who get the highest final overall marks on </a:t>
            </a:r>
            <a:r>
              <a:rPr dirty="0" err="1"/>
              <a:t>Analysing</a:t>
            </a:r>
            <a:r>
              <a:rPr dirty="0"/>
              <a:t> Data.</a:t>
            </a:r>
          </a:p>
          <a:p>
            <a:pPr lvl="0"/>
            <a:r>
              <a:rPr dirty="0"/>
              <a:t>Awarded once overall marks are confirmed at the end of the module.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ClimbR</a:t>
            </a:r>
          </a:p>
        </p:txBody>
      </p:sp>
      <p:pic>
        <p:nvPicPr>
          <p:cNvPr id="8" name="Picture 1" descr="images/climbR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971771" y="123602"/>
            <a:ext cx="1862667" cy="1613388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2823"/>
            <a:ext cx="4041775" cy="2963466"/>
          </a:xfrm>
        </p:spPr>
        <p:txBody>
          <a:bodyPr/>
          <a:lstStyle/>
          <a:p>
            <a:pPr lvl="0"/>
            <a:r>
              <a:rPr dirty="0"/>
              <a:t>Goes to students who have the biggest improvement between their final overall mark on Psychology as a Science and their final overall mark on </a:t>
            </a:r>
            <a:r>
              <a:rPr dirty="0" err="1"/>
              <a:t>Analysing</a:t>
            </a:r>
            <a:r>
              <a:rPr dirty="0"/>
              <a:t> Data.</a:t>
            </a:r>
          </a:p>
          <a:p>
            <a:pPr lvl="0"/>
            <a:r>
              <a:rPr dirty="0"/>
              <a:t>Awarded once overall marks are confirmed at the end of the module.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Fun Stuff?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It’s fun!</a:t>
            </a:r>
          </a:p>
          <a:p>
            <a:pPr lvl="0"/>
            <a:r>
              <a:t>Research shows that it helps you learn</a:t>
            </a:r>
          </a:p>
          <a:p>
            <a:pPr lvl="1"/>
            <a:r>
              <a:t>Better attainment when combined with traditional methods (e.g., </a:t>
            </a:r>
            <a:r>
              <a:rPr>
                <a:hlinkClick r:id="rId2"/>
              </a:rPr>
              <a:t>Legaki et al., 2020</a:t>
            </a:r>
            <a:r>
              <a:t>)</a:t>
            </a:r>
          </a:p>
          <a:p>
            <a:pPr lvl="0"/>
            <a:r>
              <a:t>More info on </a:t>
            </a:r>
            <a:r>
              <a:rPr>
                <a:hlinkClick r:id="rId3"/>
              </a:rPr>
              <a:t>the Games and Awards page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Skills - in Psychology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Core of findings in Psychology come from quantitative research</a:t>
            </a:r>
          </a:p>
          <a:p>
            <a:pPr lvl="0"/>
            <a:r>
              <a:t>We’re able to challenge and update existing research because our tools are improving</a:t>
            </a:r>
          </a:p>
          <a:p>
            <a:pPr lvl="0"/>
            <a:r>
              <a:t>The type of data we collect is becoming increasingly more complex - “back of the envelope” calculations no longer enough.</a:t>
            </a:r>
          </a:p>
          <a:p>
            <a:pPr lvl="0"/>
            <a:r>
              <a:t>Replicability crucial for improving research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Skills - in Psychology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E7FE77-96B2-834B-BA37-DBE396FB37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063229"/>
            <a:ext cx="7788166" cy="3394472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/>
              <a:t>Clinical - </a:t>
            </a:r>
            <a:r>
              <a:rPr lang="en-GB" dirty="0"/>
              <a:t>Is an intervention for a mental health condition effective?</a:t>
            </a:r>
          </a:p>
          <a:p>
            <a:r>
              <a:rPr lang="en-GB" b="1" dirty="0"/>
              <a:t>Developmental - </a:t>
            </a:r>
            <a:r>
              <a:rPr lang="en-GB" dirty="0"/>
              <a:t>Given a child's score on a test, is their development unusual?</a:t>
            </a:r>
          </a:p>
          <a:p>
            <a:r>
              <a:rPr lang="en-GB" b="1" dirty="0"/>
              <a:t>Cognitive - </a:t>
            </a:r>
            <a:r>
              <a:rPr lang="en-GB" dirty="0"/>
              <a:t>How can we program an experiment to study a complicated cognitive process?</a:t>
            </a:r>
          </a:p>
          <a:p>
            <a:r>
              <a:rPr lang="en-GB" b="1" dirty="0"/>
              <a:t>Social - </a:t>
            </a:r>
            <a:r>
              <a:rPr lang="en-GB" dirty="0"/>
              <a:t>What is the engagement of social media users with posts about specific topics?</a:t>
            </a:r>
          </a:p>
          <a:p>
            <a:r>
              <a:rPr lang="en-GB" b="1" dirty="0"/>
              <a:t>Meta-Science - </a:t>
            </a:r>
            <a:r>
              <a:rPr lang="en-GB" dirty="0"/>
              <a:t>Are psychology findings reported in published papers reproducible?</a:t>
            </a:r>
          </a:p>
          <a:p>
            <a:r>
              <a:rPr lang="en-GB" b="1" dirty="0"/>
              <a:t>Organisational - </a:t>
            </a:r>
            <a:r>
              <a:rPr lang="en-GB" dirty="0"/>
              <a:t>What are the predictors of employee retention in a company?</a:t>
            </a:r>
          </a:p>
          <a:p>
            <a:r>
              <a:rPr lang="en-GB" b="1" dirty="0"/>
              <a:t>Neuroscience - </a:t>
            </a:r>
            <a:r>
              <a:rPr lang="en-GB" dirty="0"/>
              <a:t>Which brain area is more active under certain conditions?</a:t>
            </a:r>
          </a:p>
          <a:p>
            <a:r>
              <a:rPr lang="en-GB" b="1" dirty="0"/>
              <a:t>Educational - </a:t>
            </a:r>
            <a:r>
              <a:rPr lang="en-GB" dirty="0"/>
              <a:t>Does a new teaching method improve educational outcomes?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It Says On The Tin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First year core statistics and research methods module</a:t>
            </a:r>
          </a:p>
          <a:p>
            <a:pPr lvl="0"/>
            <a:r>
              <a:t>Comprises lectures, skills labs, and practical sessions</a:t>
            </a:r>
          </a:p>
          <a:p>
            <a:pPr marL="0" lvl="0" indent="0">
              <a:buNone/>
            </a:pPr>
            <a:r>
              <a:t>. . .</a:t>
            </a:r>
          </a:p>
          <a:p>
            <a:pPr lvl="0"/>
            <a:r>
              <a:t>What will you learn?</a:t>
            </a:r>
          </a:p>
          <a:p>
            <a:pPr lvl="1"/>
            <a:r>
              <a:t>Data literacy: how to think like a scientist about data</a:t>
            </a:r>
          </a:p>
          <a:p>
            <a:pPr lvl="1"/>
            <a:r>
              <a:t>Working with data: cleaning, wrangling, summarising</a:t>
            </a:r>
          </a:p>
          <a:p>
            <a:pPr lvl="1"/>
            <a:r>
              <a:t>R skills: using RStudio/Quarto, writing and reading code</a:t>
            </a:r>
          </a:p>
          <a:p>
            <a:pPr lvl="1"/>
            <a:r>
              <a:t>Statistics: NHST, common tests, linear model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Skills - in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Being able to make sense of data is a crucial skill outside of academia.</a:t>
            </a:r>
          </a:p>
          <a:p>
            <a:pPr marL="0" lvl="0" indent="0">
              <a:buNone/>
            </a:pPr>
            <a:r>
              <a:t>Potential career trajectories for Psychology graduates with data-skills: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t>Data analyst</a:t>
            </a:r>
          </a:p>
          <a:p>
            <a:pPr lvl="0"/>
            <a:r>
              <a:t>Data scientist</a:t>
            </a:r>
          </a:p>
          <a:p>
            <a:pPr lvl="0"/>
            <a:r>
              <a:t>Insights analyst</a:t>
            </a:r>
          </a:p>
          <a:p>
            <a:pPr lvl="0"/>
            <a:r>
              <a:t>Quantitative specialist</a:t>
            </a:r>
          </a:p>
          <a:p>
            <a:pPr lvl="0"/>
            <a:r>
              <a:t>Civil Service</a:t>
            </a:r>
          </a:p>
          <a:p>
            <a:pPr lvl="0"/>
            <a:r>
              <a:t>Market research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UX research</a:t>
            </a:r>
          </a:p>
          <a:p>
            <a:pPr lvl="0"/>
            <a:r>
              <a:t>Industry research</a:t>
            </a:r>
          </a:p>
          <a:p>
            <a:pPr lvl="0"/>
            <a:r>
              <a:t>Academic research</a:t>
            </a:r>
          </a:p>
          <a:p>
            <a:pPr lvl="0"/>
            <a:r>
              <a:t>Working with start-up companies</a:t>
            </a:r>
          </a:p>
          <a:p>
            <a:pPr lvl="0"/>
            <a:r>
              <a:t>Administrative positions</a:t>
            </a:r>
          </a:p>
          <a:p>
            <a:pPr lvl="0"/>
            <a:r>
              <a:t>Professional services positions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(and many more)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70000" lvl="0" indent="0">
              <a:buNone/>
            </a:pPr>
            <a:r>
              <a:rPr sz="2000" b="1"/>
              <a:t>Tip</a:t>
            </a:r>
          </a:p>
          <a:p>
            <a:pPr marL="1270000" lvl="0" indent="0">
              <a:buNone/>
            </a:pPr>
            <a:r>
              <a:rPr sz="2000"/>
              <a:t>If you’re finding the module challenging, it doesn’t mean that you’re failing - it means you’re learning.</a:t>
            </a:r>
          </a:p>
          <a:p>
            <a:pPr lvl="0"/>
            <a:r>
              <a:t>For the quickest help, ask questions about anything on </a:t>
            </a:r>
            <a:r>
              <a:rPr b="1"/>
              <a:t>Discord</a:t>
            </a:r>
          </a:p>
          <a:p>
            <a:pPr lvl="0"/>
            <a:r>
              <a:rPr b="1">
                <a:hlinkClick r:id="rId2"/>
              </a:rPr>
              <a:t>Book onto the R Help Desk</a:t>
            </a:r>
            <a:r>
              <a:t> to set up a one-on-one help session with one of the teaching team.</a:t>
            </a:r>
          </a:p>
          <a:p>
            <a:pPr lvl="0"/>
            <a:r>
              <a:t>Come to your weekly practical session to get help from a lecturer or doctoral tutor.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✨Questions?✨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✨Module email: </a:t>
            </a:r>
            <a:r>
              <a:rPr>
                <a:hlinkClick r:id="rId2"/>
              </a:rPr>
              <a:t>analysingdata.psychology@sussex.ac.uk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Jennifer Mankin</a:t>
            </a:r>
          </a:p>
          <a:p>
            <a:pPr marL="0" lvl="0" indent="0">
              <a:buNone/>
            </a:pPr>
            <a:r>
              <a:t>Confidential queries: </a:t>
            </a:r>
            <a:r>
              <a:rPr>
                <a:hlinkClick r:id="rId2"/>
              </a:rPr>
              <a:t>J.Mankin@sussex.ac.uk</a:t>
            </a:r>
          </a:p>
          <a:p>
            <a:pPr lvl="0"/>
            <a:r>
              <a:t>Convenor and primary point of contact</a:t>
            </a:r>
          </a:p>
          <a:p>
            <a:pPr lvl="0"/>
            <a:r>
              <a:t>Lectures, skills labs, practical teaching</a:t>
            </a:r>
          </a:p>
          <a:p>
            <a:pPr lvl="0"/>
            <a:r>
              <a:t>All module admin, assessments, queries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Martina Sladekova</a:t>
            </a:r>
          </a:p>
          <a:p>
            <a:pPr lvl="0"/>
            <a:r>
              <a:t>Lectures, skills labs, practical teaching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Jenny Terry</a:t>
            </a:r>
          </a:p>
          <a:p>
            <a:pPr lvl="0"/>
            <a:r>
              <a:t>Lectures only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Joanna McLaren</a:t>
            </a:r>
          </a:p>
          <a:p>
            <a:pPr lvl="0"/>
            <a:r>
              <a:t>Practical lead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Module Structure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Types of Sessions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Lecture</a:t>
            </a:r>
          </a:p>
          <a:p>
            <a:pPr lvl="0"/>
            <a:r>
              <a:t>One-hour lecture session Tuesday evenings</a:t>
            </a:r>
          </a:p>
          <a:p>
            <a:pPr lvl="0"/>
            <a:r>
              <a:t>Concepts, ideas, and understanding statistical tests and principles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✨Skills Lab</a:t>
            </a:r>
          </a:p>
          <a:p>
            <a:pPr lvl="0"/>
            <a:r>
              <a:t>One-hour interactive, live-coding session Thursday mornings</a:t>
            </a:r>
          </a:p>
          <a:p>
            <a:pPr lvl="0"/>
            <a:r>
              <a:t>Demonstrates how to think about and work with data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✨Practical</a:t>
            </a:r>
          </a:p>
          <a:p>
            <a:pPr lvl="0"/>
            <a:r>
              <a:t>Two-hour supported working time</a:t>
            </a:r>
          </a:p>
          <a:p>
            <a:pPr lvl="1"/>
            <a:r>
              <a:t>Ask questions and get help</a:t>
            </a:r>
          </a:p>
          <a:p>
            <a:pPr lvl="1"/>
            <a:r>
              <a:t>Complete the tutorial/worksheet</a:t>
            </a:r>
          </a:p>
          <a:p>
            <a:pPr lvl="1"/>
            <a:r>
              <a:t>Take a quiz</a:t>
            </a:r>
          </a:p>
          <a:p>
            <a:pPr lvl="0"/>
            <a:r>
              <a:t>Multiple sessions throughout the week, switches between online and in person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270000" lvl="0" indent="0">
              <a:buNone/>
            </a:pPr>
            <a:r>
              <a:rPr sz="2000" b="1"/>
              <a:t>Important</a:t>
            </a:r>
          </a:p>
          <a:p>
            <a:pPr marL="1270000" lvl="0" indent="0">
              <a:buNone/>
            </a:pPr>
            <a:r>
              <a:rPr sz="2000"/>
              <a:t>Skills Labs are </a:t>
            </a:r>
            <a:r>
              <a:rPr sz="2000" b="1"/>
              <a:t>not optional</a:t>
            </a:r>
            <a:r>
              <a:rPr sz="2000"/>
              <a:t>! They are distinct from the lectures and will contribute to your assessments.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1761</Words>
  <Application>Microsoft Macintosh PowerPoint</Application>
  <PresentationFormat>On-screen Show (16:9)</PresentationFormat>
  <Paragraphs>306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Courier</vt:lpstr>
      <vt:lpstr>Office Theme</vt:lpstr>
      <vt:lpstr>PowerPoint Presentation</vt:lpstr>
      <vt:lpstr>Overview</vt:lpstr>
      <vt:lpstr>Module Information</vt:lpstr>
      <vt:lpstr>What It Says On The Tin</vt:lpstr>
      <vt:lpstr>Contact</vt:lpstr>
      <vt:lpstr>PowerPoint Presentation</vt:lpstr>
      <vt:lpstr>Module Structure</vt:lpstr>
      <vt:lpstr>Types of Sessions</vt:lpstr>
      <vt:lpstr>PowerPoint Presentation</vt:lpstr>
      <vt:lpstr>Topics Structure</vt:lpstr>
      <vt:lpstr>PowerPoint Presentation</vt:lpstr>
      <vt:lpstr>Topics Structure</vt:lpstr>
      <vt:lpstr>Topics by Week</vt:lpstr>
      <vt:lpstr>Attendance</vt:lpstr>
      <vt:lpstr>Lectures/Skills Labs</vt:lpstr>
      <vt:lpstr>Why Hybrid?</vt:lpstr>
      <vt:lpstr>Attendance is Key</vt:lpstr>
      <vt:lpstr>Practicals</vt:lpstr>
      <vt:lpstr>Changing Your Timetable</vt:lpstr>
      <vt:lpstr>Assessments</vt:lpstr>
      <vt:lpstr>All Assessments</vt:lpstr>
      <vt:lpstr>Worksheet Quizzes</vt:lpstr>
      <vt:lpstr>Worksheet Quizzes</vt:lpstr>
      <vt:lpstr>✨Take-Away Paper</vt:lpstr>
      <vt:lpstr>Research Participation</vt:lpstr>
      <vt:lpstr>Exam</vt:lpstr>
      <vt:lpstr>Materials and Resources</vt:lpstr>
      <vt:lpstr>Canvas</vt:lpstr>
      <vt:lpstr>Website</vt:lpstr>
      <vt:lpstr>Posit Cloud</vt:lpstr>
      <vt:lpstr>Fun Stuff</vt:lpstr>
      <vt:lpstr>Hex Stickers</vt:lpstr>
      <vt:lpstr>Kahoot! Points</vt:lpstr>
      <vt:lpstr>Hex Awards</vt:lpstr>
      <vt:lpstr>Weekly</vt:lpstr>
      <vt:lpstr>End of Term</vt:lpstr>
      <vt:lpstr>Why Fun Stuff?</vt:lpstr>
      <vt:lpstr>Data Skills - in Psychology</vt:lpstr>
      <vt:lpstr>Data Skills - in Psychology</vt:lpstr>
      <vt:lpstr>Data Skills - in the world</vt:lpstr>
      <vt:lpstr>PowerPoint Presentation</vt:lpstr>
      <vt:lpstr>PowerPoint Presentation</vt:lpstr>
      <vt:lpstr>Getting Help</vt:lpstr>
      <vt:lpstr>✨Questions?✨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Analysing Data!</dc:title>
  <dc:creator>Jennifer Mankin and Martina Sladekova</dc:creator>
  <cp:keywords/>
  <cp:lastModifiedBy>Martina Sladekova</cp:lastModifiedBy>
  <cp:revision>2</cp:revision>
  <dcterms:created xsi:type="dcterms:W3CDTF">2024-01-30T17:21:49Z</dcterms:created>
  <dcterms:modified xsi:type="dcterms:W3CDTF">2024-01-30T17:36:42Z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Lecture 01</vt:lpwstr>
  </property>
  <property fmtid="{D5CDD505-2E9C-101B-9397-08002B2CF9AE}" pid="12" name="toc-title">
    <vt:lpwstr>Table of contents</vt:lpwstr>
  </property>
</Properties>
</file>