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nd2022.netlify.app/viz/app/?v=cor&amp;t=Correlation%20coefficient%20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.springer.com/content/pdf/10.1007/s10865-023-00436-4.pdf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and24_lecture08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and24_lecture08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nd.netlify.app/viz/app/?v=reg_line&amp;t=Linear%20equation" TargetMode="External" /><Relationship Id="rId3" Type="http://schemas.openxmlformats.org/officeDocument/2006/relationships/hyperlink" Target="https://www.khanacademy.org/math/algebra/x2f8bb11595b61c86:linear-equations-graphs" TargetMode="External" /><Relationship Id="rId4" Type="http://schemas.openxmlformats.org/officeDocument/2006/relationships/hyperlink" Target="https://learningstatisticswithr.com/lsr-0.6.pdf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1: A New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 08</a:t>
            </a:r>
            <a:br/>
            <a:br/>
            <a:r>
              <a:rPr/>
              <a:t>Jenny Terry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the Linear Model to Make Predictions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Example 1: Predicting Masculinity from Femininity</a:t>
            </a:r>
          </a:p>
          <a:p>
            <a:pPr lvl="1"/>
            <a:r>
              <a:rPr/>
              <a:t>A recognisable example (from your correlation lecture)</a:t>
            </a:r>
          </a:p>
          <a:p>
            <a:pPr lvl="1"/>
            <a:r>
              <a:rPr/>
              <a:t>Visual, approximate representation (so you can get a sense of where the numbers come from)</a:t>
            </a:r>
          </a:p>
          <a:p>
            <a:pPr lvl="1"/>
            <a:r>
              <a:rPr/>
              <a:t>Computational, precise calculations (where we actually get the numbers from)</a:t>
            </a:r>
          </a:p>
          <a:p>
            <a:pPr lvl="0"/>
            <a:r>
              <a:rPr/>
              <a:t>Example 2: Predicting Better Sleep from Positive Psychology</a:t>
            </a:r>
          </a:p>
          <a:p>
            <a:pPr lvl="1"/>
            <a:r>
              <a:rPr/>
              <a:t>A new example for extrapolation</a:t>
            </a:r>
          </a:p>
          <a:p>
            <a:pPr lvl="1"/>
            <a:r>
              <a:rPr/>
              <a:t>Visual, approximate representation (so you can get a sense of where the numbers come from)</a:t>
            </a:r>
          </a:p>
          <a:p>
            <a:pPr lvl="1"/>
            <a:r>
              <a:rPr/>
              <a:t>Computational, precise calculations (where we actually get the numbers from)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1: Predicting Masculinity from Femininity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 Mankin was interested in the relationship between femininity and masculinity</a:t>
            </a:r>
          </a:p>
          <a:p>
            <a:pPr lvl="0"/>
            <a:r>
              <a:rPr/>
              <a:t>Participants took part in a cross-sectional, self-report survey that asked them to rate their:</a:t>
            </a:r>
          </a:p>
          <a:p>
            <a:pPr lvl="1"/>
            <a:r>
              <a:rPr/>
              <a:t>Femininity</a:t>
            </a:r>
          </a:p>
          <a:p>
            <a:pPr lvl="1"/>
            <a:r>
              <a:rPr/>
              <a:t>Masculinity</a:t>
            </a:r>
          </a:p>
          <a:p>
            <a:pPr lvl="1"/>
            <a:r>
              <a:rPr/>
              <a:t>&amp; a bunch of other things not relevant for today’s example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Hypothesis: Previous research (your correlation lecture!) suggests that… </a:t>
            </a:r>
            <a:r>
              <a:rPr i="1"/>
              <a:t>femininity will have a negative relationship with masculinity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Hypothesis: Femininity will have a negative relationship with masculinity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Predictor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Femininity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Outcome (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: Masculinity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Model: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s</m:t>
                    </m:r>
                    <m:r>
                      <m:t>c</m:t>
                    </m:r>
                    <m:r>
                      <m:t>u</m:t>
                    </m:r>
                    <m:r>
                      <m:t>l</m:t>
                    </m:r>
                    <m:r>
                      <m:t>i</m:t>
                    </m:r>
                    <m:r>
                      <m:t>n</m:t>
                    </m:r>
                    <m:r>
                      <m:t>i</m:t>
                    </m:r>
                    <m:r>
                      <m:t>t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r>
                      <m:t>F</m:t>
                    </m:r>
                    <m:r>
                      <m:t>e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i</m:t>
                    </m:r>
                    <m:r>
                      <m:t>n</m:t>
                    </m:r>
                    <m:r>
                      <m:t>i</m:t>
                    </m:r>
                    <m:r>
                      <m:t>t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Masculinity doesn’t have a value because that is what we’re estimating</a:t>
                </a:r>
              </a:p>
              <a:p>
                <a:pPr lvl="1"/>
                <a:r>
                  <a:rPr/>
                  <a:t>Femininity will be given a value, but we can pick different values and plug them in to solve the equation to get the value of masculinity for whatever value of femininity we choose</a:t>
                </a:r>
              </a:p>
              <a:p>
                <a:pPr lvl="1"/>
                <a:r>
                  <a:rPr/>
                  <a:t>We’re not estimating error for now, so we don’t need to worry about that</a:t>
                </a:r>
              </a:p>
              <a:p>
                <a:pPr lvl="1"/>
                <a:r>
                  <a:rPr/>
                  <a:t>But, where do the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come from?! 🤔</a:t>
                </a:r>
              </a:p>
              <a:p>
                <a:pPr lvl="1"/>
                <a:r>
                  <a:rPr/>
                  <a:t>Hint: Remember that the linear model is the equation for a straight line…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Where would you draw a straight line through these dots to best capture where they tend to fall?</a:t>
            </a:r>
          </a:p>
        </p:txBody>
      </p:sp>
      <p:pic>
        <p:nvPicPr>
          <p:cNvPr descr="lecture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line is our statistical model - it is not the data itself, but it is using the data to make a prediction</a:t>
            </a:r>
          </a:p>
        </p:txBody>
      </p:sp>
      <p:pic>
        <p:nvPicPr>
          <p:cNvPr descr="lecture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individual scores (data points) tend to be higher up on the left and lower down on the right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As the variable 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(here, ratings of femininity) increases…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… the variable on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(here, ratings of masculinity) tends to decrease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This represents a </a:t>
                </a:r>
                <a:r>
                  <a:rPr b="1"/>
                  <a:t>negative relationship</a:t>
                </a:r>
                <a:r>
                  <a:rPr/>
                  <a:t> between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- as one goes up, the other goes down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1270000">
                  <a:buNone/>
                </a:pPr>
                <a:r>
                  <a:rPr sz="2000" b="1"/>
                  <a:t>ChallengR: Why Not Correlation?</a:t>
                </a:r>
              </a:p>
              <a:p>
                <a:pPr lvl="0" indent="0" marL="1270000">
                  <a:buNone/>
                </a:pPr>
                <a:r>
                  <a:rPr sz="2000"/>
                  <a:t>You already saw this same data, and relationship, with the correlation analysis you did with this data in a previous lecture.</a:t>
                </a:r>
              </a:p>
              <a:p>
                <a:pPr lvl="0" indent="0" marL="1270000">
                  <a:buNone/>
                </a:pPr>
                <a:r>
                  <a:rPr sz="2000"/>
                  <a:t>Why are we doing something different? What do we get from the linear model that we </a:t>
                </a:r>
                <a:r>
                  <a:rPr sz="2000" i="1"/>
                  <a:t>don’t</a:t>
                </a:r>
                <a:r>
                  <a:rPr sz="2000"/>
                  <a:t> get from our correlation analysis?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- the intercept (where the line crosses 0 on the y-axis)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- the slope (the </a:t>
                </a:r>
                <a:r>
                  <a:rPr i="1"/>
                  <a:t>gradient</a:t>
                </a:r>
                <a:r>
                  <a:rPr/>
                  <a:t> of the line - the difference in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for every unit increase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What would we estimate these values to be?</a:t>
                </a:r>
              </a:p>
            </p:txBody>
          </p:sp>
        </mc:Choice>
      </mc:AlternateContent>
      <p:pic>
        <p:nvPicPr>
          <p:cNvPr descr="lecture_08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Slope</a:t>
            </a:r>
          </a:p>
        </p:txBody>
      </p:sp>
      <p:pic>
        <p:nvPicPr>
          <p:cNvPr descr="lecture_08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make some guesses based on the plot:</a:t>
                </a:r>
              </a:p>
              <a:p>
                <a:pPr lvl="0"/>
                <a:r>
                  <a:rPr/>
                  <a:t>The line would cross the </a:t>
                </a:r>
                <a:r>
                  <a:rPr i="1"/>
                  <a:t>y</a:t>
                </a:r>
                <a:r>
                  <a:rPr/>
                  <a:t>-axis (aka 0 on the </a:t>
                </a:r>
                <a:r>
                  <a:rPr i="1"/>
                  <a:t>x</a:t>
                </a:r>
                <a:r>
                  <a:rPr/>
                  <a:t>-axis) somewhere between 8 and 9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r>
                      <m:t>8.5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For every unit increase on the femininity (predictor,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 scale, masculinity (outcome,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decreases by a little less than one point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0.8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Ahead (and Behind)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story so far…</a:t>
                </a:r>
              </a:p>
              <a:p>
                <a:pPr lvl="1"/>
                <a:r>
                  <a:rPr/>
                  <a:t>Fundamentals of NHST &amp; Statistical Tests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This week:</a:t>
                </a:r>
              </a:p>
              <a:p>
                <a:pPr lvl="1"/>
                <a:r>
                  <a:rPr/>
                  <a:t>The Linear Model - Equation of a Line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Coming up after the break:</a:t>
                </a:r>
              </a:p>
              <a:p>
                <a:pPr lvl="1"/>
                <a:r>
                  <a:rPr/>
                  <a:t>The Linear Model - Evaluating the Model with </a:t>
                </a:r>
                <a:r>
                  <a:rPr i="1"/>
                  <a:t>p</a:t>
                </a:r>
                <a:r>
                  <a:rPr/>
                  <a:t>-values, CIs,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The Linear Model - Models with Multiple Predictors</a:t>
                </a:r>
              </a:p>
              <a:p>
                <a:pPr lvl="1"/>
                <a:r>
                  <a:rPr/>
                  <a:t>Questionable Research Practices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1270000">
                  <a:buNone/>
                </a:pPr>
                <a:r>
                  <a:rPr sz="2000" b="1"/>
                  <a:t>“Is it bad if I don’t understand anything from the lectures?”</a:t>
                </a:r>
              </a:p>
              <a:p>
                <a:pPr lvl="0" indent="0" marL="1270000">
                  <a:buNone/>
                </a:pP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then plug those values into our model…</a:t>
                </a:r>
              </a:p>
              <a:p>
                <a:pPr lvl="0" indent="0" marL="0">
                  <a:buNone/>
                </a:pPr>
                <a:r>
                  <a:rPr/>
                  <a:t>We have already plugged in our outcome (masculinity) and predictor (femininity):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We also know the intercept (aka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aka the predicted value of masculinity when femininity is 0)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8.5, so we can plug that in: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8.5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We also know the slope (aka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aka the change in masculinity associated with a unit change in femininity)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-0.8, so we can plug that in (note the sign change):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8.5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Before we use the equation to predict masculinity, let’s get the real beta values from R…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gender_masc ~ gender_fem, data = gensex)
Coefficients:
(Intercept)   gender_fem  
     8.8246      -0.7976  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Adapt our equation to include the real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values:</a:t>
                </a:r>
              </a:p>
              <a:p>
                <a:pPr lvl="0"/>
                <a:r>
                  <a:rPr/>
                  <a:t>Intercept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): the predicted value of masculinity when femininity is 0</a:t>
                </a:r>
              </a:p>
              <a:p>
                <a:pPr lvl="1"/>
                <a:r>
                  <a:rPr/>
                  <a:t>= 8.82</a:t>
                </a:r>
              </a:p>
              <a:p>
                <a:pPr lvl="0"/>
                <a:r>
                  <a:rPr/>
                  <a:t>Slope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change in masculinity associated with a unit change in femininity</a:t>
                </a:r>
              </a:p>
              <a:p>
                <a:pPr lvl="1"/>
                <a:r>
                  <a:rPr/>
                  <a:t>= -0.80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low (on a scale of 1-9) femininity rating of 3: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6.42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high (on a scale of 1-9) femininity rating of 8: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8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2.42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Not 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ChallengR: Why Not Correlation?</a:t>
            </a:r>
          </a:p>
          <a:p>
            <a:pPr lvl="0" indent="0" marL="1270000">
              <a:buNone/>
            </a:pPr>
            <a:r>
              <a:rPr sz="2000"/>
              <a:t>You already saw this same data, and relationship, with the correlation analysis you did with this data in a previous lecture.</a:t>
            </a:r>
          </a:p>
          <a:p>
            <a:pPr lvl="0" indent="0" marL="1270000">
              <a:buNone/>
            </a:pPr>
            <a:r>
              <a:rPr sz="2000"/>
              <a:t>Why are we doing something different? What do we get from the linear model that we </a:t>
            </a:r>
            <a:r>
              <a:rPr sz="2000" i="1"/>
              <a:t>don’t</a:t>
            </a:r>
            <a:r>
              <a:rPr sz="2000"/>
              <a:t> get from our correlation analysis?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Both correlation and the linear model can tell us about the strength and direction of the relationship…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… but only the linear model can </a:t>
            </a:r>
            <a:r>
              <a:rPr i="1"/>
              <a:t>predict</a:t>
            </a:r>
            <a:r>
              <a:rPr/>
              <a:t> the outcome for any value of the predictor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Correlation and the linear model are related though - see </a:t>
            </a:r>
            <a:r>
              <a:rPr>
                <a:hlinkClick r:id="rId2"/>
              </a:rPr>
              <a:t>this interactive visualisation</a:t>
            </a:r>
            <a:r>
              <a:rPr/>
              <a:t>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2: Predicting Better Sleep from Positive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Tout et al. (2023)</a:t>
            </a:r>
            <a:r>
              <a:rPr/>
              <a:t> were interested in the effect of positive psychology upon sleep</a:t>
            </a:r>
          </a:p>
          <a:p>
            <a:pPr lvl="0"/>
            <a:r>
              <a:rPr/>
              <a:t>Participants took part in a cross-sectional, self-report survey that asked them to rate their:</a:t>
            </a:r>
          </a:p>
          <a:p>
            <a:pPr lvl="1"/>
            <a:r>
              <a:rPr/>
              <a:t>Positive psychology attributes (a composite of gratitude, optimism, self-compassion, and mindfulness)</a:t>
            </a:r>
          </a:p>
          <a:p>
            <a:pPr lvl="1"/>
            <a:r>
              <a:rPr/>
              <a:t>Sleep quality and quantity (a composite of subjective sleep quality, sleep literacy, sleep duration, sleep efficiency, sleep disturbances, sleep medication, daytime dysfunction)</a:t>
            </a:r>
          </a:p>
          <a:p>
            <a:pPr lvl="1"/>
            <a:r>
              <a:rPr/>
              <a:t>&amp; a bunch of other things not relevant for today’s example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Hypothesis: Based on the evidence that other positive psychology attributes positively impacted sleep, Tout hypothesised that… </a:t>
            </a:r>
            <a:r>
              <a:rPr i="1"/>
              <a:t>positive psychology attributes will have a positive relationship with sleep quality and quantity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Hypothesis: Positive psychology attributes are associated with better sleep</a:t>
                </a:r>
              </a:p>
              <a:p>
                <a:pPr lvl="0"/>
                <a:r>
                  <a:rPr/>
                  <a:t>Predictor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Positive psychology attributes</a:t>
                </a:r>
              </a:p>
              <a:p>
                <a:pPr lvl="0"/>
                <a:r>
                  <a:rPr/>
                  <a:t>Outcome (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: Sleep quality &amp; quantity</a:t>
                </a:r>
              </a:p>
              <a:p>
                <a:pPr lvl="0"/>
                <a:r>
                  <a:rPr/>
                  <a:t>Where would our predictor and outcome fit into the linear model equation: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  <a:p>
                <a:pPr lvl="0" indent="0" marL="1270000">
                  <a:buNone/>
                </a:pPr>
                <a:r>
                  <a:rPr sz="2000" b="1"/>
                  <a:t>Talk to Me!</a:t>
                </a:r>
              </a:p>
              <a:p>
                <a:pPr lvl="0" indent="0" marL="1270000">
                  <a:buNone/>
                </a:pPr>
                <a:r>
                  <a:rPr sz="2000"/>
                  <a:t>Open the Lecture Google Doc: </a:t>
                </a:r>
                <a:r>
                  <a:rPr sz="2000">
                    <a:hlinkClick r:id="rId2"/>
                  </a:rPr>
                  <a:t>bit.ly/and24_lecture08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Model: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l</m:t>
                    </m:r>
                    <m:r>
                      <m:t>e</m:t>
                    </m:r>
                    <m:r>
                      <m:t>e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  <m:r>
                      <m:t>o</m:t>
                    </m:r>
                    <m:r>
                      <m:t>s</m:t>
                    </m:r>
                    <m:r>
                      <m:t>i</m:t>
                    </m:r>
                    <m:r>
                      <m:t>t</m:t>
                    </m:r>
                    <m:r>
                      <m:t>i</m:t>
                    </m:r>
                    <m:r>
                      <m:t>v</m:t>
                    </m:r>
                    <m:r>
                      <m:t>e</m:t>
                    </m:r>
                    <m:r>
                      <m:t>P</m:t>
                    </m:r>
                    <m:r>
                      <m:t>s</m:t>
                    </m:r>
                    <m:r>
                      <m:t>y</m:t>
                    </m:r>
                    <m:r>
                      <m:t>c</m:t>
                    </m:r>
                    <m:r>
                      <m:t>h</m:t>
                    </m:r>
                    <m:r>
                      <m:t>o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about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…?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Where would you draw a line through these dots that best captures where they tend to fall?</a:t>
            </a:r>
          </a:p>
        </p:txBody>
      </p:sp>
      <p:pic>
        <p:nvPicPr>
          <p:cNvPr descr="lecture_08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Is this a positive or a negative relationship? How do we know?</a:t>
            </a:r>
          </a:p>
        </p:txBody>
      </p:sp>
      <p:pic>
        <p:nvPicPr>
          <p:cNvPr descr="lecture_08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individual scores (data points) tend to be higher up on the right and lower down on the left</a:t>
                </a:r>
              </a:p>
              <a:p>
                <a:pPr lvl="0"/>
                <a:r>
                  <a:rPr/>
                  <a:t>As the variable 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(here, positive psychology attributes) increases…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… the variable on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(here, sleep quality &amp; quantity) also increases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This represents a </a:t>
                </a:r>
                <a:r>
                  <a:rPr b="1"/>
                  <a:t>positive relationship</a:t>
                </a:r>
                <a:r>
                  <a:rPr/>
                  <a:t> between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as one goes up, the other goes up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Two key elements: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- the intercept (where the line crosses 0 on the y-axis)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- the slope (the </a:t>
                </a:r>
                <a:r>
                  <a:rPr i="1"/>
                  <a:t>gradient</a:t>
                </a:r>
                <a:r>
                  <a:rPr/>
                  <a:t> of the line - the difference in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for every unit increase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What would </a:t>
                </a:r>
                <a:r>
                  <a:rPr i="1"/>
                  <a:t>you</a:t>
                </a:r>
                <a:r>
                  <a:rPr/>
                  <a:t> estimate these values to be?</a:t>
                </a:r>
              </a:p>
            </p:txBody>
          </p:sp>
        </mc:Choice>
      </mc:AlternateContent>
      <p:pic>
        <p:nvPicPr>
          <p:cNvPr descr="lecture_08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Objectives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After this lecture, you will (begin to) understand:</a:t>
                </a:r>
              </a:p>
              <a:p>
                <a:pPr lvl="0"/>
                <a:r>
                  <a:rPr/>
                  <a:t>What a statistical model is and why they are useful</a:t>
                </a:r>
              </a:p>
              <a:p>
                <a:pPr lvl="0"/>
                <a:r>
                  <a:rPr/>
                  <a:t>The equation for a linear model with one predictor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(the intercept)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slope)</a:t>
                </a:r>
              </a:p>
              <a:p>
                <a:pPr lvl="0"/>
                <a:r>
                  <a:rPr/>
                  <a:t>How to use the equation to predict an outcome</a:t>
                </a:r>
              </a:p>
              <a:p>
                <a:pPr lvl="0"/>
                <a:r>
                  <a:rPr/>
                  <a:t>How to read scatterplots and lines of best fit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1270000">
                  <a:buNone/>
                </a:pPr>
                <a:r>
                  <a:rPr sz="2000" b="1"/>
                  <a:t>Talk to Me!</a:t>
                </a:r>
              </a:p>
              <a:p>
                <a:pPr lvl="0" indent="0" marL="1270000">
                  <a:buNone/>
                </a:pPr>
                <a:r>
                  <a:rPr sz="2000"/>
                  <a:t>Open the Lecture Google Doc: </a:t>
                </a:r>
                <a:r>
                  <a:rPr sz="2000">
                    <a:hlinkClick r:id="rId2"/>
                  </a:rPr>
                  <a:t>bit.ly/and24_lecture08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Intercept</a:t>
            </a:r>
          </a:p>
        </p:txBody>
      </p:sp>
      <p:pic>
        <p:nvPicPr>
          <p:cNvPr descr="lecture_08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Slope</a:t>
            </a:r>
          </a:p>
        </p:txBody>
      </p:sp>
      <p:pic>
        <p:nvPicPr>
          <p:cNvPr descr="lecture_08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Sleep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s</m:t>
                      </m:r>
                      <m:r>
                        <m:t>y</m:t>
                      </m:r>
                      <m:r>
                        <m:t>c</m:t>
                      </m:r>
                      <m:r>
                        <m:t>h</m:t>
                      </m:r>
                      <m:r>
                        <m:t>o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Predictor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Positive psychology attributes</a:t>
                </a:r>
              </a:p>
              <a:p>
                <a:pPr lvl="0"/>
                <a:r>
                  <a:rPr/>
                  <a:t>Outcome (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: Sleep quality &amp; quantity</a:t>
                </a:r>
              </a:p>
              <a:p>
                <a:pPr lvl="0"/>
                <a:r>
                  <a:rPr/>
                  <a:t>Intercept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): the predicted value of sleep when positive psychology is 0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3.5</a:t>
                </a:r>
              </a:p>
              <a:p>
                <a:pPr lvl="0"/>
                <a:r>
                  <a:rPr/>
                  <a:t>Slope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change in sleep associated with a unit change in positive psychology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2.2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Sleep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Before we plug the intercept and slope into the equation, let’s get the more precise beta values from R…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sleep ~ pos_psy, data = sleep_tib)
Coefficients:
(Intercept)      pos_psy  
      3.520        2.287  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Can you adapt our equation to include the real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values?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s</m:t>
                      </m:r>
                      <m:r>
                        <m:t>y</m:t>
                      </m:r>
                      <m:r>
                        <m:t>c</m:t>
                      </m:r>
                      <m:r>
                        <m:t>h</m:t>
                      </m:r>
                      <m:r>
                        <m:t>o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Intercept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): the predicted value of sleep when positive psychology is 0</a:t>
                </a:r>
              </a:p>
              <a:p>
                <a:pPr lvl="1"/>
                <a:r>
                  <a:rPr/>
                  <a:t>= 3.52</a:t>
                </a:r>
              </a:p>
              <a:p>
                <a:pPr lvl="0"/>
                <a:r>
                  <a:rPr/>
                  <a:t>Slope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change in sleep associated with a unit change in positive psychology</a:t>
                </a:r>
              </a:p>
              <a:p>
                <a:pPr lvl="1"/>
                <a:r>
                  <a:rPr/>
                  <a:t>= 2.29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Sleep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3.52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r>
                            <m:t>2.29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s</m:t>
                      </m:r>
                      <m:r>
                        <m:t>y</m:t>
                      </m:r>
                      <m:r>
                        <m:t>c</m:t>
                      </m:r>
                      <m:r>
                        <m:t>h</m:t>
                      </m:r>
                      <m:r>
                        <m:t>o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low positive psychology rating (on a scale of 1-5) of 1.5: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3.52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r>
                            <m:t>2.29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1.5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6.95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high positive psychology rating (on a scale of 1-5) of 4: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3.52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r>
                            <m:t>2.29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4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12.68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Vocabulary: The Linear Model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 sz="2000"/>
                  <a:t>A statistical model representing the linear relationship between a predictor and outcome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: the (predicted value of the) outcome</a:t>
                </a:r>
              </a:p>
              <a:p>
                <a:pPr lvl="1"/>
                <a:r>
                  <a:rPr sz="2000"/>
                  <a:t>What we’re trying to estimate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: the (actual value of the) predictor</a:t>
                </a:r>
              </a:p>
              <a:p>
                <a:pPr lvl="1"/>
                <a:r>
                  <a:rPr sz="2000"/>
                  <a:t>We can plug in any value of the predictor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 sz="2000"/>
                  <a:t>: the intercept - the value of the outcome when the predictor is 0</a:t>
                </a:r>
              </a:p>
              <a:p>
                <a:pPr lvl="1"/>
                <a:r>
                  <a:rPr sz="2000"/>
                  <a:t>Obtained from our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sz="2000"/>
                  <a:t>: the slope - the change in the outcome for every unit change in the predictor</a:t>
                </a:r>
              </a:p>
              <a:p>
                <a:pPr lvl="1"/>
                <a:r>
                  <a:rPr sz="2000"/>
                  <a:t>Obtained from our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: the (unknown and unknowable) error in prediction</a:t>
                </a:r>
              </a:p>
              <a:p>
                <a:pPr lvl="1"/>
                <a:r>
                  <a:rPr sz="2000"/>
                  <a:t>More on error next year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World of </a:t>
            </a:r>
            <a:r>
              <a:rPr>
                <a:latin typeface="Courier"/>
              </a:rPr>
              <a:t>lm()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 b="1"/>
              <a:t>l</a:t>
            </a:r>
            <a:r>
              <a:rPr/>
              <a:t>inear </a:t>
            </a:r>
            <a:r>
              <a:rPr b="1"/>
              <a:t>m</a:t>
            </a:r>
            <a:r>
              <a:rPr/>
              <a:t>odel (</a:t>
            </a:r>
            <a:r>
              <a:rPr>
                <a:latin typeface="Courier"/>
              </a:rPr>
              <a:t>lm()</a:t>
            </a:r>
            <a:r>
              <a:rPr/>
              <a:t>) will be crucial for the rest of your degree</a:t>
            </a:r>
          </a:p>
          <a:p>
            <a:pPr lvl="0"/>
            <a:r>
              <a:rPr/>
              <a:t>If that was a bit of a blur to you, it’s highly recommended that you spend some time working through it slowly, until it clicks.</a:t>
            </a:r>
          </a:p>
          <a:p>
            <a:pPr lvl="0"/>
            <a:r>
              <a:rPr/>
              <a:t>These sources may be helpful:</a:t>
            </a:r>
          </a:p>
          <a:p>
            <a:pPr lvl="1"/>
            <a:r>
              <a:rPr>
                <a:hlinkClick r:id="rId2"/>
              </a:rPr>
              <a:t>Visualisation on the Analysing Data website</a:t>
            </a:r>
          </a:p>
          <a:p>
            <a:pPr lvl="1"/>
            <a:r>
              <a:rPr>
                <a:hlinkClick r:id="rId3"/>
              </a:rPr>
              <a:t>Khan Academy’s introduction to linear equations</a:t>
            </a:r>
          </a:p>
          <a:p>
            <a:pPr lvl="1"/>
            <a:r>
              <a:rPr>
                <a:hlinkClick r:id="rId4"/>
              </a:rPr>
              <a:t>Learning Statistics with R</a:t>
            </a:r>
            <a:r>
              <a:rPr/>
              <a:t> - see Section V, Chapter 15, Linear Regression</a:t>
            </a:r>
          </a:p>
          <a:p>
            <a:pPr lvl="1"/>
            <a:r>
              <a:rPr/>
              <a:t>Andy Field’s statistics textbooks (SPSS version is fine, edition 4 onwards)</a:t>
            </a:r>
          </a:p>
          <a:p>
            <a:pPr lvl="0"/>
            <a:r>
              <a:rPr/>
              <a:t>Next week (after the break):</a:t>
            </a:r>
          </a:p>
          <a:p>
            <a:pPr lvl="1"/>
            <a:r>
              <a:rPr/>
              <a:t>Recap of the Linear Model</a:t>
            </a:r>
          </a:p>
          <a:p>
            <a:pPr lvl="1"/>
            <a:r>
              <a:rPr/>
              <a:t>How do we know if it is a good model?</a:t>
            </a:r>
          </a:p>
          <a:p>
            <a:pPr lvl="1"/>
            <a:r>
              <a:rPr/>
              <a:t>How do we know if it is a good prediction?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Vocabulary: The General Model Equation</a:t>
                </a:r>
              </a:p>
              <a:p>
                <a:pPr lvl="0" indent="0" marL="1270000">
                  <a:buNone/>
                </a:pPr>
                <a:r>
                  <a:rPr sz="2000"/>
                  <a:t>A conceptual representation of all statistical models, with the following form: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o</m:t>
                      </m:r>
                      <m:r>
                        <m:t>u</m:t>
                      </m:r>
                      <m:r>
                        <m:t>t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m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e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r</m:t>
                      </m:r>
                    </m:oMath>
                  </m:oMathPara>
                </a14:m>
              </a:p>
              <a:p>
                <a:pPr lvl="0"/>
                <a:r>
                  <a:rPr/>
                  <a:t>We can use models to predict the </a:t>
                </a:r>
                <a:r>
                  <a:rPr i="1"/>
                  <a:t>outcome</a:t>
                </a:r>
                <a:r>
                  <a:rPr/>
                  <a:t> for a particular case</a:t>
                </a:r>
              </a:p>
              <a:p>
                <a:pPr lvl="0"/>
                <a:r>
                  <a:rPr/>
                  <a:t>The </a:t>
                </a:r>
                <a:r>
                  <a:rPr i="1"/>
                  <a:t>model</a:t>
                </a:r>
                <a:r>
                  <a:rPr/>
                  <a:t> itself is a set of mathematical assumptions (i.e., a formula) that assume properties about a population</a:t>
                </a:r>
              </a:p>
              <a:p>
                <a:pPr lvl="0"/>
                <a:r>
                  <a:rPr/>
                  <a:t>This is always subject to some degree of </a:t>
                </a:r>
                <a:r>
                  <a:rPr i="1"/>
                  <a:t>error</a:t>
                </a:r>
              </a:p>
              <a:p>
                <a:pPr lvl="0"/>
                <a:r>
                  <a:rPr/>
                  <a:t>Why might predictive models like this be useful? Can you think of any recent examples?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Here is one example of modelling you are probably all too familiar with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Equation to Rule Them 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linear model is fundamental and extremely common statistical testing paradigm</a:t>
            </a:r>
          </a:p>
          <a:p>
            <a:pPr lvl="0"/>
            <a:r>
              <a:rPr/>
              <a:t>Most statistical tests (e.g., </a:t>
            </a:r>
            <a:r>
              <a:rPr i="1"/>
              <a:t>t</a:t>
            </a:r>
            <a:r>
              <a:rPr/>
              <a:t>-tests and chi-squared) are some form of linear model</a:t>
            </a:r>
          </a:p>
          <a:p>
            <a:pPr lvl="0"/>
            <a:r>
              <a:rPr/>
              <a:t>Allows us to </a:t>
            </a:r>
            <a:r>
              <a:rPr i="1"/>
              <a:t>predict</a:t>
            </a:r>
            <a:r>
              <a:rPr/>
              <a:t> an outcome from one or more predictor variables</a:t>
            </a:r>
          </a:p>
          <a:p>
            <a:pPr lvl="0"/>
            <a:r>
              <a:rPr/>
              <a:t>Our first (explicit) contact with </a:t>
            </a:r>
            <a:r>
              <a:rPr i="1"/>
              <a:t>statistical modeling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the World’s a Model…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and our variables merely players!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Predictor(s)</a:t>
            </a:r>
          </a:p>
          <a:p>
            <a:pPr lvl="0" indent="0" marL="1270000">
              <a:buNone/>
            </a:pPr>
            <a:r>
              <a:rPr sz="2000"/>
              <a:t>The variable(s) that you hypothesise will predict the outcome.</a:t>
            </a:r>
          </a:p>
          <a:p>
            <a:pPr lvl="0" indent="0" marL="1270000">
              <a:buNone/>
            </a:pPr>
            <a:r>
              <a:rPr sz="2000"/>
              <a:t>In experimental studies, this is usually the treatment variable (the thing that is manipulated).</a:t>
            </a:r>
          </a:p>
          <a:p>
            <a:pPr lvl="0" indent="0" marL="1270000">
              <a:buNone/>
            </a:pPr>
            <a:r>
              <a:rPr sz="2000"/>
              <a:t>In observational studies (e.g., cross-sectional surveys), this will be one of the variables you’ve measured.</a:t>
            </a:r>
          </a:p>
          <a:p>
            <a:pPr lvl="0" indent="0" marL="1270000">
              <a:buNone/>
            </a:pPr>
            <a:r>
              <a:rPr sz="2000"/>
              <a:t>Also - and commonly in experimental research - called the independent variable, or IV.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Outcome</a:t>
            </a:r>
          </a:p>
          <a:p>
            <a:pPr lvl="0" indent="0" marL="1270000">
              <a:buNone/>
            </a:pPr>
            <a:r>
              <a:rPr sz="2000"/>
              <a:t>The variable that we hypothesise will vary, depending on the predictor.</a:t>
            </a:r>
          </a:p>
          <a:p>
            <a:pPr lvl="0" indent="0" marL="1270000">
              <a:buNone/>
            </a:pPr>
            <a:r>
              <a:rPr sz="2000"/>
              <a:t>In experimental studies, this is what you think will change because of your manipulation.</a:t>
            </a:r>
          </a:p>
          <a:p>
            <a:pPr lvl="0" indent="0" marL="1270000">
              <a:buNone/>
            </a:pPr>
            <a:r>
              <a:rPr sz="2000"/>
              <a:t>In observational studies (e.g., cross-sectional surveys), this will </a:t>
            </a:r>
            <a:r>
              <a:rPr sz="2000" i="1"/>
              <a:t>also</a:t>
            </a:r>
            <a:r>
              <a:rPr sz="2000"/>
              <a:t> be one of the variables you’ve measured!</a:t>
            </a:r>
          </a:p>
          <a:p>
            <a:pPr lvl="0" indent="0" marL="1270000">
              <a:buNone/>
            </a:pPr>
            <a:r>
              <a:rPr sz="2000"/>
              <a:t>Also - and commonly in experimental research - called the dependent variable, or DV.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Linear Model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linear model is the equation for a straight line: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It is usually written like this: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I will write it in full for now, so you can get used to it: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1" y="204787" /><a:ext cx="3008313" cy="871538" /></a:xfrm></p:spPr><p:txBody><a:bodyPr /><a:lstStyle /><a:p><a:pPr lvl="0" indent="0" marL="0"><a:buNone /></a:pPr><a:r><a:rPr /><a:t>The Linear Model Equation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sSub><m:e><m:r><m:t>y</m:t></m:r></m:e><m:sub><m:r><m:t>i</m:t></m:r></m:sub></m:sSub><m:r><m:rPr><m:sty m:val="p" /></m:rPr><m:t>=</m:t></m:r><m:sSub><m:e><m:r><m:t>b</m:t></m:r></m:e><m:sub><m:r><m:t>0</m:t></m:r></m:sub></m:sSub><m:r><m:rPr><m:sty m:val="p" /></m:rPr><m:t>+</m:t></m:r><m:sSub><m:e><m:r><m:t>b</m:t></m:r></m:e><m:sub><m:r><m:t>1</m:t></m:r></m:sub></m:sSub><m:r><m:rPr><m:sty m:val="p" /></m:rPr><m:t>×</m:t></m:r><m:sSub><m:e><m:r><m:t>x</m:t></m:r></m:e><m:sub><m:r><m:t>1</m:t></m:r><m:r><m:t>i</m:t></m:r></m:sub></m:sSub><m:r><m:rPr><m:sty m:val="p" /></m:rPr><m:t>+</m:t></m:r><m:sSub><m:e><m:r><m:t>e</m:t></m:r></m:e><m:sub><m:r><m:t>i</m:t></m:r></m:sub></m:sSub></m:oMath></m:oMathPara></a14:m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3568700" y="203200" /><a:ext cx="5105400" cy="4381500" /></p:xfrm><a:graphic><a:graphicData uri="http://schemas.openxmlformats.org/drawingml/2006/table"><a:tbl><a:tblPr firstRow="0" bandRow="1"><a:tableStyleId>{5C22544A-7EE6-4342-B048-85BDC9FD1C3A}</a:tableStyleId></a:tblPr><a:tblGrid><a:gridCol w="2552700" /><a:gridCol w="2552700" /></a:tblGrid><a:tr h="0"><a:tc><a:txBody><a:bodyPr /><a:lstStyle /><a:p><a:pPr lvl="0" indent="0" marL="0"><a:buNone /></a:pPr><a:r><a:rPr b="1" /><a:t>Term</a:t></a:r></a:p></a:txBody></a:tc><a:tc><a:txBody><a:bodyPr /><a:lstStyle /><a:p><a:pPr lvl="0" indent="0" marL="0"><a:buNone /></a:pPr><a:r><a:rPr b="1" /><a:t>Meaning</a:t></a:r></a:p></a:txBody></a:tc></a:tr><a:tr h="0"><a:tc><a:txBody><a:bodyPr /><a:lstStyle /><a:p><a:pPr lvl="0" indent="0" marL="0"><a:buNone /></a:pPr><a14:m><m:oMath xmlns:m="http://schemas.openxmlformats.org/officeDocument/2006/math"><m:sSub><m:e><m:r><m:t>y</m:t></m:r></m:e><m:sub><m:r><m:t>i</m:t></m:r></m:sub></m:sSub></m:oMath></a14:m><a:r><a:rPr /><a:t> =</a:t></a:r></a:p></a:txBody></a:tc><a:tc><a:txBody><a:bodyPr /><a:lstStyle /><a:p><a:pPr lvl="0" indent="0" marL="0"><a:buNone /></a:pPr><a:r><a:rPr /><a:t>the outcome (</a:t></a:r><a14:m><m:oMath xmlns:m="http://schemas.openxmlformats.org/officeDocument/2006/math"><m:r><m:t>y</m:t></m:r></m:oMath></a14:m><a:r><a:rPr /><a:t>) is equal to (or, is predicted by) an individual’s actual score (</a:t></a:r><a14:m><m:oMath xmlns:m="http://schemas.openxmlformats.org/officeDocument/2006/math"><m:r><m:t>i</m:t></m:r></m:oMath></a14:m><a:r><a:rPr /><a:t>)</a:t></a:r></a:p></a:txBody></a:tc></a:tr><a:tr h="0"><a:tc><a:txBody><a:bodyPr /><a:lstStyle /><a:p><a:pPr lvl="0" indent="0" marL="0"><a:buNone /></a:pPr><a14:m><m:oMath xmlns:m="http://schemas.openxmlformats.org/officeDocument/2006/math"><m:sSub><m:e><m:r><m:t>b</m:t></m:r></m:e><m:sub><m:r><m:t>0</m:t></m:r></m:sub></m:sSub></m:oMath></a14:m></a:p></a:txBody></a:tc><a:tc><a:txBody><a:bodyPr /><a:lstStyle /><a:p><a:pPr lvl="0" indent="0" marL="0"><a:buNone /></a:pPr><a:r><a:rPr /><a:t>the value of beta-zero (the model’s intercept)</a:t></a:r></a:p></a:txBody></a:tc></a:tr><a:tr h="0"><a:tc><a:txBody><a:bodyPr /><a:lstStyle /><a:p><a:pPr lvl="0" indent="0" marL="0"><a:buNone /></a:pPr><a:r><a:rPr /><a:t>+</a:t></a:r></a:p></a:txBody></a:tc><a:tc><a:txBody><a:bodyPr /><a:lstStyle /><a:p><a:pPr lvl="0" indent="0" marL="0"><a:buNone /></a:pPr><a:r><a:rPr /><a:t>plus</a:t></a:r></a:p></a:txBody></a:tc></a:tr><a:tr h="0"><a:tc><a:txBody><a:bodyPr /><a:lstStyle /><a:p><a:pPr lvl="0" indent="0" marL="0"><a:buNone /></a:pPr><a14:m><m:oMath xmlns:m="http://schemas.openxmlformats.org/officeDocument/2006/math"><m:sSub><m:e><m:r><m:t>b</m:t></m:r></m:e><m:sub><m:r><m:t>1</m:t></m:r></m:sub></m:sSub></m:oMath></a14:m></a:p></a:txBody></a:tc><a:tc><a:txBody><a:bodyPr /><a:lstStyle /><a:p><a:pPr lvl="0" indent="0" marL="0"><a:buNone /></a:pPr><a:r><a:rPr /><a:t>the value of beta-one (the model’s slope)</a:t></a:r></a:p></a:txBody></a:tc></a:tr><a:tr h="0"><a:tc><a:txBody><a:bodyPr /><a:lstStyle /><a:p><a:pPr lvl="0" indent="0" marL="0"><a:buNone /></a:pPr><a14:m><m:oMath xmlns:m="http://schemas.openxmlformats.org/officeDocument/2006/math"><m:r><m:rPr><m:sty m:val="p" /></m:rPr><m:t>×</m:t></m:r></m:oMath></a14:m></a:p></a:txBody></a:tc><a:tc><a:txBody><a:bodyPr /><a:lstStyle /><a:p><a:pPr lvl="0" indent="0" marL="0"><a:buNone /></a:pPr><a:r><a:rPr /><a:t>multiplied by</a:t></a:r></a:p></a:txBody></a:tc></a:tr><a:tr h="0"><a:tc><a:txBody><a:bodyPr /><a:lstStyle /><a:p><a:pPr lvl="0" indent="0" marL="0"><a:buNone /></a:pPr><a14:m><m:oMath xmlns:m="http://schemas.openxmlformats.org/officeDocument/2006/math"><m:sSub><m:e><m:r><m:t>x</m:t></m:r></m:e><m:sub><m:r><m:t>1</m:t></m:r><m:r><m:t>i</m:t></m:r></m:sub></m:sSub></m:oMath></a14:m></a:p></a:txBody></a:tc><a:tc><a:txBody><a:bodyPr /><a:lstStyle /><a:p><a:pPr lvl="0" indent="0" marL="0"><a:buNone /></a:pPr><a:r><a:rPr /><a:t>the value of the predictor (</a:t></a:r><a14:m><m:oMath xmlns:m="http://schemas.openxmlformats.org/officeDocument/2006/math"><m:sSub><m:e><m:r><m:t>x</m:t></m:r></m:e><m:sub><m:r><m:t>1</m:t></m:r></m:sub></m:sSub></m:oMath></a14:m><a:r><a:rPr /><a:t>) for an individual’s actual score (</a:t></a:r><a14:m><m:oMath xmlns:m="http://schemas.openxmlformats.org/officeDocument/2006/math"><m:r><m:t>i</m:t></m:r></m:oMath></a14:m><a:r><a:rPr /><a:t>)</a:t></a:r></a:p></a:txBody></a:tc></a:tr><a:tr h="0"><a:tc><a:txBody><a:bodyPr /><a:lstStyle /><a:p><a:pPr lvl="0" indent="0" marL="0"><a:buNone /></a:pPr><a14:m><m:oMath xmlns:m="http://schemas.openxmlformats.org/officeDocument/2006/math"><m:r><m:rPr><m:sty m:val="p" /></m:rPr><m:t>+</m:t></m:r></m:oMath></a14:m></a:p></a:txBody></a:tc><a:tc><a:txBody><a:bodyPr /><a:lstStyle /><a:p><a:pPr lvl="0" indent="0" marL="0"><a:buNone /></a:pPr><a:r><a:rPr /><a:t>plus</a:t></a:r></a:p></a:txBody></a:tc></a:tr><a:tr h="0"><a:tc><a:txBody><a:bodyPr /><a:lstStyle /><a:p><a:pPr lvl="0" indent="0" marL="0"><a:buNone /></a:pPr><a14:m><m:oMath xmlns:m="http://schemas.openxmlformats.org/officeDocument/2006/math"><m:sSub><m:e><m:r><m:t>e</m:t></m:r></m:e><m:sub><m:r><m:t>i</m:t></m:r></m:sub></m:sSub></m:oMath></a14:m></a:p></a:txBody></a:tc><a:tc><a:txBody><a:bodyPr /><a:lstStyle /><a:p><a:pPr lvl="0" indent="0" marL="0"><a:buNone /></a:pPr><a:r><a:rPr /><a:t>the error (</a:t></a:r><a14:m><m:oMath xmlns:m="http://schemas.openxmlformats.org/officeDocument/2006/math"><m:r><m:t>e</m:t></m:r></m:oMath></a14:m><a:r><a:rPr /><a:t>) for the individual’s actual score (</a:t></a:r><a14:m><m:oMath xmlns:m="http://schemas.openxmlformats.org/officeDocument/2006/math"><m:r><m:t>i</m:t></m:r></m:oMath></a14:m><a:r><a:rPr /><a:t>)</a:t></a:r></a:p></a:txBody></a:tc></a:tr></a:tbl></a:graphicData></a:graphic></p:graphicFrame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1: A New Equation</dc:title>
  <dc:creator>Jenny Terry</dc:creator>
  <cp:keywords/>
  <dcterms:created xsi:type="dcterms:W3CDTF">2024-03-19T14:38:40Z</dcterms:created>
  <dcterms:modified xsi:type="dcterms:W3CDTF">2024-03-19T14:38:40Z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Week 08</vt:lpwstr>
  </property>
  <property fmtid="{D5CDD505-2E9C-101B-9397-08002B2CF9AE}" pid="12" name="toc-title">
    <vt:lpwstr>Table of contents</vt:lpwstr>
  </property>
</Properties>
</file>