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5" Type="http://schemas.openxmlformats.org/officeDocument/2006/relationships/viewProps" Target="viewProps.xml" /><Relationship Id="rId4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and.netlify.app/viz/chisq/" TargetMode="External" /><Relationship Id="rId4" Type="http://schemas.openxmlformats.org/officeDocument/2006/relationships/hyperlink" Target="https://and.netlify.app/viz/chisq/" TargetMode="External" /><Relationship Id="rId5" Type="http://schemas.openxmlformats.org/officeDocument/2006/relationships/hyperlink" Target="https://www.khanacademy.org/math/statistics-probability/inference-categorical-data-chi-square-tests/chi-square-goodness-of-fit-tests/v/chi-square-distribution-introduction" TargetMode="External" /><Relationship Id="rId2" Type="http://schemas.openxmlformats.org/officeDocument/2006/relationships/image" Target="../media/image4.jp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nvas.sussex.ac.uk/courses/27531/pages/take-away-paper-information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youtu.be/BWGNWgBk76k?t=1489" TargetMode="External" /><Relationship Id="rId3" Type="http://schemas.openxmlformats.org/officeDocument/2006/relationships/image" Target="../media/image5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discovermagazine.com/health/the-rare-humans-who-see-time-and-have-amazing-memories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pspsychub.onlinelibrary.wiley.com/doi/full/10.1111/j.1748-6653.2011.02012.x?casa_token=xDJyLXaLC4QAAAAA%3Ak7PsUINKvtuZev5SHRKG8fG9uwq739qOI_knrdYKwIOUepYVZMwxo1YBhQS559jjAZP5YGspZXUEg5JU" TargetMode="Externa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Chi-squared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 07</a:t>
            </a:r>
            <a:br/>
            <a:br/>
            <a:r>
              <a:rPr/>
              <a:t>Jennifer Mankin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Fair Shake?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/>
            <a:r>
              <a:rPr/>
              <a:t>These numbers are not </a:t>
            </a:r>
            <a:r>
              <a:rPr i="1"/>
              <a:t>exactly</a:t>
            </a:r>
            <a:r>
              <a:rPr/>
              <a:t> 25 each</a:t>
            </a:r>
          </a:p>
          <a:p>
            <a:pPr lvl="1"/>
            <a:r>
              <a:rPr/>
              <a:t>But we live in a random universe!</a:t>
            </a:r>
          </a:p>
        </p:txBody>
      </p:sp>
      <p:pic>
        <p:nvPicPr>
          <p:cNvPr descr="lecture_07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The Fundamental Question</a:t>
            </a:r>
          </a:p>
          <a:p>
            <a:pPr lvl="0" indent="0" marL="1270000">
              <a:buNone/>
            </a:pPr>
            <a:r>
              <a:rPr sz="2000"/>
              <a:t>Are these proportions what we would expect if the die were fair? Are they </a:t>
            </a:r>
            <a:r>
              <a:rPr sz="2000" b="1"/>
              <a:t>different enough</a:t>
            </a:r>
            <a:r>
              <a:rPr sz="2000"/>
              <a:t> to believe the die is </a:t>
            </a:r>
            <a:r>
              <a:rPr sz="2000" b="1"/>
              <a:t>not</a:t>
            </a:r>
            <a:r>
              <a:rPr sz="2000"/>
              <a:t> fair?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of the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Obtain </a:t>
                </a:r>
                <a:r>
                  <a:rPr b="1"/>
                  <a:t>Data</a:t>
                </a:r>
                <a:r>
                  <a:rPr/>
                  <a:t>, from which we calculate…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A </a:t>
                </a:r>
                <a:r>
                  <a:rPr b="1"/>
                  <a:t>test statistic</a:t>
                </a:r>
                <a:r>
                  <a:rPr/>
                  <a:t> that represents the relationship of interest, which we compare to…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The </a:t>
                </a:r>
                <a:r>
                  <a:rPr b="1"/>
                  <a:t>distribution</a:t>
                </a:r>
                <a:r>
                  <a:rPr/>
                  <a:t> of that test statistic under the null hypothesis to get…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The </a:t>
                </a:r>
                <a:r>
                  <a:rPr b="1"/>
                  <a:t>probability</a:t>
                </a:r>
                <a:r>
                  <a:rPr/>
                  <a:t> </a:t>
                </a:r>
                <a:r>
                  <a:rPr i="1"/>
                  <a:t>p</a:t>
                </a:r>
                <a:r>
                  <a:rPr/>
                  <a:t> of getting a test statistic as large as the one we have (or larger) if the null hypothesis is true so that we can…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 b="1"/>
                  <a:t>Evaluate</a:t>
                </a:r>
                <a:r>
                  <a:rPr/>
                  <a:t> our competing hypotheses using a previously decided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level.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Calculate a Test 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different are the </a:t>
            </a:r>
            <a:r>
              <a:rPr i="1"/>
              <a:t>observed</a:t>
            </a:r>
            <a:r>
              <a:rPr/>
              <a:t> counts from the </a:t>
            </a:r>
            <a:r>
              <a:rPr i="1"/>
              <a:t>expected</a:t>
            </a:r>
            <a:r>
              <a:rPr/>
              <a:t> counts?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Dice 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Obs.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Exp. Count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χ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25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25</m:t>
                                </m:r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num>
                      <m:den>
                        <m:r>
                          <m:t>25</m:t>
                        </m:r>
                      </m:den>
                    </m:f>
                    <m:r>
                      <m:rPr>
                        <m:sty m:val="p"/>
                      </m:rPr>
                      <m:t>+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29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25</m:t>
                                </m:r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num>
                      <m:den>
                        <m:r>
                          <m:t>25</m:t>
                        </m:r>
                      </m:den>
                    </m:f>
                    <m:r>
                      <m:rPr>
                        <m:sty m:val="p"/>
                      </m:rPr>
                      <m:t>+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24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25</m:t>
                                </m:r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num>
                      <m:den>
                        <m:r>
                          <m:t>25</m:t>
                        </m:r>
                      </m:den>
                    </m:f>
                    <m:r>
                      <m:rPr>
                        <m:sty m:val="p"/>
                      </m:rPr>
                      <m:t>+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22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25</m:t>
                                </m:r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num>
                      <m:den>
                        <m:r>
                          <m:t>25</m:t>
                        </m:r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χ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0</m:t>
                        </m:r>
                      </m:num>
                      <m:den>
                        <m:r>
                          <m:t>25</m:t>
                        </m:r>
                      </m:den>
                    </m:f>
                    <m:r>
                      <m:rPr>
                        <m:sty m:val="p"/>
                      </m:rPr>
                      <m:t>+</m:t>
                    </m:r>
                    <m:f>
                      <m:fPr>
                        <m:type m:val="bar"/>
                      </m:fPr>
                      <m:num>
                        <m:r>
                          <m:t>16</m:t>
                        </m:r>
                      </m:num>
                      <m:den>
                        <m:r>
                          <m:t>25</m:t>
                        </m:r>
                      </m:den>
                    </m:f>
                    <m:r>
                      <m:rPr>
                        <m:sty m:val="p"/>
                      </m:rPr>
                      <m:t>+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25</m:t>
                        </m:r>
                      </m:den>
                    </m:f>
                    <m:r>
                      <m:rPr>
                        <m:sty m:val="p"/>
                      </m:rPr>
                      <m:t>+</m:t>
                    </m:r>
                    <m:f>
                      <m:fPr>
                        <m:type m:val="bar"/>
                      </m:fPr>
                      <m:num>
                        <m:r>
                          <m:t>9</m:t>
                        </m:r>
                      </m:num>
                      <m:den>
                        <m:r>
                          <m:t>25</m:t>
                        </m:r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χ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+</m:t>
                    </m:r>
                    <m:r>
                      <m:t>0.64</m:t>
                    </m:r>
                    <m:r>
                      <m:rPr>
                        <m:sty m:val="p"/>
                      </m:rPr>
                      <m:t>+</m:t>
                    </m:r>
                    <m:r>
                      <m:t>0.04</m:t>
                    </m:r>
                    <m:r>
                      <m:rPr>
                        <m:sty m:val="p"/>
                      </m:rPr>
                      <m:t>+</m:t>
                    </m:r>
                    <m:r>
                      <m:t>0.36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χ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1.04</m:t>
                    </m:r>
                  </m:oMath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Vocabulary: Observed counts</a:t>
            </a:r>
          </a:p>
          <a:p>
            <a:pPr lvl="0" indent="0" marL="1270000">
              <a:buNone/>
            </a:pPr>
            <a:r>
              <a:rPr sz="2000"/>
              <a:t>The number of occurrences in each category observed in the sample.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Vocabulary: Expected counts</a:t>
            </a:r>
          </a:p>
          <a:p>
            <a:pPr lvl="0" indent="0" marL="1270000">
              <a:buNone/>
            </a:pPr>
            <a:r>
              <a:rPr sz="2000"/>
              <a:t>The number of occurrences in each category expected under the null hypothesis.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Compare to the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We’ve calculated a </a:t>
                </a:r>
                <a:r>
                  <a:rPr i="1"/>
                  <a:t>test statistic</a:t>
                </a:r>
                <a:r>
                  <a:rPr/>
                  <a:t>, </a:t>
                </a:r>
                <a14:m>
                  <m:oMath xmlns:m="http://schemas.openxmlformats.org/officeDocument/2006/math">
                    <m:sSup>
                      <m:e>
                        <m:r>
                          <m:t>χ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, that represents the thing we are trying to test</a:t>
                </a:r>
              </a:p>
              <a:p>
                <a:pPr lvl="1"/>
                <a:r>
                  <a:rPr/>
                  <a:t>Is this test statistic big or small in the grand scheme of things?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Compare our test statistic to the </a:t>
                </a:r>
                <a:r>
                  <a:rPr i="1"/>
                  <a:t>distribution</a:t>
                </a:r>
                <a:r>
                  <a:rPr/>
                  <a:t> of that statistic</a:t>
                </a:r>
              </a:p>
              <a:p>
                <a:pPr lvl="1"/>
                <a:r>
                  <a:rPr b="1"/>
                  <a:t>IMPORTANT</a:t>
                </a:r>
                <a:r>
                  <a:rPr/>
                  <a:t>: These distributions assume that </a:t>
                </a:r>
                <a:r>
                  <a:rPr i="1"/>
                  <a:t>the null hypothesis is true!</a:t>
                </a:r>
              </a:p>
              <a:p>
                <a:pPr lvl="1"/>
                <a:r>
                  <a:rPr/>
                  <a:t>Here, our null hypothesis is that the die IS fair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Chi-Square (</a:t>
            </a:r>
            <a:r>
              <a:rPr i="1"/>
              <a:t>χ</a:t>
            </a:r>
            <a:r>
              <a:rPr/>
              <a:t>2)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Unfortunately test statistics like the one we have are </a:t>
            </a:r>
            <a:r>
              <a:rPr b="1"/>
              <a:t>not</a:t>
            </a:r>
            <a:r>
              <a:rPr/>
              <a:t> normally distributed</a:t>
            </a:r>
          </a:p>
          <a:p>
            <a:pPr lvl="0"/>
            <a:r>
              <a:rPr/>
              <a:t>No problem - we just have to use a different distribution!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Chi-Square (</a:t>
            </a:r>
            <a:r>
              <a:rPr i="1"/>
              <a:t>χ</a:t>
            </a:r>
            <a:r>
              <a:rPr/>
              <a:t>2) Distribution</a:t>
            </a:r>
          </a:p>
        </p:txBody>
      </p:sp>
      <p:pic>
        <p:nvPicPr>
          <p:cNvPr descr="images/chisq_3df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193800"/>
            <a:ext cx="361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>
                    <a:hlinkClick r:id="rId3"/>
                  </a:rPr>
                  <a:t>Meet the </a:t>
                </a:r>
                <a14:m>
                  <m:oMath xmlns:m="http://schemas.openxmlformats.org/officeDocument/2006/math">
                    <m:sSup>
                      <m:e>
                        <m:r>
                          <m:t>χ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>
                    <a:hlinkClick r:id="rId4"/>
                  </a:rPr>
                  <a:t> distribution</a:t>
                </a:r>
              </a:p>
              <a:p>
                <a:pPr lvl="1"/>
                <a:r>
                  <a:rPr/>
                  <a:t>The sum of squared normal distributions</a:t>
                </a:r>
              </a:p>
              <a:p>
                <a:pPr lvl="1"/>
                <a:r>
                  <a:rPr/>
                  <a:t>See </a:t>
                </a:r>
                <a:r>
                  <a:rPr>
                    <a:hlinkClick r:id="rId5"/>
                  </a:rPr>
                  <a:t>this excellent Khan Academy explainer</a:t>
                </a:r>
                <a:r>
                  <a:rPr/>
                  <a:t> for more!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Detour: Degrees of Freedom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Degrees of freedom determine the distribution’s shape and proportions</a:t>
            </a:r>
          </a:p>
          <a:p>
            <a:pPr lvl="0"/>
            <a:r>
              <a:rPr/>
              <a:t>At base, they are the number of values that are </a:t>
            </a:r>
            <a:r>
              <a:rPr i="1"/>
              <a:t>free to vary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Consider your module quiz scores: let’s say you want an overall quiz mark of 5/7 (or 71.43%)</a:t>
            </a:r>
          </a:p>
          <a:p>
            <a:pPr lvl="1"/>
            <a:r>
              <a:rPr/>
              <a:t>Let’s further imagine there’s no “drop lowest two” rule (it just complicates things!)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TAP Debrief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did it!!! 🎉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This afternoon I will post the </a:t>
            </a:r>
            <a:r>
              <a:rPr b="1"/>
              <a:t>Set Analysis</a:t>
            </a:r>
            <a:r>
              <a:rPr/>
              <a:t> on the </a:t>
            </a:r>
            <a:r>
              <a:rPr>
                <a:hlinkClick r:id="rId2"/>
              </a:rPr>
              <a:t>TAP Information page</a:t>
            </a:r>
            <a:r>
              <a:rPr/>
              <a:t> under “TAP Materials”</a:t>
            </a:r>
          </a:p>
          <a:p>
            <a:pPr lvl="0"/>
            <a:r>
              <a:rPr/>
              <a:t>The Set Analysis is the output you </a:t>
            </a:r>
            <a:r>
              <a:rPr b="1"/>
              <a:t>must use</a:t>
            </a:r>
            <a:r>
              <a:rPr/>
              <a:t> for your Psychobiology report</a:t>
            </a:r>
          </a:p>
          <a:p>
            <a:pPr lvl="0"/>
            <a:r>
              <a:rPr/>
              <a:t>You MUST NOT use the output from your own TAP!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The numbers and output on the Set Analysis </a:t>
            </a:r>
            <a:r>
              <a:rPr sz="2000" b="1"/>
              <a:t>WILL BE DIFFERENT</a:t>
            </a:r>
            <a:r>
              <a:rPr sz="2000"/>
              <a:t> than what you produced for the TAP.</a:t>
            </a:r>
          </a:p>
          <a:p>
            <a:pPr lvl="0" indent="0" marL="1270000">
              <a:buNone/>
            </a:pPr>
            <a:r>
              <a:rPr sz="2000" b="1"/>
              <a:t>DO NOT PANIC!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Detour: Degrees of Freedom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Week of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Quiz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Rolling Mean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Week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Week 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Week 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4.17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Week 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4.75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Week 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Week 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Week 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4.71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Week 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???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???</a:t>
                      </a:r>
                    </a:p>
                  </a:txBody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last value must have a </a:t>
                </a:r>
                <a:r>
                  <a:rPr i="1"/>
                  <a:t>particular value</a:t>
                </a:r>
                <a:r>
                  <a:rPr/>
                  <a:t> in order to work out to the desired mean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6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4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2.5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6.5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4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7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3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rPr>
                              <m:sty m:val="p"/>
                            </m:rPr>
                            <m:t>?</m:t>
                          </m:r>
                          <m:r>
                            <m:rPr>
                              <m:sty m:val="p"/>
                            </m:rPr>
                            <m:t>?</m:t>
                          </m:r>
                          <m:r>
                            <m:rPr>
                              <m:sty m:val="p"/>
                            </m:rPr>
                            <m:t>?</m:t>
                          </m:r>
                        </m:num>
                        <m:den>
                          <m:r>
                            <m:t>8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5</m:t>
                      </m:r>
                    </m:oMath>
                  </m:oMathPara>
                </a14:m>
              </a:p>
              <a:p>
                <a:pPr lvl="0"/>
                <a:r>
                  <a:rPr/>
                  <a:t>Here, </a:t>
                </a:r>
                <a:r>
                  <a:rPr i="1"/>
                  <a:t>df</a:t>
                </a:r>
                <a:r>
                  <a:rPr/>
                  <a:t> = 7</a:t>
                </a:r>
              </a:p>
              <a:p>
                <a:pPr lvl="1"/>
                <a:r>
                  <a:rPr/>
                  <a:t>One less than the number of scores</a:t>
                </a:r>
              </a:p>
              <a:p>
                <a:pPr lvl="1"/>
                <a:r>
                  <a:rPr/>
                  <a:t>Other degrees of freedom have a similar idea, just calculated differently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do NOT need to know how to calculate degrees of freedom!</a:t>
            </a:r>
          </a:p>
          <a:p>
            <a:pPr lvl="0" indent="0" marL="1270000">
              <a:buNone/>
            </a:pPr>
            <a:r>
              <a:rPr sz="2000"/>
              <a:t>You must know how to report it from the output, and have some idea of what it does.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Obtain the Probability </a:t>
            </a:r>
            <a:r>
              <a:rPr i="1"/>
              <a:t>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/>
            <a:r>
              <a:rPr/>
              <a:t>Look at the distribution for 3 degrees of freedom</a:t>
            </a:r>
          </a:p>
          <a:p>
            <a:pPr lvl="0"/>
            <a:r>
              <a:rPr/>
              <a:t>What percentage of the distribution is greater than or equal to 1.04?</a:t>
            </a:r>
          </a:p>
        </p:txBody>
      </p:sp>
      <p:pic>
        <p:nvPicPr>
          <p:cNvPr descr="images/chisq_3df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61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Interpreting the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sum of squared differences between our </a:t>
                </a:r>
                <a:r>
                  <a:rPr i="1"/>
                  <a:t>expected</a:t>
                </a:r>
                <a:r>
                  <a:rPr/>
                  <a:t> and </a:t>
                </a:r>
                <a:r>
                  <a:rPr i="1"/>
                  <a:t>observed</a:t>
                </a:r>
                <a:r>
                  <a:rPr/>
                  <a:t> counts ( </a:t>
                </a:r>
                <a14:m>
                  <m:oMath xmlns:m="http://schemas.openxmlformats.org/officeDocument/2006/math">
                    <m:sSup>
                      <m:e>
                        <m:r>
                          <m:t>χ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) was 1.04</a:t>
                </a:r>
              </a:p>
              <a:p>
                <a:pPr lvl="0"/>
                <a:r>
                  <a:rPr/>
                  <a:t>For a </a:t>
                </a:r>
                <a14:m>
                  <m:oMath xmlns:m="http://schemas.openxmlformats.org/officeDocument/2006/math">
                    <m:sSup>
                      <m:e>
                        <m:r>
                          <m:t>χ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distribution with 3 degrees of freedom, this value is </a:t>
                </a:r>
                <a:r>
                  <a:rPr b="1"/>
                  <a:t>extremely common</a:t>
                </a:r>
                <a:r>
                  <a:rPr/>
                  <a:t> under the null hypothesis!</a:t>
                </a:r>
              </a:p>
              <a:p>
                <a:pPr lvl="1"/>
                <a:r>
                  <a:rPr/>
                  <a:t>If our die </a:t>
                </a:r>
                <a:r>
                  <a:rPr b="1"/>
                  <a:t>is</a:t>
                </a:r>
                <a:r>
                  <a:rPr/>
                  <a:t> fair, our data are extremely likely</a:t>
                </a:r>
              </a:p>
              <a:p>
                <a:pPr lvl="1"/>
                <a:r>
                  <a:rPr/>
                  <a:t>To believe that the die was </a:t>
                </a:r>
                <a:r>
                  <a:rPr i="1"/>
                  <a:t>not</a:t>
                </a:r>
                <a:r>
                  <a:rPr/>
                  <a:t> fair, we would have to observe test statistic of &gt; ~7.8 (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= .05)</a:t>
                </a:r>
              </a:p>
              <a:p>
                <a:pPr lvl="0"/>
                <a:r>
                  <a:rPr/>
                  <a:t>If only there were an easier way to do this…!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chisq.test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(dice_table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obs_count)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    Chi-squared test for given probabilities
data:  dice_table$obs_count
X-squared = 1.04, df = 3, p-value = 0.7916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Interim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sSup>
                      <m:e>
                        <m:r>
                          <m:t>χ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quantifies how different a set of </a:t>
                </a:r>
                <a:r>
                  <a:rPr i="1"/>
                  <a:t>observed</a:t>
                </a:r>
                <a:r>
                  <a:rPr/>
                  <a:t> frequencies are from </a:t>
                </a:r>
                <a:r>
                  <a:rPr i="1"/>
                  <a:t>expected</a:t>
                </a:r>
                <a:r>
                  <a:rPr/>
                  <a:t> frequencies</a:t>
                </a:r>
              </a:p>
              <a:p>
                <a:pPr lvl="0"/>
                <a:r>
                  <a:rPr/>
                  <a:t>We can follow the usual steps of our analysis:</a:t>
                </a:r>
              </a:p>
              <a:p>
                <a:pPr lvl="1"/>
                <a:r>
                  <a:rPr/>
                  <a:t>Obtain data</a:t>
                </a:r>
              </a:p>
              <a:p>
                <a:pPr lvl="1"/>
                <a:r>
                  <a:rPr/>
                  <a:t>Calculate test statistic</a:t>
                </a:r>
              </a:p>
              <a:p>
                <a:pPr lvl="1"/>
                <a:r>
                  <a:rPr/>
                  <a:t>Compare to distribution</a:t>
                </a:r>
              </a:p>
              <a:p>
                <a:pPr lvl="1"/>
                <a:r>
                  <a:rPr/>
                  <a:t>Obtain </a:t>
                </a:r>
                <a:r>
                  <a:rPr i="1"/>
                  <a:t>p</a:t>
                </a:r>
                <a:r>
                  <a:rPr/>
                  <a:t>-value</a:t>
                </a:r>
              </a:p>
              <a:p>
                <a:pPr lvl="1"/>
                <a:r>
                  <a:rPr/>
                  <a:t>Evaluate hypotheses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</a:t>
            </a:r>
            <a:r>
              <a:rPr i="1"/>
              <a:t>χ</a:t>
            </a:r>
            <a:r>
              <a:rPr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just saw a </a:t>
                </a:r>
                <a:r>
                  <a:rPr i="1"/>
                  <a:t>goodness of fit</a:t>
                </a:r>
                <a:r>
                  <a:rPr/>
                  <a:t> test</a:t>
                </a:r>
              </a:p>
              <a:p>
                <a:pPr lvl="0" indent="0" marL="1270000">
                  <a:buNone/>
                </a:pPr>
                <a:r>
                  <a:rPr sz="2000" b="1"/>
                  <a:t>Vocabulary: </a:t>
                </a:r>
                <a14:m>
                  <m:oMath xmlns:m="http://schemas.openxmlformats.org/officeDocument/2006/math">
                    <m:sSup>
                      <m:e>
                        <m:r>
                          <m:t>χ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 b="1"/>
                  <a:t> Goodness of Fit Test</a:t>
                </a:r>
              </a:p>
              <a:p>
                <a:pPr lvl="0" indent="0" marL="1270000">
                  <a:buNone/>
                </a:pPr>
                <a:r>
                  <a:rPr sz="2000"/>
                  <a:t>Tests whether a sample of frequency data came from a population with a specific, </a:t>
                </a:r>
                <a:r>
                  <a:rPr sz="2000" i="1"/>
                  <a:t>known</a:t>
                </a:r>
                <a:r>
                  <a:rPr sz="2000"/>
                  <a:t> distribution.</a:t>
                </a:r>
              </a:p>
              <a:p>
                <a:pPr lvl="0"/>
                <a:r>
                  <a:rPr/>
                  <a:t>Next, let’s look at a </a:t>
                </a:r>
                <a:r>
                  <a:rPr i="1"/>
                  <a:t>test of association</a:t>
                </a:r>
                <a:r>
                  <a:rPr/>
                  <a:t>, or </a:t>
                </a:r>
                <a:r>
                  <a:rPr i="1"/>
                  <a:t>independence</a:t>
                </a:r>
              </a:p>
              <a:p>
                <a:pPr lvl="1"/>
                <a:r>
                  <a:rPr/>
                  <a:t>Are two categorical variables associated or not?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Quick Refresher: 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Vocabulary: Continuous data</a:t>
            </a:r>
          </a:p>
          <a:p>
            <a:pPr lvl="0" indent="0" marL="1270000">
              <a:buNone/>
            </a:pPr>
            <a:r>
              <a:rPr sz="2000"/>
              <a:t>Represent some measurement or score on a scale.</a:t>
            </a:r>
            <a:br/>
            <a:r>
              <a:rPr sz="2000"/>
              <a:t>Examples: Reaction time to press a button, mean anxiety scor</a:t>
            </a:r>
          </a:p>
          <a:p>
            <a:pPr lvl="0" indent="0" marL="1270000">
              <a:buNone/>
            </a:pPr>
            <a:r>
              <a:rPr sz="2000"/>
              <a:t>Answers the question: </a:t>
            </a:r>
            <a:r>
              <a:rPr sz="2000" i="1"/>
              <a:t>how much?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Vocabulary: Categorical data</a:t>
            </a:r>
          </a:p>
          <a:p>
            <a:pPr lvl="0" indent="0" marL="1270000">
              <a:buNone/>
            </a:pPr>
            <a:r>
              <a:rPr sz="2000"/>
              <a:t>Represent membership in a particular group or condition.</a:t>
            </a:r>
            <a:br/>
            <a:r>
              <a:rPr sz="2000"/>
              <a:t>Examples: control vs experimental group, year of uni</a:t>
            </a:r>
          </a:p>
          <a:p>
            <a:pPr lvl="0" indent="0" marL="1270000">
              <a:buNone/>
            </a:pPr>
            <a:r>
              <a:rPr sz="2000"/>
              <a:t>Answers the question: </a:t>
            </a:r>
            <a:r>
              <a:rPr sz="2000" i="1"/>
              <a:t>which one?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χ</a:t>
            </a:r>
            <a:r>
              <a:rPr/>
              <a:t>2 Test of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time we will have two variables, </a:t>
            </a:r>
            <a:r>
              <a:rPr b="1"/>
              <a:t>both categorical</a:t>
            </a:r>
          </a:p>
          <a:p>
            <a:pPr lvl="0"/>
            <a:r>
              <a:rPr/>
              <a:t>Data: counts of how many observations fall into each combination of categories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Sequence-Space Synaesthesia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Spatial orientation of sequences, such as numbers, months, or days of the week</a:t>
            </a:r>
          </a:p>
          <a:p>
            <a:pPr lvl="0"/>
            <a:r>
              <a:rPr>
                <a:hlinkClick r:id="rId2"/>
              </a:rPr>
              <a:t>“When Senses Collide” visualisation</a:t>
            </a:r>
          </a:p>
        </p:txBody>
      </p:sp>
      <p:pic>
        <p:nvPicPr>
          <p:cNvPr descr="https://images.ctfassets.net/cnu0m8re1exe/0XiQXU9wikCY4saHF2IQy/6eef3d4687e8b297d2252594a18149bf/IVelspu.jpg?w=650&amp;h=433&amp;fit=fill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6985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Looking Ahead (and Behind)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Previously: </a:t>
                </a:r>
                <a:r>
                  <a:rPr i="1"/>
                  <a:t>t</a:t>
                </a:r>
                <a:r>
                  <a:rPr/>
                  <a:t>-test and correlation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This week: Chi-Square ( </a:t>
                </a:r>
                <a14:m>
                  <m:oMath xmlns:m="http://schemas.openxmlformats.org/officeDocument/2006/math">
                    <m:sSup>
                      <m:e>
                        <m:r>
                          <m:t>χ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)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The linear model to infinity and beyond!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</a:t>
            </a:r>
            <a:r>
              <a:rPr>
                <a:hlinkClick r:id="rId2"/>
              </a:rPr>
              <a:t>Image Source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Sequence-Space Synaesthesia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“Calendars” of spatial orientations of months of the year</a:t>
            </a:r>
          </a:p>
          <a:p>
            <a:pPr lvl="0"/>
            <a:r>
              <a:rPr>
                <a:hlinkClick r:id="rId2"/>
              </a:rPr>
              <a:t>Brang et al. (2011)</a:t>
            </a:r>
            <a:r>
              <a:rPr/>
              <a:t>: Is the orientation of the calendar related to the synaesthete’s handedness?</a:t>
            </a:r>
          </a:p>
          <a:p>
            <a:pPr lvl="1"/>
            <a:r>
              <a:rPr/>
              <a:t>Orientation: months progress clockwise or counterclockwise in space</a:t>
            </a:r>
          </a:p>
          <a:p>
            <a:pPr lvl="1"/>
            <a:r>
              <a:rPr/>
              <a:t>Handedness: left or right handed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Each synaesthete has one value for orientation and one value for handedness</a:t>
            </a:r>
          </a:p>
          <a:p>
            <a:pPr lvl="1"/>
            <a:r>
              <a:rPr/>
              <a:t>Data: counts of </a:t>
            </a:r>
            <a:r>
              <a:rPr i="1"/>
              <a:t>how many synaesthetes</a:t>
            </a:r>
            <a:r>
              <a:rPr/>
              <a:t> fall into each combination of categories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5 × 2
  Orientation Handedness
  &lt;chr&gt;       &lt;chr&gt;     
1 clock       right     
2 clock       right     
3 clock       right     
4 anti        right     
5 anti        left      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Think About This…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study is investigating the relationship between handedness (right or left) and direction of a synaesthete’s spatial orientation (clockwise or counterclockwise)</a:t>
            </a:r>
          </a:p>
          <a:p>
            <a:pPr lvl="0"/>
            <a:r>
              <a:rPr/>
              <a:t>What is the </a:t>
            </a:r>
            <a:r>
              <a:rPr b="1"/>
              <a:t>alternative hypothesis</a:t>
            </a:r>
            <a:r>
              <a:rPr/>
              <a:t>?</a:t>
            </a:r>
          </a:p>
          <a:p>
            <a:pPr lvl="0"/>
            <a:r>
              <a:rPr/>
              <a:t>What is the </a:t>
            </a:r>
            <a:r>
              <a:rPr b="1"/>
              <a:t>null hypothesis</a:t>
            </a:r>
            <a:r>
              <a:rPr/>
              <a:t> for this study?</a:t>
            </a:r>
          </a:p>
          <a:p>
            <a:pPr lvl="0"/>
            <a:r>
              <a:rPr/>
              <a:t>What do you think we will find?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Think About This…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Alternative hypothesis</a:t>
            </a:r>
          </a:p>
          <a:p>
            <a:pPr lvl="0" indent="0" marL="1270000">
              <a:buNone/>
            </a:pPr>
            <a:r>
              <a:rPr sz="2000"/>
              <a:t>Clockwise and anticlockwise calendar orientations will occur in different proportions in left- and right-handed syanesthetes</a:t>
            </a:r>
          </a:p>
          <a:p>
            <a:pPr lvl="0" indent="0" marL="1270000">
              <a:buNone/>
            </a:pPr>
            <a:r>
              <a:rPr sz="2000"/>
              <a:t>Slight rephrase: Calendar orientation </a:t>
            </a:r>
            <a:r>
              <a:rPr sz="2000" i="1"/>
              <a:t>is</a:t>
            </a:r>
            <a:r>
              <a:rPr sz="2000"/>
              <a:t> associated with synaesthete handedness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Null hypothesis</a:t>
            </a:r>
          </a:p>
          <a:p>
            <a:pPr lvl="0" indent="0" marL="1270000">
              <a:buNone/>
            </a:pPr>
            <a:r>
              <a:rPr sz="2000"/>
              <a:t>Both calendar orientations will occur in equal proportions in left- and right-handed syanesthetes</a:t>
            </a:r>
          </a:p>
          <a:p>
            <a:pPr lvl="0" indent="0" marL="1270000">
              <a:buNone/>
            </a:pPr>
            <a:r>
              <a:rPr sz="2000"/>
              <a:t>Slight rephrase: Calendar orientation </a:t>
            </a:r>
            <a:r>
              <a:rPr sz="2000" i="1"/>
              <a:t>is not</a:t>
            </a:r>
            <a:r>
              <a:rPr sz="2000"/>
              <a:t> associated with synaesthete handedness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Prediction</a:t>
            </a:r>
          </a:p>
          <a:p>
            <a:pPr lvl="0" indent="0" marL="1270000">
              <a:buNone/>
            </a:pPr>
            <a:r>
              <a:rPr sz="2000"/>
              <a:t>From the Brang et al. paper:</a:t>
            </a:r>
          </a:p>
          <a:p>
            <a:pPr lvl="0"/>
            <a:r>
              <a:rPr sz="2000"/>
              <a:t>Right-handed synaesthetes will tend to have a clockwise calendar</a:t>
            </a:r>
          </a:p>
          <a:p>
            <a:pPr lvl="0"/>
            <a:r>
              <a:rPr sz="2000"/>
              <a:t>Left-handed synaesthetes will tend to have an anticlockwise calendar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Visualising the Data</a:t>
            </a:r>
          </a:p>
        </p:txBody>
      </p:sp>
      <p:pic>
        <p:nvPicPr>
          <p:cNvPr descr="lecture_07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/>
            <a:r>
              <a:rPr/>
              <a:t>Left-handed synaesthetes have more anti-clockwise than clockwise</a:t>
            </a:r>
          </a:p>
          <a:p>
            <a:pPr lvl="0"/>
            <a:r>
              <a:rPr/>
              <a:t>Right-handed synaesthetes have the reverse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our results indicate that there may be an </a:t>
            </a:r>
            <a:r>
              <a:rPr b="1"/>
              <a:t>association</a:t>
            </a:r>
            <a:r>
              <a:rPr/>
              <a:t> between orientation and handedness?</a:t>
            </a:r>
          </a:p>
          <a:p>
            <a:pPr lvl="0" indent="0">
              <a:buNone/>
            </a:pPr>
            <a:r>
              <a:rPr>
                <a:latin typeface="Courier"/>
              </a:rPr>
              <a:t>
    Pearson's Chi-squared test with Yates' continuity correction
data:  seq_space$orientation and seq_space$handedness
X-squared = 9.7798, df = 1, p-value = 0.001764</a:t>
            </a:r>
          </a:p>
          <a:p>
            <a:pPr lvl="0" indent="0" marL="0">
              <a:buNone/>
            </a:pPr>
          </a:p>
          <a:p>
            <a:pPr lvl="0" indent="0" marL="1270000">
              <a:buNone/>
            </a:pPr>
            <a:r>
              <a:rPr sz="2000" b="1"/>
              <a:t>Interpretation</a:t>
            </a:r>
          </a:p>
          <a:p>
            <a:pPr lvl="0" indent="0" marL="1270000">
              <a:buNone/>
            </a:pPr>
            <a:r>
              <a:rPr sz="2000" b="1"/>
              <a:t>What can you conclude from this result?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Result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Do our results indicate that there may be an </a:t>
                </a:r>
                <a:r>
                  <a:rPr b="1"/>
                  <a:t>association</a:t>
                </a:r>
                <a:r>
                  <a:rPr/>
                  <a:t> between orientation and handedness?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    Pearson's Chi-squared test with Yates' continuity correction
data:  seq_space$orientation and seq_space$handedness
X-squared = 9.7798, df = 1, p-value = 0.001764</a:t>
                </a:r>
              </a:p>
              <a:p>
                <a:pPr lvl="0" indent="0" marL="0">
                  <a:buNone/>
                </a:pPr>
              </a:p>
              <a:p>
                <a:pPr lvl="0" indent="0" marL="1270000">
                  <a:buNone/>
                </a:pPr>
                <a:r>
                  <a:rPr sz="2000" b="1"/>
                  <a:t>Interpretation</a:t>
                </a:r>
              </a:p>
              <a:p>
                <a:pPr lvl="0" indent="0" marL="1270000">
                  <a:buNone/>
                </a:pPr>
                <a:r>
                  <a:rPr sz="2000"/>
                  <a:t>“There was a significant association between calendar orientation and handedness ( </a:t>
                </a:r>
                <a14:m>
                  <m:oMath xmlns:m="http://schemas.openxmlformats.org/officeDocument/2006/math">
                    <m:sSup>
                      <m:e>
                        <m:r>
                          <m:t>χ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(1) = 9.78, </a:t>
                </a:r>
                <a:r>
                  <a:rPr sz="2000" i="1"/>
                  <a:t>p</a:t>
                </a:r>
                <a:r>
                  <a:rPr sz="2000"/>
                  <a:t> = .002).”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Interpreting the Result</a:t>
            </a:r>
          </a:p>
        </p:txBody>
      </p:sp>
      <p:pic>
        <p:nvPicPr>
          <p:cNvPr descr="lecture_07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/>
            <a:r>
              <a:rPr/>
              <a:t>Our hypothesis is supported by the data</a:t>
            </a:r>
          </a:p>
          <a:p>
            <a:pPr lvl="0"/>
            <a:r>
              <a:rPr/>
              <a:t>Furthermore, the association is in the </a:t>
            </a:r>
            <a:r>
              <a:rPr i="1"/>
              <a:t>direction</a:t>
            </a:r>
            <a:r>
              <a:rPr/>
              <a:t> we predicted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Expected Frequencies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One of the </a:t>
                </a:r>
                <a:r>
                  <a:rPr b="1"/>
                  <a:t>assumptions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p>
                      <m:e>
                        <m:r>
                          <m:t>χ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is that all expected frequencies are greater than 5</a:t>
                </a:r>
              </a:p>
              <a:p>
                <a:pPr lvl="1"/>
                <a:r>
                  <a:rPr/>
                  <a:t>Otherwise this test can give you a drastically wrong answer 😱</a:t>
                </a:r>
              </a:p>
              <a:p>
                <a:pPr lvl="1"/>
                <a:r>
                  <a:rPr/>
                  <a:t>We can get these easily out of R!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Orientation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Anti-Clockwise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8.47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Clockwise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15.53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After this lecture you will understand:</a:t>
                </a:r>
              </a:p>
              <a:p>
                <a:pPr lvl="0"/>
                <a:r>
                  <a:rPr/>
                  <a:t>The concepts behind tests of goodness-of-fit and association</a:t>
                </a:r>
              </a:p>
              <a:p>
                <a:pPr lvl="0"/>
                <a:r>
                  <a:rPr/>
                  <a:t>How to read tables and figures of counts</a:t>
                </a:r>
              </a:p>
              <a:p>
                <a:pPr lvl="0"/>
                <a:r>
                  <a:rPr/>
                  <a:t>How to calculate the </a:t>
                </a:r>
                <a14:m>
                  <m:oMath xmlns:m="http://schemas.openxmlformats.org/officeDocument/2006/math">
                    <m:sSup>
                      <m:e>
                        <m:r>
                          <m:t>χ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statistic</a:t>
                </a:r>
              </a:p>
              <a:p>
                <a:pPr lvl="0"/>
                <a:r>
                  <a:rPr/>
                  <a:t>How to interpret and report significance tests of </a:t>
                </a:r>
                <a14:m>
                  <m:oMath xmlns:m="http://schemas.openxmlformats.org/officeDocument/2006/math">
                    <m:sSup>
                      <m:e>
                        <m:r>
                          <m:t>χ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The relationship between association and causation</a:t>
                </a:r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😬😬😬😬😬</a:t>
            </a:r>
          </a:p>
          <a:p>
            <a:pPr lvl="0"/>
            <a:r>
              <a:rPr/>
              <a:t>In this case, use Fisher’s exact test (</a:t>
            </a:r>
            <a:r>
              <a:rPr>
                <a:latin typeface="Courier"/>
              </a:rPr>
              <a:t>fisher.test()</a:t>
            </a:r>
            <a:r>
              <a:rPr/>
              <a:t>) instead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Portent of Things To 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just had our first glimpse of statistical </a:t>
            </a:r>
            <a:r>
              <a:rPr b="1"/>
              <a:t>assumptions</a:t>
            </a:r>
          </a:p>
          <a:p>
            <a:pPr lvl="1"/>
            <a:r>
              <a:rPr/>
              <a:t>A huge and complex topic…for next year! 🎉</a:t>
            </a:r>
          </a:p>
          <a:p>
            <a:pPr lvl="0" indent="0" marL="1270000">
              <a:buNone/>
            </a:pPr>
            <a:r>
              <a:rPr sz="2000" b="1"/>
              <a:t>Vocabulary: Statistical Assumption</a:t>
            </a:r>
          </a:p>
          <a:p>
            <a:pPr lvl="0" indent="0" marL="1270000">
              <a:buNone/>
            </a:pPr>
            <a:r>
              <a:rPr sz="2000"/>
              <a:t>A precondition that must be true in order for a statistical test to work as expected. If these assumptions are </a:t>
            </a:r>
            <a:r>
              <a:rPr sz="2000" b="1"/>
              <a:t>violated</a:t>
            </a:r>
            <a:r>
              <a:rPr sz="2000"/>
              <a:t> (i.e. not true), then the test may give inaccurate or misleading estimates or results.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Final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14:m>
                  <m:oMath xmlns:m="http://schemas.openxmlformats.org/officeDocument/2006/math">
                    <m:sSup>
                      <m:e>
                        <m:r>
                          <m:t>χ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test quantifies the difference between observed and expected frequencies</a:t>
                </a:r>
              </a:p>
              <a:p>
                <a:pPr lvl="0"/>
                <a:r>
                  <a:rPr/>
                  <a:t>Goodness of Fit</a:t>
                </a:r>
              </a:p>
              <a:p>
                <a:pPr lvl="1"/>
                <a:r>
                  <a:rPr/>
                  <a:t>Tests whether a sample of data came from a population with a specific distribution 🎲</a:t>
                </a:r>
              </a:p>
              <a:p>
                <a:pPr lvl="0"/>
                <a:r>
                  <a:rPr/>
                  <a:t>Test of Association/Independence</a:t>
                </a:r>
              </a:p>
              <a:p>
                <a:pPr lvl="1"/>
                <a:r>
                  <a:rPr/>
                  <a:t>Tests whether two categorical variables are associated with each other 🔄🙌🌈</a:t>
                </a:r>
              </a:p>
              <a:p>
                <a:pPr lvl="0"/>
                <a:r>
                  <a:rPr/>
                  <a:t>Like with correlation, </a:t>
                </a:r>
                <a:r>
                  <a:rPr b="1"/>
                  <a:t>association is not causation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For quizzes/exam:</a:t>
                </a:r>
              </a:p>
              <a:p>
                <a:pPr lvl="1"/>
                <a:r>
                  <a:rPr/>
                  <a:t>You will </a:t>
                </a:r>
                <a:r>
                  <a:rPr b="1"/>
                  <a:t>not</a:t>
                </a:r>
                <a:r>
                  <a:rPr/>
                  <a:t> be expected to calculate </a:t>
                </a:r>
                <a14:m>
                  <m:oMath xmlns:m="http://schemas.openxmlformats.org/officeDocument/2006/math">
                    <m:sSup>
                      <m:e>
                        <m:r>
                          <m:t>χ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by hand!</a:t>
                </a:r>
              </a:p>
              <a:p>
                <a:pPr lvl="1"/>
                <a:r>
                  <a:rPr/>
                  <a:t>You </a:t>
                </a:r>
                <a:r>
                  <a:rPr b="1"/>
                  <a:t>will</a:t>
                </a:r>
                <a:r>
                  <a:rPr/>
                  <a:t> be expected to interpret the output of </a:t>
                </a:r>
                <a:r>
                  <a:rPr>
                    <a:latin typeface="Courier"/>
                  </a:rPr>
                  <a:t>chisq.test()</a:t>
                </a:r>
                <a:r>
                  <a:rPr/>
                  <a:t> for tests of association</a:t>
                </a:r>
              </a:p>
              <a:p>
                <a:pPr lvl="1"/>
                <a:r>
                  <a:rPr/>
                  <a:t>More in the tutorial!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Goodness-of-fit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start, an dicey 🎲 example to get the key ideas</a:t>
                </a:r>
              </a:p>
              <a:p>
                <a:pPr lvl="0"/>
                <a:r>
                  <a:rPr/>
                  <a:t>Refresh concepts of probability, frequencies, and counts</a:t>
                </a:r>
              </a:p>
              <a:p>
                <a:pPr lvl="0"/>
                <a:r>
                  <a:rPr/>
                  <a:t>Introduction to the </a:t>
                </a:r>
                <a14:m>
                  <m:oMath xmlns:m="http://schemas.openxmlformats.org/officeDocument/2006/math">
                    <m:r>
                      <m:t>χ</m:t>
                    </m:r>
                    <m:r>
                      <m:t>2</m:t>
                    </m:r>
                  </m:oMath>
                </a14:m>
                <a:r>
                  <a:rPr/>
                  <a:t> test statistic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Roll of the Dice</a:t>
            </a:r>
          </a:p>
        </p:txBody>
      </p:sp>
      <p:pic>
        <p:nvPicPr>
          <p:cNvPr descr="images/all_dic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Roll of the 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want to know if my four-sided die (d4) is fair</a:t>
            </a:r>
          </a:p>
          <a:p>
            <a:pPr lvl="0"/>
            <a:r>
              <a:rPr/>
              <a:t>If it is, each number should come up with equal probability</a:t>
            </a:r>
          </a:p>
          <a:p>
            <a:pPr lvl="1"/>
            <a:r>
              <a:rPr/>
              <a:t>Four numbers = 100%/4 = 25% probability of rolling each number</a:t>
            </a:r>
          </a:p>
          <a:p>
            <a:pPr lvl="0"/>
            <a:r>
              <a:rPr/>
              <a:t>So, if I roll the dice 100 times, each number should come up (approximately) 25 times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Roll of the 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dic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25600"/>
            <a:ext cx="3949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Dice 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Observed Count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Chi-squared</dc:title>
  <dc:creator>Jennifer Mankin</dc:creator>
  <cp:keywords/>
  <dcterms:created xsi:type="dcterms:W3CDTF">2024-03-12T16:01:18Z</dcterms:created>
  <dcterms:modified xsi:type="dcterms:W3CDTF">2024-03-12T16:01:18Z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Week 07</vt:lpwstr>
  </property>
  <property fmtid="{D5CDD505-2E9C-101B-9397-08002B2CF9AE}" pid="12" name="toc-title">
    <vt:lpwstr>Table of contents</vt:lpwstr>
  </property>
</Properties>
</file>