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4" Type="http://schemas.openxmlformats.org/officeDocument/2006/relationships/viewProps" Target="viewProps.xml" /><Relationship Id="rId43" Type="http://schemas.openxmlformats.org/officeDocument/2006/relationships/presProps" Target="presProps.xml" /><Relationship Id="rId1" Type="http://schemas.openxmlformats.org/officeDocument/2006/relationships/slideMaster" Target="slideMasters/slideMaster1.xml" /><Relationship Id="rId46" Type="http://schemas.openxmlformats.org/officeDocument/2006/relationships/tableStyles" Target="tableStyles.xml" /><Relationship Id="rId4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alculatorsoup.com/calculators/math/scientific-notation-converter.php" TargetMode="Externa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ussexpsychology.sona-systems.com/default.aspx?p_return_experiment_id=1852" TargetMode="External" /><Relationship Id="rId3" Type="http://schemas.openxmlformats.org/officeDocument/2006/relationships/hyperlink" Target="https://www.sussex.ac.uk/study/undergraduate/undergraduate-research/junior-research-associates"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alculatorsoup.com/calculators/math/scientific-notation-converter.php" TargetMode="Externa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atisticsbyjim.com/regression/linear-regression-equation/" TargetMode="External" /><Relationship Id="rId3" Type="http://schemas.openxmlformats.org/officeDocument/2006/relationships/hyperlink" Target="https://youtu.be/7cSArk7tU4w?si=XBl2CORBn2CMmvZd" TargetMode="External" /><Relationship Id="rId4" Type="http://schemas.openxmlformats.org/officeDocument/2006/relationships/hyperlink" Target="https://youtube.com/playlist?list=PLQGe6zcSJT0V4xC1NDyQePkyxUj8LWLnD&amp;si=BQMJwNC9JDeINAwk"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bit.ly/and24_lecture09"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Linear Model 2: The </a:t>
            </a:r>
            <a:r>
              <a:rPr i="1"/>
              <a:t>F</a:t>
            </a:r>
            <a:r>
              <a:rPr/>
              <a:t> Awakens</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Week 09</a:t>
            </a:r>
            <a:br/>
            <a:br/>
            <a:r>
              <a:rPr/>
              <a:t>Jenny Terry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Linear Model Equation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sSub>
                        <m:e>
                          <m:r>
                            <m:t>y</m:t>
                          </m:r>
                        </m:e>
                        <m:sub>
                          <m:r>
                            <m:t>i</m:t>
                          </m:r>
                        </m:sub>
                      </m:sSub>
                      <m:r>
                        <m:rPr>
                          <m:sty m:val="p"/>
                        </m:rPr>
                        <m:t>=</m:t>
                      </m:r>
                      <m:sSub>
                        <m:e>
                          <m:r>
                            <m:t>b</m:t>
                          </m:r>
                        </m:e>
                        <m:sub>
                          <m:r>
                            <m:t>0</m:t>
                          </m:r>
                        </m:sub>
                      </m:sSub>
                      <m:r>
                        <m:rPr>
                          <m:sty m:val="p"/>
                        </m:rPr>
                        <m:t>+</m:t>
                      </m:r>
                      <m:sSub>
                        <m:e>
                          <m:r>
                            <m:t>b</m:t>
                          </m:r>
                        </m:e>
                        <m:sub>
                          <m:r>
                            <m:t>1</m:t>
                          </m:r>
                        </m:sub>
                      </m:sSub>
                      <m:r>
                        <m:rPr>
                          <m:sty m:val="p"/>
                        </m:rPr>
                        <m:t>×</m:t>
                      </m:r>
                      <m:sSub>
                        <m:e>
                          <m:r>
                            <m:t>x</m:t>
                          </m:r>
                        </m:e>
                        <m:sub>
                          <m:r>
                            <m:t>1</m:t>
                          </m:r>
                          <m:r>
                            <m:t>i</m:t>
                          </m:r>
                        </m:sub>
                      </m:sSub>
                      <m:r>
                        <m:rPr>
                          <m:sty m:val="p"/>
                        </m:rPr>
                        <m:t>+</m:t>
                      </m:r>
                      <m:sSub>
                        <m:e>
                          <m:r>
                            <m:t>e</m:t>
                          </m:r>
                        </m:e>
                        <m:sub>
                          <m:r>
                            <m:t>i</m:t>
                          </m:r>
                        </m:sub>
                      </m:sSub>
                    </m:oMath>
                  </m:oMathPara>
                </a14:m>
              </a:p>
              <a:p>
                <a:pPr lvl="0"/>
                <a14:m>
                  <m:oMath xmlns:m="http://schemas.openxmlformats.org/officeDocument/2006/math">
                    <m:sSub>
                      <m:e>
                        <m:r>
                          <m:t>b</m:t>
                        </m:r>
                      </m:e>
                      <m:sub>
                        <m:r>
                          <m:t>0</m:t>
                        </m:r>
                      </m:sub>
                    </m:sSub>
                    <m:r>
                      <m:rPr>
                        <m:sty m:val="p"/>
                      </m:rPr>
                      <m:t>+</m:t>
                    </m:r>
                    <m:sSub>
                      <m:e>
                        <m:r>
                          <m:t>b</m:t>
                        </m:r>
                      </m:e>
                      <m:sub>
                        <m:r>
                          <m:t>1</m:t>
                        </m:r>
                      </m:sub>
                    </m:sSub>
                    <m:r>
                      <m:rPr>
                        <m:sty m:val="p"/>
                      </m:rPr>
                      <m:t>×</m:t>
                    </m:r>
                    <m:sSub>
                      <m:e>
                        <m:r>
                          <m:t>x</m:t>
                        </m:r>
                      </m:e>
                      <m:sub>
                        <m:r>
                          <m:t>1</m:t>
                        </m:r>
                        <m:r>
                          <m:t>i</m:t>
                        </m:r>
                      </m:sub>
                    </m:sSub>
                  </m:oMath>
                </a14:m>
                <a:r>
                  <a:rPr/>
                  <a:t> is the model</a:t>
                </a:r>
              </a:p>
              <a:p>
                <a:pPr lvl="0"/>
                <a14:m>
                  <m:oMath xmlns:m="http://schemas.openxmlformats.org/officeDocument/2006/math">
                    <m:sSub>
                      <m:e>
                        <m:r>
                          <m:t>b</m:t>
                        </m:r>
                      </m:e>
                      <m:sub>
                        <m:r>
                          <m:t>0</m:t>
                        </m:r>
                      </m:sub>
                    </m:sSub>
                  </m:oMath>
                </a14:m>
                <a:r>
                  <a:rPr/>
                  <a:t> (intercept) is the value of </a:t>
                </a:r>
                <a14:m>
                  <m:oMath xmlns:m="http://schemas.openxmlformats.org/officeDocument/2006/math">
                    <m:r>
                      <m:t>y</m:t>
                    </m:r>
                  </m:oMath>
                </a14:m>
                <a:r>
                  <a:rPr/>
                  <a:t> when </a:t>
                </a:r>
                <a14:m>
                  <m:oMath xmlns:m="http://schemas.openxmlformats.org/officeDocument/2006/math">
                    <m:r>
                      <m:t>x</m:t>
                    </m:r>
                  </m:oMath>
                </a14:m>
                <a:r>
                  <a:rPr/>
                  <a:t> is 0</a:t>
                </a:r>
              </a:p>
              <a:p>
                <a:pPr lvl="0"/>
                <a14:m>
                  <m:oMath xmlns:m="http://schemas.openxmlformats.org/officeDocument/2006/math">
                    <m:sSub>
                      <m:e>
                        <m:r>
                          <m:t>b</m:t>
                        </m:r>
                      </m:e>
                      <m:sub>
                        <m:r>
                          <m:t>1</m:t>
                        </m:r>
                      </m:sub>
                    </m:sSub>
                  </m:oMath>
                </a14:m>
                <a:r>
                  <a:rPr/>
                  <a:t> (slope) is the change in </a:t>
                </a:r>
                <a14:m>
                  <m:oMath xmlns:m="http://schemas.openxmlformats.org/officeDocument/2006/math">
                    <m:r>
                      <m:t>y</m:t>
                    </m:r>
                  </m:oMath>
                </a14:m>
                <a:r>
                  <a:rPr/>
                  <a:t> for every unit change in </a:t>
                </a:r>
                <a14:m>
                  <m:oMath xmlns:m="http://schemas.openxmlformats.org/officeDocument/2006/math">
                    <m:r>
                      <m:t>x</m:t>
                    </m:r>
                  </m:oMath>
                </a14:m>
              </a:p>
              <a:p>
                <a:pPr lvl="0"/>
                <a:r>
                  <a:rPr/>
                  <a:t>The model uses sample data to estimate </a:t>
                </a:r>
                <a14:m>
                  <m:oMath xmlns:m="http://schemas.openxmlformats.org/officeDocument/2006/math">
                    <m:sSub>
                      <m:e>
                        <m:r>
                          <m:t>b</m:t>
                        </m:r>
                      </m:e>
                      <m:sub>
                        <m:r>
                          <m:t>0</m:t>
                        </m:r>
                      </m:sub>
                    </m:sSub>
                  </m:oMath>
                </a14:m>
                <a:r>
                  <a:rPr/>
                  <a:t> and </a:t>
                </a:r>
                <a14:m>
                  <m:oMath xmlns:m="http://schemas.openxmlformats.org/officeDocument/2006/math">
                    <m:sSub>
                      <m:e>
                        <m:r>
                          <m:t>b</m:t>
                        </m:r>
                      </m:e>
                      <m:sub>
                        <m:r>
                          <m:t>1</m:t>
                        </m:r>
                      </m:sub>
                    </m:sSub>
                  </m:oMath>
                </a14:m>
                <a:r>
                  <a:rPr/>
                  <a:t> in the population</a:t>
                </a:r>
              </a:p>
              <a:p>
                <a:pPr lvl="0"/>
                <a:r>
                  <a:rPr/>
                  <a:t>Once we know </a:t>
                </a:r>
                <a14:m>
                  <m:oMath xmlns:m="http://schemas.openxmlformats.org/officeDocument/2006/math">
                    <m:sSub>
                      <m:e>
                        <m:r>
                          <m:t>b</m:t>
                        </m:r>
                      </m:e>
                      <m:sub>
                        <m:r>
                          <m:t>0</m:t>
                        </m:r>
                      </m:sub>
                    </m:sSub>
                  </m:oMath>
                </a14:m>
                <a:r>
                  <a:rPr/>
                  <a:t> and </a:t>
                </a:r>
                <a14:m>
                  <m:oMath xmlns:m="http://schemas.openxmlformats.org/officeDocument/2006/math">
                    <m:sSub>
                      <m:e>
                        <m:r>
                          <m:t>b</m:t>
                        </m:r>
                      </m:e>
                      <m:sub>
                        <m:r>
                          <m:t>1</m:t>
                        </m:r>
                      </m:sub>
                    </m:sSub>
                  </m:oMath>
                </a14:m>
                <a:r>
                  <a:rPr/>
                  <a:t>, we can estimate </a:t>
                </a:r>
                <a14:m>
                  <m:oMath xmlns:m="http://schemas.openxmlformats.org/officeDocument/2006/math">
                    <m:sSub>
                      <m:e>
                        <m:r>
                          <m:t>y</m:t>
                        </m:r>
                      </m:e>
                      <m:sub>
                        <m:r>
                          <m:t>i</m:t>
                        </m:r>
                      </m:sub>
                    </m:sSub>
                  </m:oMath>
                </a14:m>
                <a:r>
                  <a:rPr/>
                  <a:t> (outcome) for any value of </a:t>
                </a:r>
                <a14:m>
                  <m:oMath xmlns:m="http://schemas.openxmlformats.org/officeDocument/2006/math">
                    <m:sSub>
                      <m:e>
                        <m:r>
                          <m:t>x</m:t>
                        </m:r>
                      </m:e>
                      <m:sub>
                        <m:r>
                          <m:t>1</m:t>
                        </m:r>
                        <m:r>
                          <m:t>i</m:t>
                        </m:r>
                      </m:sub>
                    </m:sSub>
                  </m:oMath>
                </a14:m>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Your Questions from Lecture 08</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1) Does </a:t>
                </a:r>
                <a14:m>
                  <m:oMath xmlns:m="http://schemas.openxmlformats.org/officeDocument/2006/math">
                    <m:sSub>
                      <m:e>
                        <m:r>
                          <m:t>y</m:t>
                        </m:r>
                      </m:e>
                      <m:sub>
                        <m:r>
                          <m:t>i</m:t>
                        </m:r>
                      </m:sub>
                    </m:sSub>
                    <m:r>
                      <m:rPr>
                        <m:sty m:val="p"/>
                      </m:rPr>
                      <m:t>=</m:t>
                    </m:r>
                    <m:sSub>
                      <m:e>
                        <m:r>
                          <m:t>b</m:t>
                        </m:r>
                      </m:e>
                      <m:sub>
                        <m:r>
                          <m:t>0</m:t>
                        </m:r>
                      </m:sub>
                    </m:sSub>
                    <m:r>
                      <m:rPr>
                        <m:sty m:val="p"/>
                      </m:rPr>
                      <m:t>+</m:t>
                    </m:r>
                    <m:sSub>
                      <m:e>
                        <m:r>
                          <m:t>b</m:t>
                        </m:r>
                      </m:e>
                      <m:sub>
                        <m:r>
                          <m:t>1</m:t>
                        </m:r>
                      </m:sub>
                    </m:sSub>
                    <m:r>
                      <m:rPr>
                        <m:sty m:val="p"/>
                      </m:rPr>
                      <m:t>×</m:t>
                    </m:r>
                    <m:sSub>
                      <m:e>
                        <m:r>
                          <m:t>x</m:t>
                        </m:r>
                      </m:e>
                      <m:sub>
                        <m:r>
                          <m:t>1</m:t>
                        </m:r>
                        <m:r>
                          <m:t>i</m:t>
                        </m:r>
                      </m:sub>
                    </m:sSub>
                    <m:r>
                      <m:rPr>
                        <m:sty m:val="p"/>
                      </m:rPr>
                      <m:t>+</m:t>
                    </m:r>
                    <m:sSub>
                      <m:e>
                        <m:r>
                          <m:t>e</m:t>
                        </m:r>
                      </m:e>
                      <m:sub>
                        <m:r>
                          <m:t>i</m:t>
                        </m:r>
                      </m:sub>
                    </m:sSub>
                  </m:oMath>
                </a14:m>
                <a:r>
                  <a:rPr b="1"/>
                  <a:t> apply to the whole dataset or each participants scores?</a:t>
                </a:r>
              </a:p>
              <a:p>
                <a:pPr lvl="0"/>
                <a:r>
                  <a:rPr/>
                  <a:t>Models take </a:t>
                </a:r>
                <a:r>
                  <a:rPr b="1"/>
                  <a:t>sample data</a:t>
                </a:r>
                <a:r>
                  <a:rPr/>
                  <a:t> and use </a:t>
                </a:r>
                <a:r>
                  <a:rPr b="1"/>
                  <a:t>known mathematical properties</a:t>
                </a:r>
                <a:r>
                  <a:rPr/>
                  <a:t> of the world around us to make </a:t>
                </a:r>
                <a:r>
                  <a:rPr b="1"/>
                  <a:t>predictions</a:t>
                </a:r>
                <a:r>
                  <a:rPr/>
                  <a:t> about the </a:t>
                </a:r>
                <a:r>
                  <a:rPr b="1"/>
                  <a:t>population</a:t>
                </a:r>
                <a:r>
                  <a:rPr/>
                  <a:t> from which our sample came from using the sample data</a:t>
                </a:r>
              </a:p>
              <a:p>
                <a:pPr lvl="0"/>
                <a:r>
                  <a:rPr/>
                  <a:t>So, the model uses information from the </a:t>
                </a:r>
                <a:r>
                  <a:rPr b="1"/>
                  <a:t>whole dataset</a:t>
                </a:r>
                <a:r>
                  <a:rPr/>
                  <a:t> to set </a:t>
                </a:r>
                <a14:m>
                  <m:oMath xmlns:m="http://schemas.openxmlformats.org/officeDocument/2006/math">
                    <m:sSub>
                      <m:e>
                        <m:r>
                          <m:t>b</m:t>
                        </m:r>
                      </m:e>
                      <m:sub>
                        <m:r>
                          <m:t>0</m:t>
                        </m:r>
                      </m:sub>
                    </m:sSub>
                  </m:oMath>
                </a14:m>
                <a:r>
                  <a:rPr/>
                  <a:t> and </a:t>
                </a:r>
                <a14:m>
                  <m:oMath xmlns:m="http://schemas.openxmlformats.org/officeDocument/2006/math">
                    <m:sSub>
                      <m:e>
                        <m:r>
                          <m:t>b</m:t>
                        </m:r>
                      </m:e>
                      <m:sub>
                        <m:r>
                          <m:t>1</m:t>
                        </m:r>
                      </m:sub>
                    </m:sSub>
                  </m:oMath>
                </a14:m>
              </a:p>
              <a:p>
                <a:pPr lvl="0"/>
                <a:r>
                  <a:rPr/>
                  <a:t>We then use </a:t>
                </a:r>
                <a14:m>
                  <m:oMath xmlns:m="http://schemas.openxmlformats.org/officeDocument/2006/math">
                    <m:sSub>
                      <m:e>
                        <m:r>
                          <m:t>b</m:t>
                        </m:r>
                      </m:e>
                      <m:sub>
                        <m:r>
                          <m:t>0</m:t>
                        </m:r>
                      </m:sub>
                    </m:sSub>
                  </m:oMath>
                </a14:m>
                <a:r>
                  <a:rPr/>
                  <a:t> and </a:t>
                </a:r>
                <a14:m>
                  <m:oMath xmlns:m="http://schemas.openxmlformats.org/officeDocument/2006/math">
                    <m:sSub>
                      <m:e>
                        <m:r>
                          <m:t>b</m:t>
                        </m:r>
                      </m:e>
                      <m:sub>
                        <m:r>
                          <m:t>1</m:t>
                        </m:r>
                      </m:sub>
                    </m:sSub>
                  </m:oMath>
                </a14:m>
                <a:r>
                  <a:rPr/>
                  <a:t> to make predictions about the outcome (</a:t>
                </a:r>
                <a14:m>
                  <m:oMath xmlns:m="http://schemas.openxmlformats.org/officeDocument/2006/math">
                    <m:r>
                      <m:t>y</m:t>
                    </m:r>
                  </m:oMath>
                </a14:m>
                <a:r>
                  <a:rPr/>
                  <a:t>) value for any </a:t>
                </a:r>
                <a:r>
                  <a:rPr b="1"/>
                  <a:t>individual score</a:t>
                </a:r>
                <a:r>
                  <a:rPr/>
                  <a:t> on the predictor variable (</a:t>
                </a:r>
                <a14:m>
                  <m:oMath xmlns:m="http://schemas.openxmlformats.org/officeDocument/2006/math">
                    <m:sSub>
                      <m:e>
                        <m:r>
                          <m:t>x</m:t>
                        </m:r>
                      </m:e>
                      <m:sub>
                        <m:r>
                          <m:t>1</m:t>
                        </m:r>
                      </m:sub>
                    </m:sSub>
                  </m:oMath>
                </a14:m>
                <a:r>
                  <a:rPr/>
                  <a:t>)</a:t>
                </a: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Using the Model to Predict Masculinity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Insert our outcome and predictor</a:t>
                </a:r>
              </a:p>
              <a:p>
                <a:pPr lvl="0" indent="0" marL="0">
                  <a:buNone/>
                </a:pPr>
                <a14:m>
                  <m:oMathPara xmlns:m="http://schemas.openxmlformats.org/officeDocument/2006/math">
                    <m:oMathParaPr>
                      <m:jc m:val="center"/>
                    </m:oMathParaPr>
                    <m:oMath>
                      <m:r>
                        <m:t>M</m:t>
                      </m:r>
                      <m:r>
                        <m:t>a</m:t>
                      </m:r>
                      <m:r>
                        <m:t>s</m:t>
                      </m:r>
                      <m:r>
                        <m:t>c</m:t>
                      </m:r>
                      <m:r>
                        <m:t>u</m:t>
                      </m:r>
                      <m:r>
                        <m:t>l</m:t>
                      </m:r>
                      <m:r>
                        <m:t>i</m:t>
                      </m:r>
                      <m:r>
                        <m:t>n</m:t>
                      </m:r>
                      <m:r>
                        <m:t>i</m:t>
                      </m:r>
                      <m:r>
                        <m:t>t</m:t>
                      </m:r>
                      <m:sSub>
                        <m:e>
                          <m:r>
                            <m:t>y</m:t>
                          </m:r>
                        </m:e>
                        <m:sub>
                          <m:r>
                            <m:t>i</m:t>
                          </m:r>
                        </m:sub>
                      </m:sSub>
                      <m:r>
                        <m:rPr>
                          <m:sty m:val="p"/>
                        </m:rPr>
                        <m:t>=</m:t>
                      </m:r>
                      <m:sSub>
                        <m:e>
                          <m:r>
                            <m:t>b</m:t>
                          </m:r>
                        </m:e>
                        <m:sub>
                          <m:r>
                            <m:t>0</m:t>
                          </m:r>
                        </m:sub>
                      </m:sSub>
                      <m:r>
                        <m:rPr>
                          <m:sty m:val="p"/>
                        </m:rPr>
                        <m:t>+</m:t>
                      </m:r>
                      <m:sSub>
                        <m:e>
                          <m:r>
                            <m:t>b</m:t>
                          </m:r>
                        </m:e>
                        <m:sub>
                          <m:r>
                            <m:t>1</m:t>
                          </m:r>
                        </m:sub>
                      </m:sSub>
                      <m:r>
                        <m:rPr>
                          <m:sty m:val="p"/>
                        </m:rPr>
                        <m:t>×</m:t>
                      </m:r>
                      <m:r>
                        <m:t>F</m:t>
                      </m:r>
                      <m:r>
                        <m:t>e</m:t>
                      </m:r>
                      <m:r>
                        <m:t>m</m:t>
                      </m:r>
                      <m:r>
                        <m:t>i</m:t>
                      </m:r>
                      <m:r>
                        <m:t>n</m:t>
                      </m:r>
                      <m:r>
                        <m:t>i</m:t>
                      </m:r>
                      <m:r>
                        <m:t>n</m:t>
                      </m:r>
                      <m:r>
                        <m:t>i</m:t>
                      </m:r>
                      <m:r>
                        <m:t>t</m:t>
                      </m:r>
                      <m:sSub>
                        <m:e>
                          <m:r>
                            <m:t>y</m:t>
                          </m:r>
                        </m:e>
                        <m:sub>
                          <m:r>
                            <m:t>1</m:t>
                          </m:r>
                          <m:r>
                            <m:t>i</m:t>
                          </m:r>
                        </m:sub>
                      </m:sSub>
                      <m:r>
                        <m:rPr>
                          <m:sty m:val="p"/>
                        </m:rPr>
                        <m:t>+</m:t>
                      </m:r>
                      <m:sSub>
                        <m:e>
                          <m:r>
                            <m:t>e</m:t>
                          </m:r>
                        </m:e>
                        <m:sub>
                          <m:r>
                            <m:t>i</m:t>
                          </m:r>
                        </m:sub>
                      </m:sSub>
                    </m:oMath>
                  </m:oMathPara>
                </a14:m>
              </a:p>
              <a:p>
                <a:pPr lvl="0" indent="0" marL="0">
                  <a:buNone/>
                </a:pPr>
                <a:r>
                  <a:rPr/>
                  <a:t>. . .</a:t>
                </a:r>
              </a:p>
              <a:p>
                <a:pPr lvl="0"/>
                <a:r>
                  <a:rPr/>
                  <a:t>Add the </a:t>
                </a:r>
                <a14:m>
                  <m:oMath xmlns:m="http://schemas.openxmlformats.org/officeDocument/2006/math">
                    <m:r>
                      <m:t>b</m:t>
                    </m:r>
                  </m:oMath>
                </a14:m>
                <a:r>
                  <a:rPr/>
                  <a:t> values (that we got from R in Lecture 8):</a:t>
                </a:r>
              </a:p>
              <a:p>
                <a:pPr lvl="1"/>
                <a:r>
                  <a:rPr/>
                  <a:t>Intercept (</a:t>
                </a:r>
                <a14:m>
                  <m:oMath xmlns:m="http://schemas.openxmlformats.org/officeDocument/2006/math">
                    <m:sSub>
                      <m:e>
                        <m:r>
                          <m:t>b</m:t>
                        </m:r>
                      </m:e>
                      <m:sub>
                        <m:r>
                          <m:t>0</m:t>
                        </m:r>
                      </m:sub>
                    </m:sSub>
                  </m:oMath>
                </a14:m>
                <a:r>
                  <a:rPr/>
                  <a:t>): the predicted value of masculinity when femininity is 0</a:t>
                </a:r>
              </a:p>
              <a:p>
                <a:pPr lvl="2"/>
                <a:r>
                  <a:rPr/>
                  <a:t>= 8.82</a:t>
                </a:r>
              </a:p>
              <a:p>
                <a:pPr lvl="1"/>
                <a:r>
                  <a:rPr/>
                  <a:t>Slope (</a:t>
                </a:r>
                <a14:m>
                  <m:oMath xmlns:m="http://schemas.openxmlformats.org/officeDocument/2006/math">
                    <m:sSub>
                      <m:e>
                        <m:r>
                          <m:t>b</m:t>
                        </m:r>
                      </m:e>
                      <m:sub>
                        <m:r>
                          <m:t>1</m:t>
                        </m:r>
                      </m:sub>
                    </m:sSub>
                  </m:oMath>
                </a14:m>
                <a:r>
                  <a:rPr/>
                  <a:t>): change in masculinity associated with a unit change in femininity (note the sign change)</a:t>
                </a:r>
              </a:p>
              <a:p>
                <a:pPr lvl="2"/>
                <a:r>
                  <a:rPr/>
                  <a:t>= -0.80</a:t>
                </a:r>
              </a:p>
              <a:p>
                <a:pPr lvl="0" indent="0" marL="0">
                  <a:buNone/>
                </a:pPr>
                <a14:m>
                  <m:oMathPara xmlns:m="http://schemas.openxmlformats.org/officeDocument/2006/math">
                    <m:oMathParaPr>
                      <m:jc m:val="center"/>
                    </m:oMathParaPr>
                    <m:oMath>
                      <m:r>
                        <m:t>M</m:t>
                      </m:r>
                      <m:r>
                        <m:t>a</m:t>
                      </m:r>
                      <m:r>
                        <m:t>s</m:t>
                      </m:r>
                      <m:r>
                        <m:t>c</m:t>
                      </m:r>
                      <m:r>
                        <m:t>u</m:t>
                      </m:r>
                      <m:r>
                        <m:t>l</m:t>
                      </m:r>
                      <m:r>
                        <m:t>i</m:t>
                      </m:r>
                      <m:r>
                        <m:t>n</m:t>
                      </m:r>
                      <m:r>
                        <m:t>i</m:t>
                      </m:r>
                      <m:r>
                        <m:t>t</m:t>
                      </m:r>
                      <m:sSub>
                        <m:e>
                          <m:r>
                            <m:t>y</m:t>
                          </m:r>
                        </m:e>
                        <m:sub>
                          <m:r>
                            <m:t>i</m:t>
                          </m:r>
                        </m:sub>
                      </m:sSub>
                      <m:r>
                        <m:rPr>
                          <m:sty m:val="p"/>
                        </m:rPr>
                        <m:t>=</m:t>
                      </m:r>
                      <m:acc>
                        <m:accPr>
                          <m:chr m:val="̂"/>
                        </m:accPr>
                        <m:e>
                          <m:r>
                            <m:t>8.82</m:t>
                          </m:r>
                        </m:e>
                      </m:acc>
                      <m:r>
                        <m:rPr>
                          <m:sty m:val="p"/>
                        </m:rPr>
                        <m:t>−</m:t>
                      </m:r>
                      <m:acc>
                        <m:accPr>
                          <m:chr m:val="̂"/>
                        </m:accPr>
                        <m:e>
                          <m:r>
                            <m:t>0.8</m:t>
                          </m:r>
                        </m:e>
                      </m:acc>
                      <m:r>
                        <m:rPr>
                          <m:sty m:val="p"/>
                        </m:rPr>
                        <m:t>×</m:t>
                      </m:r>
                      <m:r>
                        <m:t>F</m:t>
                      </m:r>
                      <m:r>
                        <m:t>e</m:t>
                      </m:r>
                      <m:r>
                        <m:t>m</m:t>
                      </m:r>
                      <m:r>
                        <m:t>i</m:t>
                      </m:r>
                      <m:r>
                        <m:t>n</m:t>
                      </m:r>
                      <m:r>
                        <m:t>i</m:t>
                      </m:r>
                      <m:r>
                        <m:t>n</m:t>
                      </m:r>
                      <m:r>
                        <m:t>i</m:t>
                      </m:r>
                      <m:r>
                        <m:t>t</m:t>
                      </m:r>
                      <m:sSub>
                        <m:e>
                          <m:r>
                            <m:t>y</m:t>
                          </m:r>
                        </m:e>
                        <m:sub>
                          <m:r>
                            <m:t>1</m:t>
                          </m:r>
                          <m:r>
                            <m:t>i</m:t>
                          </m:r>
                        </m:sub>
                      </m:sSub>
                      <m:r>
                        <m:rPr>
                          <m:sty m:val="p"/>
                        </m:rPr>
                        <m:t>+</m:t>
                      </m:r>
                      <m:sSub>
                        <m:e>
                          <m:r>
                            <m:t>e</m:t>
                          </m:r>
                        </m:e>
                        <m:sub>
                          <m:r>
                            <m:t>i</m:t>
                          </m:r>
                        </m:sub>
                      </m:sSub>
                    </m:oMath>
                  </m:oMathPara>
                </a14:m>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Your Questions from Lecture 08</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2) How come it doesn’t use - - 0.08? Doesn’t this turn it into a +?</a:t>
                </a:r>
              </a:p>
              <a:p>
                <a:pPr lvl="0"/>
                <a:r>
                  <a:rPr/>
                  <a:t>Two negatives do make a positive…</a:t>
                </a:r>
              </a:p>
              <a:p>
                <a:pPr lvl="0" indent="0" marL="0">
                  <a:buNone/>
                </a:pPr>
                <a:r>
                  <a:rPr/>
                  <a:t>. . .</a:t>
                </a:r>
              </a:p>
              <a:p>
                <a:pPr lvl="0"/>
                <a:r>
                  <a:rPr/>
                  <a:t>… but there is initially a </a:t>
                </a:r>
                <a14:m>
                  <m:oMath xmlns:m="http://schemas.openxmlformats.org/officeDocument/2006/math">
                    <m:r>
                      <m:rPr>
                        <m:sty m:val="p"/>
                      </m:rPr>
                      <m:t>+</m:t>
                    </m:r>
                  </m:oMath>
                </a14:m>
                <a:r>
                  <a:rPr/>
                  <a:t> in the equation…</a:t>
                </a:r>
              </a:p>
              <a:p>
                <a:pPr lvl="0"/>
                <a14:m>
                  <m:oMathPara xmlns:m="http://schemas.openxmlformats.org/officeDocument/2006/math">
                    <m:oMathParaPr>
                      <m:jc m:val="center"/>
                    </m:oMathParaPr>
                    <m:oMath>
                      <m:r>
                        <m:t>M</m:t>
                      </m:r>
                      <m:r>
                        <m:t>a</m:t>
                      </m:r>
                      <m:r>
                        <m:t>s</m:t>
                      </m:r>
                      <m:r>
                        <m:t>c</m:t>
                      </m:r>
                      <m:r>
                        <m:t>u</m:t>
                      </m:r>
                      <m:r>
                        <m:t>l</m:t>
                      </m:r>
                      <m:r>
                        <m:t>i</m:t>
                      </m:r>
                      <m:r>
                        <m:t>n</m:t>
                      </m:r>
                      <m:r>
                        <m:t>i</m:t>
                      </m:r>
                      <m:r>
                        <m:t>t</m:t>
                      </m:r>
                      <m:sSub>
                        <m:e>
                          <m:r>
                            <m:t>y</m:t>
                          </m:r>
                        </m:e>
                        <m:sub>
                          <m:r>
                            <m:t>i</m:t>
                          </m:r>
                        </m:sub>
                      </m:sSub>
                      <m:r>
                        <m:rPr>
                          <m:sty m:val="p"/>
                        </m:rPr>
                        <m:t>=</m:t>
                      </m:r>
                      <m:sSub>
                        <m:e>
                          <m:r>
                            <m:t>b</m:t>
                          </m:r>
                        </m:e>
                        <m:sub>
                          <m:r>
                            <m:t>0</m:t>
                          </m:r>
                        </m:sub>
                      </m:sSub>
                      <m:r>
                        <m:rPr>
                          <m:sty m:val="p"/>
                        </m:rPr>
                        <m:t>+</m:t>
                      </m:r>
                      <m:sSub>
                        <m:e>
                          <m:r>
                            <m:t>b</m:t>
                          </m:r>
                        </m:e>
                        <m:sub>
                          <m:r>
                            <m:t>1</m:t>
                          </m:r>
                        </m:sub>
                      </m:sSub>
                      <m:r>
                        <m:rPr>
                          <m:sty m:val="p"/>
                        </m:rPr>
                        <m:t>×</m:t>
                      </m:r>
                      <m:r>
                        <m:t>F</m:t>
                      </m:r>
                      <m:r>
                        <m:t>e</m:t>
                      </m:r>
                      <m:r>
                        <m:t>m</m:t>
                      </m:r>
                      <m:r>
                        <m:t>i</m:t>
                      </m:r>
                      <m:r>
                        <m:t>n</m:t>
                      </m:r>
                      <m:r>
                        <m:t>i</m:t>
                      </m:r>
                      <m:r>
                        <m:t>n</m:t>
                      </m:r>
                      <m:r>
                        <m:t>i</m:t>
                      </m:r>
                      <m:r>
                        <m:t>t</m:t>
                      </m:r>
                      <m:sSub>
                        <m:e>
                          <m:r>
                            <m:t>y</m:t>
                          </m:r>
                        </m:e>
                        <m:sub>
                          <m:r>
                            <m:t>1</m:t>
                          </m:r>
                          <m:r>
                            <m:t>i</m:t>
                          </m:r>
                        </m:sub>
                      </m:sSub>
                      <m:r>
                        <m:rPr>
                          <m:sty m:val="p"/>
                        </m:rPr>
                        <m:t>+</m:t>
                      </m:r>
                      <m:sSub>
                        <m:e>
                          <m:r>
                            <m:t>e</m:t>
                          </m:r>
                        </m:e>
                        <m:sub>
                          <m:r>
                            <m:t>i</m:t>
                          </m:r>
                        </m:sub>
                      </m:sSub>
                    </m:oMath>
                  </m:oMathPara>
                </a14:m>
              </a:p>
              <a:p>
                <a:pPr lvl="0" indent="0" marL="0">
                  <a:buNone/>
                </a:pPr>
                <a:r>
                  <a:rPr/>
                  <a:t>. . .</a:t>
                </a:r>
              </a:p>
              <a:p>
                <a:pPr lvl="0"/>
                <a:r>
                  <a:rPr/>
                  <a:t>… so we’re adding a positive and a negative…</a:t>
                </a:r>
              </a:p>
              <a:p>
                <a:pPr lvl="0"/>
                <a:r>
                  <a:rPr/>
                  <a:t>… which gives us a negative.</a:t>
                </a:r>
              </a:p>
              <a:p>
                <a:pPr lvl="0" indent="0" marL="0">
                  <a:buNone/>
                </a:pPr>
                <a14:m>
                  <m:oMathPara xmlns:m="http://schemas.openxmlformats.org/officeDocument/2006/math">
                    <m:oMathParaPr>
                      <m:jc m:val="center"/>
                    </m:oMathParaPr>
                    <m:oMath>
                      <m:r>
                        <m:t>M</m:t>
                      </m:r>
                      <m:r>
                        <m:t>a</m:t>
                      </m:r>
                      <m:r>
                        <m:t>s</m:t>
                      </m:r>
                      <m:r>
                        <m:t>c</m:t>
                      </m:r>
                      <m:r>
                        <m:t>u</m:t>
                      </m:r>
                      <m:r>
                        <m:t>l</m:t>
                      </m:r>
                      <m:r>
                        <m:t>i</m:t>
                      </m:r>
                      <m:r>
                        <m:t>n</m:t>
                      </m:r>
                      <m:r>
                        <m:t>i</m:t>
                      </m:r>
                      <m:r>
                        <m:t>t</m:t>
                      </m:r>
                      <m:sSub>
                        <m:e>
                          <m:r>
                            <m:t>y</m:t>
                          </m:r>
                        </m:e>
                        <m:sub>
                          <m:r>
                            <m:t>i</m:t>
                          </m:r>
                        </m:sub>
                      </m:sSub>
                      <m:r>
                        <m:rPr>
                          <m:sty m:val="p"/>
                        </m:rPr>
                        <m:t>=</m:t>
                      </m:r>
                      <m:acc>
                        <m:accPr>
                          <m:chr m:val="̂"/>
                        </m:accPr>
                        <m:e>
                          <m:r>
                            <m:t>8.82</m:t>
                          </m:r>
                        </m:e>
                      </m:acc>
                      <m:r>
                        <m:rPr>
                          <m:sty m:val="p"/>
                        </m:rPr>
                        <m:t>−</m:t>
                      </m:r>
                      <m:acc>
                        <m:accPr>
                          <m:chr m:val="̂"/>
                        </m:accPr>
                        <m:e>
                          <m:r>
                            <m:t>0.8</m:t>
                          </m:r>
                        </m:e>
                      </m:acc>
                      <m:r>
                        <m:rPr>
                          <m:sty m:val="p"/>
                        </m:rPr>
                        <m:t>×</m:t>
                      </m:r>
                      <m:r>
                        <m:t>F</m:t>
                      </m:r>
                      <m:r>
                        <m:t>e</m:t>
                      </m:r>
                      <m:r>
                        <m:t>m</m:t>
                      </m:r>
                      <m:r>
                        <m:t>i</m:t>
                      </m:r>
                      <m:r>
                        <m:t>n</m:t>
                      </m:r>
                      <m:r>
                        <m:t>i</m:t>
                      </m:r>
                      <m:r>
                        <m:t>n</m:t>
                      </m:r>
                      <m:r>
                        <m:t>i</m:t>
                      </m:r>
                      <m:r>
                        <m:t>t</m:t>
                      </m:r>
                      <m:sSub>
                        <m:e>
                          <m:r>
                            <m:t>y</m:t>
                          </m:r>
                        </m:e>
                        <m:sub>
                          <m:r>
                            <m:t>1</m:t>
                          </m:r>
                          <m:r>
                            <m:t>i</m:t>
                          </m:r>
                        </m:sub>
                      </m:sSub>
                      <m:r>
                        <m:rPr>
                          <m:sty m:val="p"/>
                        </m:rPr>
                        <m:t>+</m:t>
                      </m:r>
                      <m:sSub>
                        <m:e>
                          <m:r>
                            <m:t>e</m:t>
                          </m:r>
                        </m:e>
                        <m:sub>
                          <m:r>
                            <m:t>i</m:t>
                          </m:r>
                        </m:sub>
                      </m:sSub>
                    </m:oMath>
                  </m:oMathPara>
                </a14:m>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Using the Model to Predict Masculinity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r>
                        <m:t>M</m:t>
                      </m:r>
                      <m:r>
                        <m:t>a</m:t>
                      </m:r>
                      <m:r>
                        <m:t>s</m:t>
                      </m:r>
                      <m:r>
                        <m:t>c</m:t>
                      </m:r>
                      <m:r>
                        <m:t>u</m:t>
                      </m:r>
                      <m:r>
                        <m:t>l</m:t>
                      </m:r>
                      <m:r>
                        <m:t>i</m:t>
                      </m:r>
                      <m:r>
                        <m:t>n</m:t>
                      </m:r>
                      <m:r>
                        <m:t>i</m:t>
                      </m:r>
                      <m:r>
                        <m:t>t</m:t>
                      </m:r>
                      <m:sSub>
                        <m:e>
                          <m:r>
                            <m:t>y</m:t>
                          </m:r>
                        </m:e>
                        <m:sub>
                          <m:r>
                            <m:t>i</m:t>
                          </m:r>
                        </m:sub>
                      </m:sSub>
                      <m:r>
                        <m:rPr>
                          <m:sty m:val="p"/>
                        </m:rPr>
                        <m:t>=</m:t>
                      </m:r>
                      <m:acc>
                        <m:accPr>
                          <m:chr m:val="̂"/>
                        </m:accPr>
                        <m:e>
                          <m:r>
                            <m:t>8.82</m:t>
                          </m:r>
                        </m:e>
                      </m:acc>
                      <m:r>
                        <m:rPr>
                          <m:sty m:val="p"/>
                        </m:rPr>
                        <m:t>−</m:t>
                      </m:r>
                      <m:acc>
                        <m:accPr>
                          <m:chr m:val="̂"/>
                        </m:accPr>
                        <m:e>
                          <m:r>
                            <m:t>0.8</m:t>
                          </m:r>
                        </m:e>
                      </m:acc>
                      <m:r>
                        <m:rPr>
                          <m:sty m:val="p"/>
                        </m:rPr>
                        <m:t>×</m:t>
                      </m:r>
                      <m:r>
                        <m:t>F</m:t>
                      </m:r>
                      <m:r>
                        <m:t>e</m:t>
                      </m:r>
                      <m:r>
                        <m:t>m</m:t>
                      </m:r>
                      <m:r>
                        <m:t>i</m:t>
                      </m:r>
                      <m:r>
                        <m:t>n</m:t>
                      </m:r>
                      <m:r>
                        <m:t>i</m:t>
                      </m:r>
                      <m:r>
                        <m:t>n</m:t>
                      </m:r>
                      <m:r>
                        <m:t>i</m:t>
                      </m:r>
                      <m:r>
                        <m:t>t</m:t>
                      </m:r>
                      <m:sSub>
                        <m:e>
                          <m:r>
                            <m:t>y</m:t>
                          </m:r>
                        </m:e>
                        <m:sub>
                          <m:r>
                            <m:t>1</m:t>
                          </m:r>
                          <m:r>
                            <m:t>i</m:t>
                          </m:r>
                        </m:sub>
                      </m:sSub>
                      <m:r>
                        <m:rPr>
                          <m:sty m:val="p"/>
                        </m:rPr>
                        <m:t>+</m:t>
                      </m:r>
                      <m:sSub>
                        <m:e>
                          <m:r>
                            <m:t>e</m:t>
                          </m:r>
                        </m:e>
                        <m:sub>
                          <m:r>
                            <m:t>i</m:t>
                          </m:r>
                        </m:sub>
                      </m:sSub>
                    </m:oMath>
                  </m:oMathPara>
                </a14:m>
              </a:p>
              <a:p>
                <a:pPr lvl="0" indent="0" marL="0">
                  <a:buNone/>
                </a:pPr>
                <a:r>
                  <a:rPr/>
                  <a:t>. . .</a:t>
                </a:r>
              </a:p>
              <a:p>
                <a:pPr lvl="0" indent="0" marL="0">
                  <a:buNone/>
                </a:pPr>
                <a:r>
                  <a:rPr/>
                  <a:t>For someone with a fairly low (on a scale of 1-9) femininity rating of 3:</a:t>
                </a:r>
              </a:p>
              <a:p>
                <a:pPr lvl="0" indent="0" marL="0">
                  <a:buNone/>
                </a:pPr>
                <a14:m>
                  <m:oMathPara xmlns:m="http://schemas.openxmlformats.org/officeDocument/2006/math">
                    <m:oMathParaPr>
                      <m:jc m:val="center"/>
                    </m:oMathParaPr>
                    <m:oMath>
                      <m:r>
                        <m:t>M</m:t>
                      </m:r>
                      <m:r>
                        <m:t>a</m:t>
                      </m:r>
                      <m:r>
                        <m:t>s</m:t>
                      </m:r>
                      <m:r>
                        <m:t>c</m:t>
                      </m:r>
                      <m:r>
                        <m:t>u</m:t>
                      </m:r>
                      <m:r>
                        <m:t>l</m:t>
                      </m:r>
                      <m:r>
                        <m:t>i</m:t>
                      </m:r>
                      <m:r>
                        <m:t>n</m:t>
                      </m:r>
                      <m:r>
                        <m:t>i</m:t>
                      </m:r>
                      <m:r>
                        <m:t>t</m:t>
                      </m:r>
                      <m:sSub>
                        <m:e>
                          <m:r>
                            <m:t>y</m:t>
                          </m:r>
                        </m:e>
                        <m:sub>
                          <m:r>
                            <m:t>i</m:t>
                          </m:r>
                        </m:sub>
                      </m:sSub>
                      <m:r>
                        <m:rPr>
                          <m:sty m:val="p"/>
                        </m:rPr>
                        <m:t>=</m:t>
                      </m:r>
                      <m:acc>
                        <m:accPr>
                          <m:chr m:val="̂"/>
                        </m:accPr>
                        <m:e>
                          <m:r>
                            <m:t>8.82</m:t>
                          </m:r>
                        </m:e>
                      </m:acc>
                      <m:r>
                        <m:rPr>
                          <m:sty m:val="p"/>
                        </m:rPr>
                        <m:t>−</m:t>
                      </m:r>
                      <m:acc>
                        <m:accPr>
                          <m:chr m:val="̂"/>
                        </m:accPr>
                        <m:e>
                          <m:r>
                            <m:t>0.8</m:t>
                          </m:r>
                        </m:e>
                      </m:acc>
                      <m:r>
                        <m:rPr>
                          <m:sty m:val="p"/>
                        </m:rPr>
                        <m:t>×</m:t>
                      </m:r>
                      <m:r>
                        <m:t>3</m:t>
                      </m:r>
                      <m:r>
                        <m:rPr>
                          <m:sty m:val="p"/>
                        </m:rPr>
                        <m:t>+</m:t>
                      </m:r>
                      <m:sSub>
                        <m:e>
                          <m:r>
                            <m:t>e</m:t>
                          </m:r>
                        </m:e>
                        <m:sub>
                          <m:r>
                            <m:t>i</m:t>
                          </m:r>
                        </m:sub>
                      </m:sSub>
                    </m:oMath>
                  </m:oMathPara>
                </a14:m>
              </a:p>
              <a:p>
                <a:pPr lvl="0" indent="0" marL="0">
                  <a:buNone/>
                </a:pPr>
                <a:r>
                  <a:rPr/>
                  <a:t>. . .</a:t>
                </a:r>
              </a:p>
              <a:p>
                <a:pPr lvl="0" indent="0" marL="0">
                  <a:buNone/>
                </a:pPr>
                <a14:m>
                  <m:oMathPara xmlns:m="http://schemas.openxmlformats.org/officeDocument/2006/math">
                    <m:oMathParaPr>
                      <m:jc m:val="center"/>
                    </m:oMathParaPr>
                    <m:oMath>
                      <m:r>
                        <m:t>M</m:t>
                      </m:r>
                      <m:r>
                        <m:t>a</m:t>
                      </m:r>
                      <m:r>
                        <m:t>s</m:t>
                      </m:r>
                      <m:r>
                        <m:t>c</m:t>
                      </m:r>
                      <m:r>
                        <m:t>u</m:t>
                      </m:r>
                      <m:r>
                        <m:t>l</m:t>
                      </m:r>
                      <m:r>
                        <m:t>i</m:t>
                      </m:r>
                      <m:r>
                        <m:t>n</m:t>
                      </m:r>
                      <m:r>
                        <m:t>i</m:t>
                      </m:r>
                      <m:r>
                        <m:t>t</m:t>
                      </m:r>
                      <m:sSub>
                        <m:e>
                          <m:r>
                            <m:t>y</m:t>
                          </m:r>
                        </m:e>
                        <m:sub>
                          <m:r>
                            <m:t>i</m:t>
                          </m:r>
                        </m:sub>
                      </m:sSub>
                      <m:r>
                        <m:rPr>
                          <m:sty m:val="p"/>
                        </m:rPr>
                        <m:t>=</m:t>
                      </m:r>
                      <m:r>
                        <m:t>6.42</m:t>
                      </m:r>
                      <m:r>
                        <m:rPr>
                          <m:sty m:val="p"/>
                        </m:rPr>
                        <m:t>+</m:t>
                      </m:r>
                      <m:sSub>
                        <m:e>
                          <m:r>
                            <m:t>e</m:t>
                          </m:r>
                        </m:e>
                        <m:sub>
                          <m:r>
                            <m:t>i</m:t>
                          </m:r>
                        </m:sub>
                      </m:sSub>
                    </m:oMath>
                  </m:oMathPara>
                </a14:m>
              </a:p>
              <a:p>
                <a:pPr lvl="0" indent="0" marL="0">
                  <a:buNone/>
                </a:pPr>
                <a:r>
                  <a:rPr/>
                  <a:t>. . .</a:t>
                </a:r>
              </a:p>
              <a:p>
                <a:pPr lvl="0" indent="0" marL="0">
                  <a:buNone/>
                </a:pPr>
                <a:r>
                  <a:rPr/>
                  <a:t>For someone with a fairly high (on a scale of 1-9) femininity rating of 8:</a:t>
                </a:r>
              </a:p>
              <a:p>
                <a:pPr lvl="0" indent="0" marL="0">
                  <a:buNone/>
                </a:pPr>
                <a14:m>
                  <m:oMathPara xmlns:m="http://schemas.openxmlformats.org/officeDocument/2006/math">
                    <m:oMathParaPr>
                      <m:jc m:val="center"/>
                    </m:oMathParaPr>
                    <m:oMath>
                      <m:r>
                        <m:t>M</m:t>
                      </m:r>
                      <m:r>
                        <m:t>a</m:t>
                      </m:r>
                      <m:r>
                        <m:t>s</m:t>
                      </m:r>
                      <m:r>
                        <m:t>c</m:t>
                      </m:r>
                      <m:r>
                        <m:t>u</m:t>
                      </m:r>
                      <m:r>
                        <m:t>l</m:t>
                      </m:r>
                      <m:r>
                        <m:t>i</m:t>
                      </m:r>
                      <m:r>
                        <m:t>n</m:t>
                      </m:r>
                      <m:r>
                        <m:t>i</m:t>
                      </m:r>
                      <m:r>
                        <m:t>t</m:t>
                      </m:r>
                      <m:sSub>
                        <m:e>
                          <m:r>
                            <m:t>y</m:t>
                          </m:r>
                        </m:e>
                        <m:sub>
                          <m:r>
                            <m:t>i</m:t>
                          </m:r>
                        </m:sub>
                      </m:sSub>
                      <m:r>
                        <m:rPr>
                          <m:sty m:val="p"/>
                        </m:rPr>
                        <m:t>=</m:t>
                      </m:r>
                      <m:acc>
                        <m:accPr>
                          <m:chr m:val="̂"/>
                        </m:accPr>
                        <m:e>
                          <m:r>
                            <m:t>8.82</m:t>
                          </m:r>
                        </m:e>
                      </m:acc>
                      <m:r>
                        <m:rPr>
                          <m:sty m:val="p"/>
                        </m:rPr>
                        <m:t>−</m:t>
                      </m:r>
                      <m:acc>
                        <m:accPr>
                          <m:chr m:val="̂"/>
                        </m:accPr>
                        <m:e>
                          <m:r>
                            <m:t>0.8</m:t>
                          </m:r>
                        </m:e>
                      </m:acc>
                      <m:r>
                        <m:rPr>
                          <m:sty m:val="p"/>
                        </m:rPr>
                        <m:t>×</m:t>
                      </m:r>
                      <m:r>
                        <m:t>8</m:t>
                      </m:r>
                      <m:r>
                        <m:rPr>
                          <m:sty m:val="p"/>
                        </m:rPr>
                        <m:t>+</m:t>
                      </m:r>
                      <m:sSub>
                        <m:e>
                          <m:r>
                            <m:t>e</m:t>
                          </m:r>
                        </m:e>
                        <m:sub>
                          <m:r>
                            <m:t>i</m:t>
                          </m:r>
                        </m:sub>
                      </m:sSub>
                    </m:oMath>
                  </m:oMathPara>
                </a14:m>
              </a:p>
              <a:p>
                <a:pPr lvl="0" indent="0" marL="0">
                  <a:buNone/>
                </a:pPr>
                <a:r>
                  <a:rPr/>
                  <a:t>. . .</a:t>
                </a:r>
              </a:p>
              <a:p>
                <a:pPr lvl="0" indent="0" marL="0">
                  <a:buNone/>
                </a:pPr>
                <a14:m>
                  <m:oMathPara xmlns:m="http://schemas.openxmlformats.org/officeDocument/2006/math">
                    <m:oMathParaPr>
                      <m:jc m:val="center"/>
                    </m:oMathParaPr>
                    <m:oMath>
                      <m:r>
                        <m:t>M</m:t>
                      </m:r>
                      <m:r>
                        <m:t>a</m:t>
                      </m:r>
                      <m:r>
                        <m:t>s</m:t>
                      </m:r>
                      <m:r>
                        <m:t>c</m:t>
                      </m:r>
                      <m:r>
                        <m:t>u</m:t>
                      </m:r>
                      <m:r>
                        <m:t>l</m:t>
                      </m:r>
                      <m:r>
                        <m:t>i</m:t>
                      </m:r>
                      <m:r>
                        <m:t>n</m:t>
                      </m:r>
                      <m:r>
                        <m:t>i</m:t>
                      </m:r>
                      <m:r>
                        <m:t>t</m:t>
                      </m:r>
                      <m:sSub>
                        <m:e>
                          <m:r>
                            <m:t>y</m:t>
                          </m:r>
                        </m:e>
                        <m:sub>
                          <m:r>
                            <m:t>i</m:t>
                          </m:r>
                        </m:sub>
                      </m:sSub>
                      <m:r>
                        <m:rPr>
                          <m:sty m:val="p"/>
                        </m:rPr>
                        <m:t>=</m:t>
                      </m:r>
                      <m:r>
                        <m:t>2.42</m:t>
                      </m:r>
                      <m:r>
                        <m:rPr>
                          <m:sty m:val="p"/>
                        </m:rPr>
                        <m:t>+</m:t>
                      </m:r>
                      <m:sSub>
                        <m:e>
                          <m:r>
                            <m:t>e</m:t>
                          </m:r>
                        </m:e>
                        <m:sub>
                          <m:r>
                            <m:t>i</m:t>
                          </m:r>
                        </m:sub>
                      </m:sSub>
                    </m:oMath>
                  </m:oMathPara>
                </a14:m>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Evaluating our Model: Is it any Good?</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Statistical Models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When we’ve been using the linear model so far, we’ve been using a model to </a:t>
                </a:r>
                <a:r>
                  <a:rPr b="1"/>
                  <a:t>make predictions</a:t>
                </a:r>
                <a:r>
                  <a:rPr/>
                  <a:t> </a:t>
                </a:r>
                <a:r>
                  <a:rPr b="1"/>
                  <a:t>about individuals from a population</a:t>
                </a:r>
                <a:r>
                  <a:rPr/>
                  <a:t> by extrapolating from a sample of that population</a:t>
                </a:r>
              </a:p>
              <a:p>
                <a:pPr lvl="0"/>
                <a:r>
                  <a:rPr/>
                  <a:t>In psychology, we don’t usually use it to make predictions as such, but we tend to focus on what </a:t>
                </a:r>
                <a14:m>
                  <m:oMath xmlns:m="http://schemas.openxmlformats.org/officeDocument/2006/math">
                    <m:sSub>
                      <m:e>
                        <m:r>
                          <m:t>b</m:t>
                        </m:r>
                      </m:e>
                      <m:sub>
                        <m:r>
                          <m:t>1</m:t>
                        </m:r>
                      </m:sub>
                    </m:sSub>
                  </m:oMath>
                </a14:m>
                <a:r>
                  <a:rPr/>
                  <a:t> (the slope) tells us about the </a:t>
                </a:r>
                <a:r>
                  <a:rPr b="1"/>
                  <a:t>strength and</a:t>
                </a:r>
                <a:r>
                  <a:rPr/>
                  <a:t> </a:t>
                </a:r>
                <a:r>
                  <a:rPr b="1"/>
                  <a:t>direction of the relationship</a:t>
                </a:r>
                <a:r>
                  <a:rPr/>
                  <a:t> between our predictor and outcome</a:t>
                </a:r>
              </a:p>
              <a:p>
                <a:pPr lvl="0"/>
                <a:r>
                  <a:rPr/>
                  <a:t>But, how do we know if what our model is telling us about </a:t>
                </a:r>
                <a14:m>
                  <m:oMath xmlns:m="http://schemas.openxmlformats.org/officeDocument/2006/math">
                    <m:sSub>
                      <m:e>
                        <m:r>
                          <m:t>b</m:t>
                        </m:r>
                      </m:e>
                      <m:sub>
                        <m:r>
                          <m:t>1</m:t>
                        </m:r>
                      </m:sub>
                    </m:sSub>
                  </m:oMath>
                </a14:m>
                <a:r>
                  <a:rPr/>
                  <a:t> is meaningful?</a:t>
                </a:r>
              </a:p>
              <a:p>
                <a:pPr lvl="1"/>
                <a:r>
                  <a:rPr/>
                  <a:t>First, is the model itself any good?</a:t>
                </a:r>
              </a:p>
              <a:p>
                <a:pPr lvl="2"/>
                <a14:m>
                  <m:oMath xmlns:m="http://schemas.openxmlformats.org/officeDocument/2006/math">
                    <m:sSup>
                      <m:e>
                        <m:r>
                          <m:t>R</m:t>
                        </m:r>
                      </m:e>
                      <m:sup>
                        <m:r>
                          <m:t>2</m:t>
                        </m:r>
                      </m:sup>
                    </m:sSup>
                  </m:oMath>
                </a14:m>
                <a:r>
                  <a:rPr/>
                  <a:t> and the </a:t>
                </a:r>
                <a14:m>
                  <m:oMath xmlns:m="http://schemas.openxmlformats.org/officeDocument/2006/math">
                    <m:r>
                      <m:t>F</m:t>
                    </m:r>
                  </m:oMath>
                </a14:m>
                <a:r>
                  <a:rPr/>
                  <a:t>-statistic</a:t>
                </a:r>
              </a:p>
              <a:p>
                <a:pPr lvl="1"/>
                <a:r>
                  <a:rPr/>
                  <a:t>Next, is the value of the slope (</a:t>
                </a:r>
                <a14:m>
                  <m:oMath xmlns:m="http://schemas.openxmlformats.org/officeDocument/2006/math">
                    <m:sSub>
                      <m:e>
                        <m:r>
                          <m:t>b</m:t>
                        </m:r>
                      </m:e>
                      <m:sub>
                        <m:r>
                          <m:t>1</m:t>
                        </m:r>
                      </m:sub>
                    </m:sSub>
                  </m:oMath>
                </a14:m>
                <a:r>
                  <a:rPr/>
                  <a:t>) important?</a:t>
                </a:r>
              </a:p>
              <a:p>
                <a:pPr lvl="2"/>
                <a:r>
                  <a:rPr i="1"/>
                  <a:t>p</a:t>
                </a:r>
                <a:r>
                  <a:rPr/>
                  <a:t>-values and confidence intervals</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Simplest Model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A good linear model should fit the data better than the </a:t>
                </a:r>
                <a:r>
                  <a:rPr b="1"/>
                  <a:t>simplest possible model</a:t>
                </a:r>
              </a:p>
              <a:p>
                <a:pPr lvl="0"/>
                <a:r>
                  <a:rPr/>
                  <a:t>The simplest model is the </a:t>
                </a:r>
                <a:r>
                  <a:rPr b="1"/>
                  <a:t>null (aka, intercept-only) model</a:t>
                </a:r>
                <a:r>
                  <a:rPr/>
                  <a:t> - where there is </a:t>
                </a:r>
                <a:r>
                  <a:rPr b="1"/>
                  <a:t>no relationship</a:t>
                </a:r>
                <a:r>
                  <a:rPr/>
                  <a:t> </a:t>
                </a:r>
                <a:r>
                  <a:rPr b="1"/>
                  <a:t>between the predictor(s) and outcome</a:t>
                </a:r>
              </a:p>
              <a:p>
                <a:pPr lvl="0"/>
                <a:r>
                  <a:rPr/>
                  <a:t>Here’s our linear model again: </a:t>
                </a:r>
                <a14:m>
                  <m:oMath xmlns:m="http://schemas.openxmlformats.org/officeDocument/2006/math">
                    <m:sSub>
                      <m:e>
                        <m:r>
                          <m:t>y</m:t>
                        </m:r>
                      </m:e>
                      <m:sub>
                        <m:r>
                          <m:t>i</m:t>
                        </m:r>
                      </m:sub>
                    </m:sSub>
                    <m:r>
                      <m:rPr>
                        <m:sty m:val="p"/>
                      </m:rPr>
                      <m:t>=</m:t>
                    </m:r>
                    <m:sSub>
                      <m:e>
                        <m:r>
                          <m:t>b</m:t>
                        </m:r>
                      </m:e>
                      <m:sub>
                        <m:r>
                          <m:t>0</m:t>
                        </m:r>
                      </m:sub>
                    </m:sSub>
                    <m:r>
                      <m:rPr>
                        <m:sty m:val="p"/>
                      </m:rPr>
                      <m:t>+</m:t>
                    </m:r>
                    <m:sSub>
                      <m:e>
                        <m:r>
                          <m:t>b</m:t>
                        </m:r>
                      </m:e>
                      <m:sub>
                        <m:r>
                          <m:t>1</m:t>
                        </m:r>
                      </m:sub>
                    </m:sSub>
                    <m:r>
                      <m:rPr>
                        <m:sty m:val="p"/>
                      </m:rPr>
                      <m:t>×</m:t>
                    </m:r>
                    <m:sSub>
                      <m:e>
                        <m:r>
                          <m:t>x</m:t>
                        </m:r>
                      </m:e>
                      <m:sub>
                        <m:r>
                          <m:t>1</m:t>
                        </m:r>
                        <m:r>
                          <m:t>i</m:t>
                        </m:r>
                      </m:sub>
                    </m:sSub>
                    <m:r>
                      <m:rPr>
                        <m:sty m:val="p"/>
                      </m:rPr>
                      <m:t>+</m:t>
                    </m:r>
                    <m:sSub>
                      <m:e>
                        <m:r>
                          <m:t>e</m:t>
                        </m:r>
                      </m:e>
                      <m:sub>
                        <m:r>
                          <m:t>i</m:t>
                        </m:r>
                      </m:sub>
                    </m:sSub>
                  </m:oMath>
                </a14:m>
              </a:p>
              <a:p>
                <a:pPr lvl="0"/>
                <a:r>
                  <a:rPr/>
                  <a:t>If there is no relationship between the predictor and outcome then </a:t>
                </a:r>
                <a14:m>
                  <m:oMath xmlns:m="http://schemas.openxmlformats.org/officeDocument/2006/math">
                    <m:sSub>
                      <m:e>
                        <m:r>
                          <m:t>b</m:t>
                        </m:r>
                      </m:e>
                      <m:sub>
                        <m:r>
                          <m:t>1</m:t>
                        </m:r>
                      </m:sub>
                    </m:sSub>
                    <m:r>
                      <m:rPr>
                        <m:sty m:val="p"/>
                      </m:rPr>
                      <m:t>=</m:t>
                    </m:r>
                    <m:r>
                      <m:t>0</m:t>
                    </m:r>
                  </m:oMath>
                </a14:m>
              </a:p>
              <a:p>
                <a:pPr lvl="0"/>
                <a:r>
                  <a:rPr/>
                  <a:t>If we replace </a:t>
                </a:r>
                <a14:m>
                  <m:oMath xmlns:m="http://schemas.openxmlformats.org/officeDocument/2006/math">
                    <m:sSub>
                      <m:e>
                        <m:r>
                          <m:t>b</m:t>
                        </m:r>
                      </m:e>
                      <m:sub>
                        <m:r>
                          <m:t>1</m:t>
                        </m:r>
                      </m:sub>
                    </m:sSub>
                  </m:oMath>
                </a14:m>
                <a:r>
                  <a:rPr/>
                  <a:t> with </a:t>
                </a:r>
                <a14:m>
                  <m:oMath xmlns:m="http://schemas.openxmlformats.org/officeDocument/2006/math">
                    <m:r>
                      <m:t>0</m:t>
                    </m:r>
                  </m:oMath>
                </a14:m>
                <a:r>
                  <a:rPr/>
                  <a:t> then we get: </a:t>
                </a:r>
                <a14:m>
                  <m:oMath xmlns:m="http://schemas.openxmlformats.org/officeDocument/2006/math">
                    <m:sSub>
                      <m:e>
                        <m:r>
                          <m:t>y</m:t>
                        </m:r>
                      </m:e>
                      <m:sub>
                        <m:r>
                          <m:t>i</m:t>
                        </m:r>
                      </m:sub>
                    </m:sSub>
                    <m:r>
                      <m:rPr>
                        <m:sty m:val="p"/>
                      </m:rPr>
                      <m:t>=</m:t>
                    </m:r>
                    <m:sSub>
                      <m:e>
                        <m:r>
                          <m:t>b</m:t>
                        </m:r>
                      </m:e>
                      <m:sub>
                        <m:r>
                          <m:t>0</m:t>
                        </m:r>
                      </m:sub>
                    </m:sSub>
                    <m:r>
                      <m:rPr>
                        <m:sty m:val="p"/>
                      </m:rPr>
                      <m:t>+</m:t>
                    </m:r>
                    <m:r>
                      <m:t>0</m:t>
                    </m:r>
                    <m:r>
                      <m:rPr>
                        <m:sty m:val="p"/>
                      </m:rPr>
                      <m:t>×</m:t>
                    </m:r>
                    <m:sSub>
                      <m:e>
                        <m:r>
                          <m:t>x</m:t>
                        </m:r>
                      </m:e>
                      <m:sub>
                        <m:r>
                          <m:t>1</m:t>
                        </m:r>
                        <m:r>
                          <m:t>i</m:t>
                        </m:r>
                      </m:sub>
                    </m:sSub>
                    <m:r>
                      <m:rPr>
                        <m:sty m:val="p"/>
                      </m:rPr>
                      <m:t>+</m:t>
                    </m:r>
                    <m:sSub>
                      <m:e>
                        <m:r>
                          <m:t>e</m:t>
                        </m:r>
                      </m:e>
                      <m:sub>
                        <m:r>
                          <m:t>i</m:t>
                        </m:r>
                      </m:sub>
                    </m:sSub>
                  </m:oMath>
                </a14:m>
              </a:p>
              <a:p>
                <a:pPr lvl="0"/>
                <a:r>
                  <a:rPr/>
                  <a:t>But </a:t>
                </a:r>
                <a14:m>
                  <m:oMath xmlns:m="http://schemas.openxmlformats.org/officeDocument/2006/math">
                    <m:r>
                      <m:t>0</m:t>
                    </m:r>
                    <m:r>
                      <m:rPr>
                        <m:sty m:val="p"/>
                      </m:rPr>
                      <m:t>×</m:t>
                    </m:r>
                    <m:sSub>
                      <m:e>
                        <m:r>
                          <m:t>x</m:t>
                        </m:r>
                      </m:e>
                      <m:sub>
                        <m:r>
                          <m:t>1</m:t>
                        </m:r>
                        <m:r>
                          <m:t>i</m:t>
                        </m:r>
                      </m:sub>
                    </m:sSub>
                    <m:r>
                      <m:rPr>
                        <m:sty m:val="p"/>
                      </m:rPr>
                      <m:t>=</m:t>
                    </m:r>
                    <m:r>
                      <m:t>0</m:t>
                    </m:r>
                  </m:oMath>
                </a14:m>
                <a:r>
                  <a:rPr/>
                  <a:t> so we can then drop </a:t>
                </a:r>
                <a14:m>
                  <m:oMath xmlns:m="http://schemas.openxmlformats.org/officeDocument/2006/math">
                    <m:sSub>
                      <m:e>
                        <m:r>
                          <m:t>b</m:t>
                        </m:r>
                      </m:e>
                      <m:sub>
                        <m:r>
                          <m:t>1</m:t>
                        </m:r>
                      </m:sub>
                    </m:sSub>
                    <m:r>
                      <m:rPr>
                        <m:sty m:val="p"/>
                      </m:rPr>
                      <m:t>×</m:t>
                    </m:r>
                    <m:sSub>
                      <m:e>
                        <m:r>
                          <m:t>x</m:t>
                        </m:r>
                      </m:e>
                      <m:sub>
                        <m:r>
                          <m:t>1</m:t>
                        </m:r>
                        <m:r>
                          <m:t>i</m:t>
                        </m:r>
                      </m:sub>
                    </m:sSub>
                  </m:oMath>
                </a14:m>
                <a:r>
                  <a:rPr/>
                  <a:t> from the equation to get: </a:t>
                </a:r>
                <a14:m>
                  <m:oMath xmlns:m="http://schemas.openxmlformats.org/officeDocument/2006/math">
                    <m:sSub>
                      <m:e>
                        <m:r>
                          <m:t>y</m:t>
                        </m:r>
                      </m:e>
                      <m:sub>
                        <m:r>
                          <m:t>i</m:t>
                        </m:r>
                      </m:sub>
                    </m:sSub>
                    <m:r>
                      <m:rPr>
                        <m:sty m:val="p"/>
                      </m:rPr>
                      <m:t>=</m:t>
                    </m:r>
                    <m:sSub>
                      <m:e>
                        <m:r>
                          <m:t>b</m:t>
                        </m:r>
                      </m:e>
                      <m:sub>
                        <m:r>
                          <m:t>0</m:t>
                        </m:r>
                      </m:sub>
                    </m:sSub>
                    <m:r>
                      <m:rPr>
                        <m:sty m:val="p"/>
                      </m:rPr>
                      <m:t>+</m:t>
                    </m:r>
                    <m:sSub>
                      <m:e>
                        <m:r>
                          <m:t>e</m:t>
                        </m:r>
                      </m:e>
                      <m:sub>
                        <m:r>
                          <m:t>i</m:t>
                        </m:r>
                      </m:sub>
                    </m:sSub>
                  </m:oMath>
                </a14:m>
              </a:p>
              <a:p>
                <a:pPr lvl="0"/>
                <a:r>
                  <a:rPr/>
                  <a:t>When there are no predictors, </a:t>
                </a:r>
                <a14:m>
                  <m:oMath xmlns:m="http://schemas.openxmlformats.org/officeDocument/2006/math">
                    <m:sSub>
                      <m:e>
                        <m:r>
                          <m:t>b</m:t>
                        </m:r>
                      </m:e>
                      <m:sub>
                        <m:r>
                          <m:t>0</m:t>
                        </m:r>
                      </m:sub>
                    </m:sSub>
                  </m:oMath>
                </a14:m>
                <a:r>
                  <a:rPr/>
                  <a:t> is the model (which is just the mean of </a:t>
                </a:r>
                <a14:m>
                  <m:oMath xmlns:m="http://schemas.openxmlformats.org/officeDocument/2006/math">
                    <m:r>
                      <m:t>y</m:t>
                    </m:r>
                  </m:oMath>
                </a14:m>
                <a:r>
                  <a:rPr/>
                  <a:t>)</a:t>
                </a:r>
              </a:p>
              <a:p>
                <a:pPr lvl="0"/>
                <a:r>
                  <a:rPr/>
                  <a:t>So, a linear model with no predictors </a:t>
                </a:r>
                <a:r>
                  <a:rPr b="1"/>
                  <a:t>predicts the</a:t>
                </a:r>
                <a:r>
                  <a:rPr/>
                  <a:t> </a:t>
                </a:r>
                <a:r>
                  <a:rPr b="1"/>
                  <a:t>outcome by the mean of the outcome</a:t>
                </a:r>
              </a:p>
            </p:txBody>
          </p:sp>
        </mc:Choice>
      </mc:AlternateContent>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Mean Model Residuals</a:t>
            </a:r>
          </a:p>
        </p:txBody>
      </p:sp>
      <p:sp>
        <p:nvSpPr>
          <p:cNvPr id="4" name="Text Placeholder 3"/>
          <p:cNvSpPr>
            <a:spLocks noGrp="1"/>
          </p:cNvSpPr>
          <p:nvPr>
            <p:ph idx="2" sz="half" type="body"/>
          </p:nvPr>
        </p:nvSpPr>
        <p:spPr/>
        <p:txBody>
          <a:bodyPr/>
          <a:lstStyle/>
          <a:p>
            <a:pPr lvl="0"/>
            <a:r>
              <a:rPr/>
              <a:t>The lines from each point to the mean represent the </a:t>
            </a:r>
            <a:r>
              <a:rPr b="1"/>
              <a:t>distance between the sleep score of each participant and the mean sleep score for the sample</a:t>
            </a:r>
            <a:r>
              <a:rPr/>
              <a:t> (aka the </a:t>
            </a:r>
            <a:r>
              <a:rPr b="1"/>
              <a:t>residual error</a:t>
            </a:r>
            <a:r>
              <a:rPr/>
              <a:t>)</a:t>
            </a:r>
          </a:p>
          <a:p>
            <a:pPr lvl="0"/>
            <a:r>
              <a:rPr/>
              <a:t>We can use these residuals to calculate the overall amount of error and, therefore, </a:t>
            </a:r>
            <a:r>
              <a:rPr b="1"/>
              <a:t>variance</a:t>
            </a:r>
            <a:r>
              <a:rPr/>
              <a:t> in our </a:t>
            </a:r>
            <a:r>
              <a:rPr i="1"/>
              <a:t>mean</a:t>
            </a:r>
            <a:r>
              <a:rPr/>
              <a:t> model</a:t>
            </a:r>
          </a:p>
        </p:txBody>
      </p:sp>
      <p:pic>
        <p:nvPicPr>
          <p:cNvPr descr="lecture_09_files/figure-pptx/unnamed-chunk-3-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Linear Model Residuals</a:t>
            </a:r>
          </a:p>
        </p:txBody>
      </p:sp>
      <p:sp>
        <p:nvSpPr>
          <p:cNvPr id="4" name="Text Placeholder 3"/>
          <p:cNvSpPr>
            <a:spLocks noGrp="1"/>
          </p:cNvSpPr>
          <p:nvPr>
            <p:ph idx="2" sz="half" type="body"/>
          </p:nvPr>
        </p:nvSpPr>
        <p:spPr/>
        <p:txBody>
          <a:bodyPr/>
          <a:lstStyle/>
          <a:p>
            <a:pPr lvl="0"/>
            <a:r>
              <a:rPr/>
              <a:t>The lines from each point to the mean represent the </a:t>
            </a:r>
            <a:r>
              <a:rPr b="1"/>
              <a:t>distance between the sleep score of each participant and the model’s predicted sleep score for the sample</a:t>
            </a:r>
            <a:r>
              <a:rPr/>
              <a:t> (aka the </a:t>
            </a:r>
            <a:r>
              <a:rPr b="1"/>
              <a:t>residual error</a:t>
            </a:r>
            <a:r>
              <a:rPr/>
              <a:t>)</a:t>
            </a:r>
          </a:p>
          <a:p>
            <a:pPr lvl="0"/>
            <a:r>
              <a:rPr/>
              <a:t>So, we can also calculate the overall amount of error and, therefore, </a:t>
            </a:r>
            <a:r>
              <a:rPr b="1"/>
              <a:t>variance</a:t>
            </a:r>
            <a:r>
              <a:rPr/>
              <a:t> in our </a:t>
            </a:r>
            <a:r>
              <a:rPr i="1"/>
              <a:t>linear</a:t>
            </a:r>
            <a:r>
              <a:rPr/>
              <a:t> model</a:t>
            </a:r>
          </a:p>
        </p:txBody>
      </p:sp>
      <p:pic>
        <p:nvPicPr>
          <p:cNvPr descr="lecture_09_files/figure-pptx/unnamed-chunk-4-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clipboard-1712052095.png" id="0" name="Picture 1"/>
          <p:cNvPicPr>
            <a:picLocks noGrp="1" noChangeAspect="1"/>
          </p:cNvPicPr>
          <p:nvPr/>
        </p:nvPicPr>
        <p:blipFill>
          <a:blip r:embed="rId2"/>
          <a:stretch>
            <a:fillRect/>
          </a:stretch>
        </p:blipFill>
        <p:spPr bwMode="auto">
          <a:xfrm>
            <a:off x="1714500" y="1193800"/>
            <a:ext cx="5727700" cy="3390900"/>
          </a:xfrm>
          <a:prstGeom prst="rect">
            <a:avLst/>
          </a:prstGeom>
          <a:noFill/>
          <a:ln w="9525">
            <a:noFill/>
            <a:headEnd/>
            <a:tailEnd/>
          </a:ln>
        </p:spPr>
      </p:pic>
    </p:spTree>
  </p:cSld>
</p:sld>
</file>

<file path=ppt/slides/slide20.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Goodness of Fit with </a:t></a:r><a14:m><m:oMath xmlns:m="http://schemas.openxmlformats.org/officeDocument/2006/math"><m:sSup><m:e><m:r><m:t>R</m:t></m:r></m:e><m:sup><m:r><m:t>2</m:t></m:r></m:sup></m:sSup></m:oMath></a14:m></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indent="0" marL="1270000"><a:buNone /></a:pPr><a:r><a:rPr sz="2000" b="1" /><a:t>Vocabulary: </a:t></a:r><a14:m><m:oMath xmlns:m="http://schemas.openxmlformats.org/officeDocument/2006/math"><m:sSup><m:e><m:r><m:t>R</m:t></m:r></m:e><m:sup><m:r><m:t>2</m:t></m:r></m:sup></m:sSup></m:oMath></a14:m></a:p><a:p><a:pPr lvl="0" indent="0" marL="1270000"><a:buNone /></a:pPr><a14:m><m:oMath xmlns:m="http://schemas.openxmlformats.org/officeDocument/2006/math"><m:sSup><m:e><m:r><m:t>R</m:t></m:r></m:e><m:sup><m:r><m:t>2</m:t></m:r></m:sup></m:sSup></m:oMath></a14:m><a:r><a:rPr sz="2000" /><a:t> = how much of the variance in the outcome is explained by the model</a:t></a:r></a:p><a:p><a:pPr lvl="0" /><a:r><a:rPr /><a:t>In other words, do our predictors do a good job of explaining changes in the outcome?</a:t></a:r></a:p><a:p><a:pPr lvl="0" /><a14:m><m:oMath xmlns:m="http://schemas.openxmlformats.org/officeDocument/2006/math"><m:sSup><m:e><m:r><m:t>R</m:t></m:r></m:e><m:sup><m:r><m:t>2</m:t></m:r></m:sup></m:sSup></m:oMath></a14:m><a:r><a:rPr /><a:t> portions out the variance in the linear model from the mean model</a:t></a:r></a:p><a:p><a:pPr lvl="0" /><a14:m><m:oMath xmlns:m="http://schemas.openxmlformats.org/officeDocument/2006/math"><m:sSup><m:e><m:r><m:t>R</m:t></m:r></m:e><m:sup><m:r><m:t>2</m:t></m:r></m:sup></m:sSup></m:oMath></a14:m><a:r><a:rPr /><a:t> is a </a:t></a:r><a:r><a:rPr b="1" /><a:t>Goodness of Fit</a:t></a:r><a:r><a:rPr /><a:t> measure for linear models</a:t></a:r></a:p><a:p><a:pPr lvl="0" /><a14:m><m:oMath xmlns:m="http://schemas.openxmlformats.org/officeDocument/2006/math"><m:sSup><m:e><m:r><m:t>R</m:t></m:r></m:e><m:sup><m:r><m:t>2</m:t></m:r></m:sup></m:sSup></m:oMath></a14:m><a:r><a:rPr /><a:t> will appear in your output as a decimal, but is usually reported as a percentage on a </a:t></a:r><a:r><a:rPr b="1" /><a:t>0 -100% scale</a:t></a:r></a:p><a:p><a:pPr lvl="1" /><a:r><a:rPr /><a:t>e.g., “… the model explains </a:t></a:r><a14:m><m:oMath xmlns:m="http://schemas.openxmlformats.org/officeDocument/2006/math"><m:r><m:t>x</m:t></m:r></m:oMath></a14:m><a:r><a:rPr /><a:t> % of the variance in the outcome…”</a:t></a:r></a:p><a:p><a:pPr lvl="0" /><a:r><a:rPr /><a:t>The </a:t></a:r><a:r><a:rPr b="1" /><a:t>higher the</a:t></a:r><a:r><a:rPr /><a:t> </a:t></a:r><a14:m><m:oMath xmlns:m="http://schemas.openxmlformats.org/officeDocument/2006/math"><m:sSup><m:e><m:r><m:t>R</m:t></m:r></m:e><m:sup><m:r><m:t>2</m:t></m:r></m:sup></m:sSup></m:oMath></a14:m><a:r><a:rPr /><a:t> </a:t></a:r><a:r><a:rPr b="1" /><a:t>value, the better the model</a:t></a:r><a:r><a:rPr /><a:t> (but, low values are not always a cause of concern)</a:t></a:r></a:p><a:p><a:pPr lvl="0" indent="0" marL="0"><a:buNone /></a:pPr><a:r><a:rPr /><a:t>. . .</a:t></a:r></a:p><a:p><a:pPr lvl="0" /><a:r><a:rPr /><a:t>But, is that amount of variance sufficiently large that we would conclude the effect is meaningful in the population?</a:t></a:r></a:p></p:txBody></p:sp></mc:Choice></mc:AlternateContent></p:spTree></p:cSld></p:sld>
</file>

<file path=ppt/slides/slide21.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The </a:t></a:r><a14:m><m:oMath xmlns:m="http://schemas.openxmlformats.org/officeDocument/2006/math"><m:r><m:t>F</m:t></m:r></m:oMath></a14:m><a:r><a:rPr /><a:t>-statistic</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indent="0" marL="1270000"><a:buNone /></a:pPr><a:r><a:rPr sz="2000" b="1" /><a:t>Vocabulary: </a:t></a:r><a14:m><m:oMath xmlns:m="http://schemas.openxmlformats.org/officeDocument/2006/math"><m:r><m:t>F</m:t></m:r></m:oMath></a14:m><a:r><a:rPr sz="2000" b="1" /><a:t>-statistic</a:t></a:r></a:p><a:p><a:pPr lvl="0" indent="0" marL="1270000"><a:buNone /></a:pPr><a14:m><m:oMath xmlns:m="http://schemas.openxmlformats.org/officeDocument/2006/math"><m:r><m:t>F</m:t></m:r></m:oMath></a14:m><a:r><a:rPr sz="2000" /><a:t> = whether the variance explained significantly differs from zero</a:t></a:r></a:p><a:p><a:pPr lvl="0" /><a:r><a:rPr /><a:t>The </a:t></a:r><a14:m><m:oMath xmlns:m="http://schemas.openxmlformats.org/officeDocument/2006/math"><m:r><m:t>F</m:t></m:r></m:oMath></a14:m><a:r><a:rPr b="1" /><a:t>-statistic</a:t></a:r><a:r><a:rPr /><a:t> also uses (a slightly different, but related) comparison of the amount of error in the mean model and the amount of error in your linear model</a:t></a:r></a:p><a:p><a:pPr lvl="0" /><a:r><a:rPr /><a:t>So, using </a:t></a:r><a:r><a:rPr b="1" /><a:t>null hypothesis significance testing</a:t></a:r><a:r><a:rPr /><a:t> (NHST), we can get an associated </a:t></a:r><a:r><a:rPr b="1" i="1" /><a:t>p</a:t></a:r><a:r><a:rPr b="1" /><a:t>-value</a:t></a:r><a:r><a:rPr /><a:t> for our </a:t></a:r><a14:m><m:oMath xmlns:m="http://schemas.openxmlformats.org/officeDocument/2006/math"><m:r><m:t>F</m:t></m:r></m:oMath></a14:m><a:r><a:rPr /><a:t>-statistic</a:t></a:r></a:p></p:txBody></p:sp></mc:Choice></mc:AlternateContent></p:spTree></p:cSld></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NHST Recap</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To get a </a:t>
                </a:r>
                <a:r>
                  <a:rPr b="1" i="1"/>
                  <a:t>p</a:t>
                </a:r>
                <a:r>
                  <a:rPr b="1"/>
                  <a:t>-value</a:t>
                </a:r>
                <a:r>
                  <a:rPr/>
                  <a:t>…</a:t>
                </a:r>
              </a:p>
              <a:p>
                <a:pPr lvl="0"/>
                <a:r>
                  <a:rPr/>
                  <a:t>We first obtain </a:t>
                </a:r>
                <a:r>
                  <a:rPr b="1"/>
                  <a:t>data</a:t>
                </a:r>
                <a:r>
                  <a:rPr/>
                  <a:t>, from which we calculate…</a:t>
                </a:r>
              </a:p>
              <a:p>
                <a:pPr lvl="0" indent="0" marL="0">
                  <a:buNone/>
                </a:pPr>
                <a:r>
                  <a:rPr/>
                  <a:t>. . .</a:t>
                </a:r>
              </a:p>
              <a:p>
                <a:pPr lvl="0"/>
                <a:r>
                  <a:rPr/>
                  <a:t>A </a:t>
                </a:r>
                <a:r>
                  <a:rPr b="1"/>
                  <a:t>test statistic</a:t>
                </a:r>
                <a:r>
                  <a:rPr/>
                  <a:t> that represents the relationship of interest, which we compare to…</a:t>
                </a:r>
              </a:p>
              <a:p>
                <a:pPr lvl="0" indent="0" marL="0">
                  <a:buNone/>
                </a:pPr>
                <a:r>
                  <a:rPr/>
                  <a:t>. . .</a:t>
                </a:r>
              </a:p>
              <a:p>
                <a:pPr lvl="0"/>
                <a:r>
                  <a:rPr/>
                  <a:t>The </a:t>
                </a:r>
                <a:r>
                  <a:rPr b="1"/>
                  <a:t>distribution</a:t>
                </a:r>
                <a:r>
                  <a:rPr/>
                  <a:t> of that test statistic under the null hypothesis (where there is no relationship) to get…</a:t>
                </a:r>
              </a:p>
              <a:p>
                <a:pPr lvl="0" indent="0" marL="0">
                  <a:buNone/>
                </a:pPr>
                <a:r>
                  <a:rPr/>
                  <a:t>. . .</a:t>
                </a:r>
              </a:p>
              <a:p>
                <a:pPr lvl="0"/>
                <a:r>
                  <a:rPr/>
                  <a:t>The </a:t>
                </a:r>
                <a:r>
                  <a:rPr b="1"/>
                  <a:t>probability</a:t>
                </a:r>
                <a:r>
                  <a:rPr/>
                  <a:t> (</a:t>
                </a:r>
                <a:r>
                  <a:rPr i="1"/>
                  <a:t>p</a:t>
                </a:r>
                <a:r>
                  <a:rPr/>
                  <a:t>) of getting a test statistic </a:t>
                </a:r>
                <a:r>
                  <a:rPr b="1"/>
                  <a:t>at least as large as the one we have if the null hypothesis is true</a:t>
                </a:r>
                <a:r>
                  <a:rPr/>
                  <a:t> so that we can…</a:t>
                </a:r>
              </a:p>
              <a:p>
                <a:pPr lvl="0" indent="0" marL="0">
                  <a:buNone/>
                </a:pPr>
                <a:r>
                  <a:rPr/>
                  <a:t>. . .</a:t>
                </a:r>
              </a:p>
              <a:p>
                <a:pPr lvl="0"/>
                <a:r>
                  <a:rPr b="1"/>
                  <a:t>Evaluate</a:t>
                </a:r>
                <a:r>
                  <a:rPr/>
                  <a:t> our competing hypotheses using a previously decided alpha (</a:t>
                </a:r>
                <a14:m>
                  <m:oMath xmlns:m="http://schemas.openxmlformats.org/officeDocument/2006/math">
                    <m:r>
                      <m:t>α</m:t>
                    </m:r>
                  </m:oMath>
                </a14:m>
                <a:r>
                  <a:rPr/>
                  <a:t>) level (usually 0.05)</a:t>
                </a:r>
              </a:p>
              <a:p>
                <a:pPr lvl="0" indent="0" marL="0">
                  <a:buNone/>
                </a:pPr>
                <a:r>
                  <a:rPr/>
                  <a:t>. . .</a:t>
                </a:r>
              </a:p>
              <a:p>
                <a:pPr lvl="0"/>
                <a:r>
                  <a:rPr/>
                  <a:t>If our p-value is lower than </a:t>
                </a:r>
                <a14:m>
                  <m:oMath xmlns:m="http://schemas.openxmlformats.org/officeDocument/2006/math">
                    <m:r>
                      <m:t>α</m:t>
                    </m:r>
                  </m:oMath>
                </a14:m>
                <a:r>
                  <a:rPr/>
                  <a:t>, we say that is </a:t>
                </a:r>
                <a:r>
                  <a:rPr b="1"/>
                  <a:t>statistically significant</a:t>
                </a:r>
                <a:r>
                  <a:rPr/>
                  <a:t> and </a:t>
                </a:r>
                <a:r>
                  <a:rPr b="1"/>
                  <a:t>fail to reject the null hypothesis</a:t>
                </a:r>
              </a:p>
            </p:txBody>
          </p:sp>
        </mc:Choice>
      </mc:AlternateContent>
    </p:spTree>
  </p:cSld>
</p:sld>
</file>

<file path=ppt/slides/slide23.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The </a:t></a:r><a14:m><m:oMath xmlns:m="http://schemas.openxmlformats.org/officeDocument/2006/math"><m:r><m:t>F</m:t></m:r></m:oMath></a14:m><a:r><a:rPr /><a:t>-statistic</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a:r><a:rPr /><a:t>In this case, the </a:t></a:r><a14:m><m:oMath xmlns:m="http://schemas.openxmlformats.org/officeDocument/2006/math"><m:r><m:t>F</m:t></m:r></m:oMath></a14:m><a:r><a:rPr /><a:t>-statistic is our </a:t></a:r><a:r><a:rPr b="1" /><a:t>test statistic</a:t></a:r><a:r><a:rPr /><a:t> that represents the relationship of interest, which we compare to…</a:t></a:r></a:p><a:p><a:pPr lvl="0" indent="0" marL="0"><a:buNone /></a:pPr><a:r><a:rPr /><a:t>. . .</a:t></a:r></a:p><a:p><a:pPr lvl="0" /><a:r><a:rPr /><a:t>The </a:t></a:r><a:r><a:rPr b="1" /><a:t>distribution</a:t></a:r><a:r><a:rPr /><a:t> of the </a:t></a:r><a14:m><m:oMath xmlns:m="http://schemas.openxmlformats.org/officeDocument/2006/math"><m:r><m:t>F</m:t></m:r></m:oMath></a14:m><a:r><a:rPr /><a:t>-statistic under the null hypothesis (where there is no relationship between the predictor and the outcome) to get…</a:t></a:r></a:p><a:p><a:pPr lvl="0" indent="0" marL="0"><a:buNone /></a:pPr><a:r><a:rPr /><a:t>. . .</a:t></a:r></a:p><a:p><a:pPr lvl="0" /><a:r><a:rPr /><a:t>The </a:t></a:r><a:r><a:rPr b="1" /><a:t>probability</a:t></a:r><a:r><a:rPr /><a:t> (</a:t></a:r><a:r><a:rPr i="1" /><a:t>p</a:t></a:r><a:r><a:rPr /><a:t>) of getting </a:t></a:r><a:r><a:rPr b="1" /><a:t>an</a:t></a:r><a:r><a:rPr /><a:t> </a:t></a:r><a14:m><m:oMath xmlns:m="http://schemas.openxmlformats.org/officeDocument/2006/math"><m:r><m:t>F</m:t></m:r></m:oMath></a14:m><a:r><a:rPr b="1" /><a:t>-statistic as large as the one we’ve observed if the null hypothesis is true</a:t></a:r></a:p><a:p><a:pPr lvl="0" indent="0" marL="0"><a:buNone /></a:pPr><a:r><a:rPr /><a:t>. . .</a:t></a:r></a:p><a:p><a:pPr lvl="0" /><a:r><a:rPr b="1" /><a:t>Evaluate</a:t></a:r><a:r><a:rPr /><a:t> our competing hypotheses using a previously decided </a:t></a:r><a14:m><m:oMath xmlns:m="http://schemas.openxmlformats.org/officeDocument/2006/math"><m:r><m:t>α</m:t></m:r></m:oMath></a14:m><a:r><a:rPr /><a:t> level (usually 0.05)</a:t></a:r></a:p><a:p><a:pPr lvl="0" indent="0" marL="0"><a:buNone /></a:pPr><a:r><a:rPr /><a:t>. . .</a:t></a:r></a:p><a:p><a:pPr lvl="0" /><a:r><a:rPr /><a:t>If our p-value is lower than </a:t></a:r><a14:m><m:oMath xmlns:m="http://schemas.openxmlformats.org/officeDocument/2006/math"><m:r><m:t>α</m:t></m:r></m:oMath></a14:m><a:r><a:rPr /><a:t>, we say that is </a:t></a:r><a:r><a:rPr b="1" /><a:t>statistically significant</a:t></a:r><a:r><a:rPr /><a:t> and </a:t></a:r><a:r><a:rPr b="1" /><a:t>fail to reject the null hypothesis</a:t></a:r></a:p><a:p><a:pPr lvl="0" indent="0" marL="0"><a:buNone /></a:pPr><a:r><a:rPr /><a:t>. . .</a:t></a:r></a:p><a:p><a:pPr lvl="0" /><a:r><a:rPr /><a:t>The </a:t></a:r><a:r><a:rPr b="1" i="1" /><a:t>F</a:t></a:r><a:r><a:rPr b="1" /><a:t>-statistic and it’s </a:t></a:r><a:r><a:rPr b="1" i="1" /><a:t>p</a:t></a:r><a:r><a:rPr b="1" /><a:t>-value will appear in your R output</a:t></a:r><a:r><a:rPr /><a:t>, so let’s have a quick look…</a:t></a:r></a:p></p:txBody></p:sp></mc:Choice></mc:AlternateContent></p:spTree></p:cSld></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Predicting Better Sleep from Positive Psychology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Research Question</a:t>
                </a:r>
              </a:p>
              <a:p>
                <a:pPr lvl="0"/>
                <a:r>
                  <a:rPr/>
                  <a:t>Are positive psychology attributes (e.g., gratitude, optimism, mindfulness) associated with better sleep?</a:t>
                </a:r>
              </a:p>
              <a:p>
                <a:pPr lvl="0" indent="0" marL="0">
                  <a:spcBef>
                    <a:spcPts val="3000"/>
                  </a:spcBef>
                  <a:buNone/>
                </a:pPr>
                <a:r>
                  <a:rPr b="1"/>
                  <a:t>Operationalisation</a:t>
                </a:r>
              </a:p>
              <a:p>
                <a:pPr lvl="0"/>
                <a:r>
                  <a:rPr/>
                  <a:t>Predictor: Positive psychology attributes</a:t>
                </a:r>
              </a:p>
              <a:p>
                <a:pPr lvl="0"/>
                <a:r>
                  <a:rPr/>
                  <a:t>Outcome: Sleep quality &amp; quantity</a:t>
                </a:r>
              </a:p>
              <a:p>
                <a:pPr lvl="0"/>
                <a:r>
                  <a:rPr/>
                  <a:t>Model: </a:t>
                </a:r>
                <a14:m>
                  <m:oMath xmlns:m="http://schemas.openxmlformats.org/officeDocument/2006/math">
                    <m:r>
                      <m:t>S</m:t>
                    </m:r>
                    <m:r>
                      <m:t>l</m:t>
                    </m:r>
                    <m:r>
                      <m:t>e</m:t>
                    </m:r>
                    <m:r>
                      <m:t>e</m:t>
                    </m:r>
                    <m:sSub>
                      <m:e>
                        <m:r>
                          <m:t>p</m:t>
                        </m:r>
                      </m:e>
                      <m:sub>
                        <m:r>
                          <m:t>i</m:t>
                        </m:r>
                      </m:sub>
                    </m:sSub>
                    <m:r>
                      <m:rPr>
                        <m:sty m:val="p"/>
                      </m:rPr>
                      <m:t>=</m:t>
                    </m:r>
                    <m:sSub>
                      <m:e>
                        <m:r>
                          <m:t>b</m:t>
                        </m:r>
                      </m:e>
                      <m:sub>
                        <m:r>
                          <m:t>0</m:t>
                        </m:r>
                      </m:sub>
                    </m:sSub>
                    <m:r>
                      <m:rPr>
                        <m:sty m:val="p"/>
                      </m:rPr>
                      <m:t>+</m:t>
                    </m:r>
                    <m:sSub>
                      <m:e>
                        <m:r>
                          <m:t>b</m:t>
                        </m:r>
                      </m:e>
                      <m:sub>
                        <m:r>
                          <m:t>1</m:t>
                        </m:r>
                      </m:sub>
                    </m:sSub>
                    <m:r>
                      <m:rPr>
                        <m:sty m:val="p"/>
                      </m:rPr>
                      <m:t>×</m:t>
                    </m:r>
                    <m:r>
                      <m:t>P</m:t>
                    </m:r>
                    <m:r>
                      <m:t>o</m:t>
                    </m:r>
                    <m:r>
                      <m:t>s</m:t>
                    </m:r>
                    <m:r>
                      <m:t>i</m:t>
                    </m:r>
                    <m:r>
                      <m:t>t</m:t>
                    </m:r>
                    <m:r>
                      <m:t>i</m:t>
                    </m:r>
                    <m:r>
                      <m:t>v</m:t>
                    </m:r>
                    <m:r>
                      <m:t>e</m:t>
                    </m:r>
                    <m:r>
                      <m:t>P</m:t>
                    </m:r>
                    <m:r>
                      <m:t>s</m:t>
                    </m:r>
                    <m:r>
                      <m:t>y</m:t>
                    </m:r>
                    <m:r>
                      <m:t>c</m:t>
                    </m:r>
                    <m:r>
                      <m:t>h</m:t>
                    </m:r>
                    <m:r>
                      <m:t>o</m:t>
                    </m:r>
                    <m:r>
                      <m:t>l</m:t>
                    </m:r>
                    <m:r>
                      <m:t>o</m:t>
                    </m:r>
                    <m:r>
                      <m:t>g</m:t>
                    </m:r>
                    <m:sSub>
                      <m:e>
                        <m:r>
                          <m:t>y</m:t>
                        </m:r>
                      </m:e>
                      <m:sub>
                        <m:r>
                          <m:t>1</m:t>
                        </m:r>
                        <m:r>
                          <m:t>i</m:t>
                        </m:r>
                      </m:sub>
                    </m:sSub>
                    <m:r>
                      <m:rPr>
                        <m:sty m:val="p"/>
                      </m:rPr>
                      <m:t>+</m:t>
                    </m:r>
                    <m:sSub>
                      <m:e>
                        <m:r>
                          <m:t>e</m:t>
                        </m:r>
                      </m:e>
                      <m:sub>
                        <m:r>
                          <m:t>i</m:t>
                        </m:r>
                      </m:sub>
                    </m:sSub>
                  </m:oMath>
                </a14:m>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Is it a Good Model?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a:buNone/>
                </a:pPr>
                <a:r>
                  <a:rPr>
                    <a:latin typeface="Courier"/>
                  </a:rPr>
                  <a:t>
Call:
lm(formula = sleep ~ pos_psy, data = sleep_tib)
Residuals:
    Min      1Q  Median      3Q     Max 
-12.526  -1.706   0.408   1.978   5.389 
Coefficients:
            Estimate Std. Error t value Pr(&gt;|t|)    
(Intercept)   3.5202     1.1502   3.060  0.00239 ** 
pos_psy       2.2872     0.3149   7.262 2.74e-12 ***
---
Signif. codes:  0 '***' 0.001 '**' 0.01 '*' 0.05 '.' 0.1 ' ' 1
Residual standard error: 2.855 on 331 degrees of freedom
Multiple R-squared:  0.1374,    Adjusted R-squared:  0.1348 
F-statistic: 52.74 on 1 and 331 DF,  p-value: 2.744e-12</a:t>
                </a:r>
              </a:p>
              <a:p>
                <a:pPr lvl="0"/>
                <a:r>
                  <a:rPr/>
                  <a:t>How much of the variance in sleep is accounted for by positive psychology attributes? 🤔</a:t>
                </a:r>
              </a:p>
              <a:p>
                <a:pPr lvl="0"/>
                <a:r>
                  <a:rPr/>
                  <a:t>Is the </a:t>
                </a:r>
                <a14:m>
                  <m:oMath xmlns:m="http://schemas.openxmlformats.org/officeDocument/2006/math">
                    <m:r>
                      <m:t>F</m:t>
                    </m:r>
                  </m:oMath>
                </a14:m>
                <a:r>
                  <a:rPr/>
                  <a:t>-statistic statistically significant? 🤔</a:t>
                </a:r>
              </a:p>
              <a:p>
                <a:pPr lvl="0"/>
                <a:r>
                  <a:rPr/>
                  <a:t>What does this suggest about the fit of the model? 🤔</a:t>
                </a:r>
              </a:p>
              <a:p>
                <a:pPr lvl="0" indent="0" marL="0">
                  <a:buNone/>
                </a:pPr>
                <a:r>
                  <a:rPr/>
                  <a:t>. . .</a:t>
                </a:r>
              </a:p>
              <a:p>
                <a:pPr lvl="0" indent="0" marL="0">
                  <a:buNone/>
                </a:pPr>
              </a:p>
              <a:p>
                <a:pPr lvl="0" indent="0" marL="0">
                  <a:buNone/>
                </a:pPr>
                <a:r>
                  <a:rPr/>
                  <a:t>🤫</a:t>
                </a:r>
                <a:r>
                  <a:rPr>
                    <a:hlinkClick r:id="rId2"/>
                  </a:rPr>
                  <a:t>Scientific Notation Converter</a:t>
                </a:r>
                <a:r>
                  <a:rPr/>
                  <a:t> 🤫</a:t>
                </a:r>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Interim Summary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How do we know if what our model is telling us about </a:t>
                </a:r>
                <a14:m>
                  <m:oMath xmlns:m="http://schemas.openxmlformats.org/officeDocument/2006/math">
                    <m:sSub>
                      <m:e>
                        <m:r>
                          <m:t>b</m:t>
                        </m:r>
                      </m:e>
                      <m:sub>
                        <m:r>
                          <m:t>1</m:t>
                        </m:r>
                      </m:sub>
                    </m:sSub>
                  </m:oMath>
                </a14:m>
                <a:r>
                  <a:rPr/>
                  <a:t> is important?</a:t>
                </a:r>
              </a:p>
              <a:p>
                <a:pPr lvl="1"/>
                <a:r>
                  <a:rPr/>
                  <a:t>First, is the model itself any good?</a:t>
                </a:r>
              </a:p>
              <a:p>
                <a:pPr lvl="2"/>
                <a14:m>
                  <m:oMath xmlns:m="http://schemas.openxmlformats.org/officeDocument/2006/math">
                    <m:sSup>
                      <m:e>
                        <m:r>
                          <m:t>R</m:t>
                        </m:r>
                      </m:e>
                      <m:sup>
                        <m:r>
                          <m:t>2</m:t>
                        </m:r>
                      </m:sup>
                    </m:sSup>
                  </m:oMath>
                </a14:m>
                <a:r>
                  <a:rPr/>
                  <a:t> and the </a:t>
                </a:r>
                <a14:m>
                  <m:oMath xmlns:m="http://schemas.openxmlformats.org/officeDocument/2006/math">
                    <m:r>
                      <m:t>F</m:t>
                    </m:r>
                  </m:oMath>
                </a14:m>
                <a:r>
                  <a:rPr/>
                  <a:t>-statistic ✅</a:t>
                </a:r>
              </a:p>
              <a:p>
                <a:pPr lvl="0" indent="0" marL="0">
                  <a:buNone/>
                </a:pPr>
                <a:r>
                  <a:rPr/>
                  <a:t>. . .</a:t>
                </a:r>
              </a:p>
              <a:p>
                <a:pPr lvl="0"/>
                <a:r>
                  <a:rPr/>
                  <a:t>Specifically, a good model will:</a:t>
                </a:r>
              </a:p>
              <a:p>
                <a:pPr lvl="1"/>
                <a:r>
                  <a:rPr/>
                  <a:t>Fit the data better than the simplest possible model (</a:t>
                </a:r>
                <a14:m>
                  <m:oMath xmlns:m="http://schemas.openxmlformats.org/officeDocument/2006/math">
                    <m:sSup>
                      <m:e>
                        <m:r>
                          <m:t>R</m:t>
                        </m:r>
                      </m:e>
                      <m:sup>
                        <m:r>
                          <m:t>2</m:t>
                        </m:r>
                      </m:sup>
                    </m:sSup>
                  </m:oMath>
                </a14:m>
                <a:r>
                  <a:rPr/>
                  <a:t> &amp; </a:t>
                </a:r>
                <a14:m>
                  <m:oMath xmlns:m="http://schemas.openxmlformats.org/officeDocument/2006/math">
                    <m:r>
                      <m:t>F</m:t>
                    </m:r>
                  </m:oMath>
                </a14:m>
                <a:r>
                  <a:rPr/>
                  <a:t>-statistic)</a:t>
                </a:r>
              </a:p>
              <a:p>
                <a:pPr lvl="1"/>
                <a:r>
                  <a:rPr/>
                  <a:t>Explain a lot of variance in the outcome (</a:t>
                </a:r>
                <a14:m>
                  <m:oMath xmlns:m="http://schemas.openxmlformats.org/officeDocument/2006/math">
                    <m:sSup>
                      <m:e>
                        <m:r>
                          <m:t>R</m:t>
                        </m:r>
                      </m:e>
                      <m:sup>
                        <m:r>
                          <m:t>2</m:t>
                        </m:r>
                      </m:sup>
                    </m:sSup>
                  </m:oMath>
                </a14:m>
                <a:r>
                  <a:rPr/>
                  <a:t>)</a:t>
                </a:r>
              </a:p>
              <a:p>
                <a:pPr lvl="1"/>
                <a:r>
                  <a:rPr/>
                  <a:t>Explain an amount of variance that significantly differs from zero (</a:t>
                </a:r>
                <a14:m>
                  <m:oMath xmlns:m="http://schemas.openxmlformats.org/officeDocument/2006/math">
                    <m:r>
                      <m:t>F</m:t>
                    </m:r>
                  </m:oMath>
                </a14:m>
                <a:r>
                  <a:rPr/>
                  <a:t>-statistic)</a:t>
                </a:r>
              </a:p>
              <a:p>
                <a:pPr lvl="0" indent="0" marL="0">
                  <a:buNone/>
                </a:pPr>
                <a:r>
                  <a:rPr/>
                  <a:t>. . .</a:t>
                </a:r>
              </a:p>
              <a:p>
                <a:pPr lvl="0"/>
                <a:r>
                  <a:rPr/>
                  <a:t>How do we know if what our model is telling us about </a:t>
                </a:r>
                <a14:m>
                  <m:oMath xmlns:m="http://schemas.openxmlformats.org/officeDocument/2006/math">
                    <m:sSub>
                      <m:e>
                        <m:r>
                          <m:t>b</m:t>
                        </m:r>
                      </m:e>
                      <m:sub>
                        <m:r>
                          <m:t>1</m:t>
                        </m:r>
                      </m:sub>
                    </m:sSub>
                  </m:oMath>
                </a14:m>
                <a:r>
                  <a:rPr/>
                  <a:t> is important?</a:t>
                </a:r>
              </a:p>
              <a:p>
                <a:pPr lvl="1"/>
                <a:r>
                  <a:rPr/>
                  <a:t>Next, is the value of the slope (</a:t>
                </a:r>
                <a14:m>
                  <m:oMath xmlns:m="http://schemas.openxmlformats.org/officeDocument/2006/math">
                    <m:sSub>
                      <m:e>
                        <m:r>
                          <m:t>b</m:t>
                        </m:r>
                      </m:e>
                      <m:sub>
                        <m:r>
                          <m:t>1</m:t>
                        </m:r>
                      </m:sub>
                    </m:sSub>
                  </m:oMath>
                </a14:m>
                <a:r>
                  <a:rPr/>
                  <a:t>) meaningful?</a:t>
                </a:r>
              </a:p>
              <a:p>
                <a:pPr lvl="2"/>
                <a:r>
                  <a:rPr i="1"/>
                  <a:t>p</a:t>
                </a:r>
                <a:r>
                  <a:rPr/>
                  <a:t>-values and confidence intervals</a:t>
                </a:r>
              </a:p>
            </p:txBody>
          </p:sp>
        </mc:Choice>
      </mc:AlternateContent>
    </p:spTree>
  </p:cSld>
</p:sld>
</file>

<file path=ppt/slides/slide27.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a:xfrm><a:off x="722313" y="3305176" /><a:ext cx="7772400" cy="1021556" /></a:xfrm></p:spPr><p:txBody><a:bodyPr /><a:lstStyle /><a:p><a:pPr lvl="0" indent="0" marL="0"><a:buNone /></a:pPr><a:r><a:rPr /><a:t>Evaluating our Model: Is </a:t></a:r><a14:m><m:oMath xmlns:m="http://schemas.openxmlformats.org/officeDocument/2006/math"><m:sSub><m:e><m:r><m:t>b</m:t></m:r></m:e><m:sub><m:r><m:t>1</m:t></m:r></m:sub></m:sSub></m:oMath></a14:m><a:r><a:rPr /><a:t> Meaningful?</a:t></a:r></a:p></p:txBody></p:sp></p:spTree></p:cSld></p:sld>
</file>

<file path=ppt/slides/slide28.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What is so Special about </a:t></a:r><a14:m><m:oMath xmlns:m="http://schemas.openxmlformats.org/officeDocument/2006/math"><m:sSub><m:e><m:r><m:t>b</m:t></m:r></m:e><m:sub><m:r><m:t>1</m:t></m:r></m:sub></m:sSub></m:oMath></a14:m><a:r><a:rPr /><a:t>?</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a:r><a:rPr /><a:t>It is a </a:t></a:r><a:r><a:rPr b="1" /><a:t>(parameter) </a:t></a:r><a:r><a:rPr b="1" i="1" /><a:t>estimate</a:t></a:r><a:r><a:rPr /><a:t> of the true relationship in the population</a:t></a:r></a:p><a:p><a:pPr lvl="0" /><a:r><a:rPr /><a:t>When we’ve been using the linear model so far, we’ve been making </a:t></a:r><a:r><a:rPr b="1" /><a:t>predictions</a:t></a:r></a:p><a:p><a:pPr lvl="0" /><a:r><a:rPr /><a:t>In psychology, we don’t usually make predictions as such, but instead interpret what </a:t></a:r><a14:m><m:oMath xmlns:m="http://schemas.openxmlformats.org/officeDocument/2006/math"><m:sSub><m:e><m:r><m:t>b</m:t></m:r></m:e><m:sub><m:r><m:t>1</m:t></m:r></m:sub></m:sSub></m:oMath></a14:m><a:r><a:rPr /><a:t> tells us about the </a:t></a:r><a:r><a:rPr b="1" /><a:t>strength and</a:t></a:r><a:r><a:rPr /><a:t> </a:t></a:r><a:r><a:rPr b="1" /><a:t>direction of the relationship</a:t></a:r><a:r><a:rPr /><a:t> between our predictor and outcome</a:t></a:r></a:p><a:p><a:pPr lvl="0" /><a:r><a:rPr /><a:t>In other words, we treat </a:t></a:r><a14:m><m:oMath xmlns:m="http://schemas.openxmlformats.org/officeDocument/2006/math"><m:sSub><m:e><m:r><m:t>b</m:t></m:r></m:e><m:sub><m:r><m:t>1</m:t></m:r></m:sub></m:sSub></m:oMath></a14:m><a:r><a:rPr /><a:t> as an </a:t></a:r><a:r><a:rPr b="1" /><a:t>effect size</a:t></a:r></a:p></p:txBody></p:sp></mc:Choice></mc:AlternateContent></p:spTree></p:cSld></p:sld>
</file>

<file path=ppt/slides/slide29.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14:m><m:oMath xmlns:m="http://schemas.openxmlformats.org/officeDocument/2006/math"><m:sSub><m:e><m:r><m:t>b</m:t></m:r></m:e><m:sub><m:r><m:t>1</m:t></m:r></m:sub></m:sSub></m:oMath></a14:m><a:r><a:rPr /><a:t> as an Effect Size</a:t></a:r></a:p></p:txBody></p:sp></p:spTree></p:cSld></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Survey Study on Statistics Attitudes &amp; Career Goals</a:t>
            </a:r>
          </a:p>
        </p:txBody>
      </p:sp>
      <p:sp>
        <p:nvSpPr>
          <p:cNvPr id="3" name="Content Placeholder 2"/>
          <p:cNvSpPr>
            <a:spLocks noGrp="1"/>
          </p:cNvSpPr>
          <p:nvPr>
            <p:ph idx="1"/>
          </p:nvPr>
        </p:nvSpPr>
        <p:spPr/>
        <p:txBody>
          <a:bodyPr/>
          <a:lstStyle/>
          <a:p>
            <a:pPr lvl="0"/>
            <a:r>
              <a:rPr/>
              <a:t>Please </a:t>
            </a:r>
            <a:r>
              <a:rPr b="1"/>
              <a:t>help my Junior Research Associate student</a:t>
            </a:r>
            <a:r>
              <a:rPr/>
              <a:t>! 🙏</a:t>
            </a:r>
          </a:p>
          <a:p>
            <a:pPr lvl="0"/>
            <a:r>
              <a:rPr/>
              <a:t>Complete a short 10 minute survey and earn </a:t>
            </a:r>
            <a:r>
              <a:rPr b="1"/>
              <a:t>1 SONA credit</a:t>
            </a:r>
            <a:r>
              <a:rPr/>
              <a:t> and some </a:t>
            </a:r>
            <a:r>
              <a:rPr b="1"/>
              <a:t>research karma</a:t>
            </a:r>
            <a:r>
              <a:rPr/>
              <a:t>!</a:t>
            </a:r>
          </a:p>
          <a:p>
            <a:pPr lvl="0"/>
            <a:r>
              <a:rPr/>
              <a:t>Take part here: </a:t>
            </a:r>
            <a:r>
              <a:rPr>
                <a:hlinkClick r:id="rId2"/>
              </a:rPr>
              <a:t>https://sussexpsychology.sona-systems.com/default.aspx?p_return_experiment_id=1852</a:t>
            </a:r>
          </a:p>
          <a:p>
            <a:pPr lvl="0" indent="0" marL="1270000">
              <a:buNone/>
            </a:pPr>
            <a:r>
              <a:rPr sz="2000" b="1"/>
              <a:t>Interested in a Research Career?</a:t>
            </a:r>
          </a:p>
          <a:p>
            <a:pPr lvl="0"/>
            <a:r>
              <a:rPr sz="2000">
                <a:hlinkClick r:id="rId3"/>
              </a:rPr>
              <a:t>Check out the JRA scheme</a:t>
            </a:r>
          </a:p>
          <a:p>
            <a:pPr lvl="0"/>
            <a:r>
              <a:rPr sz="2000"/>
              <a:t>Approach lecturers that are doing research you’re interested in and ask if you can assist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Predicting Better Sleep from Positive Psychology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Research Question</a:t>
                </a:r>
              </a:p>
              <a:p>
                <a:pPr lvl="0"/>
                <a:r>
                  <a:rPr/>
                  <a:t>Are positive psychology attributes (e.g., gratitude, optimism, mindfulness) associated with better sleep?</a:t>
                </a:r>
              </a:p>
              <a:p>
                <a:pPr lvl="0" indent="0" marL="0">
                  <a:spcBef>
                    <a:spcPts val="3000"/>
                  </a:spcBef>
                  <a:buNone/>
                </a:pPr>
                <a:r>
                  <a:rPr b="1"/>
                  <a:t>Operationalisation</a:t>
                </a:r>
              </a:p>
              <a:p>
                <a:pPr lvl="0"/>
                <a:r>
                  <a:rPr/>
                  <a:t>Predictor: Positive psychology attributes</a:t>
                </a:r>
              </a:p>
              <a:p>
                <a:pPr lvl="0"/>
                <a:r>
                  <a:rPr/>
                  <a:t>Outcome: Sleep quality &amp; quantity</a:t>
                </a:r>
              </a:p>
              <a:p>
                <a:pPr lvl="0"/>
                <a:r>
                  <a:rPr/>
                  <a:t>Model: </a:t>
                </a:r>
                <a14:m>
                  <m:oMath xmlns:m="http://schemas.openxmlformats.org/officeDocument/2006/math">
                    <m:r>
                      <m:t>S</m:t>
                    </m:r>
                    <m:r>
                      <m:t>l</m:t>
                    </m:r>
                    <m:r>
                      <m:t>e</m:t>
                    </m:r>
                    <m:r>
                      <m:t>e</m:t>
                    </m:r>
                    <m:sSub>
                      <m:e>
                        <m:r>
                          <m:t>p</m:t>
                        </m:r>
                      </m:e>
                      <m:sub>
                        <m:r>
                          <m:t>i</m:t>
                        </m:r>
                      </m:sub>
                    </m:sSub>
                    <m:r>
                      <m:rPr>
                        <m:sty m:val="p"/>
                      </m:rPr>
                      <m:t>=</m:t>
                    </m:r>
                    <m:sSub>
                      <m:e>
                        <m:r>
                          <m:t>b</m:t>
                        </m:r>
                      </m:e>
                      <m:sub>
                        <m:r>
                          <m:t>0</m:t>
                        </m:r>
                      </m:sub>
                    </m:sSub>
                    <m:r>
                      <m:rPr>
                        <m:sty m:val="p"/>
                      </m:rPr>
                      <m:t>+</m:t>
                    </m:r>
                    <m:sSub>
                      <m:e>
                        <m:r>
                          <m:t>b</m:t>
                        </m:r>
                      </m:e>
                      <m:sub>
                        <m:r>
                          <m:t>1</m:t>
                        </m:r>
                      </m:sub>
                    </m:sSub>
                    <m:r>
                      <m:rPr>
                        <m:sty m:val="p"/>
                      </m:rPr>
                      <m:t>×</m:t>
                    </m:r>
                    <m:r>
                      <m:t>P</m:t>
                    </m:r>
                    <m:r>
                      <m:t>o</m:t>
                    </m:r>
                    <m:r>
                      <m:t>s</m:t>
                    </m:r>
                    <m:r>
                      <m:t>i</m:t>
                    </m:r>
                    <m:r>
                      <m:t>t</m:t>
                    </m:r>
                    <m:r>
                      <m:t>i</m:t>
                    </m:r>
                    <m:r>
                      <m:t>v</m:t>
                    </m:r>
                    <m:r>
                      <m:t>e</m:t>
                    </m:r>
                    <m:r>
                      <m:t>P</m:t>
                    </m:r>
                    <m:r>
                      <m:t>s</m:t>
                    </m:r>
                    <m:r>
                      <m:t>y</m:t>
                    </m:r>
                    <m:r>
                      <m:t>c</m:t>
                    </m:r>
                    <m:r>
                      <m:t>h</m:t>
                    </m:r>
                    <m:r>
                      <m:t>o</m:t>
                    </m:r>
                    <m:r>
                      <m:t>l</m:t>
                    </m:r>
                    <m:r>
                      <m:t>o</m:t>
                    </m:r>
                    <m:r>
                      <m:t>g</m:t>
                    </m:r>
                    <m:sSub>
                      <m:e>
                        <m:r>
                          <m:t>y</m:t>
                        </m:r>
                      </m:e>
                      <m:sub>
                        <m:r>
                          <m:t>1</m:t>
                        </m:r>
                        <m:r>
                          <m:t>i</m:t>
                        </m:r>
                      </m:sub>
                    </m:sSub>
                    <m:r>
                      <m:rPr>
                        <m:sty m:val="p"/>
                      </m:rPr>
                      <m:t>+</m:t>
                    </m:r>
                    <m:sSub>
                      <m:e>
                        <m:r>
                          <m:t>e</m:t>
                        </m:r>
                      </m:e>
                      <m:sub>
                        <m:r>
                          <m:t>i</m:t>
                        </m:r>
                      </m:sub>
                    </m:sSub>
                  </m:oMath>
                </a14:m>
              </a:p>
              <a:p>
                <a:pPr lvl="0" indent="0" marL="0">
                  <a:spcBef>
                    <a:spcPts val="3000"/>
                  </a:spcBef>
                  <a:buNone/>
                </a:pPr>
                <a:r>
                  <a:rPr b="1"/>
                  <a:t>Hypotheses</a:t>
                </a:r>
              </a:p>
              <a:p>
                <a:pPr lvl="0"/>
                <a:r>
                  <a:rPr/>
                  <a:t>What is the null hypothesis? 🤔</a:t>
                </a:r>
              </a:p>
              <a:p>
                <a:pPr lvl="0"/>
                <a:r>
                  <a:rPr/>
                  <a:t>What is the alternative hypothesis? 🤔</a:t>
                </a:r>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Hypotheses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spcBef>
                    <a:spcPts val="3000"/>
                  </a:spcBef>
                  <a:buNone/>
                </a:pPr>
                <a:r>
                  <a:rPr b="1"/>
                  <a:t>Null Hypothesis</a:t>
                </a:r>
              </a:p>
              <a:p>
                <a:pPr lvl="0"/>
                <a:r>
                  <a:rPr/>
                  <a:t>No relationship between </a:t>
                </a:r>
                <a14:m>
                  <m:oMath xmlns:m="http://schemas.openxmlformats.org/officeDocument/2006/math">
                    <m:r>
                      <m:t>x</m:t>
                    </m:r>
                  </m:oMath>
                </a14:m>
                <a:r>
                  <a:rPr/>
                  <a:t> and </a:t>
                </a:r>
                <a14:m>
                  <m:oMath xmlns:m="http://schemas.openxmlformats.org/officeDocument/2006/math">
                    <m:r>
                      <m:t>y</m:t>
                    </m:r>
                  </m:oMath>
                </a14:m>
              </a:p>
              <a:p>
                <a:pPr lvl="0"/>
                <a:r>
                  <a:rPr/>
                  <a:t>No relationship between positive psychology and sleep</a:t>
                </a:r>
              </a:p>
              <a:p>
                <a:pPr lvl="0"/>
                <a14:m>
                  <m:oMath xmlns:m="http://schemas.openxmlformats.org/officeDocument/2006/math">
                    <m:sSub>
                      <m:e>
                        <m:r>
                          <m:t>b</m:t>
                        </m:r>
                      </m:e>
                      <m:sub>
                        <m:r>
                          <m:t>1</m:t>
                        </m:r>
                      </m:sub>
                    </m:sSub>
                    <m:r>
                      <m:rPr>
                        <m:sty m:val="p"/>
                      </m:rPr>
                      <m:t>=</m:t>
                    </m:r>
                    <m:r>
                      <m:t>0</m:t>
                    </m:r>
                  </m:oMath>
                </a14:m>
              </a:p>
            </p:txBody>
          </p:sp>
        </mc:Choice>
      </mc:AlternateContent>
      <mc:AlternateContent xmlns:mc="http://schemas.openxmlformats.org/markup-compatibility/2006">
        <mc:Choice xmlns:a14="http://schemas.microsoft.com/office/drawing/2010/main" Requires="a14">
          <p:sp>
            <p:nvSpPr>
              <p:cNvPr id="4" name="Content Placeholder 3"/>
              <p:cNvSpPr>
                <a:spLocks noGrp="1"/>
              </p:cNvSpPr>
              <p:nvPr>
                <p:ph idx="2" sz="half"/>
              </p:nvPr>
            </p:nvSpPr>
            <p:spPr/>
            <p:txBody>
              <a:bodyPr/>
              <a:lstStyle/>
              <a:p>
                <a:pPr lvl="0" indent="0" marL="0">
                  <a:spcBef>
                    <a:spcPts val="3000"/>
                  </a:spcBef>
                  <a:buNone/>
                </a:pPr>
                <a:r>
                  <a:rPr b="1"/>
                  <a:t>Alternative Hypothesis</a:t>
                </a:r>
              </a:p>
              <a:p>
                <a:pPr lvl="0"/>
                <a:r>
                  <a:rPr/>
                  <a:t>Relationship between </a:t>
                </a:r>
                <a14:m>
                  <m:oMath xmlns:m="http://schemas.openxmlformats.org/officeDocument/2006/math">
                    <m:r>
                      <m:t>x</m:t>
                    </m:r>
                  </m:oMath>
                </a14:m>
                <a:r>
                  <a:rPr/>
                  <a:t> and </a:t>
                </a:r>
                <a14:m>
                  <m:oMath xmlns:m="http://schemas.openxmlformats.org/officeDocument/2006/math">
                    <m:r>
                      <m:t>y</m:t>
                    </m:r>
                  </m:oMath>
                </a14:m>
              </a:p>
              <a:p>
                <a:pPr lvl="0"/>
                <a:r>
                  <a:rPr/>
                  <a:t>Relationship between positive psychology and sleep</a:t>
                </a:r>
              </a:p>
              <a:p>
                <a:pPr lvl="0"/>
                <a14:m>
                  <m:oMath xmlns:m="http://schemas.openxmlformats.org/officeDocument/2006/math">
                    <m:sSub>
                      <m:e>
                        <m:r>
                          <m:t>b</m:t>
                        </m:r>
                      </m:e>
                      <m:sub>
                        <m:r>
                          <m:t>1</m:t>
                        </m:r>
                      </m:sub>
                    </m:sSub>
                    <m:r>
                      <m:rPr>
                        <m:sty m:val="p"/>
                      </m:rPr>
                      <m:t>≠</m:t>
                    </m:r>
                    <m:r>
                      <m:t>0</m:t>
                    </m:r>
                  </m:oMath>
                </a14:m>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Significance of </a:t>
            </a:r>
            <a:r>
              <a:rPr i="1"/>
              <a:t>b</a:t>
            </a:r>
            <a:r>
              <a:rPr baseline="-25000"/>
              <a:t>1</a:t>
            </a:r>
          </a:p>
        </p:txBody>
      </p:sp>
      <p:sp>
        <p:nvSpPr>
          <p:cNvPr id="3" name="Content Placeholder 2"/>
          <p:cNvSpPr>
            <a:spLocks noGrp="1"/>
          </p:cNvSpPr>
          <p:nvPr>
            <p:ph idx="1"/>
          </p:nvPr>
        </p:nvSpPr>
        <p:spPr/>
        <p:txBody>
          <a:bodyPr/>
          <a:lstStyle/>
          <a:p>
            <a:pPr lvl="0"/>
            <a:r>
              <a:rPr/>
              <a:t>Is our estimate of </a:t>
            </a:r>
            <a:r>
              <a:rPr i="1"/>
              <a:t>b</a:t>
            </a:r>
            <a:r>
              <a:rPr baseline="-25000"/>
              <a:t>1</a:t>
            </a:r>
            <a:r>
              <a:rPr/>
              <a:t> </a:t>
            </a:r>
            <a:r>
              <a:rPr b="1"/>
              <a:t>different</a:t>
            </a:r>
            <a:r>
              <a:rPr/>
              <a:t> </a:t>
            </a:r>
            <a:r>
              <a:rPr b="1"/>
              <a:t>enough</a:t>
            </a:r>
            <a:r>
              <a:rPr/>
              <a:t> </a:t>
            </a:r>
            <a:r>
              <a:rPr b="1"/>
              <a:t>from 0</a:t>
            </a:r>
            <a:r>
              <a:rPr/>
              <a:t> to believe that it is not 0 in the population?</a:t>
            </a:r>
          </a:p>
          <a:p>
            <a:pPr lvl="0"/>
            <a:r>
              <a:rPr/>
              <a:t>We - well, R - tests this with </a:t>
            </a:r>
            <a:r>
              <a:rPr b="1"/>
              <a:t>NHST</a:t>
            </a:r>
            <a:r>
              <a:rPr/>
              <a:t>.</a:t>
            </a:r>
          </a:p>
          <a:p>
            <a:pPr lvl="0"/>
            <a:r>
              <a:rPr/>
              <a:t>First, we need a test statistic, so we…:</a:t>
            </a:r>
          </a:p>
          <a:p>
            <a:pPr lvl="0" indent="0" marL="0">
              <a:buNone/>
            </a:pPr>
            <a:r>
              <a:rPr/>
              <a:t>1) Scale the estimate of </a:t>
            </a:r>
            <a:r>
              <a:rPr i="1"/>
              <a:t>b</a:t>
            </a:r>
            <a:r>
              <a:rPr baseline="-25000"/>
              <a:t>1</a:t>
            </a:r>
            <a:r>
              <a:rPr/>
              <a:t> by its </a:t>
            </a:r>
            <a:r>
              <a:rPr b="1"/>
              <a:t>standard error</a:t>
            </a:r>
            <a:r>
              <a:rPr/>
              <a:t> (variation of estimates)</a:t>
            </a:r>
          </a:p>
          <a:p>
            <a:pPr lvl="0" indent="0" marL="1270000">
              <a:buNone/>
            </a:pPr>
            <a:r>
              <a:rPr sz="2000" b="1"/>
              <a:t>ChallengR!</a:t>
            </a:r>
          </a:p>
          <a:p>
            <a:pPr lvl="0" indent="0" marL="1270000">
              <a:buNone/>
            </a:pPr>
            <a:r>
              <a:rPr sz="2000"/>
              <a:t>What do you get when you divide a normally distributed value by its standard error? 🤔</a:t>
            </a:r>
          </a:p>
        </p:txBody>
      </p:sp>
    </p:spTree>
  </p:cSld>
</p:sld>
</file>

<file path=ppt/slides/slide33.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Calculating the Test Statistic for </a:t></a:r><a14:m><m:oMath xmlns:m="http://schemas.openxmlformats.org/officeDocument/2006/math"><m:sSub><m:e><m:r><m:t>b</m:t></m:r></m:e><m:sub><m:r><m:t>1</m:t></m:r></m:sub></m:sSub></m:oMath></a14:m></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indent="0" marL="0"><a:buNone /></a:pPr><a:r><a:rPr /><a:t>1) Scale the estimate of </a:t></a:r><a:r><a:rPr i="1" /><a:t>b</a:t></a:r><a:r><a:rPr baseline="-25000" /><a:t>1</a:t></a:r><a:r><a:rPr /><a:t> by its </a:t></a:r><a:r><a:rPr b="1" /><a:t>standard error</a:t></a:r><a:r><a:rPr /><a:t> (variation of estimates):</a:t></a:r></a:p><a:p><a:pPr lvl="0" indent="0" marL="0"><a:buNone /></a:pPr><a:br /></a:p><a:p><a:pPr lvl="0" indent="0" marL="0"><a:buNone /></a:pPr><a14:m><m:oMathPara xmlns:m="http://schemas.openxmlformats.org/officeDocument/2006/math"><m:oMathParaPr><m:jc m:val="center" /></m:oMathParaPr><m:oMath><m:f><m:fPr><m:type m:val="bar" /></m:fPr><m:num><m:sSub><m:e><m:r><m:t>b</m:t></m:r></m:e><m:sub><m:r><m:t>1</m:t></m:r></m:sub></m:sSub></m:num><m:den><m:r><m:t>S</m:t></m:r><m:sSub><m:e><m:r><m:t>E</m:t></m:r></m:e><m:sub><m:sSub><m:e><m:r><m:t>b</m:t></m:r></m:e><m:sub><m:r><m:t>1</m:t></m:r></m:sub></m:sSub></m:sub></m:sSub></m:den></m:f><m:r><m:rPr><m:sty m:val="p" /></m:rPr><m:t>=</m:t></m:r><m:r><m:t>t</m:t></m:r></m:oMath></m:oMathPara></a14:m></a:p><a:p><a:pPr lvl="0" indent="0" marL="0"><a:buNone /></a:pPr><a:r><a:rPr /><a:t>. . .</a:t></a:r></a:p><a:p><a:pPr lvl="0" indent="0" marL="0"><a:buNone /></a:pPr><a:r><a:rPr /><a:t>2) Compare the value of </a:t></a:r><a:r><a:rPr i="1" /><a:t>t</a:t></a:r><a:r><a:rPr /><a:t> to the </a:t></a:r><a:r><a:rPr i="1" /><a:t>t</a:t></a:r><a:r><a:rPr /><a:t>-distribution to get </a:t></a:r><a:r><a:rPr i="1" /><a:t>p</a:t></a:r><a:r><a:rPr /><a:t>, just as we’ve seen before</a:t></a:r></a:p><a:p><a:pPr lvl="0" indent="0" marL="0"><a:buNone /></a:pPr><a:r><a:rPr /><a:t>. . .</a:t></a:r></a:p><a:p><a:pPr lvl="0" indent="0" marL="0"><a:buNone /></a:pPr><a:r><a:rPr /><a:t>3) If </a:t></a:r><a:r><a:rPr i="1" /><a:t>p</a:t></a:r><a:r><a:rPr /><a:t> is smaller than our chosen </a:t></a:r><a14:m><m:oMath xmlns:m="http://schemas.openxmlformats.org/officeDocument/2006/math"><m:r><m:t>α</m:t></m:r></m:oMath></a14:m><a:r><a:rPr /><a:t> level, our predictor is considered to be statistically significant</a:t></a:r></a:p></p:txBody></p:sp></mc:Choice></mc:AlternateContent></p:spTree></p:cSld></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Confidence Intervals (Recap)</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We can also compute a </a:t>
                </a:r>
                <a:r>
                  <a:rPr b="1"/>
                  <a:t>confidence interval</a:t>
                </a:r>
                <a:r>
                  <a:rPr/>
                  <a:t> (CI) for </a:t>
                </a:r>
                <a14:m>
                  <m:oMath xmlns:m="http://schemas.openxmlformats.org/officeDocument/2006/math">
                    <m:sSub>
                      <m:e>
                        <m:r>
                          <m:t>b</m:t>
                        </m:r>
                      </m:e>
                      <m:sub>
                        <m:r>
                          <m:t>1</m:t>
                        </m:r>
                      </m:sub>
                    </m:sSub>
                  </m:oMath>
                </a14:m>
                <a:r>
                  <a:rPr/>
                  <a:t> (see Lecture 3)</a:t>
                </a:r>
              </a:p>
              <a:p>
                <a:pPr lvl="0"/>
                <a:r>
                  <a:rPr i="1"/>
                  <a:t>Assuming</a:t>
                </a:r>
                <a:r>
                  <a:rPr/>
                  <a:t> that our sample is </a:t>
                </a:r>
                <a:r>
                  <a:rPr b="1"/>
                  <a:t>one of the 95% of samples producing confidence intervals that contain the population value</a:t>
                </a:r>
                <a:r>
                  <a:rPr/>
                  <a:t>, then the population value for the estimate of interest falls somewhere between the lower limit the upper limit of the interval we’ve computed for our sample</a:t>
                </a:r>
              </a:p>
              <a:p>
                <a:pPr lvl="0"/>
                <a:r>
                  <a:rPr/>
                  <a:t>But, </a:t>
                </a:r>
                <a:r>
                  <a:rPr b="1"/>
                  <a:t>we cannot know if our sample is one of the 95%</a:t>
                </a:r>
                <a:r>
                  <a:rPr/>
                  <a:t> producing a confidence interval that contains the population value</a:t>
                </a:r>
              </a:p>
              <a:p>
                <a:pPr lvl="0"/>
                <a:r>
                  <a:rPr/>
                  <a:t>So, </a:t>
                </a:r>
                <a:r>
                  <a:rPr b="1"/>
                  <a:t>they do </a:t>
                </a:r>
                <a:r>
                  <a:rPr b="1" u="sng"/>
                  <a:t>NOT</a:t>
                </a:r>
                <a:r>
                  <a:rPr b="1"/>
                  <a:t> mean we can be 95% confident</a:t>
                </a:r>
                <a:r>
                  <a:rPr/>
                  <a:t> that the result lies between the lower and upper limits of our computed interval</a:t>
                </a:r>
              </a:p>
            </p:txBody>
          </p:sp>
        </mc:Choice>
      </mc:AlternateContent>
    </p:spTree>
  </p:cSld>
</p:sld>
</file>

<file path=ppt/slides/slide35.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Confidence Intervals for </a:t></a:r><a14:m><m:oMath xmlns:m="http://schemas.openxmlformats.org/officeDocument/2006/math"><m:sSub><m:e><m:r><m:t>b</m:t></m:r></m:e><m:sub><m:r><m:t>1</m:t></m:r></m:sub></m:sSub></m:oMath></a14:m></a:p></p:txBody></p:sp><p:sp><p:nvSpPr><p:cNvPr id="3" name="Content Placeholder 2" /><p:cNvSpPr><a:spLocks noGrp="1" /></p:cNvSpPr><p:nvPr><p:ph idx="1" /></p:nvPr></p:nvSpPr><p:spPr /><p:txBody><a:bodyPr /><a:lstStyle /><a:p><a:pPr lvl="0" /><a:r><a:rPr /><a:t>CIs are useful as a </a:t></a:r><a:r><a:rPr b="1" /><a:t>measure of uncertainty</a:t></a:r><a:r><a:rPr /><a:t> in our estimate</a:t></a:r></a:p><a:p><a:pPr lvl="1" /><a:r><a:rPr b="1" /><a:t>Is there a relatively large difference between the upper and lower limits?</a:t></a:r></a:p><a:p><a:pPr lvl="2" /><a:r><a:rPr /><a:t>If yes, there is a large amount of uncertainty</a:t></a:r></a:p><a:p><a:pPr lvl="2" /><a:r><a:rPr /><a:t>If no, there is a small amount of uncertainty</a:t></a:r></a:p><a:p><a:pPr lvl="1" /><a:r><a:rPr /><a:t>For example:</a:t></a:r></a:p><a:p><a:pPr lvl="2" /><a:r><a:rPr /><a:t>95% CI = [1.28, 10.34] is a wide CI with a large amount of uncertainty</a:t></a:r></a:p><a:p><a:pPr lvl="2" /><a:r><a:rPr /><a:t>95% CI = [1.28, 1.34] is a narrow CI with a small amount of uncertainty</a:t></a:r></a:p></p:txBody></p:sp></p:spTree></p:cSld></p:sld>
</file>

<file path=ppt/slides/slide36.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Confidence Intervals for </a:t></a:r><a14:m><m:oMath xmlns:m="http://schemas.openxmlformats.org/officeDocument/2006/math"><m:sSub><m:e><m:r><m:t>b</m:t></m:r></m:e><m:sub><m:r><m:t>1</m:t></m:r></m:sub></m:sSub></m:oMath></a14:m></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a:r><a:rPr /><a:t>CIs can also tell us about the </a:t></a:r><a:r><a:rPr b="1" /><a:t>statistical</a:t></a:r><a:r><a:rPr /><a:t> </a:t></a:r><a:r><a:rPr b="1" /><a:t>significance</a:t></a:r><a:r><a:rPr /><a:t> of </a:t></a:r><a14:m><m:oMath xmlns:m="http://schemas.openxmlformats.org/officeDocument/2006/math"><m:sSub><m:e><m:r><m:t>b</m:t></m:r></m:e><m:sub><m:r><m:t>1</m:t></m:r></m:sub></m:sSub></m:oMath></a14:m></a:p><a:p><a:pPr lvl="1" /><a:r><a:rPr b="1" /><a:t>Does the CI cross (contain) 0?</a:t></a:r></a:p><a:p><a:pPr lvl="2" /><a:r><a:rPr /><a:t>If it does, and our sample contains the population value, it is possible the population value is 0.</a:t></a:r></a:p><a:p><a:pPr lvl="2" /><a:r><a:rPr /><a:t>If it doesn’t, and our sample contains the population value, it is unlikely the population value is 0.</a:t></a:r></a:p><a:p><a:pPr lvl="1" /><a:r><a:rPr /><a:t>For example:</a:t></a:r></a:p><a:p><a:pPr lvl="2" /><a:r><a:rPr /><a:t>95% CI = [-1.28, 1.34] crosses 0 </a:t></a:r><a:r><a:rPr i="1" /><a:t>(tip: look for a negative sign)</a:t></a:r></a:p><a:p><a:pPr lvl="2" /><a:r><a:rPr /><a:t>95% CI = [1.28, 1.34] does not cross 0</a:t></a:r></a:p></p:txBody></p:sp></mc:Choice></mc:AlternateContent></p:spTree></p:cSld></p:sld>
</file>

<file path=ppt/slides/slide37.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Is </a:t></a:r><a14:m><m:oMath xmlns:m="http://schemas.openxmlformats.org/officeDocument/2006/math"><m:sSub><m:e><m:r><m:t>b</m:t></m:r></m:e><m:sub><m:r><m:t>1</m:t></m:r></m:sub></m:sSub></m:oMath></a14:m><a:r><a:rPr /><a:t> (Statistically) Significant?</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indent="0"><a:buNone /></a:pPr><a:r><a:rPr><a:latin typeface="Courier" /></a:rPr><a:t>
Call:
lm(formula = sleep ~ pos_psy, data = sleep_tib)

Residuals:
    Min      1Q  Median      3Q     Max 
-12.526  -1.706   0.408   1.978   5.389 

Coefficients:
            Estimate Std. Error t value Pr(&gt;|t|)    
(Intercept)   3.5202     1.1502   3.060  0.00239 ** 
pos_psy       2.2872     0.3149   7.262 2.74e-12 ***
---
Signif. codes:  0 &#39;***&#39; 0.001 &#39;**&#39; 0.01 &#39;*&#39; 0.05 &#39;.&#39; 0.1 &#39; &#39; 1

Residual standard error: 2.855 on 331 degrees of freedom
Multiple R-squared:  0.1374,    Adjusted R-squared:  0.1348 
F-statistic: 52.74 on 1 and 331 DF,  p-value: 2.744e-12</a:t></a:r></a:p><a:p><a:pPr lvl="0" /><a:r><a:rPr /><a:t>Is the </a:t></a:r><a:r><a:rPr i="1" /><a:t>p</a:t></a:r><a:r><a:rPr /><a:t>-value associated with </a:t></a:r><a14:m><m:oMath xmlns:m="http://schemas.openxmlformats.org/officeDocument/2006/math"><m:sSub><m:e><m:r><m:t>b</m:t></m:r></m:e><m:sub><m:r><m:t>1</m:t></m:r></m:sub></m:sSub></m:oMath></a14:m><a:r><a:rPr /><a:t> statistically significant? 🤔</a:t></a:r></a:p><a:p><a:pPr lvl="0" indent="0" marL="0"><a:buNone /></a:pPr></a:p><a:p><a:pPr lvl="0" indent="0" marL="0"><a:buNone /></a:pPr><a:r><a:rPr /><a:t>🤫</a:t></a:r><a:r><a:rPr><a:hlinkClick r:id="rId2" /></a:rPr><a:t>Scientific Notation Converter</a:t></a:r><a:r><a:rPr /><a:t> 🤫</a:t></a:r></a:p></p:txBody></p:sp></mc:Choice></mc:AlternateContent></p:spTree></p:cSld></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Where’s the CI?!</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a:buNone/>
                </a:pPr>
                <a:r>
                  <a:rPr>
                    <a:latin typeface="Courier"/>
                  </a:rPr>
                  <a:t># A tibble: 2 × 7
  term        estimate std.error statistic  p.value conf.low conf.high
  &lt;chr&gt;          &lt;dbl&gt;     &lt;dbl&gt;     &lt;dbl&gt;    &lt;dbl&gt;    &lt;dbl&gt;     &lt;dbl&gt;
1 (Intercept)     3.52     1.15       3.06 2.39e- 3     1.26      5.78
2 pos_psy         2.29     0.315      7.26 2.74e-12     1.67      2.91</a:t>
                </a:r>
              </a:p>
              <a:p>
                <a:pPr lvl="0"/>
                <a:r>
                  <a:rPr/>
                  <a:t>Is there much uncertainty in the estimate of </a:t>
                </a:r>
                <a14:m>
                  <m:oMath xmlns:m="http://schemas.openxmlformats.org/officeDocument/2006/math">
                    <m:sSub>
                      <m:e>
                        <m:r>
                          <m:t>b</m:t>
                        </m:r>
                      </m:e>
                      <m:sub>
                        <m:r>
                          <m:t>1</m:t>
                        </m:r>
                      </m:sub>
                    </m:sSub>
                  </m:oMath>
                </a14:m>
                <a:r>
                  <a:rPr/>
                  <a:t>, according to the CI? 🤔</a:t>
                </a:r>
              </a:p>
              <a:p>
                <a:pPr lvl="0"/>
                <a:r>
                  <a:rPr/>
                  <a:t>What can we infer about the statistical significance of </a:t>
                </a:r>
                <a14:m>
                  <m:oMath xmlns:m="http://schemas.openxmlformats.org/officeDocument/2006/math">
                    <m:sSub>
                      <m:e>
                        <m:r>
                          <m:t>b</m:t>
                        </m:r>
                      </m:e>
                      <m:sub>
                        <m:r>
                          <m:t>1</m:t>
                        </m:r>
                      </m:sub>
                    </m:sSub>
                  </m:oMath>
                </a14:m>
                <a:r>
                  <a:rPr/>
                  <a:t> from the CI? 🤔</a:t>
                </a:r>
              </a:p>
            </p:txBody>
          </p:sp>
        </mc:Choice>
      </mc:AlternateContent>
    </p:spTree>
  </p:cSld>
</p:sld>
</file>

<file path=ppt/slides/slide39.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14:m><m:oMath xmlns:m="http://schemas.openxmlformats.org/officeDocument/2006/math"><m:sSub><m:e><m:r><m:t>b</m:t></m:r></m:e><m:sub><m:r><m:t>1</m:t></m:r></m:sub></m:sSub></m:oMath></a14:m><a:r><a:rPr /><a:t> as an Effect Size</a:t></a:r></a:p></p:txBody></p:sp><p:sp><p:nvSpPr><p:cNvPr id="3" name="Content Placeholder 2" /><p:cNvSpPr><a:spLocks noGrp="1" /></p:cNvSpPr><p:nvPr><p:ph idx="1" /></p:nvPr></p:nvSpPr><p:spPr /><p:txBody><a:bodyPr /><a:lstStyle /><a:p><a:pPr lvl="0" indent="0"><a:buNone /></a:pPr><a:r><a:rPr><a:latin typeface="Courier" /></a:rPr><a:t>
Call:
lm(formula = sleep ~ pos_psy, data = sleep_tib)

Residuals:
    Min      1Q  Median      3Q     Max 
-12.526  -1.706   0.408   1.978   5.389 

Coefficients:
            Estimate Std. Error t value Pr(&gt;|t|)    
(Intercept)   3.5202     1.1502   3.060  0.00239 ** 
pos_psy       2.2872     0.3149   7.262 2.74e-12 ***
---
Signif. codes:  0 &#39;***&#39; 0.001 &#39;**&#39; 0.01 &#39;*&#39; 0.05 &#39;.&#39; 0.1 &#39; &#39; 1

Residual standard error: 2.855 on 331 degrees of freedom
Multiple R-squared:  0.1374,    Adjusted R-squared:  0.1348 
F-statistic: 52.74 on 1 and 331 DF,  p-value: 2.744e-12</a:t></a:r></a:p><a:p><a:pPr lvl="0" /><a:r><a:rPr /><a:t>The value of </a:t></a:r><a:r><a:rPr i="1" /><a:t>b</a:t></a:r><a:r><a:rPr baseline="-25000" /><a:t>1</a:t></a:r><a:r><a:rPr /><a:t> is also a useful and interpretable value by itself</a:t></a:r></a:p><a:p><a:pPr lvl="0" /><a:r><a:rPr /><a:t>It can tell us the </a:t></a:r><a:r><a:rPr b="1" /><a:t>direction</a:t></a:r><a:r><a:rPr /><a:t> of the relationship between the predictor and outcome</a:t></a:r></a:p><a:p><a:pPr lvl="1" /><a:r><a:rPr /><a:t>Is the direction of the relationship positive or negative? 🤔</a:t></a:r></a:p><a:p><a:pPr lvl="0" /><a:r><a:rPr /><a:t>It can also tell us the </a:t></a:r><a:r><a:rPr b="1" /><a:t>strength</a:t></a:r><a:r><a:rPr /><a:t> of the relationship between the predictor and outcome</a:t></a:r></a:p><a:p><a:pPr lvl="1" /><a:r><a:rPr /><a:t>More on this next week!</a:t></a:r></a:p></p:txBody></p:sp></p:spTree></p:cSld></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Looking Ahead (and Behind)</a:t>
            </a:r>
          </a:p>
        </p:txBody>
      </p:sp>
      <p:sp>
        <p:nvSpPr>
          <p:cNvPr id="3" name="Content Placeholder 2"/>
          <p:cNvSpPr>
            <a:spLocks noGrp="1"/>
          </p:cNvSpPr>
          <p:nvPr>
            <p:ph idx="1"/>
          </p:nvPr>
        </p:nvSpPr>
        <p:spPr/>
        <p:txBody>
          <a:bodyPr/>
          <a:lstStyle/>
          <a:p>
            <a:pPr lvl="0"/>
            <a:r>
              <a:rPr/>
              <a:t>The story so far…</a:t>
            </a:r>
          </a:p>
          <a:p>
            <a:pPr lvl="1"/>
            <a:r>
              <a:rPr/>
              <a:t>Fundamentals of NHST &amp; Statistical Tests</a:t>
            </a:r>
          </a:p>
          <a:p>
            <a:pPr lvl="1"/>
            <a:r>
              <a:rPr/>
              <a:t>The Linear Model - Using the Equation of a Line to Make Predictions</a:t>
            </a:r>
          </a:p>
          <a:p>
            <a:pPr lvl="0" indent="0" marL="0">
              <a:buNone/>
            </a:pPr>
            <a:r>
              <a:rPr/>
              <a:t>. . .</a:t>
            </a:r>
          </a:p>
          <a:p>
            <a:pPr lvl="0"/>
            <a:r>
              <a:rPr/>
              <a:t>This week:</a:t>
            </a:r>
          </a:p>
          <a:p>
            <a:pPr lvl="1"/>
            <a:r>
              <a:rPr/>
              <a:t>The Linear Model - Evaluating the Model</a:t>
            </a:r>
          </a:p>
          <a:p>
            <a:pPr lvl="0" indent="0" marL="0">
              <a:buNone/>
            </a:pPr>
            <a:r>
              <a:rPr/>
              <a:t>. . .</a:t>
            </a:r>
          </a:p>
          <a:p>
            <a:pPr lvl="0"/>
            <a:r>
              <a:rPr/>
              <a:t>Coming up:</a:t>
            </a:r>
          </a:p>
          <a:p>
            <a:pPr lvl="1"/>
            <a:r>
              <a:rPr/>
              <a:t>The Linear Model - Models with Multiple Predictors</a:t>
            </a:r>
          </a:p>
          <a:p>
            <a:pPr lvl="1"/>
            <a:r>
              <a:rPr/>
              <a:t>Questionable Research Practices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Putting It All Together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14:m>
                  <m:oMath xmlns:m="http://schemas.openxmlformats.org/officeDocument/2006/math">
                    <m:sSup>
                      <m:e>
                        <m:r>
                          <m:t>R</m:t>
                        </m:r>
                      </m:e>
                      <m:sup>
                        <m:r>
                          <m:t>2</m:t>
                        </m:r>
                      </m:sup>
                    </m:sSup>
                  </m:oMath>
                </a14:m>
                <a:r>
                  <a:rPr/>
                  <a:t> tells us the percentage of outcome variance our model explains</a:t>
                </a:r>
              </a:p>
              <a:p>
                <a:pPr lvl="0"/>
                <a:r>
                  <a:rPr/>
                  <a:t>The </a:t>
                </a:r>
                <a14:m>
                  <m:oMath xmlns:m="http://schemas.openxmlformats.org/officeDocument/2006/math">
                    <m:r>
                      <m:t>F</m:t>
                    </m:r>
                  </m:oMath>
                </a14:m>
                <a:r>
                  <a:rPr/>
                  <a:t>-statistic and its associated </a:t>
                </a:r>
                <a:r>
                  <a:rPr i="1"/>
                  <a:t>p</a:t>
                </a:r>
                <a:r>
                  <a:rPr/>
                  <a:t>-value tells is whether the amount of variance explained is significantly different from 0</a:t>
                </a:r>
              </a:p>
              <a:p>
                <a:pPr lvl="0"/>
                <a:r>
                  <a:rPr/>
                  <a:t>We can also get an associated </a:t>
                </a:r>
                <a:r>
                  <a:rPr i="1"/>
                  <a:t>p</a:t>
                </a:r>
                <a:r>
                  <a:rPr/>
                  <a:t>-value and confidence interval for </a:t>
                </a:r>
                <a14:m>
                  <m:oMath xmlns:m="http://schemas.openxmlformats.org/officeDocument/2006/math">
                    <m:sSub>
                      <m:e>
                        <m:r>
                          <m:t>b</m:t>
                        </m:r>
                      </m:e>
                      <m:sub>
                        <m:r>
                          <m:t>1</m:t>
                        </m:r>
                      </m:sub>
                    </m:sSub>
                  </m:oMath>
                </a14:m>
                <a:r>
                  <a:rPr/>
                  <a:t> that tells us whether </a:t>
                </a:r>
                <a14:m>
                  <m:oMath xmlns:m="http://schemas.openxmlformats.org/officeDocument/2006/math">
                    <m:sSub>
                      <m:e>
                        <m:r>
                          <m:t>b</m:t>
                        </m:r>
                      </m:e>
                      <m:sub>
                        <m:r>
                          <m:t>1</m:t>
                        </m:r>
                      </m:sub>
                    </m:sSub>
                  </m:oMath>
                </a14:m>
                <a:r>
                  <a:rPr/>
                  <a:t> is significantly different from 0</a:t>
                </a:r>
              </a:p>
              <a:p>
                <a:pPr lvl="0"/>
                <a:r>
                  <a:rPr/>
                  <a:t>We can also use the confidence interval as a measure of uncertainty</a:t>
                </a:r>
              </a:p>
              <a:p>
                <a:pPr lvl="0"/>
                <a14:m>
                  <m:oMath xmlns:m="http://schemas.openxmlformats.org/officeDocument/2006/math">
                    <m:sSub>
                      <m:e>
                        <m:r>
                          <m:t>b</m:t>
                        </m:r>
                      </m:e>
                      <m:sub>
                        <m:r>
                          <m:t>1</m:t>
                        </m:r>
                      </m:sub>
                    </m:sSub>
                  </m:oMath>
                </a14:m>
                <a:r>
                  <a:rPr/>
                  <a:t> is also an effect size that tells us the strength and direction of the relationship between the predictor and the outcome</a:t>
                </a:r>
              </a:p>
              <a:p>
                <a:pPr lvl="0" indent="0" marL="1270000">
                  <a:buNone/>
                </a:pPr>
                <a:r>
                  <a:rPr sz="2000" b="1"/>
                  <a:t>Reporting Results in APA Style</a:t>
                </a:r>
              </a:p>
              <a:p>
                <a:pPr lvl="0" indent="0" marL="1270000">
                  <a:buNone/>
                </a:pPr>
                <a:r>
                  <a:rPr sz="2000"/>
                  <a:t>The model explained a statistically significant proportion of the variance in sleep quality and quantity, </a:t>
                </a:r>
                <a14:m>
                  <m:oMath xmlns:m="http://schemas.openxmlformats.org/officeDocument/2006/math">
                    <m:sSup>
                      <m:e>
                        <m:r>
                          <m:t>R</m:t>
                        </m:r>
                      </m:e>
                      <m:sup>
                        <m:r>
                          <m:t>2</m:t>
                        </m:r>
                      </m:sup>
                    </m:sSup>
                  </m:oMath>
                </a14:m>
                <a:r>
                  <a:rPr sz="2000"/>
                  <a:t> = 13.7%, </a:t>
                </a:r>
                <a:r>
                  <a:rPr sz="2000" i="1"/>
                  <a:t>F</a:t>
                </a:r>
                <a:r>
                  <a:rPr sz="2000"/>
                  <a:t>(1, 331) = 52.74, </a:t>
                </a:r>
                <a:r>
                  <a:rPr sz="2000" i="1"/>
                  <a:t>p</a:t>
                </a:r>
                <a:r>
                  <a:rPr sz="2000"/>
                  <a:t> &lt; 0.001. Positive psychology attributes positively and statistically significantly predicted sleep quality and quantity, </a:t>
                </a:r>
                <a14:m>
                  <m:oMath xmlns:m="http://schemas.openxmlformats.org/officeDocument/2006/math">
                    <m:sSub>
                      <m:e>
                        <m:r>
                          <m:t>b</m:t>
                        </m:r>
                      </m:e>
                      <m:sub>
                        <m:r>
                          <m:t>1</m:t>
                        </m:r>
                      </m:sub>
                    </m:sSub>
                  </m:oMath>
                </a14:m>
                <a:r>
                  <a:rPr sz="2000"/>
                  <a:t> = 2.29 [1.67, 2.91], </a:t>
                </a:r>
                <a:r>
                  <a:rPr sz="2000" i="1"/>
                  <a:t>t</a:t>
                </a:r>
                <a:r>
                  <a:rPr sz="2000"/>
                  <a:t>(331) = 7.26, </a:t>
                </a:r>
                <a:r>
                  <a:rPr sz="2000" i="1"/>
                  <a:t>p</a:t>
                </a:r>
                <a:r>
                  <a:rPr sz="2000"/>
                  <a:t> &lt; 0.001.</a:t>
                </a:r>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Further Support</a:t>
            </a:r>
          </a:p>
        </p:txBody>
      </p:sp>
      <p:sp>
        <p:nvSpPr>
          <p:cNvPr id="3" name="Content Placeholder 2"/>
          <p:cNvSpPr>
            <a:spLocks noGrp="1"/>
          </p:cNvSpPr>
          <p:nvPr>
            <p:ph idx="1"/>
          </p:nvPr>
        </p:nvSpPr>
        <p:spPr/>
        <p:txBody>
          <a:bodyPr/>
          <a:lstStyle/>
          <a:p>
            <a:pPr lvl="0"/>
            <a:r>
              <a:rPr/>
              <a:t>The linear model will be crucial for the rest of your degree, so if that was a bit of a blur to you, it’s highly recommended that you spend some time working through it slowly, until it clicks.</a:t>
            </a:r>
          </a:p>
          <a:p>
            <a:pPr lvl="0"/>
            <a:r>
              <a:rPr/>
              <a:t>Here are some additional (to those at the end of Lecture 08) recommendations for extra sources of support:</a:t>
            </a:r>
          </a:p>
          <a:p>
            <a:pPr lvl="1"/>
            <a:r>
              <a:rPr/>
              <a:t>Statistics by Jim blog/videos (</a:t>
            </a:r>
            <a:r>
              <a:rPr b="1"/>
              <a:t>beginner</a:t>
            </a:r>
            <a:r>
              <a:rPr/>
              <a:t>): </a:t>
            </a:r>
            <a:r>
              <a:rPr>
                <a:hlinkClick r:id="rId2"/>
              </a:rPr>
              <a:t>https://statisticsbyjim.com/regression/linear-regression-equation/</a:t>
            </a:r>
          </a:p>
          <a:p>
            <a:pPr lvl="1"/>
            <a:r>
              <a:rPr/>
              <a:t>Andy Field’s YouTube channel (</a:t>
            </a:r>
            <a:r>
              <a:rPr b="1"/>
              <a:t>intermediate</a:t>
            </a:r>
            <a:r>
              <a:rPr/>
              <a:t>): </a:t>
            </a:r>
            <a:r>
              <a:rPr>
                <a:hlinkClick r:id="rId3"/>
              </a:rPr>
              <a:t>https://youtu.be/7cSArk7tU4w?si=XBl2CORBn2CMmvZd</a:t>
            </a:r>
          </a:p>
          <a:p>
            <a:pPr lvl="1"/>
            <a:r>
              <a:rPr/>
              <a:t>CenterStat YouTube channel (</a:t>
            </a:r>
            <a:r>
              <a:rPr b="1"/>
              <a:t>advanced</a:t>
            </a:r>
            <a:r>
              <a:rPr/>
              <a:t>): </a:t>
            </a:r>
            <a:r>
              <a:rPr>
                <a:hlinkClick r:id="rId4"/>
              </a:rPr>
              <a:t>https://youtube.com/playlist?list=PLQGe6zcSJT0V4xC1NDyQePkyxUj8LWLnD&amp;si=BQMJwNC9JDeINAwk</a:t>
            </a:r>
          </a:p>
          <a:p>
            <a:pPr lvl="0"/>
            <a:r>
              <a:rPr/>
              <a:t>They cover a few points we don’t get into on AnD (especially the Andy Field and CenterStat stuff), but these are the some of the clearest explanations of the linear model and associated concepts I’ve ever encountered, so I highly recommend them.</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Today’s Objectives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First, a recap:</a:t>
                </a:r>
              </a:p>
              <a:p>
                <a:pPr lvl="0"/>
                <a:r>
                  <a:rPr/>
                  <a:t>Linear model</a:t>
                </a:r>
              </a:p>
              <a:p>
                <a:pPr lvl="1"/>
                <a:r>
                  <a:rPr/>
                  <a:t>Recap of how we can use the model to makes predictions</a:t>
                </a:r>
              </a:p>
              <a:p>
                <a:pPr lvl="1"/>
                <a:r>
                  <a:rPr/>
                  <a:t>The model error term &amp; other Lecture 08 questions answered</a:t>
                </a:r>
              </a:p>
              <a:p>
                <a:pPr lvl="0" indent="0" marL="0">
                  <a:buNone/>
                </a:pPr>
                <a:r>
                  <a:rPr/>
                  <a:t>After this lecture, you will (begin to) understand:</a:t>
                </a:r>
              </a:p>
              <a:p>
                <a:pPr lvl="0"/>
                <a:r>
                  <a:rPr/>
                  <a:t>Evaluating model fit (conceptually) with </a:t>
                </a:r>
                <a14:m>
                  <m:oMath xmlns:m="http://schemas.openxmlformats.org/officeDocument/2006/math">
                    <m:sSup>
                      <m:e>
                        <m:r>
                          <m:t>R</m:t>
                        </m:r>
                      </m:e>
                      <m:sup>
                        <m:r>
                          <m:t>2</m:t>
                        </m:r>
                      </m:sup>
                    </m:sSup>
                  </m:oMath>
                </a14:m>
                <a:r>
                  <a:rPr/>
                  <a:t> and the </a:t>
                </a:r>
                <a14:m>
                  <m:oMath xmlns:m="http://schemas.openxmlformats.org/officeDocument/2006/math">
                    <m:r>
                      <m:t>F</m:t>
                    </m:r>
                  </m:oMath>
                </a14:m>
                <a:r>
                  <a:rPr b="1"/>
                  <a:t>-statistic</a:t>
                </a:r>
              </a:p>
              <a:p>
                <a:pPr lvl="0"/>
                <a:r>
                  <a:rPr/>
                  <a:t>Evaluating the statistical significance of the prediction with </a:t>
                </a:r>
                <a:r>
                  <a:rPr b="1" i="1"/>
                  <a:t>p</a:t>
                </a:r>
                <a:r>
                  <a:rPr b="1"/>
                  <a:t>-values</a:t>
                </a:r>
                <a:r>
                  <a:rPr/>
                  <a:t> and </a:t>
                </a:r>
                <a:r>
                  <a:rPr b="1"/>
                  <a:t>CI</a:t>
                </a:r>
                <a:r>
                  <a:rPr/>
                  <a:t>s</a:t>
                </a:r>
              </a:p>
              <a:p>
                <a:pPr lvl="0" indent="0" marL="0">
                  <a:buNone/>
                </a:pPr>
                <a:r>
                  <a:rPr/>
                  <a:t>. . .</a:t>
                </a:r>
              </a:p>
              <a:p>
                <a:pPr lvl="0" indent="0" marL="1270000">
                  <a:buNone/>
                </a:pPr>
                <a:r>
                  <a:rPr sz="2000" b="1"/>
                  <a:t>Talk to Me!</a:t>
                </a:r>
              </a:p>
              <a:p>
                <a:pPr lvl="0" indent="0" marL="1270000">
                  <a:buNone/>
                </a:pPr>
                <a:r>
                  <a:rPr sz="2000"/>
                  <a:t>Open the Lecture Google Doc: </a:t>
                </a:r>
                <a:r>
                  <a:rPr sz="2000">
                    <a:hlinkClick r:id="rId2"/>
                  </a:rPr>
                  <a:t>bit.ly/and24_lecture09</a:t>
                </a:r>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Using the Linear Model to Make Predictions (Recap)</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Linear Model as a Statistical Model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Models take </a:t>
                </a:r>
                <a:r>
                  <a:rPr b="1"/>
                  <a:t>sample data</a:t>
                </a:r>
                <a:r>
                  <a:rPr/>
                  <a:t> and use </a:t>
                </a:r>
                <a:r>
                  <a:rPr b="1"/>
                  <a:t>known mathematical properties</a:t>
                </a:r>
                <a:r>
                  <a:rPr/>
                  <a:t> of the world around us to make </a:t>
                </a:r>
                <a:r>
                  <a:rPr b="1"/>
                  <a:t>predictions</a:t>
                </a:r>
                <a:r>
                  <a:rPr/>
                  <a:t> about the </a:t>
                </a:r>
                <a:r>
                  <a:rPr b="1"/>
                  <a:t>population</a:t>
                </a:r>
                <a:r>
                  <a:rPr/>
                  <a:t> from which our sample came from.</a:t>
                </a:r>
              </a:p>
              <a:p>
                <a:pPr lvl="0" indent="0" marL="1270000">
                  <a:buNone/>
                </a:pPr>
                <a:r>
                  <a:rPr sz="2000" b="1"/>
                  <a:t>Vocabulary: The General Model Equation</a:t>
                </a:r>
              </a:p>
              <a:p>
                <a:pPr lvl="0" indent="0" marL="1270000">
                  <a:buNone/>
                </a:pPr>
                <a:r>
                  <a:rPr sz="2000"/>
                  <a:t>A conceptual representation of all statistical models, with the following form:</a:t>
                </a:r>
              </a:p>
              <a:p>
                <a:pPr lvl="0" indent="0" marL="1270000">
                  <a:buNone/>
                </a:pPr>
                <a14:m>
                  <m:oMathPara xmlns:m="http://schemas.openxmlformats.org/officeDocument/2006/math">
                    <m:oMathParaPr>
                      <m:jc m:val="center"/>
                    </m:oMathParaPr>
                    <m:oMath>
                      <m:r>
                        <m:t>o</m:t>
                      </m:r>
                      <m:r>
                        <m:t>u</m:t>
                      </m:r>
                      <m:r>
                        <m:t>t</m:t>
                      </m:r>
                      <m:r>
                        <m:t>c</m:t>
                      </m:r>
                      <m:r>
                        <m:t>o</m:t>
                      </m:r>
                      <m:r>
                        <m:t>m</m:t>
                      </m:r>
                      <m:r>
                        <m:t>e</m:t>
                      </m:r>
                      <m:r>
                        <m:rPr>
                          <m:sty m:val="p"/>
                        </m:rPr>
                        <m:t>=</m:t>
                      </m:r>
                      <m:r>
                        <m:t>m</m:t>
                      </m:r>
                      <m:r>
                        <m:t>o</m:t>
                      </m:r>
                      <m:r>
                        <m:t>d</m:t>
                      </m:r>
                      <m:r>
                        <m:t>e</m:t>
                      </m:r>
                      <m:r>
                        <m:t>l</m:t>
                      </m:r>
                      <m:r>
                        <m:rPr>
                          <m:sty m:val="p"/>
                        </m:rPr>
                        <m:t>+</m:t>
                      </m:r>
                      <m:r>
                        <m:t>e</m:t>
                      </m:r>
                      <m:r>
                        <m:t>r</m:t>
                      </m:r>
                      <m:r>
                        <m:t>r</m:t>
                      </m:r>
                      <m:r>
                        <m:t>o</m:t>
                      </m:r>
                      <m:r>
                        <m:t>r</m:t>
                      </m:r>
                    </m:oMath>
                  </m:oMathPara>
                </a14:m>
              </a:p>
              <a:p>
                <a:pPr lvl="0" indent="0" marL="1270000">
                  <a:buNone/>
                </a:pPr>
                <a:r>
                  <a:rPr sz="2000" b="1"/>
                  <a:t>Vocabulary: The Linear Model Equation</a:t>
                </a:r>
              </a:p>
              <a:p>
                <a:pPr lvl="0" indent="0" marL="1270000">
                  <a:buNone/>
                </a:pPr>
                <a:r>
                  <a:rPr sz="2000"/>
                  <a:t>A particularly common type of statistical model, with the following form:</a:t>
                </a:r>
              </a:p>
              <a:p>
                <a:pPr lvl="0" indent="0" marL="1270000">
                  <a:buNone/>
                </a:pPr>
                <a14:m>
                  <m:oMathPara xmlns:m="http://schemas.openxmlformats.org/officeDocument/2006/math">
                    <m:oMathParaPr>
                      <m:jc m:val="center"/>
                    </m:oMathParaPr>
                    <m:oMath>
                      <m:sSub>
                        <m:e>
                          <m:r>
                            <m:t>y</m:t>
                          </m:r>
                        </m:e>
                        <m:sub>
                          <m:r>
                            <m:t>i</m:t>
                          </m:r>
                        </m:sub>
                      </m:sSub>
                      <m:r>
                        <m:rPr>
                          <m:sty m:val="p"/>
                        </m:rPr>
                        <m:t>=</m:t>
                      </m:r>
                      <m:sSub>
                        <m:e>
                          <m:r>
                            <m:t>b</m:t>
                          </m:r>
                        </m:e>
                        <m:sub>
                          <m:r>
                            <m:t>0</m:t>
                          </m:r>
                        </m:sub>
                      </m:sSub>
                      <m:r>
                        <m:rPr>
                          <m:sty m:val="p"/>
                        </m:rPr>
                        <m:t>+</m:t>
                      </m:r>
                      <m:sSub>
                        <m:e>
                          <m:r>
                            <m:t>b</m:t>
                          </m:r>
                        </m:e>
                        <m:sub>
                          <m:r>
                            <m:t>1</m:t>
                          </m:r>
                        </m:sub>
                      </m:sSub>
                      <m:r>
                        <m:rPr>
                          <m:sty m:val="p"/>
                        </m:rPr>
                        <m:t>×</m:t>
                      </m:r>
                      <m:sSub>
                        <m:e>
                          <m:r>
                            <m:t>x</m:t>
                          </m:r>
                        </m:e>
                        <m:sub>
                          <m:r>
                            <m:t>1</m:t>
                          </m:r>
                          <m:r>
                            <m:t>i</m:t>
                          </m:r>
                        </m:sub>
                      </m:sSub>
                      <m:r>
                        <m:rPr>
                          <m:sty m:val="p"/>
                        </m:rPr>
                        <m:t>+</m:t>
                      </m:r>
                      <m:sSub>
                        <m:e>
                          <m:r>
                            <m:t>e</m:t>
                          </m:r>
                        </m:e>
                        <m:sub>
                          <m:r>
                            <m:t>i</m:t>
                          </m:r>
                        </m:sub>
                      </m:sSub>
                    </m:oMath>
                  </m:oMathPara>
                </a14:m>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(Pesky) Error Term</a:t>
            </a:r>
          </a:p>
        </p:txBody>
      </p:sp>
      <p:sp>
        <p:nvSpPr>
          <p:cNvPr id="3" name="Content Placeholder 2"/>
          <p:cNvSpPr>
            <a:spLocks noGrp="1"/>
          </p:cNvSpPr>
          <p:nvPr>
            <p:ph idx="1"/>
          </p:nvPr>
        </p:nvSpPr>
        <p:spPr/>
        <p:txBody>
          <a:bodyPr/>
          <a:lstStyle/>
          <a:p>
            <a:pPr lvl="0"/>
            <a:r>
              <a:rPr/>
              <a:t>The </a:t>
            </a:r>
            <a:r>
              <a:rPr b="1"/>
              <a:t>error term includes everything that separates your model from actual reality</a:t>
            </a:r>
            <a:r>
              <a:rPr/>
              <a:t> (e.g., individual differences, unmeasured variables, and measurement errors).</a:t>
            </a:r>
          </a:p>
          <a:p>
            <a:pPr lvl="0"/>
            <a:r>
              <a:rPr/>
              <a:t>It is </a:t>
            </a:r>
            <a:r>
              <a:rPr b="1"/>
              <a:t>different to - but often conflated with - model residuals</a:t>
            </a:r>
            <a:r>
              <a:rPr/>
              <a:t> (which we touch on today, but you’ll meet formally next semester)</a:t>
            </a:r>
          </a:p>
          <a:p>
            <a:pPr lvl="1"/>
            <a:r>
              <a:rPr/>
              <a:t>The </a:t>
            </a:r>
            <a:r>
              <a:rPr b="1"/>
              <a:t>error term represents the way observed data differs from the actual population (unobservable)</a:t>
            </a:r>
          </a:p>
          <a:p>
            <a:pPr lvl="1"/>
            <a:r>
              <a:rPr/>
              <a:t>A </a:t>
            </a:r>
            <a:r>
              <a:rPr b="1"/>
              <a:t>residual represents the way observed data differs from sample population data</a:t>
            </a:r>
            <a:r>
              <a:rPr/>
              <a:t> </a:t>
            </a:r>
            <a:r>
              <a:rPr b="1"/>
              <a:t>(observable)</a:t>
            </a:r>
          </a:p>
          <a:p>
            <a:pPr lvl="0"/>
            <a:r>
              <a:rPr/>
              <a:t>So, </a:t>
            </a:r>
            <a:r>
              <a:rPr b="1"/>
              <a:t>we can not use the linear model error term when calculating predictions</a:t>
            </a:r>
            <a:r>
              <a:rPr/>
              <a:t>, but we know it is there so it is represented in the equation.</a:t>
            </a:r>
          </a:p>
        </p:txBody>
      </p:sp>
    </p:spTree>
  </p:cSld>
</p:sld>
</file>

<file path=ppt/slides/slide9.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a:xfrm><a:off x="457201" y="204787" /><a:ext cx="3008313" cy="871538" /></a:xfrm></p:spPr><p:txBody><a:bodyPr /><a:lstStyle /><a:p><a:pPr lvl="0" indent="0" marL="0"><a:buNone /></a:pPr><a:r><a:rPr /><a:t>The Linear Model Equation</a:t></a:r></a:p></p:txBody></p:sp><mc:AlternateContent xmlns:mc="http://schemas.openxmlformats.org/markup-compatibility/2006"><mc:Choice xmlns:a14="http://schemas.microsoft.com/office/drawing/2010/main" Requires="a14"><p:sp><p:nvSpPr><p:cNvPr id="4" name="Text Placeholder 3" /><p:cNvSpPr><a:spLocks noGrp="1" /></p:cNvSpPr><p:nvPr><p:ph idx="2" sz="half" type="body" /></p:nvPr></p:nvSpPr><p:spPr /><p:txBody><a:bodyPr /><a:lstStyle /><a:p><a:pPr lvl="0" indent="0" marL="0"><a:buNone /></a:pPr><a14:m><m:oMathPara xmlns:m="http://schemas.openxmlformats.org/officeDocument/2006/math"><m:oMathParaPr><m:jc m:val="center" /></m:oMathParaPr><m:oMath><m:sSub><m:e><m:r><m:t>y</m:t></m:r></m:e><m:sub><m:r><m:t>i</m:t></m:r></m:sub></m:sSub><m:r><m:rPr><m:sty m:val="p" /></m:rPr><m:t>=</m:t></m:r><m:sSub><m:e><m:r><m:t>b</m:t></m:r></m:e><m:sub><m:r><m:t>0</m:t></m:r></m:sub></m:sSub><m:r><m:rPr><m:sty m:val="p" /></m:rPr><m:t>+</m:t></m:r><m:sSub><m:e><m:r><m:t>b</m:t></m:r></m:e><m:sub><m:r><m:t>1</m:t></m:r></m:sub></m:sSub><m:r><m:rPr><m:sty m:val="p" /></m:rPr><m:t>×</m:t></m:r><m:sSub><m:e><m:r><m:t>x</m:t></m:r></m:e><m:sub><m:r><m:t>1</m:t></m:r><m:r><m:t>i</m:t></m:r></m:sub></m:sSub><m:r><m:rPr><m:sty m:val="p" /></m:rPr><m:t>+</m:t></m:r><m:sSub><m:e><m:r><m:t>e</m:t></m:r></m:e><m:sub><m:r><m:t>i</m:t></m:r></m:sub></m:sSub></m:oMath></m:oMathPara></a14:m></a:p></p:txBody></p:sp></mc:Choice></mc:AlternateContent><p:graphicFrame><p:nvGraphicFramePr><p:cNvPr id="6" name="Content Placeholder 5" /><p:cNvGraphicFramePr><a:graphicFrameLocks noGrp="1" /></p:cNvGraphicFramePr><p:nvPr><p:ph idx="1" /></p:nvPr></p:nvGraphicFramePr><p:xfrm><a:off x="3568700" y="203200" /><a:ext cx="5105400" cy="4381500" /></p:xfrm><a:graphic><a:graphicData uri="http://schemas.openxmlformats.org/drawingml/2006/table"><a:tbl><a:tblPr firstRow="0" bandRow="1"><a:tableStyleId>{5C22544A-7EE6-4342-B048-85BDC9FD1C3A}</a:tableStyleId></a:tblPr><a:tblGrid><a:gridCol w="2552700" /><a:gridCol w="2552700" /></a:tblGrid><a:tr h="0"><a:tc><a:txBody><a:bodyPr /><a:lstStyle /><a:p><a:pPr lvl="0" indent="0" marL="0"><a:buNone /></a:pPr><a:r><a:rPr b="1" /><a:t>Term</a:t></a:r></a:p></a:txBody></a:tc><a:tc><a:txBody><a:bodyPr /><a:lstStyle /><a:p><a:pPr lvl="0" indent="0" marL="0"><a:buNone /></a:pPr><a:r><a:rPr b="1" /><a:t>Meaning</a:t></a:r></a:p></a:txBody></a:tc></a:tr><a:tr h="0"><a:tc><a:txBody><a:bodyPr /><a:lstStyle /><a:p><a:pPr lvl="0" indent="0" marL="0"><a:buNone /></a:pPr><a14:m><m:oMath xmlns:m="http://schemas.openxmlformats.org/officeDocument/2006/math"><m:sSub><m:e><m:r><m:t>y</m:t></m:r></m:e><m:sub><m:r><m:t>i</m:t></m:r></m:sub></m:sSub></m:oMath></a14:m><a:r><a:rPr /><a:t> =</a:t></a:r></a:p></a:txBody></a:tc><a:tc><a:txBody><a:bodyPr /><a:lstStyle /><a:p><a:pPr lvl="0" indent="0" marL="0"><a:buNone /></a:pPr><a:r><a:rPr /><a:t>The outcome (</a:t></a:r><a14:m><m:oMath xmlns:m="http://schemas.openxmlformats.org/officeDocument/2006/math"><m:r><m:t>y</m:t></m:r></m:oMath></a14:m><a:r><a:rPr /><a:t>) for an individual’s actual score (</a:t></a:r><a14:m><m:oMath xmlns:m="http://schemas.openxmlformats.org/officeDocument/2006/math"><m:r><m:t>i</m:t></m:r></m:oMath></a14:m><a:r><a:rPr /><a:t>) is equal to (or, is predicted by)…</a:t></a:r></a:p></a:txBody></a:tc></a:tr><a:tr h="0"><a:tc><a:txBody><a:bodyPr /><a:lstStyle /><a:p><a:pPr lvl="0" indent="0" marL="0"><a:buNone /></a:pPr><a14:m><m:oMath xmlns:m="http://schemas.openxmlformats.org/officeDocument/2006/math"><m:sSub><m:e><m:r><m:t>b</m:t></m:r></m:e><m:sub><m:r><m:t>0</m:t></m:r></m:sub></m:sSub></m:oMath></a14:m></a:p></a:txBody></a:tc><a:tc><a:txBody><a:bodyPr /><a:lstStyle /><a:p><a:pPr lvl="0" indent="0" marL="0"><a:buNone /></a:pPr><a:r><a:rPr /><a:t>… the value of beta-zero (the model’s intercept)…</a:t></a:r></a:p></a:txBody></a:tc></a:tr><a:tr h="0"><a:tc><a:txBody><a:bodyPr /><a:lstStyle /><a:p><a:pPr lvl="0" indent="0" marL="0"><a:buNone /></a:pPr><a:r><a:rPr /><a:t>+</a:t></a:r></a:p></a:txBody></a:tc><a:tc><a:txBody><a:bodyPr /><a:lstStyle /><a:p><a:pPr lvl="0" indent="0" marL="0"><a:buNone /></a:pPr><a:r><a:rPr /><a:t>… plus…</a:t></a:r></a:p></a:txBody></a:tc></a:tr><a:tr h="0"><a:tc><a:txBody><a:bodyPr /><a:lstStyle /><a:p><a:pPr lvl="0" indent="0" marL="0"><a:buNone /></a:pPr><a14:m><m:oMath xmlns:m="http://schemas.openxmlformats.org/officeDocument/2006/math"><m:sSub><m:e><m:r><m:t>b</m:t></m:r></m:e><m:sub><m:r><m:t>1</m:t></m:r></m:sub></m:sSub></m:oMath></a14:m></a:p></a:txBody></a:tc><a:tc><a:txBody><a:bodyPr /><a:lstStyle /><a:p><a:pPr lvl="0" indent="0" marL="0"><a:buNone /></a:pPr><a:r><a:rPr /><a:t>… the value of beta-one (the model’s slope)…</a:t></a:r></a:p></a:txBody></a:tc></a:tr><a:tr h="0"><a:tc><a:txBody><a:bodyPr /><a:lstStyle /><a:p><a:pPr lvl="0" indent="0" marL="0"><a:buNone /></a:pPr><a14:m><m:oMath xmlns:m="http://schemas.openxmlformats.org/officeDocument/2006/math"><m:r><m:rPr><m:sty m:val="p" /></m:rPr><m:t>×</m:t></m:r></m:oMath></a14:m></a:p></a:txBody></a:tc><a:tc><a:txBody><a:bodyPr /><a:lstStyle /><a:p><a:pPr lvl="0" indent="0" marL="0"><a:buNone /></a:pPr><a:r><a:rPr /><a:t>… multiplied by…</a:t></a:r></a:p></a:txBody></a:tc></a:tr><a:tr h="0"><a:tc><a:txBody><a:bodyPr /><a:lstStyle /><a:p><a:pPr lvl="0" indent="0" marL="0"><a:buNone /></a:pPr><a14:m><m:oMath xmlns:m="http://schemas.openxmlformats.org/officeDocument/2006/math"><m:sSub><m:e><m:r><m:t>x</m:t></m:r></m:e><m:sub><m:r><m:t>1</m:t></m:r><m:r><m:t>i</m:t></m:r></m:sub></m:sSub></m:oMath></a14:m></a:p></a:txBody></a:tc><a:tc><a:txBody><a:bodyPr /><a:lstStyle /><a:p><a:pPr lvl="0" indent="0" marL="0"><a:buNone /></a:pPr><a:r><a:rPr /><a:t>… the value of the predictor (</a:t></a:r><a14:m><m:oMath xmlns:m="http://schemas.openxmlformats.org/officeDocument/2006/math"><m:sSub><m:e><m:r><m:t>x</m:t></m:r></m:e><m:sub><m:r><m:t>1</m:t></m:r></m:sub></m:sSub></m:oMath></a14:m><a:r><a:rPr /><a:t>) for an individual’s actual score (</a:t></a:r><a14:m><m:oMath xmlns:m="http://schemas.openxmlformats.org/officeDocument/2006/math"><m:r><m:t>i</m:t></m:r></m:oMath></a14:m><a:r><a:rPr /><a:t>)…</a:t></a:r></a:p></a:txBody></a:tc></a:tr><a:tr h="0"><a:tc><a:txBody><a:bodyPr /><a:lstStyle /><a:p><a:pPr lvl="0" indent="0" marL="0"><a:buNone /></a:pPr><a14:m><m:oMath xmlns:m="http://schemas.openxmlformats.org/officeDocument/2006/math"><m:r><m:rPr><m:sty m:val="p" /></m:rPr><m:t>+</m:t></m:r></m:oMath></a14:m></a:p></a:txBody></a:tc><a:tc><a:txBody><a:bodyPr /><a:lstStyle /><a:p><a:pPr lvl="0" indent="0" marL="0"><a:buNone /></a:pPr><a:r><a:rPr /><a:t>… plus…</a:t></a:r></a:p></a:txBody></a:tc></a:tr><a:tr h="0"><a:tc><a:txBody><a:bodyPr /><a:lstStyle /><a:p><a:pPr lvl="0" indent="0" marL="0"><a:buNone /></a:pPr><a14:m><m:oMath xmlns:m="http://schemas.openxmlformats.org/officeDocument/2006/math"><m:sSub><m:e><m:r><m:t>e</m:t></m:r></m:e><m:sub><m:r><m:t>i</m:t></m:r></m:sub></m:sSub></m:oMath></a14:m></a:p></a:txBody></a:tc><a:tc><a:txBody><a:bodyPr /><a:lstStyle /><a:p><a:pPr lvl="0" indent="0" marL="0"><a:buNone /></a:pPr><a:r><a:rPr /><a:t>… the error (</a:t></a:r><a14:m><m:oMath xmlns:m="http://schemas.openxmlformats.org/officeDocument/2006/math"><m:r><m:t>e</m:t></m:r></m:oMath></a14:m><a:r><a:rPr /><a:t>) for the individual’s actual score (</a:t></a:r><a14:m><m:oMath xmlns:m="http://schemas.openxmlformats.org/officeDocument/2006/math"><m:r><m:t>i</m:t></m:r></m:oMath></a14:m><a:r><a:rPr /><a:t>).</a:t></a:r></a:p></a:txBody></a:tc></a:tr></a:tbl></a:graphicData></a:graphic></p:graphicFrame></p:spTree></p:cSld></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Model 2: The F Awakens</dc:title>
  <dc:creator>Jenny Terry</dc:creator>
  <cp:keywords/>
  <dcterms:created xsi:type="dcterms:W3CDTF">2024-04-20T06:52:46Z</dcterms:created>
  <dcterms:modified xsi:type="dcterms:W3CDTF">2024-04-20T06:52:46Z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subtitle">
    <vt:lpwstr>Week 09</vt:lpwstr>
  </property>
  <property fmtid="{D5CDD505-2E9C-101B-9397-08002B2CF9AE}" pid="12" name="toc-title">
    <vt:lpwstr>Table of contents</vt:lpwstr>
  </property>
</Properties>
</file>