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599" autoAdjust="0"/>
  </p:normalViewPr>
  <p:slideViewPr>
    <p:cSldViewPr snapToGrid="0" snapToObjects="1">
      <p:cViewPr>
        <p:scale>
          <a:sx n="127" d="100"/>
          <a:sy n="127" d="100"/>
        </p:scale>
        <p:origin x="144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nvas.sussex.ac.uk/courses/27531/quizz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z-table.com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entral_limit_theore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Fundamentals of Statistical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Lecture 02</a:t>
            </a:r>
            <a:br/>
            <a:br/>
            <a:r>
              <a:t>Martina Sladekova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Speaking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400" dirty="0"/>
              <a:t>Treat stats (and </a:t>
            </a:r>
            <a:r>
              <a:rPr sz="1400" dirty="0">
                <a:latin typeface="Courier"/>
              </a:rPr>
              <a:t>R</a:t>
            </a:r>
            <a:r>
              <a:rPr sz="1400" dirty="0"/>
              <a:t>!) like you would learning a language</a:t>
            </a:r>
          </a:p>
          <a:p>
            <a:pPr marL="0" lvl="0" indent="0">
              <a:buNone/>
            </a:pPr>
            <a:r>
              <a:rPr sz="1400" dirty="0"/>
              <a:t>The core of </a:t>
            </a:r>
            <a:r>
              <a:rPr sz="1400" dirty="0" err="1"/>
              <a:t>generalising</a:t>
            </a:r>
            <a:r>
              <a:rPr sz="1400" dirty="0"/>
              <a:t> to new situations is </a:t>
            </a:r>
            <a:r>
              <a:rPr sz="1400" b="1" dirty="0"/>
              <a:t>grammar</a:t>
            </a:r>
            <a:r>
              <a:rPr sz="1400" dirty="0"/>
              <a:t> 😱</a:t>
            </a:r>
          </a:p>
          <a:p>
            <a:pPr lvl="0"/>
            <a:r>
              <a:rPr sz="1400" dirty="0"/>
              <a:t>Generally: the rules for how to create new combinations in new situations</a:t>
            </a:r>
          </a:p>
          <a:p>
            <a:pPr lvl="0"/>
            <a:r>
              <a:rPr sz="1400" dirty="0"/>
              <a:t>Not everyone’s </a:t>
            </a:r>
            <a:r>
              <a:rPr sz="1400" dirty="0" err="1"/>
              <a:t>favourite</a:t>
            </a:r>
            <a:r>
              <a:rPr sz="1400" dirty="0"/>
              <a:t> thing! But essential for fluency</a:t>
            </a:r>
          </a:p>
          <a:p>
            <a:pPr marL="0" lvl="0" indent="0">
              <a:buNone/>
            </a:pPr>
            <a:r>
              <a:rPr sz="1400" dirty="0"/>
              <a:t>Today’s lecture focuses on the “grammar” of statistics</a:t>
            </a:r>
          </a:p>
          <a:p>
            <a:pPr lvl="0"/>
            <a:r>
              <a:rPr sz="1400" dirty="0"/>
              <a:t>It’s hard work, but essential for everything that follows</a:t>
            </a:r>
          </a:p>
        </p:txBody>
      </p:sp>
      <p:pic>
        <p:nvPicPr>
          <p:cNvPr id="4" name="Picture 1" descr="lecture_02_materials/heres_du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1193800"/>
            <a:ext cx="2844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Recap and Distributions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recap: Means and </a:t>
            </a:r>
            <a:r>
              <a:rPr i="1"/>
              <a:t>SD</a:t>
            </a:r>
            <a: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400" dirty="0"/>
                  <a:t>See PaaS lectures 6 and 7 for thorough revision!</a:t>
                </a:r>
              </a:p>
              <a:p>
                <a:pPr marL="1270000" lvl="0" indent="0">
                  <a:buNone/>
                </a:pPr>
                <a:r>
                  <a:rPr sz="1400" b="1" dirty="0"/>
                  <a:t>Mean</a:t>
                </a:r>
              </a:p>
              <a:p>
                <a:pPr marL="1270000" lvl="0" indent="0">
                  <a:buNone/>
                </a:pPr>
                <a:r>
                  <a:rPr sz="1400" dirty="0"/>
                  <a:t>The sum of all the numbers in a set, divided by the number of numbers.</a:t>
                </a:r>
              </a:p>
              <a:p>
                <a:pPr marL="1270000" lvl="0" indent="0">
                  <a:buNone/>
                </a:pPr>
                <a:r>
                  <a:rPr sz="1400" dirty="0"/>
                  <a:t>Example: The mean of 1, 4, 6, and 3 is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400">
                            <a:latin typeface="Cambria Math" panose="02040503050406030204" pitchFamily="18" charset="0"/>
                          </a:rPr>
                          <m:t>1+4+6+3</m:t>
                        </m:r>
                      </m:num>
                      <m:den>
                        <m:r>
                          <a:rPr sz="14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sz="1400" dirty="0"/>
                  <a:t> = 3.5</a:t>
                </a:r>
              </a:p>
              <a:p>
                <a:pPr marL="1270000" lvl="0" indent="0">
                  <a:buNone/>
                </a:pPr>
                <a:r>
                  <a:rPr sz="1400" b="1" dirty="0"/>
                  <a:t>Standard Deviation (</a:t>
                </a:r>
                <a:r>
                  <a:rPr sz="1400" b="1" i="1" dirty="0"/>
                  <a:t>SD</a:t>
                </a:r>
                <a:r>
                  <a:rPr sz="1400" b="1" dirty="0"/>
                  <a:t>)</a:t>
                </a:r>
              </a:p>
              <a:p>
                <a:pPr marL="1270000" lvl="0" indent="0">
                  <a:buNone/>
                </a:pPr>
                <a:r>
                  <a:rPr sz="1400" dirty="0"/>
                  <a:t>A measure of the spread of data around the mean, </a:t>
                </a:r>
                <a:r>
                  <a:rPr sz="1400" i="1" dirty="0"/>
                  <a:t>on average</a:t>
                </a:r>
              </a:p>
              <a:p>
                <a:pPr marL="1270000" lvl="0" indent="0">
                  <a:buNone/>
                </a:pPr>
                <a:r>
                  <a:rPr sz="1400" dirty="0"/>
                  <a:t>Calculated as the average </a:t>
                </a:r>
                <a:r>
                  <a:rPr sz="1400" i="1" dirty="0"/>
                  <a:t>difference</a:t>
                </a:r>
                <a:r>
                  <a:rPr sz="1400" dirty="0"/>
                  <a:t> from the mean:</a:t>
                </a:r>
              </a:p>
              <a:p>
                <a:pPr marL="1270000" lvl="0" indent="0">
                  <a:buNone/>
                </a:pPr>
                <a:r>
                  <a:rPr sz="1400" dirty="0"/>
                  <a:t>Example: The </a:t>
                </a:r>
                <a:r>
                  <a:rPr sz="1400" i="1" dirty="0"/>
                  <a:t>SD</a:t>
                </a:r>
                <a:r>
                  <a:rPr sz="1400" dirty="0"/>
                  <a:t> of 1, 4, 6, and 3 is</a:t>
                </a:r>
              </a:p>
              <a:p>
                <a:pPr marL="12700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ctrlPr>
                            <a:rPr sz="14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14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14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1−3.5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4−3.5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6−3.5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400">
                                          <a:latin typeface="Cambria Math" panose="02040503050406030204" pitchFamily="18" charset="0"/>
                                        </a:rPr>
                                        <m:t>3−3.5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sz="140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It’s all Greek to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829" y="1063229"/>
            <a:ext cx="8229600" cy="3394472"/>
          </a:xfrm>
        </p:spPr>
        <p:txBody>
          <a:bodyPr/>
          <a:lstStyle/>
          <a:p>
            <a:pPr marL="1270000" lvl="0" indent="0">
              <a:buNone/>
            </a:pPr>
            <a:r>
              <a:rPr sz="2000" b="1" dirty="0"/>
              <a:t>Symbols</a:t>
            </a:r>
          </a:p>
          <a:p>
            <a:pPr marL="1270000" lvl="0" indent="0">
              <a:buNone/>
            </a:pPr>
            <a:r>
              <a:rPr sz="2000" dirty="0"/>
              <a:t>Greek is for populations, Latin is for samples, hat is for population estimates</a:t>
            </a:r>
            <a:endParaRPr lang="en-GB" sz="2000" dirty="0"/>
          </a:p>
          <a:p>
            <a:pPr marL="1270000" lvl="0" indent="0">
              <a:buNone/>
            </a:pPr>
            <a:endParaRPr lang="en-GB" sz="2000" dirty="0"/>
          </a:p>
          <a:p>
            <a:pPr marL="1270000" lvl="0" indent="0">
              <a:buNone/>
            </a:pPr>
            <a:endParaRPr lang="en-GB" sz="2000" dirty="0"/>
          </a:p>
          <a:p>
            <a:pPr marL="1270000" lvl="0" indent="0">
              <a:buNone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E7C57-DF2C-F94A-AD98-275F74C8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130880"/>
            <a:ext cx="4902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 b="1" dirty="0"/>
              <a:t>Distribution</a:t>
            </a:r>
          </a:p>
          <a:p>
            <a:pPr marL="1270000" lvl="0" indent="0">
              <a:buNone/>
            </a:pPr>
            <a:r>
              <a:rPr sz="2000" dirty="0"/>
              <a:t>Numerically speaking, the number of observations per each value of a variable</a:t>
            </a:r>
            <a:endParaRPr lang="en-GB" sz="2000" dirty="0"/>
          </a:p>
          <a:p>
            <a:pPr marL="1270000" lvl="0" indent="0">
              <a:buNone/>
            </a:pPr>
            <a:endParaRPr sz="2000" dirty="0"/>
          </a:p>
          <a:p>
            <a:pPr lvl="0"/>
            <a:r>
              <a:rPr dirty="0"/>
              <a:t>Shows us which values occur more often and which less often</a:t>
            </a:r>
          </a:p>
          <a:p>
            <a:pPr lvl="0"/>
            <a:r>
              <a:rPr dirty="0"/>
              <a:t>The shape formed by the bars of a bar chart/histogram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_02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Distribution of Categorical Data</a:t>
            </a:r>
          </a:p>
        </p:txBody>
      </p:sp>
      <p:pic>
        <p:nvPicPr>
          <p:cNvPr id="4" name="Picture 1" descr="lecture_02_files/figure-pptx/unnamed-chunk-2-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Distribution of Continuous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Known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dirty="0"/>
              <a:t>Some shapes are “algebraically tractable”, </a:t>
            </a:r>
            <a:r>
              <a:rPr i="1" dirty="0"/>
              <a:t>i.e.</a:t>
            </a:r>
            <a:r>
              <a:rPr dirty="0"/>
              <a:t>, there is a </a:t>
            </a:r>
            <a:r>
              <a:rPr dirty="0" err="1"/>
              <a:t>maths</a:t>
            </a:r>
            <a:r>
              <a:rPr dirty="0"/>
              <a:t> formula to draw the line</a:t>
            </a:r>
          </a:p>
          <a:p>
            <a:pPr lvl="0"/>
            <a:r>
              <a:rPr dirty="0"/>
              <a:t>We can use them for statistics because they have particular known properties</a:t>
            </a:r>
          </a:p>
        </p:txBody>
      </p:sp>
      <p:pic>
        <p:nvPicPr>
          <p:cNvPr id="3" name="Picture 1" descr="lecture_02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01" y="2284520"/>
            <a:ext cx="5846605" cy="23415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dicey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6-sided die (unbiased)</a:t>
            </a:r>
          </a:p>
          <a:p>
            <a:pPr lvl="0"/>
            <a:r>
              <a:t>Each value is equally likely (e.g. the probability of getting a 6 is as likely as the probability of getting a 3)</a:t>
            </a:r>
          </a:p>
          <a:p>
            <a:pPr lvl="0"/>
            <a:r>
              <a:t>Roll it 10 times, 50 times, and 1000 times - the more roll we throw it, the more the distributions of rolls resembles the shape of the probability function</a:t>
            </a:r>
          </a:p>
        </p:txBody>
      </p:sp>
      <p:pic>
        <p:nvPicPr>
          <p:cNvPr id="4" name="Picture 1" descr="lecture_02_materials/di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_02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t>Also called the Gaussian distribution, the “bell curve”</a:t>
                </a:r>
              </a:p>
              <a:p>
                <a:pPr lvl="0"/>
                <a:r>
                  <a:t>The one you </a:t>
                </a:r>
                <a:r>
                  <a:rPr b="1"/>
                  <a:t>need to</a:t>
                </a:r>
                <a:r>
                  <a:t> understand</a:t>
                </a:r>
              </a:p>
              <a:p>
                <a:pPr lvl="0"/>
                <a:r>
                  <a:t>Continuous, unimodal, symmetrical, and bell-shaped</a:t>
                </a:r>
              </a:p>
              <a:p>
                <a:pPr lvl="1"/>
                <a:r>
                  <a:rPr i="1"/>
                  <a:t>Not every</a:t>
                </a:r>
                <a:r>
                  <a:t> symmetrical bell-shaped distribution is normal (e.g. </a:t>
                </a:r>
                <a:r>
                  <a:rPr i="1"/>
                  <a:t>t</a:t>
                </a:r>
                <a:r>
                  <a:t>)</a:t>
                </a:r>
              </a:p>
              <a:p>
                <a:pPr lvl="0"/>
                <a:r>
                  <a:t>It’s also about the proportions</a:t>
                </a:r>
              </a:p>
              <a:p>
                <a:pPr lvl="1"/>
                <a:r>
                  <a:t>The normal distribution has fixed proportions</a:t>
                </a:r>
              </a:p>
              <a:p>
                <a:pPr lvl="1"/>
                <a:r>
                  <a:t>A function of two parameters: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(mean)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(</a:t>
                </a:r>
                <a:r>
                  <a:rPr i="1"/>
                  <a:t>SD</a:t>
                </a:r>
                <a: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58" t="-1493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ecture_02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_02_materials/slide_graphics.0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8763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Area below the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 matter the particular shape of the given normal distribution, the proportions with respect to </a:t>
            </a:r>
            <a:r>
              <a:rPr i="1"/>
              <a:t>SD</a:t>
            </a:r>
            <a:r>
              <a:t> are the same</a:t>
            </a:r>
          </a:p>
          <a:p>
            <a:pPr marL="1270000" lvl="0" indent="0">
              <a:buNone/>
            </a:pPr>
            <a:r>
              <a:rPr sz="2000" b="1"/>
              <a:t>Proportions of a Normal Distribution</a:t>
            </a:r>
          </a:p>
          <a:p>
            <a:pPr lvl="0"/>
            <a:r>
              <a:rPr sz="2000" b="1"/>
              <a:t>∼68%</a:t>
            </a:r>
            <a:r>
              <a:rPr sz="2000"/>
              <a:t> of the area below the curve is within </a:t>
            </a:r>
            <a:r>
              <a:rPr sz="2000" b="1"/>
              <a:t>±1 </a:t>
            </a:r>
            <a:r>
              <a:rPr sz="2000" b="1" i="1"/>
              <a:t>SD</a:t>
            </a:r>
            <a:r>
              <a:rPr sz="2000"/>
              <a:t> from the mean</a:t>
            </a:r>
          </a:p>
          <a:p>
            <a:pPr lvl="0"/>
            <a:r>
              <a:rPr sz="2000" b="1"/>
              <a:t>95%</a:t>
            </a:r>
            <a:r>
              <a:rPr sz="2000"/>
              <a:t> of the area below the curve is within </a:t>
            </a:r>
            <a:r>
              <a:rPr sz="2000" b="1"/>
              <a:t>±1.96 </a:t>
            </a:r>
            <a:r>
              <a:rPr sz="2000" b="1" i="1"/>
              <a:t>SD</a:t>
            </a:r>
            <a:r>
              <a:rPr sz="2000"/>
              <a:t> from the mean</a:t>
            </a:r>
          </a:p>
          <a:p>
            <a:pPr lvl="0"/>
            <a:r>
              <a:rPr sz="2000" b="1"/>
              <a:t>99%</a:t>
            </a:r>
            <a:r>
              <a:rPr sz="2000"/>
              <a:t> of the area below the curve is within </a:t>
            </a:r>
            <a:r>
              <a:rPr sz="2000" b="1"/>
              <a:t>±2.58 </a:t>
            </a:r>
            <a:r>
              <a:rPr sz="2000" b="1" i="1"/>
              <a:t>SD</a:t>
            </a:r>
            <a:r>
              <a:rPr sz="2000"/>
              <a:t> from the mean</a:t>
            </a:r>
          </a:p>
          <a:p>
            <a:pPr lvl="0"/>
            <a:r>
              <a:t>These proportions make a continuous, unimodal, symmetrical, and bell-shaped distribution “normal”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Area below the normal curve</a:t>
            </a:r>
          </a:p>
        </p:txBody>
      </p:sp>
      <p:pic>
        <p:nvPicPr>
          <p:cNvPr id="3" name="Picture 1" descr="lecture_02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Critical 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Proportions to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</a:t>
            </a:r>
            <a:r>
              <a:rPr b="1"/>
              <a:t>proportions</a:t>
            </a:r>
            <a:r>
              <a:t> are always the same in a normal distribution</a:t>
            </a:r>
          </a:p>
          <a:p>
            <a:pPr lvl="0"/>
            <a:r>
              <a:t>If we know that a particular quantity is normally distributed…</a:t>
            </a:r>
          </a:p>
          <a:p>
            <a:pPr lvl="1"/>
            <a:r>
              <a:t>We know something about the </a:t>
            </a:r>
            <a:r>
              <a:rPr b="1"/>
              <a:t>probability</a:t>
            </a:r>
            <a:r>
              <a:t> of observing a particular value!</a:t>
            </a:r>
          </a:p>
          <a:p>
            <a:pPr marL="0" lvl="0" indent="0">
              <a:buNone/>
            </a:pPr>
            <a:r>
              <a:t>This essentially allows us to (numerically) quantify </a:t>
            </a:r>
            <a:r>
              <a:rPr b="1"/>
              <a:t>whether something “unusual” or “surprising”</a:t>
            </a:r>
            <a:r>
              <a:t> given a particular baseline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What’s “unusual”?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t>The average adult goes to 127 social events per year 👀</a:t>
                </a:r>
              </a:p>
              <a:p>
                <a:pPr lvl="0"/>
                <a:r>
                  <a:t>The standard deviation is 40 - this is the average difference between each individual’s number of social events and the population value of 127</a:t>
                </a:r>
              </a:p>
              <a:p>
                <a:pPr lvl="0"/>
                <a:r>
                  <a:t>This means that:</a:t>
                </a:r>
              </a:p>
              <a:p>
                <a:pPr lvl="1"/>
                <a:r>
                  <a:t>68% of people attend between 87 and 167 social events per year (127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t> 40)</a:t>
                </a:r>
              </a:p>
              <a:p>
                <a:pPr lvl="1"/>
                <a:r>
                  <a:t>95% of people attend between 48.6 and 205.4 social events per year (127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t> 1.96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t> 40)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3" t="-1493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ecture_02_files/figure-pptx/unnamed-chunk-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What’s “unusual”?</a:t>
            </a:r>
          </a:p>
        </p:txBody>
      </p:sp>
      <p:pic>
        <p:nvPicPr>
          <p:cNvPr id="3" name="Picture 1" descr="lecture_02_materials/peanuts-charli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2762" y="244276"/>
            <a:ext cx="552799" cy="10542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lecture_02_files/figure-pptx/unnamed-chunk-1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4333C-1CE9-9F44-A57C-D6B65FD36ED0}"/>
              </a:ext>
            </a:extLst>
          </p:cNvPr>
          <p:cNvSpPr txBox="1"/>
          <p:nvPr/>
        </p:nvSpPr>
        <p:spPr>
          <a:xfrm>
            <a:off x="683287" y="1828799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Meet Charlie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Charlie goes to 57 social events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70 events below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Charlie unusual?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What’s “unusual”?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How common is Charlie’s score of 57 ?</a:t>
            </a:r>
          </a:p>
          <a:p>
            <a:pPr lvl="0"/>
            <a:r>
              <a:t>Shaded area: proportion of the population that attends more social events than Charlie.</a:t>
            </a:r>
          </a:p>
          <a:p>
            <a:pPr lvl="0"/>
            <a:r>
              <a:t>Non-shaded area: proportion of people who attend fewer events than Charlie</a:t>
            </a:r>
          </a:p>
        </p:txBody>
      </p:sp>
      <p:pic>
        <p:nvPicPr>
          <p:cNvPr id="3" name="Picture 1" descr="lecture_02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out proportions - the long way around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lvl="0"/>
                <a:r>
                  <a:rPr dirty="0"/>
                  <a:t>We can convert our distributions in </a:t>
                </a:r>
                <a:r>
                  <a:rPr b="1" dirty="0"/>
                  <a:t>standard normal distribution</a:t>
                </a:r>
                <a:r>
                  <a:rPr dirty="0"/>
                  <a:t> by </a:t>
                </a:r>
                <a:r>
                  <a:rPr dirty="0" err="1"/>
                  <a:t>standardising</a:t>
                </a:r>
                <a:r>
                  <a:rPr dirty="0"/>
                  <a:t> the scores (number of events attended)</a:t>
                </a:r>
              </a:p>
              <a:p>
                <a:pPr lvl="0"/>
                <a:r>
                  <a:rPr dirty="0"/>
                  <a:t>In a standard normal distribution: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= 0,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dirty="0"/>
                  <a:t> = 1</a:t>
                </a:r>
                <a:endParaRPr lang="en-GB" dirty="0"/>
              </a:p>
              <a:p>
                <a:pPr lvl="0"/>
                <a:endParaRPr dirty="0"/>
              </a:p>
              <a:p>
                <a:pPr marL="1270000" lvl="0" indent="0">
                  <a:buNone/>
                </a:pPr>
                <a:r>
                  <a:rPr sz="2000" b="1" dirty="0" err="1"/>
                  <a:t>Standardisation</a:t>
                </a:r>
                <a:endParaRPr sz="2000" b="1" dirty="0"/>
              </a:p>
              <a:p>
                <a:pPr marL="1270000" lvl="0" indent="0">
                  <a:buNone/>
                </a:pPr>
                <a:r>
                  <a:rPr sz="2000" dirty="0"/>
                  <a:t>The process of </a:t>
                </a:r>
                <a:r>
                  <a:rPr sz="2000" b="1" dirty="0"/>
                  <a:t>transforming</a:t>
                </a:r>
                <a:r>
                  <a:rPr sz="2000" dirty="0"/>
                  <a:t> any distribution into one with a mean of 0 and </a:t>
                </a:r>
                <a:r>
                  <a:rPr sz="2000" i="1" dirty="0"/>
                  <a:t>SD</a:t>
                </a:r>
                <a:r>
                  <a:rPr sz="2000" dirty="0"/>
                  <a:t> of 1. Also known as the process of transforming variables </a:t>
                </a:r>
                <a:r>
                  <a:rPr sz="2000" b="1" dirty="0"/>
                  <a:t>into </a:t>
                </a:r>
                <a:r>
                  <a:rPr sz="2000" b="1" i="1" dirty="0"/>
                  <a:t>Z</a:t>
                </a:r>
                <a:r>
                  <a:rPr sz="2000" b="1" dirty="0"/>
                  <a:t>-scores</a:t>
                </a:r>
                <a:r>
                  <a:rPr sz="2000" dirty="0"/>
                  <a:t>. We can transform into </a:t>
                </a:r>
                <a:r>
                  <a:rPr sz="2000" i="1" dirty="0"/>
                  <a:t>Z</a:t>
                </a:r>
                <a:r>
                  <a:rPr sz="2000" dirty="0"/>
                  <a:t>-scores by subtracting each score from the </a:t>
                </a:r>
                <a:r>
                  <a:rPr sz="2000" b="1" dirty="0"/>
                  <a:t>mean</a:t>
                </a:r>
                <a:r>
                  <a:rPr sz="2000" dirty="0"/>
                  <a:t> and then dividing by </a:t>
                </a:r>
                <a:r>
                  <a:rPr sz="2000" b="1" dirty="0"/>
                  <a:t>standard deviation</a:t>
                </a:r>
                <a:r>
                  <a:rPr sz="2000" dirty="0"/>
                  <a:t>.</a:t>
                </a:r>
              </a:p>
              <a:p>
                <a:pPr marL="1270000" lvl="0" indent="0">
                  <a:buNone/>
                </a:pPr>
                <a:r>
                  <a:rPr sz="2000" dirty="0"/>
                  <a:t>For example, take scores 1, 4, 6 and 3. Their mean is M = 3.5 , and </a:t>
                </a:r>
                <a:r>
                  <a:rPr sz="2000" i="1" dirty="0"/>
                  <a:t>SD =</a:t>
                </a:r>
                <a:r>
                  <a:rPr sz="2000" dirty="0"/>
                  <a:t> 2.08 . We can work out the </a:t>
                </a:r>
                <a:r>
                  <a:rPr sz="2000" i="1" dirty="0"/>
                  <a:t>Z</a:t>
                </a:r>
                <a:r>
                  <a:rPr sz="2000" dirty="0"/>
                  <a:t>-scores as:</a:t>
                </a:r>
              </a:p>
              <a:p>
                <a:pPr marL="127000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1−3.5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2.08</m:t>
                        </m:r>
                      </m:den>
                    </m:f>
                  </m:oMath>
                </a14:m>
                <a:r>
                  <a:rPr sz="2000" dirty="0"/>
                  <a:t> = -0.72</a:t>
                </a:r>
              </a:p>
              <a:p>
                <a:pPr marL="127000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4−3.5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2.08</m:t>
                        </m:r>
                      </m:den>
                    </m:f>
                  </m:oMath>
                </a14:m>
                <a:r>
                  <a:rPr sz="2000" dirty="0"/>
                  <a:t> = 0.73</a:t>
                </a:r>
              </a:p>
              <a:p>
                <a:pPr marL="127000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6−3.5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2.08</m:t>
                        </m:r>
                      </m:den>
                    </m:f>
                  </m:oMath>
                </a14:m>
                <a:r>
                  <a:rPr sz="2000" dirty="0"/>
                  <a:t> = 1.68</a:t>
                </a:r>
              </a:p>
              <a:p>
                <a:pPr marL="127000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3−3.5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2.08</m:t>
                        </m:r>
                      </m:den>
                    </m:f>
                  </m:oMath>
                </a14:m>
                <a:r>
                  <a:rPr sz="2000" dirty="0"/>
                  <a:t> = 0.24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out proportions - the long way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transform Charlie’s score of 57 into a </a:t>
            </a:r>
            <a:r>
              <a:rPr i="1"/>
              <a:t>Z</a:t>
            </a:r>
            <a:r>
              <a:t>-score:</a:t>
            </a:r>
          </a:p>
          <a:p>
            <a:pPr lvl="0"/>
            <a:r>
              <a:rPr i="1"/>
              <a:t>M</a:t>
            </a:r>
            <a:r>
              <a:t> = 127</a:t>
            </a:r>
          </a:p>
          <a:p>
            <a:pPr lvl="0"/>
            <a:r>
              <a:rPr i="1"/>
              <a:t>SD</a:t>
            </a:r>
            <a:r>
              <a:t> = 40</a:t>
            </a:r>
          </a:p>
          <a:p>
            <a:pPr marL="0" lvl="0" indent="0">
              <a:buNone/>
            </a:pPr>
            <a:r>
              <a:rPr i="1"/>
              <a:t>Z</a:t>
            </a:r>
            <a:r>
              <a:t> = (57 - 127) / 40 = -1.75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_02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lecture_02_files/figure-pptx/unnamed-chunk-1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PSAs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Register your </a:t>
            </a:r>
            <a:r>
              <a:rPr b="1"/>
              <a:t>Kahoot</a:t>
            </a:r>
            <a:r>
              <a:t> username: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https://canvas.sussex.ac.uk/courses/27531/quizzes</a:t>
            </a:r>
          </a:p>
        </p:txBody>
      </p:sp>
      <p:pic>
        <p:nvPicPr>
          <p:cNvPr id="4" name="Picture 1" descr="lecture_02_materials/kahoot_usernam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27200"/>
            <a:ext cx="4038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EDA99-8340-3D49-ACD6-2F2CD224B039}"/>
              </a:ext>
            </a:extLst>
          </p:cNvPr>
          <p:cNvSpPr txBox="1"/>
          <p:nvPr/>
        </p:nvSpPr>
        <p:spPr>
          <a:xfrm>
            <a:off x="5154804" y="1063229"/>
            <a:ext cx="3617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Make sure you can see all the channels on </a:t>
            </a:r>
            <a:r>
              <a:rPr lang="en-GB" sz="1400" b="1" dirty="0"/>
              <a:t>Discord</a:t>
            </a:r>
            <a:r>
              <a:rPr lang="en-GB" sz="1400" dirty="0"/>
              <a:t>: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158D4-61FB-454C-8152-98EB8C1B5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87" y="1498727"/>
            <a:ext cx="1861740" cy="338947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Working out proportions - the long way around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Perks of standardized scores - we know </a:t>
            </a:r>
            <a:r>
              <a:rPr i="1"/>
              <a:t>exactly</a:t>
            </a:r>
            <a:r>
              <a:t> how probable each Z-score is</a:t>
            </a:r>
          </a:p>
          <a:p>
            <a:pPr lvl="0"/>
            <a:r>
              <a:t>Optional: Look up the probability of Z</a:t>
            </a:r>
            <a:r>
              <a:rPr baseline="-25000"/>
              <a:t>Charlie</a:t>
            </a:r>
            <a:r>
              <a:t> = -1.75 in a Z-table - e.g. </a:t>
            </a:r>
            <a:r>
              <a:rPr>
                <a:hlinkClick r:id="rId2"/>
              </a:rPr>
              <a:t>https://www.z-table.com/</a:t>
            </a:r>
            <a:r>
              <a:t> (or use R)</a:t>
            </a:r>
          </a:p>
          <a:p>
            <a:pPr lvl="0"/>
            <a:r>
              <a:t>The probability of obtaining a is around 0.04 - so only 4 % of people go to </a:t>
            </a:r>
            <a:r>
              <a:rPr b="1"/>
              <a:t>fewer</a:t>
            </a:r>
            <a:r>
              <a:t> social events than Charlie (non-shaded area)</a:t>
            </a:r>
          </a:p>
          <a:p>
            <a:pPr lvl="0"/>
            <a:r>
              <a:t>The area under the curve is equal to 1 - so the remaning shaded area represents 1- 0.04 = 0.96 or 96 % (people who attend </a:t>
            </a:r>
            <a:r>
              <a:rPr b="1"/>
              <a:t>more</a:t>
            </a:r>
            <a:r>
              <a:t> social events per year than charlie)</a:t>
            </a:r>
          </a:p>
        </p:txBody>
      </p:sp>
      <p:pic>
        <p:nvPicPr>
          <p:cNvPr id="3" name="Picture 1" descr="lecture_02_files/figure-pptx/unnamed-chunk-1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46200"/>
            <a:ext cx="51054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out proportions - the quickR 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Using the Z-score and </a:t>
            </a:r>
            <a:r>
              <a:rPr b="1"/>
              <a:t>standard normal distribution:</a:t>
            </a:r>
          </a:p>
          <a:p>
            <a:pPr lvl="0"/>
            <a:r>
              <a:t>charlie_z = -1.75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pnorm</a:t>
            </a:r>
            <a:r>
              <a:rPr>
                <a:solidFill>
                  <a:srgbClr val="003B4F"/>
                </a:solidFill>
                <a:latin typeface="Courier"/>
              </a:rPr>
              <a:t>(charlie_z,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0.9599408</a:t>
            </a:r>
          </a:p>
        </p:txBody>
      </p:sp>
      <p:pic>
        <p:nvPicPr>
          <p:cNvPr id="4" name="Picture 1" descr="lecture_02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Using the </a:t>
            </a:r>
            <a:r>
              <a:rPr b="1"/>
              <a:t>original</a:t>
            </a:r>
            <a:r>
              <a:t> scores and distributional properties:</a:t>
            </a:r>
          </a:p>
          <a:p>
            <a:pPr lvl="0"/>
            <a:r>
              <a:t>charlie_events = 57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pnorm</a:t>
            </a:r>
            <a:r>
              <a:rPr>
                <a:solidFill>
                  <a:srgbClr val="003B4F"/>
                </a:solidFill>
                <a:latin typeface="Courier"/>
              </a:rPr>
              <a:t>(charlie_events,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0.9599408</a:t>
            </a:r>
          </a:p>
        </p:txBody>
      </p:sp>
      <p:pic>
        <p:nvPicPr>
          <p:cNvPr id="6" name="Picture 1" descr="lecture_02_files/figure-pptx/unnamed-chunk-2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Working out critical values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269981" cy="3518297"/>
          </a:xfrm>
        </p:spPr>
        <p:txBody>
          <a:bodyPr>
            <a:normAutofit/>
          </a:bodyPr>
          <a:lstStyle/>
          <a:p>
            <a:pPr lvl="0"/>
            <a:r>
              <a:rPr sz="1400" dirty="0"/>
              <a:t>Sometimes we want to find a value in a distribution that defines a cut-off point - for example top 5%.</a:t>
            </a:r>
            <a:endParaRPr lang="en-GB" sz="1400" dirty="0"/>
          </a:p>
          <a:p>
            <a:pPr lvl="0"/>
            <a:endParaRPr sz="1400" dirty="0"/>
          </a:p>
          <a:p>
            <a:pPr marL="1270000" lvl="0" indent="0">
              <a:buNone/>
            </a:pPr>
            <a:r>
              <a:rPr sz="1400" b="1" dirty="0"/>
              <a:t>Critical Value</a:t>
            </a:r>
          </a:p>
          <a:p>
            <a:pPr marL="1270000" lvl="0" indent="0">
              <a:buNone/>
            </a:pPr>
            <a:r>
              <a:rPr sz="1400" dirty="0"/>
              <a:t>A value that cuts off a specific proportion of a distribution</a:t>
            </a:r>
            <a:endParaRPr lang="en-GB" sz="1400" dirty="0"/>
          </a:p>
          <a:p>
            <a:pPr marL="1270000" lvl="0" indent="0">
              <a:buNone/>
            </a:pPr>
            <a:endParaRPr lang="en-GB" sz="1400" dirty="0"/>
          </a:p>
          <a:p>
            <a:pPr marL="1270000" lvl="0" indent="0">
              <a:buNone/>
            </a:pPr>
            <a:endParaRPr sz="1400" dirty="0"/>
          </a:p>
          <a:p>
            <a:pPr lvl="0"/>
            <a:r>
              <a:rPr sz="1400" dirty="0"/>
              <a:t>How many events would Charlie need to go to, if he wanted to be among top 5% of social-event-goers on the planet?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out critical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32606"/>
            <a:ext cx="4040188" cy="479822"/>
          </a:xfrm>
        </p:spPr>
        <p:txBody>
          <a:bodyPr>
            <a:noAutofit/>
          </a:bodyPr>
          <a:lstStyle/>
          <a:p>
            <a:pPr lvl="0"/>
            <a:r>
              <a:rPr sz="1400" b="0" dirty="0"/>
              <a:t>We could work backwards through </a:t>
            </a:r>
            <a:r>
              <a:rPr sz="1400" b="0" i="1" dirty="0"/>
              <a:t>Z</a:t>
            </a:r>
            <a:r>
              <a:rPr sz="1400" b="0" dirty="0"/>
              <a:t>-scores: find a </a:t>
            </a:r>
            <a:r>
              <a:rPr sz="1400" b="0" i="1" dirty="0"/>
              <a:t>Z</a:t>
            </a:r>
            <a:r>
              <a:rPr sz="1400" b="0" dirty="0"/>
              <a:t>-score that corresponds to the probability of 0.95, then transform the </a:t>
            </a:r>
            <a:r>
              <a:rPr sz="1400" b="0" i="1" dirty="0"/>
              <a:t>Z</a:t>
            </a:r>
            <a:r>
              <a:rPr sz="1400" b="0" dirty="0"/>
              <a:t>-score into the original score.</a:t>
            </a:r>
          </a:p>
          <a:p>
            <a:pPr lvl="1"/>
            <a:r>
              <a:rPr sz="1400" b="0" dirty="0"/>
              <a:t>Or use R.</a:t>
            </a:r>
          </a:p>
          <a:p>
            <a:pPr lvl="0"/>
            <a:r>
              <a:rPr sz="1400" b="0" dirty="0"/>
              <a:t>Charlie would need to attend 193 social events per year (that’s 3.7 events per week! 😱 ) if he wanted to be in the top 5% of event-goers.</a:t>
            </a:r>
          </a:p>
          <a:p>
            <a:pPr lvl="0"/>
            <a:r>
              <a:rPr sz="1400" b="0" dirty="0"/>
              <a:t>This is 136 more events than he attends at the moment.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200" dirty="0" err="1">
                <a:solidFill>
                  <a:srgbClr val="4758AB"/>
                </a:solidFill>
                <a:latin typeface="Courier"/>
              </a:rPr>
              <a:t>qnorm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p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0.95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mean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127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40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[1] 192.7941</a:t>
            </a:r>
          </a:p>
        </p:txBody>
      </p:sp>
      <p:pic>
        <p:nvPicPr>
          <p:cNvPr id="4" name="Picture 1" descr="lecture_02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625600"/>
            <a:ext cx="3454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One more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91151"/>
            <a:ext cx="4040188" cy="479822"/>
          </a:xfrm>
        </p:spPr>
        <p:txBody>
          <a:bodyPr>
            <a:noAutofit/>
          </a:bodyPr>
          <a:lstStyle/>
          <a:p>
            <a:pPr lvl="0"/>
            <a:r>
              <a:rPr sz="1200" dirty="0"/>
              <a:t>Patty attends 190 events per year. Is she in the top 10% of event goers?</a:t>
            </a:r>
          </a:p>
          <a:p>
            <a:pPr lvl="0"/>
            <a:r>
              <a:rPr sz="1200" dirty="0"/>
              <a:t>In a normal distribution with </a:t>
            </a:r>
            <a:r>
              <a:rPr sz="1200" i="1" dirty="0"/>
              <a:t>M</a:t>
            </a:r>
            <a:r>
              <a:rPr sz="1200" dirty="0"/>
              <a:t> = 127 (social events attended per year) and </a:t>
            </a:r>
            <a:r>
              <a:rPr sz="1200" i="1" dirty="0"/>
              <a:t>SD</a:t>
            </a:r>
            <a:r>
              <a:rPr sz="1200" dirty="0"/>
              <a:t> = 40, an individual would have to attend 178 events or more to be in the top 10% of event goers.</a:t>
            </a:r>
          </a:p>
          <a:p>
            <a:pPr lvl="0"/>
            <a:r>
              <a:rPr sz="1200" dirty="0"/>
              <a:t>Therefore, with 190 events attended per year Patty is in the top 10%.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200" dirty="0" err="1">
                <a:solidFill>
                  <a:srgbClr val="4758AB"/>
                </a:solidFill>
                <a:latin typeface="Courier"/>
              </a:rPr>
              <a:t>qnorm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</a:t>
            </a:r>
            <a:r>
              <a:rPr sz="1200" dirty="0">
                <a:solidFill>
                  <a:srgbClr val="657422"/>
                </a:solidFill>
                <a:latin typeface="Courier"/>
              </a:rPr>
              <a:t>p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0.9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>
                <a:solidFill>
                  <a:srgbClr val="657422"/>
                </a:solidFill>
                <a:latin typeface="Courier"/>
              </a:rPr>
              <a:t>mean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127</a:t>
            </a:r>
            <a:r>
              <a:rPr sz="12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20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sz="12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200" dirty="0">
                <a:solidFill>
                  <a:srgbClr val="003B4F"/>
                </a:solidFill>
                <a:latin typeface="Courier"/>
              </a:rPr>
              <a:t> </a:t>
            </a:r>
            <a:r>
              <a:rPr sz="1200" dirty="0">
                <a:solidFill>
                  <a:srgbClr val="AD0000"/>
                </a:solidFill>
                <a:latin typeface="Courier"/>
              </a:rPr>
              <a:t>40</a:t>
            </a:r>
            <a:r>
              <a:rPr sz="12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[1] 178.2621</a:t>
            </a:r>
          </a:p>
        </p:txBody>
      </p:sp>
      <p:pic>
        <p:nvPicPr>
          <p:cNvPr id="4" name="Picture 1" descr="lecture_02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625600"/>
            <a:ext cx="3454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This idea of the </a:t>
            </a:r>
            <a:r>
              <a:rPr b="1"/>
              <a:t>probability</a:t>
            </a:r>
            <a:r>
              <a:t> of encountering a certain value, given a specific distribution, is </a:t>
            </a:r>
            <a:r>
              <a:rPr b="1"/>
              <a:t>absolutely fundamental</a:t>
            </a:r>
            <a:r>
              <a:t> to everything we will do this term!</a:t>
            </a:r>
          </a:p>
          <a:p>
            <a:pPr lvl="1"/>
            <a:r>
              <a:t>If you feel a bit shaky on it now, don’t worry - we’ll practice it more</a:t>
            </a:r>
          </a:p>
          <a:p>
            <a:pPr lvl="0"/>
            <a:r>
              <a:t>For now, focus on:</a:t>
            </a:r>
          </a:p>
          <a:p>
            <a:pPr lvl="1"/>
            <a:r>
              <a:t>Revising the logic above</a:t>
            </a:r>
          </a:p>
          <a:p>
            <a:pPr lvl="1"/>
            <a:r>
              <a:t>Learning the definitions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Sampling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Values to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 just saw the relationship between a </a:t>
            </a:r>
            <a:r>
              <a:rPr b="1"/>
              <a:t>value</a:t>
            </a:r>
            <a:r>
              <a:t> and its (known) </a:t>
            </a:r>
            <a:r>
              <a:rPr b="1"/>
              <a:t>distribution</a:t>
            </a:r>
          </a:p>
          <a:p>
            <a:pPr lvl="0"/>
            <a:r>
              <a:t>Next let’s talk about the relationship between a </a:t>
            </a:r>
            <a:r>
              <a:rPr b="1"/>
              <a:t>sample statistic</a:t>
            </a:r>
            <a:r>
              <a:t> and its </a:t>
            </a:r>
            <a:r>
              <a:rPr b="1"/>
              <a:t>sampling distribution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from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Collecting data on a variable = randomly sampling from distribution</a:t>
            </a:r>
          </a:p>
          <a:p>
            <a:pPr marL="1270000" lvl="0" indent="0">
              <a:buNone/>
            </a:pPr>
            <a:r>
              <a:rPr sz="2000" b="1"/>
              <a:t>Sample</a:t>
            </a:r>
          </a:p>
          <a:p>
            <a:pPr marL="1270000" lvl="0" indent="0">
              <a:buNone/>
            </a:pPr>
            <a:r>
              <a:rPr sz="2000"/>
              <a:t>A (usually randomly) selected subset of values of a particular size (e.g., 10, 50) taken from a larger pool of values, often the population</a:t>
            </a:r>
          </a:p>
          <a:p>
            <a:pPr lvl="0"/>
            <a:r>
              <a:t>Many variables come from a </a:t>
            </a:r>
            <a:r>
              <a:rPr b="1"/>
              <a:t>normal distribution</a:t>
            </a:r>
          </a:p>
          <a:p>
            <a:pPr lvl="0"/>
            <a:r>
              <a:t>Some variables might come from other distributions</a:t>
            </a:r>
          </a:p>
          <a:p>
            <a:pPr lvl="1"/>
            <a:r>
              <a:t>Reaction times: </a:t>
            </a:r>
            <a:r>
              <a:rPr i="1"/>
              <a:t>log-normal</a:t>
            </a:r>
            <a:r>
              <a:t> distribution</a:t>
            </a:r>
          </a:p>
          <a:p>
            <a:pPr lvl="1"/>
            <a:r>
              <a:t>Number of annual casualties due to horse kicks: </a:t>
            </a:r>
            <a:r>
              <a:rPr i="1"/>
              <a:t>Poisson</a:t>
            </a:r>
            <a:r>
              <a:t> distribution</a:t>
            </a:r>
          </a:p>
          <a:p>
            <a:pPr lvl="1"/>
            <a:r>
              <a:t>Passes/fails on an exam: </a:t>
            </a:r>
            <a:r>
              <a:rPr i="1"/>
              <a:t>binomial</a:t>
            </a:r>
            <a:r>
              <a:t>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more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So far, we looked at a score of </a:t>
            </a:r>
            <a:r>
              <a:rPr b="1"/>
              <a:t>one</a:t>
            </a:r>
            <a:r>
              <a:t> (unsociable) individual</a:t>
            </a:r>
          </a:p>
          <a:p>
            <a:pPr lvl="0"/>
            <a:r>
              <a:t>In research, we typically work with scores of </a:t>
            </a:r>
            <a:r>
              <a:rPr b="1"/>
              <a:t>many</a:t>
            </a:r>
            <a:r>
              <a:t> individuals - we collect a sample.</a:t>
            </a:r>
          </a:p>
          <a:p>
            <a:pPr lvl="0"/>
            <a:r>
              <a:t>Samples from the same population will be different from one another</a:t>
            </a:r>
          </a:p>
          <a:p>
            <a:pPr lvl="0"/>
            <a:r>
              <a:t>We can ask 6 people how many events they go to. Then ask 6 different people the next day - everyone’s score will be different.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as 6 people about their event-going:</a:t>
            </a:r>
            <a:br/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[1]  94.72075 134.76754 125.31043 120.08560 232.28828 117.47832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repeat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142.32235 136.06493 118.61234  96.26304  90.73451 162.95180</a:t>
            </a:r>
          </a:p>
        </p:txBody>
      </p:sp>
      <p:pic>
        <p:nvPicPr>
          <p:cNvPr id="4" name="Picture 1" descr="lecture_02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Analysing Data Roadmap</a:t>
            </a:r>
          </a:p>
        </p:txBody>
      </p:sp>
      <p:pic>
        <p:nvPicPr>
          <p:cNvPr id="3" name="Picture 1" descr="lecture_02_materials/and_roadmap.0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825609"/>
            <a:ext cx="7315200" cy="41119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from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t>Statistics (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t>, etc.) of two samples will be different</a:t>
                </a:r>
              </a:p>
              <a:p>
                <a:pPr lvl="0"/>
                <a:r>
                  <a:rPr b="1"/>
                  <a:t>Sample</a:t>
                </a:r>
                <a:r>
                  <a:t> statistic (e.g.,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) will likely differ from the </a:t>
                </a:r>
                <a:r>
                  <a:rPr b="1"/>
                  <a:t>population</a:t>
                </a:r>
                <a:r>
                  <a:t> parameter (e.g.,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sample_day_1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sample_day_2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(sample_day_1)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133.3792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(sample_day_2)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126.1106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2239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Sampling from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Statistics (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</m:oMath>
            </a14:m>
            <a:r>
              <a:t>, etc.) of two samples will be different</a:t>
            </a:r>
          </a:p>
          <a:p>
            <a:pPr lvl="0"/>
            <a:r>
              <a:rPr b="1"/>
              <a:t>Sample</a:t>
            </a:r>
            <a:r>
              <a:t> statistic (e.g.,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</m:oMath>
            </a14:m>
            <a:r>
              <a:t>) will likely differ from the </a:t>
            </a:r>
            <a:r>
              <a:rPr b="1"/>
              <a:t>population</a:t>
            </a:r>
            <a:r>
              <a:t> parameter (e.g.,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)</a:t>
            </a:r>
          </a:p>
        </p:txBody>
      </p:sp>
      <p:pic>
        <p:nvPicPr>
          <p:cNvPr id="3" name="Picture 1" descr="lecture_02_files/figure-pptx/unnamed-chunk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t>If we took </a:t>
                </a:r>
                <a:r>
                  <a:rPr i="1"/>
                  <a:t>many</a:t>
                </a:r>
                <a:r>
                  <a:t> samples of a given size (say </a:t>
                </a:r>
                <a:r>
                  <a:rPr i="1"/>
                  <a:t>N = 50</a:t>
                </a:r>
                <a:r>
                  <a:t>) from the population and each time calculated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the means would have their own distribution</a:t>
                </a:r>
              </a:p>
              <a:p>
                <a:pPr marL="1270000" lvl="0" indent="0">
                  <a:buNone/>
                </a:pPr>
                <a:r>
                  <a:rPr sz="2000" b="1"/>
                  <a:t>Sampling Distribution (of the Mean)</a:t>
                </a:r>
              </a:p>
              <a:p>
                <a:pPr marL="1270000" lvl="0" indent="0">
                  <a:buNone/>
                </a:pPr>
                <a:r>
                  <a:rPr sz="2000"/>
                  <a:t>The distribution of the means of </a:t>
                </a:r>
                <a:r>
                  <a:rPr sz="2000" i="1"/>
                  <a:t>many</a:t>
                </a:r>
                <a:r>
                  <a:rPr sz="2000"/>
                  <a:t> samples of a particular size.</a:t>
                </a:r>
              </a:p>
              <a:p>
                <a:pPr marL="1270000" lvl="0" indent="0">
                  <a:buNone/>
                </a:pPr>
                <a:r>
                  <a:rPr sz="2000"/>
                  <a:t>The distribution is normal and centred around the </a:t>
                </a:r>
                <a:r>
                  <a:rPr sz="2000" b="1"/>
                  <a:t>true population mean</a:t>
                </a:r>
                <a:r>
                  <a:rPr sz="200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/>
              </a:p>
              <a:p>
                <a:pPr lvl="0"/>
                <a:r>
                  <a:t>Every statistic has its own sampling distribution (not all normal though!)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19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many_sample_means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(many_sample_means)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127.0259</a:t>
            </a:r>
          </a:p>
        </p:txBody>
      </p:sp>
      <p:pic>
        <p:nvPicPr>
          <p:cNvPr id="3" name="Picture 1" descr="lecture_02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You’ve just seen the </a:t>
            </a:r>
            <a:r>
              <a:rPr b="1">
                <a:hlinkClick r:id="rId2"/>
              </a:rPr>
              <a:t>Central Limit Theorem</a:t>
            </a:r>
            <a:r>
              <a:t> in action.</a:t>
            </a:r>
          </a:p>
          <a:p>
            <a:pPr lvl="0"/>
            <a:r>
              <a:t>As </a:t>
            </a:r>
            <a:r>
              <a:rPr i="1"/>
              <a:t>N</a:t>
            </a:r>
            <a:r>
              <a:t> gets larger, the sampling distribution of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</m:oMath>
            </a14:m>
            <a:r>
              <a:t> tends towards a normal distribution with </a:t>
            </a:r>
            <a:r>
              <a:rPr b="1"/>
              <a:t>mean =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0"/>
            <a:r>
              <a:t>True no matter the shape of the population distribution!</a:t>
            </a:r>
          </a:p>
          <a:p>
            <a:pPr lvl="1"/>
            <a:r>
              <a:rPr i="1"/>
              <a:t>“Central”</a:t>
            </a:r>
            <a:r>
              <a:t> as in </a:t>
            </a:r>
            <a:r>
              <a:rPr i="1"/>
              <a:t>“really important”</a:t>
            </a:r>
            <a:r>
              <a:t> because, well, it is!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Take a sample</a:t>
            </a:r>
          </a:p>
          <a:p>
            <a:pPr lvl="0"/>
            <a:r>
              <a:t>Compute the mean</a:t>
            </a:r>
          </a:p>
          <a:p>
            <a:pPr lvl="0"/>
            <a:r>
              <a:t>Put it on the plot below</a:t>
            </a:r>
          </a:p>
          <a:p>
            <a:pPr lvl="0"/>
            <a:r>
              <a:t>Repeat</a:t>
            </a:r>
          </a:p>
        </p:txBody>
      </p:sp>
      <p:pic>
        <p:nvPicPr>
          <p:cNvPr id="4" name="Picture 1" descr="lecture_02_materials/clt_small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045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One more peek at the dice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dirty="0"/>
              <a:t>We know that dice rolls are uniformly distributed - each number is equally likely</a:t>
            </a:r>
          </a:p>
          <a:p>
            <a:pPr lvl="0"/>
            <a:r>
              <a:rPr dirty="0"/>
              <a:t>What if we calculate an average roll?</a:t>
            </a:r>
          </a:p>
        </p:txBody>
      </p:sp>
      <p:pic>
        <p:nvPicPr>
          <p:cNvPr id="3" name="Picture 1" descr="lecture_02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4435" y="2016778"/>
            <a:ext cx="7733535" cy="25778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One more peek at the dice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822641" cy="3518297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dice_rolls_6 &lt;- </a:t>
            </a:r>
            <a:r>
              <a:rPr dirty="0">
                <a:solidFill>
                  <a:srgbClr val="4758AB"/>
                </a:solidFill>
                <a:latin typeface="Courier"/>
              </a:rPr>
              <a:t>replicate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10000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50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x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ggplot2</a:t>
            </a:r>
            <a:r>
              <a:rPr dirty="0">
                <a:solidFill>
                  <a:srgbClr val="5E5E5E"/>
                </a:solidFill>
                <a:latin typeface="Courier"/>
              </a:rPr>
              <a:t>::</a:t>
            </a:r>
            <a:r>
              <a:rPr dirty="0" err="1">
                <a:solidFill>
                  <a:srgbClr val="4758AB"/>
                </a:solidFill>
                <a:latin typeface="Courier"/>
              </a:rPr>
              <a:t>ggplot</a:t>
            </a:r>
            <a:r>
              <a:rPr dirty="0">
                <a:solidFill>
                  <a:srgbClr val="003B4F"/>
                </a:solidFill>
                <a:latin typeface="Courier"/>
              </a:rPr>
              <a:t>()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geom_histogram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aes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x =</a:t>
            </a:r>
            <a:r>
              <a:rPr dirty="0">
                <a:solidFill>
                  <a:srgbClr val="003B4F"/>
                </a:solidFill>
                <a:latin typeface="Courier"/>
              </a:rPr>
              <a:t> dice_rolls_6), </a:t>
            </a:r>
            <a:r>
              <a:rPr dirty="0" err="1">
                <a:solidFill>
                  <a:srgbClr val="657422"/>
                </a:solidFill>
                <a:latin typeface="Courier"/>
              </a:rPr>
              <a:t>binwidth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0.1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fill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darkcyan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colour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"white"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labs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x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"Average roll value"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theme_minimal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base_size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15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lecture_02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7095" y="2674077"/>
            <a:ext cx="6300161" cy="22881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CLT governs a lot of processes where randomness and sampling are involved.</a:t>
            </a:r>
          </a:p>
          <a:p>
            <a:pPr lvl="0"/>
            <a:r>
              <a:t>This is extremely useful for research - our tests are not immediately doomed if we collect a messy sample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Take-home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There are many mathematically well-described </a:t>
            </a:r>
            <a:r>
              <a:rPr i="1"/>
              <a:t>distributions</a:t>
            </a:r>
          </a:p>
          <a:p>
            <a:pPr lvl="0"/>
            <a:r>
              <a:t>Normal (Gaussian) distribution is one of them</a:t>
            </a:r>
          </a:p>
          <a:p>
            <a:pPr lvl="1"/>
            <a:r>
              <a:t>Continuous, unimodal, symmetrical, bell-shaped</a:t>
            </a:r>
          </a:p>
          <a:p>
            <a:pPr lvl="1"/>
            <a:r>
              <a:t>Must have the right proportions to be normal!</a:t>
            </a:r>
          </a:p>
          <a:p>
            <a:pPr lvl="1"/>
            <a:r>
              <a:t>We can use these proportions to work out critical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Speaking stats</a:t>
            </a:r>
          </a:p>
          <a:p>
            <a:pPr lvl="0"/>
            <a:r>
              <a:t>Distributions</a:t>
            </a:r>
          </a:p>
          <a:p>
            <a:pPr lvl="1"/>
            <a:r>
              <a:t>More about the normal distribution</a:t>
            </a:r>
          </a:p>
          <a:p>
            <a:pPr lvl="0"/>
            <a:r>
              <a:t>Sampling</a:t>
            </a:r>
          </a:p>
          <a:p>
            <a:pPr lvl="1"/>
            <a:r>
              <a:t>Sampling distribution</a:t>
            </a:r>
          </a:p>
          <a:p>
            <a:pPr lvl="1"/>
            <a:r>
              <a:t>Central Limit Theorem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Take-home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Statistics of random samples differ from parameters of a population</a:t>
            </a:r>
          </a:p>
          <a:p>
            <a:pPr lvl="0"/>
            <a:r>
              <a:t>As </a:t>
            </a:r>
            <a:r>
              <a:rPr i="1"/>
              <a:t>N</a:t>
            </a:r>
            <a:r>
              <a:t> gets bigger, sample statistic approaches population parameters</a:t>
            </a:r>
          </a:p>
          <a:p>
            <a:pPr lvl="0"/>
            <a:r>
              <a:t>Distribution of sample means (or other statistics) is the </a:t>
            </a:r>
            <a:r>
              <a:rPr b="1"/>
              <a:t>sampling distribution</a:t>
            </a:r>
          </a:p>
          <a:p>
            <a:pPr lvl="0"/>
            <a:r>
              <a:rPr b="1"/>
              <a:t>Central Limit Theorem</a:t>
            </a:r>
          </a:p>
          <a:p>
            <a:pPr lvl="1"/>
            <a:r>
              <a:t>Really important!</a:t>
            </a:r>
          </a:p>
          <a:p>
            <a:pPr lvl="1"/>
            <a:r>
              <a:t>Sampling distribution of the mean tends to normal even if population distribution is not normal</a:t>
            </a:r>
          </a:p>
          <a:p>
            <a:pPr lvl="0"/>
            <a:r>
              <a:t>Understanding distributions, sampling distributions and CLT it </a:t>
            </a:r>
            <a:r>
              <a:rPr i="1"/>
              <a:t>most of what you need</a:t>
            </a:r>
            <a:r>
              <a:t> to understand all the stats techniques we will cover.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NEXT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More sampling distributions</a:t>
            </a:r>
          </a:p>
          <a:p>
            <a:pPr lvl="0"/>
            <a:r>
              <a:t>Quantifying uncertainty with standard errors and confidence intervals</a:t>
            </a:r>
          </a:p>
        </p:txBody>
      </p:sp>
      <p:pic>
        <p:nvPicPr>
          <p:cNvPr id="3" name="Picture 1" descr="lecture_02_materials/duo_continue_learning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Speaking Stats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Speaking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Learning to think in statistical terms is a </a:t>
            </a:r>
            <a:r>
              <a:rPr b="1" dirty="0"/>
              <a:t>skill</a:t>
            </a:r>
            <a:r>
              <a:rPr dirty="0"/>
              <a:t> just like:</a:t>
            </a:r>
          </a:p>
          <a:p>
            <a:pPr lvl="0"/>
            <a:r>
              <a:rPr dirty="0"/>
              <a:t>Drawing/art/music</a:t>
            </a:r>
          </a:p>
          <a:p>
            <a:pPr lvl="0"/>
            <a:r>
              <a:rPr dirty="0"/>
              <a:t>Weightlifting</a:t>
            </a:r>
          </a:p>
          <a:p>
            <a:pPr lvl="0"/>
            <a:r>
              <a:rPr dirty="0"/>
              <a:t>Speaking a new language</a:t>
            </a:r>
          </a:p>
          <a:p>
            <a:pPr marL="0" lvl="0" indent="0">
              <a:buNone/>
            </a:pPr>
            <a:r>
              <a:rPr dirty="0"/>
              <a:t>You don’t need “innate talent” for any of these!</a:t>
            </a:r>
          </a:p>
          <a:p>
            <a:pPr marL="0" lvl="0" indent="0">
              <a:buNone/>
            </a:pPr>
            <a:r>
              <a:rPr dirty="0"/>
              <a:t>You </a:t>
            </a:r>
            <a:r>
              <a:rPr b="1" dirty="0"/>
              <a:t>do</a:t>
            </a:r>
            <a:r>
              <a:rPr dirty="0"/>
              <a:t> need (1) patience and (2) lots of practice (3) </a:t>
            </a:r>
            <a:r>
              <a:rPr lang="en-GB" dirty="0"/>
              <a:t>t</a:t>
            </a:r>
            <a:r>
              <a:rPr dirty="0" err="1"/>
              <a:t>ake</a:t>
            </a:r>
            <a:r>
              <a:rPr dirty="0"/>
              <a:t> things step by step</a:t>
            </a:r>
          </a:p>
        </p:txBody>
      </p:sp>
      <p:pic>
        <p:nvPicPr>
          <p:cNvPr id="4" name="Picture 1" descr="lecture_02_materials/draw-a-hros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27700" y="1193800"/>
            <a:ext cx="187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Speaking Stats</a:t>
            </a:r>
          </a:p>
        </p:txBody>
      </p:sp>
      <p:pic>
        <p:nvPicPr>
          <p:cNvPr id="3" name="Picture 1" descr="lecture_02_materials/duo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Speaking 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869957"/>
              </p:ext>
            </p:extLst>
          </p:nvPr>
        </p:nvGraphicFramePr>
        <p:xfrm>
          <a:off x="3465514" y="845820"/>
          <a:ext cx="5080000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Beginner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Learn vocabulary, basic sentences and 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Learn terminology, fundamental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Extend to more situations, how to deal with irregular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Extend to more types of tests/data, how to deal with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Create own sentences, have conversations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Create own study, apply to own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2130</Words>
  <Application>Microsoft Macintosh PowerPoint</Application>
  <PresentationFormat>On-screen Show (16:9)</PresentationFormat>
  <Paragraphs>246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Fundamentals of Statistical Testing</vt:lpstr>
      <vt:lpstr>PowerPoint Presentation</vt:lpstr>
      <vt:lpstr>PSAs</vt:lpstr>
      <vt:lpstr>Analysing Data Roadmap</vt:lpstr>
      <vt:lpstr>Today</vt:lpstr>
      <vt:lpstr>Speaking Stats</vt:lpstr>
      <vt:lpstr>Speaking Stats</vt:lpstr>
      <vt:lpstr>Speaking Stats</vt:lpstr>
      <vt:lpstr>Speaking Stats</vt:lpstr>
      <vt:lpstr>Speaking Stats</vt:lpstr>
      <vt:lpstr>Recap and Distributions</vt:lpstr>
      <vt:lpstr>Quick recap: Means and SDs</vt:lpstr>
      <vt:lpstr>It’s all Greek to me!</vt:lpstr>
      <vt:lpstr>Distributions</vt:lpstr>
      <vt:lpstr>PowerPoint Presentation</vt:lpstr>
      <vt:lpstr>Known Distributions</vt:lpstr>
      <vt:lpstr>A dicey example</vt:lpstr>
      <vt:lpstr>PowerPoint Presentation</vt:lpstr>
      <vt:lpstr>The normal distribution</vt:lpstr>
      <vt:lpstr>Area below the normal curve</vt:lpstr>
      <vt:lpstr>Area below the normal curve</vt:lpstr>
      <vt:lpstr>Critical Values</vt:lpstr>
      <vt:lpstr>Proportions to Probability</vt:lpstr>
      <vt:lpstr>What’s “unusual”?</vt:lpstr>
      <vt:lpstr>What’s “unusual”?</vt:lpstr>
      <vt:lpstr>What’s “unusual”?</vt:lpstr>
      <vt:lpstr>Working out proportions - the long way around</vt:lpstr>
      <vt:lpstr>Working out proportions - the long way around</vt:lpstr>
      <vt:lpstr>PowerPoint Presentation</vt:lpstr>
      <vt:lpstr>Working out proportions - the long way around</vt:lpstr>
      <vt:lpstr>Working out proportions - the quickR way</vt:lpstr>
      <vt:lpstr>Working out critical values</vt:lpstr>
      <vt:lpstr>Working out critical values</vt:lpstr>
      <vt:lpstr>One more example</vt:lpstr>
      <vt:lpstr>So What?</vt:lpstr>
      <vt:lpstr>Sampling</vt:lpstr>
      <vt:lpstr>From Values to Samples</vt:lpstr>
      <vt:lpstr>Sampling from distributions</vt:lpstr>
      <vt:lpstr>Sampling more humans</vt:lpstr>
      <vt:lpstr>Sampling from distributions</vt:lpstr>
      <vt:lpstr>Sampling from distributions</vt:lpstr>
      <vt:lpstr>Sampling distribution</vt:lpstr>
      <vt:lpstr>Sampling distribution</vt:lpstr>
      <vt:lpstr>The Central Limit Theorem</vt:lpstr>
      <vt:lpstr>The Central Limit Theorem</vt:lpstr>
      <vt:lpstr>One more peek at the dice</vt:lpstr>
      <vt:lpstr>One more peek at the dice</vt:lpstr>
      <vt:lpstr>PowerPoint Presentation</vt:lpstr>
      <vt:lpstr>Take-home messages</vt:lpstr>
      <vt:lpstr>Take-home messages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Statistical Testing</dc:title>
  <dc:creator>Martina Sladekova</dc:creator>
  <cp:keywords/>
  <cp:lastModifiedBy>Martina Sladekova</cp:lastModifiedBy>
  <cp:revision>2</cp:revision>
  <dcterms:created xsi:type="dcterms:W3CDTF">2024-02-06T17:39:06Z</dcterms:created>
  <dcterms:modified xsi:type="dcterms:W3CDTF">2024-02-06T17:50:54Z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Lecture 02</vt:lpwstr>
  </property>
  <property fmtid="{D5CDD505-2E9C-101B-9397-08002B2CF9AE}" pid="12" name="toc-title">
    <vt:lpwstr>Table of contents</vt:lpwstr>
  </property>
</Properties>
</file>