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Default Extension="png" ContentType="image/png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2099" y="10382406"/>
            <a:ext cx="5706745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987282" y="10382406"/>
            <a:ext cx="280034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calculatorsoup.com/calculators/math/scientific-notation-converter.php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bit.ly/and25_lecture09" TargetMode="Externa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calculatorsoup.com/calculators/math/scientific-notation-converter.php" TargetMode="Externa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statisticsbyjim.com/regression/linear-regression-equation/" TargetMode="External"/><Relationship Id="rId3" Type="http://schemas.openxmlformats.org/officeDocument/2006/relationships/hyperlink" Target="https://learningstatisticswithr.com/lsr-0.6.pdf" TargetMode="External"/><Relationship Id="rId4" Type="http://schemas.openxmlformats.org/officeDocument/2006/relationships/hyperlink" Target="https://youtu.be/7cSArk7tU4w?si=XBl2CORBn2CMmvZd" TargetMode="External"/><Relationship Id="rId5" Type="http://schemas.openxmlformats.org/officeDocument/2006/relationships/hyperlink" Target="https://youtube.com/playlist?list=PLQGe6zcSJT0V4xC1NDyQePkyxUj8LWLnD&amp;si=BQMJwNC9JDeINAwk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18455" y="587011"/>
            <a:ext cx="3582035" cy="125476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850" spc="-105" b="1">
                <a:latin typeface="Tahoma"/>
                <a:cs typeface="Tahoma"/>
              </a:rPr>
              <a:t>Linear</a:t>
            </a:r>
            <a:r>
              <a:rPr dirty="0" sz="1850" spc="-165" b="1">
                <a:latin typeface="Tahoma"/>
                <a:cs typeface="Tahoma"/>
              </a:rPr>
              <a:t> </a:t>
            </a:r>
            <a:r>
              <a:rPr dirty="0" sz="1850" spc="-60" b="1">
                <a:latin typeface="Tahoma"/>
                <a:cs typeface="Tahoma"/>
              </a:rPr>
              <a:t>Model</a:t>
            </a:r>
            <a:r>
              <a:rPr dirty="0" sz="1850" spc="-165" b="1">
                <a:latin typeface="Tahoma"/>
                <a:cs typeface="Tahoma"/>
              </a:rPr>
              <a:t> </a:t>
            </a:r>
            <a:r>
              <a:rPr dirty="0" sz="1850" spc="-145" b="1">
                <a:latin typeface="Tahoma"/>
                <a:cs typeface="Tahoma"/>
              </a:rPr>
              <a:t>2:</a:t>
            </a:r>
            <a:r>
              <a:rPr dirty="0" sz="1850" spc="-160" b="1">
                <a:latin typeface="Tahoma"/>
                <a:cs typeface="Tahoma"/>
              </a:rPr>
              <a:t> </a:t>
            </a:r>
            <a:r>
              <a:rPr dirty="0" sz="1850" spc="-100" b="1">
                <a:latin typeface="Tahoma"/>
                <a:cs typeface="Tahoma"/>
              </a:rPr>
              <a:t>The</a:t>
            </a:r>
            <a:r>
              <a:rPr dirty="0" sz="1850" spc="-165" b="1">
                <a:latin typeface="Tahoma"/>
                <a:cs typeface="Tahoma"/>
              </a:rPr>
              <a:t> </a:t>
            </a:r>
            <a:r>
              <a:rPr dirty="0" sz="1850" spc="-140" b="1" i="1">
                <a:latin typeface="Trebuchet MS"/>
                <a:cs typeface="Trebuchet MS"/>
              </a:rPr>
              <a:t>F</a:t>
            </a:r>
            <a:r>
              <a:rPr dirty="0" sz="1850" spc="-175" b="1" i="1">
                <a:latin typeface="Trebuchet MS"/>
                <a:cs typeface="Trebuchet MS"/>
              </a:rPr>
              <a:t> </a:t>
            </a:r>
            <a:r>
              <a:rPr dirty="0" sz="1850" spc="-10" b="1">
                <a:latin typeface="Tahoma"/>
                <a:cs typeface="Tahoma"/>
              </a:rPr>
              <a:t>Awakens</a:t>
            </a:r>
            <a:endParaRPr sz="1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300">
                <a:latin typeface="Tahoma"/>
                <a:cs typeface="Tahoma"/>
              </a:rPr>
              <a:t>Week</a:t>
            </a:r>
            <a:r>
              <a:rPr dirty="0" sz="1300" spc="-50">
                <a:latin typeface="Tahoma"/>
                <a:cs typeface="Tahoma"/>
              </a:rPr>
              <a:t> </a:t>
            </a:r>
            <a:r>
              <a:rPr dirty="0" sz="1300" spc="30">
                <a:latin typeface="Tahoma"/>
                <a:cs typeface="Tahoma"/>
              </a:rPr>
              <a:t>09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300">
              <a:latin typeface="Tahoma"/>
              <a:cs typeface="Tahoma"/>
            </a:endParaRPr>
          </a:p>
          <a:p>
            <a:pPr marL="2362200">
              <a:lnSpc>
                <a:spcPct val="100000"/>
              </a:lnSpc>
            </a:pPr>
            <a:r>
              <a:rPr dirty="0" sz="1500" spc="85">
                <a:latin typeface="Tahoma"/>
                <a:cs typeface="Tahoma"/>
              </a:rPr>
              <a:t>Dr</a:t>
            </a:r>
            <a:r>
              <a:rPr dirty="0" sz="1500" spc="-160">
                <a:latin typeface="Tahoma"/>
                <a:cs typeface="Tahoma"/>
              </a:rPr>
              <a:t> </a:t>
            </a:r>
            <a:r>
              <a:rPr dirty="0" sz="1500" spc="-25">
                <a:latin typeface="Tahoma"/>
                <a:cs typeface="Tahoma"/>
              </a:rPr>
              <a:t>Jenny</a:t>
            </a:r>
            <a:r>
              <a:rPr dirty="0" sz="1500" spc="-155">
                <a:latin typeface="Tahoma"/>
                <a:cs typeface="Tahoma"/>
              </a:rPr>
              <a:t> </a:t>
            </a:r>
            <a:r>
              <a:rPr dirty="0" sz="1500" spc="-20">
                <a:latin typeface="Tahoma"/>
                <a:cs typeface="Tahoma"/>
              </a:rPr>
              <a:t>Terry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793055" y="712042"/>
            <a:ext cx="2278380" cy="292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10" b="1">
                <a:latin typeface="Tahoma"/>
                <a:cs typeface="Tahoma"/>
              </a:rPr>
              <a:t>Estimating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95" b="1">
                <a:latin typeface="Tahoma"/>
                <a:cs typeface="Tahoma"/>
              </a:rPr>
              <a:t>the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110" b="1">
                <a:latin typeface="Tahoma"/>
                <a:cs typeface="Tahoma"/>
              </a:rPr>
              <a:t>Slope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195" b="1">
                <a:latin typeface="Tahoma"/>
                <a:cs typeface="Tahoma"/>
              </a:rPr>
              <a:t>(</a:t>
            </a:r>
            <a:r>
              <a:rPr dirty="0" sz="1750" spc="-195" i="1">
                <a:latin typeface="Arial"/>
                <a:cs typeface="Arial"/>
              </a:rPr>
              <a:t>b</a:t>
            </a:r>
            <a:r>
              <a:rPr dirty="0" baseline="-9661" sz="1725" spc="-292">
                <a:latin typeface="Tahoma"/>
                <a:cs typeface="Tahoma"/>
              </a:rPr>
              <a:t>1</a:t>
            </a:r>
            <a:r>
              <a:rPr dirty="0" baseline="-9661" sz="1725" spc="-247">
                <a:latin typeface="Tahoma"/>
                <a:cs typeface="Tahoma"/>
              </a:rPr>
              <a:t> </a:t>
            </a:r>
            <a:r>
              <a:rPr dirty="0" sz="1600" spc="-50" b="1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18455" y="728158"/>
            <a:ext cx="1665605" cy="3098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50" spc="-95" b="1">
                <a:latin typeface="Tahoma"/>
                <a:cs typeface="Tahoma"/>
              </a:rPr>
              <a:t>Attendance </a:t>
            </a:r>
            <a:r>
              <a:rPr dirty="0" sz="1850" spc="-40" b="1">
                <a:latin typeface="Tahoma"/>
                <a:cs typeface="Tahoma"/>
              </a:rPr>
              <a:t>Pin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18455" y="728155"/>
            <a:ext cx="3924300" cy="3098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50" spc="-114" b="1">
                <a:latin typeface="Tahoma"/>
                <a:cs typeface="Tahoma"/>
              </a:rPr>
              <a:t>Evaluating</a:t>
            </a:r>
            <a:r>
              <a:rPr dirty="0" sz="1850" spc="-155" b="1">
                <a:latin typeface="Tahoma"/>
                <a:cs typeface="Tahoma"/>
              </a:rPr>
              <a:t> </a:t>
            </a:r>
            <a:r>
              <a:rPr dirty="0" sz="1850" spc="-90" b="1">
                <a:latin typeface="Tahoma"/>
                <a:cs typeface="Tahoma"/>
              </a:rPr>
              <a:t>our</a:t>
            </a:r>
            <a:r>
              <a:rPr dirty="0" sz="1850" spc="-155" b="1">
                <a:latin typeface="Tahoma"/>
                <a:cs typeface="Tahoma"/>
              </a:rPr>
              <a:t> </a:t>
            </a:r>
            <a:r>
              <a:rPr dirty="0" sz="1850" spc="-85" b="1">
                <a:latin typeface="Tahoma"/>
                <a:cs typeface="Tahoma"/>
              </a:rPr>
              <a:t>Model:</a:t>
            </a:r>
            <a:r>
              <a:rPr dirty="0" sz="1850" spc="-155" b="1">
                <a:latin typeface="Tahoma"/>
                <a:cs typeface="Tahoma"/>
              </a:rPr>
              <a:t> </a:t>
            </a:r>
            <a:r>
              <a:rPr dirty="0" sz="1850" spc="-235" b="1">
                <a:latin typeface="Tahoma"/>
                <a:cs typeface="Tahoma"/>
              </a:rPr>
              <a:t>Is</a:t>
            </a:r>
            <a:r>
              <a:rPr dirty="0" sz="1850" spc="-155" b="1">
                <a:latin typeface="Tahoma"/>
                <a:cs typeface="Tahoma"/>
              </a:rPr>
              <a:t> </a:t>
            </a:r>
            <a:r>
              <a:rPr dirty="0" sz="1850" spc="-60" b="1">
                <a:latin typeface="Tahoma"/>
                <a:cs typeface="Tahoma"/>
              </a:rPr>
              <a:t>it</a:t>
            </a:r>
            <a:r>
              <a:rPr dirty="0" sz="1850" spc="-155" b="1">
                <a:latin typeface="Tahoma"/>
                <a:cs typeface="Tahoma"/>
              </a:rPr>
              <a:t> </a:t>
            </a:r>
            <a:r>
              <a:rPr dirty="0" sz="1850" spc="-135" b="1">
                <a:latin typeface="Tahoma"/>
                <a:cs typeface="Tahoma"/>
              </a:rPr>
              <a:t>any</a:t>
            </a:r>
            <a:r>
              <a:rPr dirty="0" sz="1850" spc="-150" b="1">
                <a:latin typeface="Tahoma"/>
                <a:cs typeface="Tahoma"/>
              </a:rPr>
              <a:t> </a:t>
            </a:r>
            <a:r>
              <a:rPr dirty="0" sz="1850" spc="-70" b="1">
                <a:latin typeface="Tahoma"/>
                <a:cs typeface="Tahoma"/>
              </a:rPr>
              <a:t>Good?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79449" y="117475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59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79449" y="200660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419"/>
                </a:lnTo>
                <a:lnTo>
                  <a:pt x="0" y="32359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9449" y="283210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59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3450" y="315595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187449" y="346075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28575"/>
                </a:moveTo>
                <a:lnTo>
                  <a:pt x="57150" y="32359"/>
                </a:lnTo>
                <a:lnTo>
                  <a:pt x="56424" y="36004"/>
                </a:lnTo>
                <a:lnTo>
                  <a:pt x="54974" y="39490"/>
                </a:lnTo>
                <a:lnTo>
                  <a:pt x="53524" y="42995"/>
                </a:lnTo>
                <a:lnTo>
                  <a:pt x="39510" y="54952"/>
                </a:lnTo>
                <a:lnTo>
                  <a:pt x="36009" y="56407"/>
                </a:lnTo>
                <a:lnTo>
                  <a:pt x="32364" y="57137"/>
                </a:lnTo>
                <a:lnTo>
                  <a:pt x="28575" y="57150"/>
                </a:lnTo>
                <a:lnTo>
                  <a:pt x="24785" y="57137"/>
                </a:lnTo>
                <a:lnTo>
                  <a:pt x="21140" y="56407"/>
                </a:lnTo>
                <a:lnTo>
                  <a:pt x="17639" y="54952"/>
                </a:lnTo>
                <a:lnTo>
                  <a:pt x="14138" y="53505"/>
                </a:lnTo>
                <a:lnTo>
                  <a:pt x="2175" y="39490"/>
                </a:lnTo>
                <a:lnTo>
                  <a:pt x="725" y="36004"/>
                </a:lnTo>
                <a:lnTo>
                  <a:pt x="0" y="32359"/>
                </a:lnTo>
                <a:lnTo>
                  <a:pt x="0" y="28575"/>
                </a:lnTo>
                <a:lnTo>
                  <a:pt x="0" y="24777"/>
                </a:lnTo>
                <a:lnTo>
                  <a:pt x="24785" y="0"/>
                </a:lnTo>
                <a:lnTo>
                  <a:pt x="28575" y="0"/>
                </a:lnTo>
                <a:lnTo>
                  <a:pt x="32364" y="0"/>
                </a:lnTo>
                <a:lnTo>
                  <a:pt x="57150" y="24777"/>
                </a:lnTo>
                <a:lnTo>
                  <a:pt x="57150" y="285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33450" y="376555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187449" y="407035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28575"/>
                </a:moveTo>
                <a:lnTo>
                  <a:pt x="39510" y="54952"/>
                </a:lnTo>
                <a:lnTo>
                  <a:pt x="36009" y="56407"/>
                </a:lnTo>
                <a:lnTo>
                  <a:pt x="32364" y="57137"/>
                </a:lnTo>
                <a:lnTo>
                  <a:pt x="28575" y="57150"/>
                </a:lnTo>
                <a:lnTo>
                  <a:pt x="24785" y="57137"/>
                </a:lnTo>
                <a:lnTo>
                  <a:pt x="21140" y="56407"/>
                </a:lnTo>
                <a:lnTo>
                  <a:pt x="17639" y="54952"/>
                </a:lnTo>
                <a:lnTo>
                  <a:pt x="14138" y="53505"/>
                </a:lnTo>
                <a:lnTo>
                  <a:pt x="0" y="32359"/>
                </a:lnTo>
                <a:lnTo>
                  <a:pt x="0" y="28575"/>
                </a:lnTo>
                <a:lnTo>
                  <a:pt x="0" y="24777"/>
                </a:lnTo>
                <a:lnTo>
                  <a:pt x="8369" y="8356"/>
                </a:lnTo>
                <a:lnTo>
                  <a:pt x="11048" y="5683"/>
                </a:lnTo>
                <a:lnTo>
                  <a:pt x="14138" y="3606"/>
                </a:lnTo>
                <a:lnTo>
                  <a:pt x="17639" y="2159"/>
                </a:lnTo>
                <a:lnTo>
                  <a:pt x="21140" y="717"/>
                </a:lnTo>
                <a:lnTo>
                  <a:pt x="24785" y="0"/>
                </a:lnTo>
                <a:lnTo>
                  <a:pt x="28575" y="0"/>
                </a:lnTo>
                <a:lnTo>
                  <a:pt x="32364" y="0"/>
                </a:lnTo>
                <a:lnTo>
                  <a:pt x="48780" y="8356"/>
                </a:lnTo>
                <a:lnTo>
                  <a:pt x="51460" y="11023"/>
                </a:lnTo>
                <a:lnTo>
                  <a:pt x="53524" y="14116"/>
                </a:lnTo>
                <a:lnTo>
                  <a:pt x="54974" y="17621"/>
                </a:lnTo>
                <a:lnTo>
                  <a:pt x="56424" y="21132"/>
                </a:lnTo>
                <a:lnTo>
                  <a:pt x="57150" y="24777"/>
                </a:lnTo>
                <a:lnTo>
                  <a:pt x="57150" y="285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93055" y="608766"/>
            <a:ext cx="6211570" cy="359092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5"/>
              </a:spcBef>
            </a:pPr>
            <a:r>
              <a:rPr dirty="0" sz="1600" spc="-95" b="1">
                <a:latin typeface="Tahoma"/>
                <a:cs typeface="Tahoma"/>
              </a:rPr>
              <a:t>Statistical</a:t>
            </a:r>
            <a:r>
              <a:rPr dirty="0" sz="1600" spc="-70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Models</a:t>
            </a:r>
            <a:endParaRPr sz="1600">
              <a:latin typeface="Tahoma"/>
              <a:cs typeface="Tahoma"/>
            </a:endParaRPr>
          </a:p>
          <a:p>
            <a:pPr marL="38100" marR="30480">
              <a:lnSpc>
                <a:spcPct val="128200"/>
              </a:lnSpc>
              <a:spcBef>
                <a:spcPts val="390"/>
              </a:spcBef>
            </a:pPr>
            <a:r>
              <a:rPr dirty="0" sz="1300">
                <a:latin typeface="Tahoma"/>
                <a:cs typeface="Tahoma"/>
              </a:rPr>
              <a:t>When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used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linear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last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week,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were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making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predictions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about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hypothetical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individuals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from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a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population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by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extrapolating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from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based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on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 </a:t>
            </a:r>
            <a:r>
              <a:rPr dirty="0" sz="1300" spc="-20">
                <a:latin typeface="Tahoma"/>
                <a:cs typeface="Tahoma"/>
              </a:rPr>
              <a:t>sample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data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from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that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population</a:t>
            </a:r>
            <a:endParaRPr sz="1300">
              <a:latin typeface="Tahoma"/>
              <a:cs typeface="Tahoma"/>
            </a:endParaRPr>
          </a:p>
          <a:p>
            <a:pPr marL="38100" marR="53975">
              <a:lnSpc>
                <a:spcPct val="121100"/>
              </a:lnSpc>
              <a:spcBef>
                <a:spcPts val="660"/>
              </a:spcBef>
            </a:pPr>
            <a:r>
              <a:rPr dirty="0" sz="1300" spc="-55">
                <a:latin typeface="Tahoma"/>
                <a:cs typeface="Tahoma"/>
              </a:rPr>
              <a:t>In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psychology,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don’t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usually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it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to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40">
                <a:latin typeface="Tahoma"/>
                <a:cs typeface="Tahoma"/>
              </a:rPr>
              <a:t>make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predictions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as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35">
                <a:latin typeface="Tahoma"/>
                <a:cs typeface="Tahoma"/>
              </a:rPr>
              <a:t>such,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but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tend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to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focus </a:t>
            </a:r>
            <a:r>
              <a:rPr dirty="0" sz="1300">
                <a:latin typeface="Tahoma"/>
                <a:cs typeface="Tahoma"/>
              </a:rPr>
              <a:t>on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what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8771" sz="1425" spc="-127">
                <a:latin typeface="Tahoma"/>
                <a:cs typeface="Tahoma"/>
              </a:rPr>
              <a:t>1</a:t>
            </a:r>
            <a:r>
              <a:rPr dirty="0" baseline="-8771" sz="1425" spc="202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(the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slope)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tells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about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strength</a:t>
            </a:r>
            <a:r>
              <a:rPr dirty="0" sz="1300" spc="-10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and</a:t>
            </a:r>
            <a:r>
              <a:rPr dirty="0" sz="1300" spc="-10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55" b="1">
                <a:solidFill>
                  <a:srgbClr val="1C4189"/>
                </a:solidFill>
                <a:latin typeface="Tahoma"/>
                <a:cs typeface="Tahoma"/>
              </a:rPr>
              <a:t>direction</a:t>
            </a:r>
            <a:r>
              <a:rPr dirty="0" sz="1300" spc="-10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50" b="1">
                <a:solidFill>
                  <a:srgbClr val="1C4189"/>
                </a:solidFill>
                <a:latin typeface="Tahoma"/>
                <a:cs typeface="Tahoma"/>
              </a:rPr>
              <a:t>of</a:t>
            </a:r>
            <a:r>
              <a:rPr dirty="0" sz="1300" spc="-10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10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relationship </a:t>
            </a:r>
            <a:r>
              <a:rPr dirty="0" sz="1300">
                <a:latin typeface="Tahoma"/>
                <a:cs typeface="Tahoma"/>
              </a:rPr>
              <a:t>between</a:t>
            </a:r>
            <a:r>
              <a:rPr dirty="0" sz="1300" spc="-6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our</a:t>
            </a:r>
            <a:r>
              <a:rPr dirty="0" sz="1300" spc="-6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predictor</a:t>
            </a:r>
            <a:r>
              <a:rPr dirty="0" sz="1300" spc="-6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6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outcome</a:t>
            </a:r>
            <a:endParaRPr sz="13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44"/>
              </a:spcBef>
            </a:pPr>
            <a:r>
              <a:rPr dirty="0" baseline="2136" sz="1950" spc="-15">
                <a:latin typeface="Tahoma"/>
                <a:cs typeface="Tahoma"/>
              </a:rPr>
              <a:t>But,</a:t>
            </a:r>
            <a:r>
              <a:rPr dirty="0" baseline="2136" sz="1950" spc="-20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how</a:t>
            </a:r>
            <a:r>
              <a:rPr dirty="0" baseline="2136" sz="1950" spc="-20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do</a:t>
            </a:r>
            <a:r>
              <a:rPr dirty="0" baseline="2136" sz="1950" spc="-20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we</a:t>
            </a:r>
            <a:r>
              <a:rPr dirty="0" baseline="2136" sz="1950" spc="-195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know</a:t>
            </a:r>
            <a:r>
              <a:rPr dirty="0" baseline="2136" sz="1950" spc="-20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if</a:t>
            </a:r>
            <a:r>
              <a:rPr dirty="0" baseline="2136" sz="1950" spc="-20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what</a:t>
            </a:r>
            <a:r>
              <a:rPr dirty="0" baseline="2136" sz="1950" spc="-195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our</a:t>
            </a:r>
            <a:r>
              <a:rPr dirty="0" baseline="2136" sz="1950" spc="-20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model</a:t>
            </a:r>
            <a:r>
              <a:rPr dirty="0" baseline="2136" sz="1950" spc="-20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is</a:t>
            </a:r>
            <a:r>
              <a:rPr dirty="0" baseline="2136" sz="1950" spc="-195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telling</a:t>
            </a:r>
            <a:r>
              <a:rPr dirty="0" baseline="2136" sz="1950" spc="-202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us</a:t>
            </a:r>
            <a:r>
              <a:rPr dirty="0" baseline="2136" sz="1950" spc="-20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about</a:t>
            </a:r>
            <a:r>
              <a:rPr dirty="0" baseline="2136" sz="1950" spc="-195">
                <a:latin typeface="Tahoma"/>
                <a:cs typeface="Tahoma"/>
              </a:rPr>
              <a:t> </a:t>
            </a: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8771" sz="1425" spc="-127">
                <a:latin typeface="Tahoma"/>
                <a:cs typeface="Tahoma"/>
              </a:rPr>
              <a:t>1</a:t>
            </a:r>
            <a:r>
              <a:rPr dirty="0" baseline="-8771" sz="1425" spc="187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is</a:t>
            </a:r>
            <a:r>
              <a:rPr dirty="0" baseline="2136" sz="1950" spc="-202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meaningful?</a:t>
            </a:r>
            <a:endParaRPr baseline="2136" sz="1950">
              <a:latin typeface="Tahoma"/>
              <a:cs typeface="Tahoma"/>
            </a:endParaRPr>
          </a:p>
          <a:p>
            <a:pPr marL="292100">
              <a:lnSpc>
                <a:spcPct val="100000"/>
              </a:lnSpc>
              <a:spcBef>
                <a:spcPts val="905"/>
              </a:spcBef>
            </a:pPr>
            <a:r>
              <a:rPr dirty="0" sz="1300">
                <a:latin typeface="Tahoma"/>
                <a:cs typeface="Tahoma"/>
              </a:rPr>
              <a:t>First,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itself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any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good?</a:t>
            </a:r>
            <a:endParaRPr sz="1300">
              <a:latin typeface="Tahoma"/>
              <a:cs typeface="Tahoma"/>
            </a:endParaRPr>
          </a:p>
          <a:p>
            <a:pPr marL="546100">
              <a:lnSpc>
                <a:spcPct val="100000"/>
              </a:lnSpc>
              <a:spcBef>
                <a:spcPts val="695"/>
              </a:spcBef>
            </a:pPr>
            <a:r>
              <a:rPr dirty="0" sz="1450" i="1">
                <a:latin typeface="Arial"/>
                <a:cs typeface="Arial"/>
              </a:rPr>
              <a:t>R</a:t>
            </a:r>
            <a:r>
              <a:rPr dirty="0" baseline="29239" sz="1425">
                <a:latin typeface="Tahoma"/>
                <a:cs typeface="Tahoma"/>
              </a:rPr>
              <a:t>2</a:t>
            </a:r>
            <a:r>
              <a:rPr dirty="0" baseline="29239" sz="1425" spc="157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450" spc="-10" i="1">
                <a:latin typeface="Arial"/>
                <a:cs typeface="Arial"/>
              </a:rPr>
              <a:t>F</a:t>
            </a:r>
            <a:r>
              <a:rPr dirty="0" sz="1450" spc="-140" i="1">
                <a:latin typeface="Arial"/>
                <a:cs typeface="Arial"/>
              </a:rPr>
              <a:t> </a:t>
            </a:r>
            <a:r>
              <a:rPr dirty="0" sz="1300" spc="-40">
                <a:latin typeface="Tahoma"/>
                <a:cs typeface="Tahoma"/>
              </a:rPr>
              <a:t>-</a:t>
            </a:r>
            <a:r>
              <a:rPr dirty="0" sz="1300" spc="-10">
                <a:latin typeface="Tahoma"/>
                <a:cs typeface="Tahoma"/>
              </a:rPr>
              <a:t>statistic</a:t>
            </a:r>
            <a:endParaRPr sz="1300">
              <a:latin typeface="Tahoma"/>
              <a:cs typeface="Tahoma"/>
            </a:endParaRPr>
          </a:p>
          <a:p>
            <a:pPr marL="292100">
              <a:lnSpc>
                <a:spcPct val="100000"/>
              </a:lnSpc>
              <a:spcBef>
                <a:spcPts val="660"/>
              </a:spcBef>
            </a:pPr>
            <a:r>
              <a:rPr dirty="0" sz="1300" spc="-10">
                <a:latin typeface="Tahoma"/>
                <a:cs typeface="Tahoma"/>
              </a:rPr>
              <a:t>Next,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value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slope</a:t>
            </a:r>
            <a:r>
              <a:rPr dirty="0" sz="1300" spc="-130">
                <a:latin typeface="Tahoma"/>
                <a:cs typeface="Tahoma"/>
              </a:rPr>
              <a:t> (</a:t>
            </a:r>
            <a:r>
              <a:rPr dirty="0" sz="1450" spc="-130" i="1">
                <a:latin typeface="Arial"/>
                <a:cs typeface="Arial"/>
              </a:rPr>
              <a:t>b</a:t>
            </a:r>
            <a:r>
              <a:rPr dirty="0" baseline="-11695" sz="1425" spc="-195">
                <a:latin typeface="Tahoma"/>
                <a:cs typeface="Tahoma"/>
              </a:rPr>
              <a:t>1</a:t>
            </a:r>
            <a:r>
              <a:rPr dirty="0" baseline="-11695" sz="1425" spc="-217">
                <a:latin typeface="Tahoma"/>
                <a:cs typeface="Tahoma"/>
              </a:rPr>
              <a:t> </a:t>
            </a:r>
            <a:r>
              <a:rPr dirty="0" sz="1300" spc="-105">
                <a:latin typeface="Tahoma"/>
                <a:cs typeface="Tahoma"/>
              </a:rPr>
              <a:t>)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important?</a:t>
            </a:r>
            <a:endParaRPr sz="1300">
              <a:latin typeface="Tahoma"/>
              <a:cs typeface="Tahoma"/>
            </a:endParaRPr>
          </a:p>
          <a:p>
            <a:pPr marL="546100">
              <a:lnSpc>
                <a:spcPct val="100000"/>
              </a:lnSpc>
              <a:spcBef>
                <a:spcPts val="805"/>
              </a:spcBef>
            </a:pPr>
            <a:r>
              <a:rPr dirty="0" sz="1300" spc="-85" i="1">
                <a:latin typeface="Lucida Sans"/>
                <a:cs typeface="Lucida Sans"/>
              </a:rPr>
              <a:t>p</a:t>
            </a:r>
            <a:r>
              <a:rPr dirty="0" sz="1300" spc="-85">
                <a:latin typeface="Tahoma"/>
                <a:cs typeface="Tahoma"/>
              </a:rPr>
              <a:t>-</a:t>
            </a:r>
            <a:r>
              <a:rPr dirty="0" sz="1300" spc="-10">
                <a:latin typeface="Tahoma"/>
                <a:cs typeface="Tahoma"/>
              </a:rPr>
              <a:t>values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confidence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intervals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3055" y="608763"/>
            <a:ext cx="6045835" cy="345757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5"/>
              </a:spcBef>
            </a:pPr>
            <a:r>
              <a:rPr dirty="0" sz="1600" spc="-90" b="1">
                <a:latin typeface="Tahoma"/>
                <a:cs typeface="Tahoma"/>
              </a:rPr>
              <a:t>The</a:t>
            </a:r>
            <a:r>
              <a:rPr dirty="0" sz="1600" spc="-114" b="1">
                <a:latin typeface="Tahoma"/>
                <a:cs typeface="Tahoma"/>
              </a:rPr>
              <a:t> Simplest</a:t>
            </a:r>
            <a:r>
              <a:rPr dirty="0" sz="1600" spc="-110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Model</a:t>
            </a:r>
            <a:endParaRPr sz="1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30"/>
              </a:spcBef>
            </a:pPr>
            <a:r>
              <a:rPr dirty="0" sz="1300" spc="75">
                <a:latin typeface="Tahoma"/>
                <a:cs typeface="Tahoma"/>
              </a:rPr>
              <a:t>A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good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linear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should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fit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data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better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than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simplest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possible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model</a:t>
            </a:r>
            <a:endParaRPr sz="1300">
              <a:latin typeface="Tahoma"/>
              <a:cs typeface="Tahoma"/>
            </a:endParaRPr>
          </a:p>
          <a:p>
            <a:pPr marL="38100" marR="436880">
              <a:lnSpc>
                <a:spcPct val="128200"/>
              </a:lnSpc>
              <a:spcBef>
                <a:spcPts val="550"/>
              </a:spcBef>
            </a:pP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simplest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null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10" b="1">
                <a:solidFill>
                  <a:srgbClr val="1C4189"/>
                </a:solidFill>
                <a:latin typeface="Tahoma"/>
                <a:cs typeface="Tahoma"/>
              </a:rPr>
              <a:t>(aka,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intercept-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only)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model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40">
                <a:latin typeface="Tahoma"/>
                <a:cs typeface="Tahoma"/>
              </a:rPr>
              <a:t>-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where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there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25" b="1">
                <a:solidFill>
                  <a:srgbClr val="1C4189"/>
                </a:solidFill>
                <a:latin typeface="Tahoma"/>
                <a:cs typeface="Tahoma"/>
              </a:rPr>
              <a:t>no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relationship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between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 the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predictor(s)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and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outcome</a:t>
            </a:r>
            <a:endParaRPr sz="13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44"/>
              </a:spcBef>
            </a:pPr>
            <a:r>
              <a:rPr dirty="0" baseline="2136" sz="1950">
                <a:latin typeface="Tahoma"/>
                <a:cs typeface="Tahoma"/>
              </a:rPr>
              <a:t>Here’s</a:t>
            </a:r>
            <a:r>
              <a:rPr dirty="0" baseline="2136" sz="1950" spc="-20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our</a:t>
            </a:r>
            <a:r>
              <a:rPr dirty="0" baseline="2136" sz="1950" spc="-20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linear</a:t>
            </a:r>
            <a:r>
              <a:rPr dirty="0" baseline="2136" sz="1950" spc="-195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model</a:t>
            </a:r>
            <a:r>
              <a:rPr dirty="0" baseline="2136" sz="1950" spc="-202">
                <a:latin typeface="Tahoma"/>
                <a:cs typeface="Tahoma"/>
              </a:rPr>
              <a:t> </a:t>
            </a:r>
            <a:r>
              <a:rPr dirty="0" baseline="2136" sz="1950" spc="-75">
                <a:latin typeface="Tahoma"/>
                <a:cs typeface="Tahoma"/>
              </a:rPr>
              <a:t>again:</a:t>
            </a:r>
            <a:r>
              <a:rPr dirty="0" baseline="2136" sz="1950" spc="-195">
                <a:latin typeface="Tahoma"/>
                <a:cs typeface="Tahoma"/>
              </a:rPr>
              <a:t> </a:t>
            </a:r>
            <a:r>
              <a:rPr dirty="0" sz="1450" i="1">
                <a:latin typeface="Arial"/>
                <a:cs typeface="Arial"/>
              </a:rPr>
              <a:t>y</a:t>
            </a:r>
            <a:r>
              <a:rPr dirty="0" baseline="-8333" sz="1500" i="1">
                <a:latin typeface="Arial"/>
                <a:cs typeface="Arial"/>
              </a:rPr>
              <a:t>i</a:t>
            </a:r>
            <a:r>
              <a:rPr dirty="0" baseline="-8333" sz="1500" spc="382" i="1">
                <a:latin typeface="Arial"/>
                <a:cs typeface="Arial"/>
              </a:rPr>
              <a:t> </a:t>
            </a:r>
            <a:r>
              <a:rPr dirty="0" baseline="1984" sz="2100">
                <a:latin typeface="Tahoma"/>
                <a:cs typeface="Tahoma"/>
              </a:rPr>
              <a:t>=</a:t>
            </a:r>
            <a:r>
              <a:rPr dirty="0" baseline="1984" sz="2100" spc="7">
                <a:latin typeface="Tahoma"/>
                <a:cs typeface="Tahoma"/>
              </a:rPr>
              <a:t> </a:t>
            </a:r>
            <a:r>
              <a:rPr dirty="0" sz="1450" spc="-60" i="1">
                <a:latin typeface="Arial"/>
                <a:cs typeface="Arial"/>
              </a:rPr>
              <a:t>b</a:t>
            </a:r>
            <a:r>
              <a:rPr dirty="0" baseline="-8771" sz="1425" spc="-89">
                <a:latin typeface="Tahoma"/>
                <a:cs typeface="Tahoma"/>
              </a:rPr>
              <a:t>0</a:t>
            </a:r>
            <a:r>
              <a:rPr dirty="0" baseline="-8771" sz="1425" spc="247">
                <a:latin typeface="Tahoma"/>
                <a:cs typeface="Tahoma"/>
              </a:rPr>
              <a:t> </a:t>
            </a:r>
            <a:r>
              <a:rPr dirty="0" baseline="1984" sz="2100">
                <a:latin typeface="Tahoma"/>
                <a:cs typeface="Tahoma"/>
              </a:rPr>
              <a:t>+</a:t>
            </a:r>
            <a:r>
              <a:rPr dirty="0" baseline="1984" sz="2100" spc="-120">
                <a:latin typeface="Tahoma"/>
                <a:cs typeface="Tahoma"/>
              </a:rPr>
              <a:t> </a:t>
            </a:r>
            <a:r>
              <a:rPr dirty="0" sz="1450" spc="-60" i="1">
                <a:latin typeface="Arial"/>
                <a:cs typeface="Arial"/>
              </a:rPr>
              <a:t>b</a:t>
            </a:r>
            <a:r>
              <a:rPr dirty="0" baseline="-8771" sz="1425" spc="-89">
                <a:latin typeface="Tahoma"/>
                <a:cs typeface="Tahoma"/>
              </a:rPr>
              <a:t>1</a:t>
            </a:r>
            <a:r>
              <a:rPr dirty="0" baseline="-8771" sz="1425" spc="247">
                <a:latin typeface="Tahoma"/>
                <a:cs typeface="Tahoma"/>
              </a:rPr>
              <a:t> </a:t>
            </a:r>
            <a:r>
              <a:rPr dirty="0" baseline="1984" sz="2100">
                <a:latin typeface="Tahoma"/>
                <a:cs typeface="Tahoma"/>
              </a:rPr>
              <a:t>×</a:t>
            </a:r>
            <a:r>
              <a:rPr dirty="0" baseline="1984" sz="2100" spc="-112">
                <a:latin typeface="Tahoma"/>
                <a:cs typeface="Tahoma"/>
              </a:rPr>
              <a:t> </a:t>
            </a:r>
            <a:r>
              <a:rPr dirty="0" sz="1450" i="1">
                <a:latin typeface="Arial"/>
                <a:cs typeface="Arial"/>
              </a:rPr>
              <a:t>x</a:t>
            </a:r>
            <a:r>
              <a:rPr dirty="0" baseline="-8771" sz="1425">
                <a:latin typeface="Tahoma"/>
                <a:cs typeface="Tahoma"/>
              </a:rPr>
              <a:t>1</a:t>
            </a:r>
            <a:r>
              <a:rPr dirty="0" baseline="-8333" sz="1500" i="1">
                <a:latin typeface="Arial"/>
                <a:cs typeface="Arial"/>
              </a:rPr>
              <a:t>i</a:t>
            </a:r>
            <a:r>
              <a:rPr dirty="0" baseline="-8333" sz="1500" spc="397" i="1">
                <a:latin typeface="Arial"/>
                <a:cs typeface="Arial"/>
              </a:rPr>
              <a:t> </a:t>
            </a:r>
            <a:r>
              <a:rPr dirty="0" baseline="1984" sz="2100">
                <a:latin typeface="Tahoma"/>
                <a:cs typeface="Tahoma"/>
              </a:rPr>
              <a:t>+</a:t>
            </a:r>
            <a:r>
              <a:rPr dirty="0" baseline="1984" sz="2100" spc="-112">
                <a:latin typeface="Tahoma"/>
                <a:cs typeface="Tahoma"/>
              </a:rPr>
              <a:t> </a:t>
            </a:r>
            <a:r>
              <a:rPr dirty="0" sz="1450" spc="-25" i="1">
                <a:latin typeface="Arial"/>
                <a:cs typeface="Arial"/>
              </a:rPr>
              <a:t>e</a:t>
            </a:r>
            <a:r>
              <a:rPr dirty="0" baseline="-8333" sz="1500" spc="-37" i="1">
                <a:latin typeface="Arial"/>
                <a:cs typeface="Arial"/>
              </a:rPr>
              <a:t>i</a:t>
            </a:r>
            <a:endParaRPr baseline="-8333" sz="1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60"/>
              </a:spcBef>
            </a:pPr>
            <a:r>
              <a:rPr dirty="0" sz="1300" spc="-45">
                <a:latin typeface="Tahoma"/>
                <a:cs typeface="Tahoma"/>
              </a:rPr>
              <a:t>If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there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no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relationship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between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predictor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outcome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then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450" spc="-45" i="1">
                <a:latin typeface="Arial"/>
                <a:cs typeface="Arial"/>
              </a:rPr>
              <a:t>b</a:t>
            </a:r>
            <a:r>
              <a:rPr dirty="0" baseline="-11695" sz="1425" spc="-67">
                <a:latin typeface="Tahoma"/>
                <a:cs typeface="Tahoma"/>
              </a:rPr>
              <a:t>1</a:t>
            </a:r>
            <a:r>
              <a:rPr dirty="0" baseline="-11695" sz="1425" spc="419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=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10"/>
              </a:spcBef>
            </a:pPr>
            <a:r>
              <a:rPr dirty="0" sz="1300" spc="-45">
                <a:latin typeface="Tahoma"/>
                <a:cs typeface="Tahoma"/>
              </a:rPr>
              <a:t>If</a:t>
            </a:r>
            <a:r>
              <a:rPr dirty="0" sz="1300" spc="-14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replace</a:t>
            </a:r>
            <a:r>
              <a:rPr dirty="0" sz="1300" spc="-140">
                <a:latin typeface="Tahoma"/>
                <a:cs typeface="Tahoma"/>
              </a:rPr>
              <a:t> </a:t>
            </a: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8771" sz="1425" spc="-127">
                <a:latin typeface="Tahoma"/>
                <a:cs typeface="Tahoma"/>
              </a:rPr>
              <a:t>1</a:t>
            </a:r>
            <a:r>
              <a:rPr dirty="0" baseline="-8771" sz="1425" spc="187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with</a:t>
            </a:r>
            <a:r>
              <a:rPr dirty="0" sz="1300" spc="-140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0</a:t>
            </a:r>
            <a:r>
              <a:rPr dirty="0" sz="1400" spc="-2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then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get:</a:t>
            </a:r>
            <a:r>
              <a:rPr dirty="0" sz="1300" spc="-140">
                <a:latin typeface="Tahoma"/>
                <a:cs typeface="Tahoma"/>
              </a:rPr>
              <a:t> </a:t>
            </a:r>
            <a:r>
              <a:rPr dirty="0" sz="1450" i="1">
                <a:latin typeface="Arial"/>
                <a:cs typeface="Arial"/>
              </a:rPr>
              <a:t>y</a:t>
            </a:r>
            <a:r>
              <a:rPr dirty="0" baseline="-8333" sz="1500" i="1">
                <a:latin typeface="Arial"/>
                <a:cs typeface="Arial"/>
              </a:rPr>
              <a:t>i</a:t>
            </a:r>
            <a:r>
              <a:rPr dirty="0" baseline="-8333" sz="1500" spc="367" i="1">
                <a:latin typeface="Arial"/>
                <a:cs typeface="Arial"/>
              </a:rPr>
              <a:t> </a:t>
            </a:r>
            <a:r>
              <a:rPr dirty="0" sz="1400">
                <a:latin typeface="Tahoma"/>
                <a:cs typeface="Tahoma"/>
              </a:rPr>
              <a:t>=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50" spc="-60" i="1">
                <a:latin typeface="Arial"/>
                <a:cs typeface="Arial"/>
              </a:rPr>
              <a:t>b</a:t>
            </a:r>
            <a:r>
              <a:rPr dirty="0" baseline="-8771" sz="1425" spc="-89">
                <a:latin typeface="Tahoma"/>
                <a:cs typeface="Tahoma"/>
              </a:rPr>
              <a:t>0</a:t>
            </a:r>
            <a:r>
              <a:rPr dirty="0" baseline="-8771" sz="1425" spc="232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+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90">
                <a:latin typeface="Tahoma"/>
                <a:cs typeface="Tahoma"/>
              </a:rPr>
              <a:t>0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×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50" i="1">
                <a:latin typeface="Arial"/>
                <a:cs typeface="Arial"/>
              </a:rPr>
              <a:t>x</a:t>
            </a:r>
            <a:r>
              <a:rPr dirty="0" baseline="-8771" sz="1425">
                <a:latin typeface="Tahoma"/>
                <a:cs typeface="Tahoma"/>
              </a:rPr>
              <a:t>1</a:t>
            </a:r>
            <a:r>
              <a:rPr dirty="0" baseline="-8333" sz="1500" i="1">
                <a:latin typeface="Arial"/>
                <a:cs typeface="Arial"/>
              </a:rPr>
              <a:t>i</a:t>
            </a:r>
            <a:r>
              <a:rPr dirty="0" baseline="-8333" sz="1500" spc="390" i="1">
                <a:latin typeface="Arial"/>
                <a:cs typeface="Arial"/>
              </a:rPr>
              <a:t> </a:t>
            </a:r>
            <a:r>
              <a:rPr dirty="0" sz="1400">
                <a:latin typeface="Tahoma"/>
                <a:cs typeface="Tahoma"/>
              </a:rPr>
              <a:t>+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50" spc="-25" i="1">
                <a:latin typeface="Arial"/>
                <a:cs typeface="Arial"/>
              </a:rPr>
              <a:t>e</a:t>
            </a:r>
            <a:r>
              <a:rPr dirty="0" baseline="-8333" sz="1500" spc="-37" i="1">
                <a:latin typeface="Arial"/>
                <a:cs typeface="Arial"/>
              </a:rPr>
              <a:t>i</a:t>
            </a:r>
            <a:endParaRPr baseline="-8333" sz="1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10"/>
              </a:spcBef>
            </a:pPr>
            <a:r>
              <a:rPr dirty="0" baseline="2136" sz="1950">
                <a:latin typeface="Tahoma"/>
                <a:cs typeface="Tahoma"/>
              </a:rPr>
              <a:t>But</a:t>
            </a:r>
            <a:r>
              <a:rPr dirty="0" baseline="2136" sz="1950" spc="-195">
                <a:latin typeface="Tahoma"/>
                <a:cs typeface="Tahoma"/>
              </a:rPr>
              <a:t> </a:t>
            </a:r>
            <a:r>
              <a:rPr dirty="0" baseline="1984" sz="2100" spc="-135">
                <a:latin typeface="Tahoma"/>
                <a:cs typeface="Tahoma"/>
              </a:rPr>
              <a:t>0</a:t>
            </a:r>
            <a:r>
              <a:rPr dirty="0" baseline="1984" sz="2100" spc="-104">
                <a:latin typeface="Tahoma"/>
                <a:cs typeface="Tahoma"/>
              </a:rPr>
              <a:t> </a:t>
            </a:r>
            <a:r>
              <a:rPr dirty="0" baseline="1984" sz="2100">
                <a:latin typeface="Tahoma"/>
                <a:cs typeface="Tahoma"/>
              </a:rPr>
              <a:t>×</a:t>
            </a:r>
            <a:r>
              <a:rPr dirty="0" baseline="1984" sz="2100" spc="-104">
                <a:latin typeface="Tahoma"/>
                <a:cs typeface="Tahoma"/>
              </a:rPr>
              <a:t> </a:t>
            </a:r>
            <a:r>
              <a:rPr dirty="0" sz="1450" i="1">
                <a:latin typeface="Arial"/>
                <a:cs typeface="Arial"/>
              </a:rPr>
              <a:t>x</a:t>
            </a:r>
            <a:r>
              <a:rPr dirty="0" baseline="-8771" sz="1425">
                <a:latin typeface="Tahoma"/>
                <a:cs typeface="Tahoma"/>
              </a:rPr>
              <a:t>1</a:t>
            </a:r>
            <a:r>
              <a:rPr dirty="0" baseline="-8333" sz="1500" i="1">
                <a:latin typeface="Arial"/>
                <a:cs typeface="Arial"/>
              </a:rPr>
              <a:t>i</a:t>
            </a:r>
            <a:r>
              <a:rPr dirty="0" baseline="-8333" sz="1500" spc="547" i="1">
                <a:latin typeface="Arial"/>
                <a:cs typeface="Arial"/>
              </a:rPr>
              <a:t> </a:t>
            </a:r>
            <a:r>
              <a:rPr dirty="0" baseline="1984" sz="2100">
                <a:latin typeface="Tahoma"/>
                <a:cs typeface="Tahoma"/>
              </a:rPr>
              <a:t>=</a:t>
            </a:r>
            <a:r>
              <a:rPr dirty="0" baseline="1984" sz="2100" spc="30">
                <a:latin typeface="Tahoma"/>
                <a:cs typeface="Tahoma"/>
              </a:rPr>
              <a:t> </a:t>
            </a:r>
            <a:r>
              <a:rPr dirty="0" baseline="1984" sz="2100" spc="-135">
                <a:latin typeface="Tahoma"/>
                <a:cs typeface="Tahoma"/>
              </a:rPr>
              <a:t>0</a:t>
            </a:r>
            <a:r>
              <a:rPr dirty="0" baseline="1984" sz="2100" spc="-20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so</a:t>
            </a:r>
            <a:r>
              <a:rPr dirty="0" baseline="2136" sz="1950" spc="-195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we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 spc="-30">
                <a:latin typeface="Tahoma"/>
                <a:cs typeface="Tahoma"/>
              </a:rPr>
              <a:t>can</a:t>
            </a:r>
            <a:r>
              <a:rPr dirty="0" baseline="2136" sz="1950" spc="-195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then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drop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sz="1450" spc="-60" i="1">
                <a:latin typeface="Arial"/>
                <a:cs typeface="Arial"/>
              </a:rPr>
              <a:t>b</a:t>
            </a:r>
            <a:r>
              <a:rPr dirty="0" baseline="-8771" sz="1425" spc="-89">
                <a:latin typeface="Tahoma"/>
                <a:cs typeface="Tahoma"/>
              </a:rPr>
              <a:t>1</a:t>
            </a:r>
            <a:r>
              <a:rPr dirty="0" baseline="-8771" sz="1425" spc="254">
                <a:latin typeface="Tahoma"/>
                <a:cs typeface="Tahoma"/>
              </a:rPr>
              <a:t> </a:t>
            </a:r>
            <a:r>
              <a:rPr dirty="0" baseline="1984" sz="2100">
                <a:latin typeface="Tahoma"/>
                <a:cs typeface="Tahoma"/>
              </a:rPr>
              <a:t>×</a:t>
            </a:r>
            <a:r>
              <a:rPr dirty="0" baseline="1984" sz="2100" spc="-104">
                <a:latin typeface="Tahoma"/>
                <a:cs typeface="Tahoma"/>
              </a:rPr>
              <a:t> </a:t>
            </a:r>
            <a:r>
              <a:rPr dirty="0" sz="1450" i="1">
                <a:latin typeface="Arial"/>
                <a:cs typeface="Arial"/>
              </a:rPr>
              <a:t>x</a:t>
            </a:r>
            <a:r>
              <a:rPr dirty="0" baseline="-8771" sz="1425">
                <a:latin typeface="Tahoma"/>
                <a:cs typeface="Tahoma"/>
              </a:rPr>
              <a:t>1</a:t>
            </a:r>
            <a:r>
              <a:rPr dirty="0" baseline="-8333" sz="1500" i="1">
                <a:latin typeface="Arial"/>
                <a:cs typeface="Arial"/>
              </a:rPr>
              <a:t>i</a:t>
            </a:r>
            <a:r>
              <a:rPr dirty="0" baseline="-8333" sz="1500" spc="330" i="1">
                <a:latin typeface="Arial"/>
                <a:cs typeface="Arial"/>
              </a:rPr>
              <a:t> </a:t>
            </a:r>
            <a:r>
              <a:rPr dirty="0" baseline="2136" sz="1950">
                <a:latin typeface="Tahoma"/>
                <a:cs typeface="Tahoma"/>
              </a:rPr>
              <a:t>from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the</a:t>
            </a:r>
            <a:r>
              <a:rPr dirty="0" baseline="2136" sz="1950" spc="-195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equation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to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 spc="-75">
                <a:latin typeface="Tahoma"/>
                <a:cs typeface="Tahoma"/>
              </a:rPr>
              <a:t>get:</a:t>
            </a:r>
            <a:r>
              <a:rPr dirty="0" baseline="2136" sz="1950" spc="-195">
                <a:latin typeface="Tahoma"/>
                <a:cs typeface="Tahoma"/>
              </a:rPr>
              <a:t> </a:t>
            </a:r>
            <a:r>
              <a:rPr dirty="0" sz="1450" i="1">
                <a:latin typeface="Arial"/>
                <a:cs typeface="Arial"/>
              </a:rPr>
              <a:t>y</a:t>
            </a:r>
            <a:r>
              <a:rPr dirty="0" baseline="-8333" sz="1500" i="1">
                <a:latin typeface="Arial"/>
                <a:cs typeface="Arial"/>
              </a:rPr>
              <a:t>i</a:t>
            </a:r>
            <a:r>
              <a:rPr dirty="0" baseline="-8333" sz="1500" spc="397" i="1">
                <a:latin typeface="Arial"/>
                <a:cs typeface="Arial"/>
              </a:rPr>
              <a:t> </a:t>
            </a:r>
            <a:r>
              <a:rPr dirty="0" baseline="1984" sz="2100">
                <a:latin typeface="Tahoma"/>
                <a:cs typeface="Tahoma"/>
              </a:rPr>
              <a:t>=</a:t>
            </a:r>
            <a:r>
              <a:rPr dirty="0" baseline="1984" sz="2100" spc="22">
                <a:latin typeface="Tahoma"/>
                <a:cs typeface="Tahoma"/>
              </a:rPr>
              <a:t> </a:t>
            </a:r>
            <a:r>
              <a:rPr dirty="0" sz="1450" spc="-60" i="1">
                <a:latin typeface="Arial"/>
                <a:cs typeface="Arial"/>
              </a:rPr>
              <a:t>b</a:t>
            </a:r>
            <a:r>
              <a:rPr dirty="0" baseline="-8771" sz="1425" spc="-89">
                <a:latin typeface="Tahoma"/>
                <a:cs typeface="Tahoma"/>
              </a:rPr>
              <a:t>0</a:t>
            </a:r>
            <a:r>
              <a:rPr dirty="0" baseline="-8771" sz="1425" spc="262">
                <a:latin typeface="Tahoma"/>
                <a:cs typeface="Tahoma"/>
              </a:rPr>
              <a:t> </a:t>
            </a:r>
            <a:r>
              <a:rPr dirty="0" baseline="1984" sz="2100">
                <a:latin typeface="Tahoma"/>
                <a:cs typeface="Tahoma"/>
              </a:rPr>
              <a:t>+</a:t>
            </a:r>
            <a:r>
              <a:rPr dirty="0" baseline="1984" sz="2100" spc="-104">
                <a:latin typeface="Tahoma"/>
                <a:cs typeface="Tahoma"/>
              </a:rPr>
              <a:t> </a:t>
            </a:r>
            <a:r>
              <a:rPr dirty="0" sz="1450" spc="-25" i="1">
                <a:latin typeface="Arial"/>
                <a:cs typeface="Arial"/>
              </a:rPr>
              <a:t>e</a:t>
            </a:r>
            <a:r>
              <a:rPr dirty="0" baseline="-8333" sz="1500" spc="-37" i="1">
                <a:latin typeface="Arial"/>
                <a:cs typeface="Arial"/>
              </a:rPr>
              <a:t>i</a:t>
            </a:r>
            <a:endParaRPr baseline="-8333" sz="1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60"/>
              </a:spcBef>
            </a:pPr>
            <a:r>
              <a:rPr dirty="0" sz="1300">
                <a:latin typeface="Tahoma"/>
                <a:cs typeface="Tahoma"/>
              </a:rPr>
              <a:t>When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there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are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no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predictors,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11695" sz="1425" spc="-127">
                <a:latin typeface="Tahoma"/>
                <a:cs typeface="Tahoma"/>
              </a:rPr>
              <a:t>0</a:t>
            </a:r>
            <a:r>
              <a:rPr dirty="0" baseline="-11695" sz="1425" spc="209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(which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just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mean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450" spc="-25" i="1">
                <a:latin typeface="Arial"/>
                <a:cs typeface="Arial"/>
              </a:rPr>
              <a:t>y</a:t>
            </a:r>
            <a:r>
              <a:rPr dirty="0" sz="1300" spc="-25">
                <a:latin typeface="Tahoma"/>
                <a:cs typeface="Tahoma"/>
              </a:rPr>
              <a:t>)</a:t>
            </a:r>
            <a:endParaRPr sz="1300">
              <a:latin typeface="Tahoma"/>
              <a:cs typeface="Tahoma"/>
            </a:endParaRPr>
          </a:p>
          <a:p>
            <a:pPr marL="38100" marR="346075">
              <a:lnSpc>
                <a:spcPct val="128200"/>
              </a:lnSpc>
              <a:spcBef>
                <a:spcPts val="515"/>
              </a:spcBef>
            </a:pPr>
            <a:r>
              <a:rPr dirty="0" sz="1300" spc="-55">
                <a:latin typeface="Tahoma"/>
                <a:cs typeface="Tahoma"/>
              </a:rPr>
              <a:t>So,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linear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with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no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predictors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predicts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outcome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by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mean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50" b="1">
                <a:solidFill>
                  <a:srgbClr val="1C4189"/>
                </a:solidFill>
                <a:latin typeface="Tahoma"/>
                <a:cs typeface="Tahoma"/>
              </a:rPr>
              <a:t>of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25" b="1">
                <a:solidFill>
                  <a:srgbClr val="1C4189"/>
                </a:solidFill>
                <a:latin typeface="Tahoma"/>
                <a:cs typeface="Tahoma"/>
              </a:rPr>
              <a:t>the </a:t>
            </a: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outcome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79449" y="117475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59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9449" y="149860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19"/>
                </a:lnTo>
                <a:lnTo>
                  <a:pt x="0" y="32359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79449" y="207010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59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79449" y="239395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59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79449" y="271780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59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9449" y="303530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59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79449" y="335915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59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79449" y="368300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59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18455" y="608759"/>
            <a:ext cx="6160135" cy="178117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600" spc="-80" b="1">
                <a:latin typeface="Tahoma"/>
                <a:cs typeface="Tahoma"/>
              </a:rPr>
              <a:t>Mean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65" b="1">
                <a:latin typeface="Tahoma"/>
                <a:cs typeface="Tahoma"/>
              </a:rPr>
              <a:t>Model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Residuals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28200"/>
              </a:lnSpc>
              <a:spcBef>
                <a:spcPts val="390"/>
              </a:spcBef>
            </a:pP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lines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from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each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point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to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mean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represent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distance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between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sleep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score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50" b="1">
                <a:solidFill>
                  <a:srgbClr val="1C4189"/>
                </a:solidFill>
                <a:latin typeface="Tahoma"/>
                <a:cs typeface="Tahoma"/>
              </a:rPr>
              <a:t>of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each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55" b="1">
                <a:solidFill>
                  <a:srgbClr val="1C4189"/>
                </a:solidFill>
                <a:latin typeface="Tahoma"/>
                <a:cs typeface="Tahoma"/>
              </a:rPr>
              <a:t>participant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and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mean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sleep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score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45" b="1">
                <a:solidFill>
                  <a:srgbClr val="1C4189"/>
                </a:solidFill>
                <a:latin typeface="Tahoma"/>
                <a:cs typeface="Tahoma"/>
              </a:rPr>
              <a:t>for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sample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55">
                <a:latin typeface="Tahoma"/>
                <a:cs typeface="Tahoma"/>
              </a:rPr>
              <a:t>(aka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25" b="1">
                <a:solidFill>
                  <a:srgbClr val="1C4189"/>
                </a:solidFill>
                <a:latin typeface="Tahoma"/>
                <a:cs typeface="Tahoma"/>
              </a:rPr>
              <a:t>residual </a:t>
            </a: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error</a:t>
            </a:r>
            <a:r>
              <a:rPr dirty="0" sz="1300" spc="-10">
                <a:latin typeface="Tahoma"/>
                <a:cs typeface="Tahoma"/>
              </a:rPr>
              <a:t>)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300" spc="50">
                <a:latin typeface="Tahoma"/>
                <a:cs typeface="Tahoma"/>
              </a:rPr>
              <a:t>We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can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these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residuals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to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calculate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overall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amount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error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and,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therefore,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variance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our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45" i="1">
                <a:latin typeface="Lucida Sans"/>
                <a:cs typeface="Lucida Sans"/>
              </a:rPr>
              <a:t>mean</a:t>
            </a:r>
            <a:r>
              <a:rPr dirty="0" sz="1300" spc="-110" i="1">
                <a:latin typeface="Lucida Sans"/>
                <a:cs typeface="Lucida Sans"/>
              </a:rPr>
              <a:t> </a:t>
            </a:r>
            <a:r>
              <a:rPr dirty="0" sz="1300" spc="-20">
                <a:latin typeface="Tahoma"/>
                <a:cs typeface="Tahoma"/>
              </a:rPr>
              <a:t>model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79449" y="117474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59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9449" y="200659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59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73125" y="2505072"/>
            <a:ext cx="6102350" cy="6350"/>
          </a:xfrm>
          <a:custGeom>
            <a:avLst/>
            <a:gdLst/>
            <a:ahLst/>
            <a:cxnLst/>
            <a:rect l="l" t="t" r="r" b="b"/>
            <a:pathLst>
              <a:path w="6102350" h="6350">
                <a:moveTo>
                  <a:pt x="0" y="0"/>
                </a:moveTo>
                <a:lnTo>
                  <a:pt x="6102350" y="0"/>
                </a:lnTo>
                <a:lnTo>
                  <a:pt x="6102350" y="6350"/>
                </a:lnTo>
                <a:lnTo>
                  <a:pt x="0" y="635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18455" y="631634"/>
            <a:ext cx="6179185" cy="159956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600" spc="-100" b="1">
                <a:latin typeface="Tahoma"/>
                <a:cs typeface="Tahoma"/>
              </a:rPr>
              <a:t>Linear</a:t>
            </a:r>
            <a:r>
              <a:rPr dirty="0" sz="1600" spc="-110" b="1">
                <a:latin typeface="Tahoma"/>
                <a:cs typeface="Tahoma"/>
              </a:rPr>
              <a:t> </a:t>
            </a:r>
            <a:r>
              <a:rPr dirty="0" sz="1600" spc="-65" b="1">
                <a:latin typeface="Tahoma"/>
                <a:cs typeface="Tahoma"/>
              </a:rPr>
              <a:t>Model</a:t>
            </a:r>
            <a:r>
              <a:rPr dirty="0" sz="1600" spc="-105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Residuals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10600"/>
              </a:lnSpc>
              <a:spcBef>
                <a:spcPts val="515"/>
              </a:spcBef>
            </a:pP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lines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from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each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point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to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mean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represent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distance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between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sleep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score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50" b="1">
                <a:solidFill>
                  <a:srgbClr val="1C4189"/>
                </a:solidFill>
                <a:latin typeface="Tahoma"/>
                <a:cs typeface="Tahoma"/>
              </a:rPr>
              <a:t>of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each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55" b="1">
                <a:solidFill>
                  <a:srgbClr val="1C4189"/>
                </a:solidFill>
                <a:latin typeface="Tahoma"/>
                <a:cs typeface="Tahoma"/>
              </a:rPr>
              <a:t>participant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and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model’s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50" b="1">
                <a:solidFill>
                  <a:srgbClr val="1C4189"/>
                </a:solidFill>
                <a:latin typeface="Tahoma"/>
                <a:cs typeface="Tahoma"/>
              </a:rPr>
              <a:t>predicted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sleep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score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45" b="1">
                <a:solidFill>
                  <a:srgbClr val="1C4189"/>
                </a:solidFill>
                <a:latin typeface="Tahoma"/>
                <a:cs typeface="Tahoma"/>
              </a:rPr>
              <a:t>for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sample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(aka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residual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error</a:t>
            </a:r>
            <a:r>
              <a:rPr dirty="0" sz="1300" spc="-10">
                <a:latin typeface="Tahoma"/>
                <a:cs typeface="Tahoma"/>
              </a:rPr>
              <a:t>)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300" spc="-55">
                <a:latin typeface="Tahoma"/>
                <a:cs typeface="Tahoma"/>
              </a:rPr>
              <a:t>So,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can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also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calculate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overall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amount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error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and,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therefore,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variance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our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300" spc="-125" i="1">
                <a:latin typeface="Lucida Sans"/>
                <a:cs typeface="Lucida Sans"/>
              </a:rPr>
              <a:t>linear</a:t>
            </a:r>
            <a:r>
              <a:rPr dirty="0" sz="1300" spc="-110" i="1">
                <a:latin typeface="Lucida Sans"/>
                <a:cs typeface="Lucida Sans"/>
              </a:rPr>
              <a:t> </a:t>
            </a:r>
            <a:r>
              <a:rPr dirty="0" sz="1300" spc="-10">
                <a:latin typeface="Tahoma"/>
                <a:cs typeface="Tahoma"/>
              </a:rPr>
              <a:t>model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79449" y="115570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59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9449" y="188595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73125" y="2333631"/>
            <a:ext cx="6102350" cy="6350"/>
          </a:xfrm>
          <a:custGeom>
            <a:avLst/>
            <a:gdLst/>
            <a:ahLst/>
            <a:cxnLst/>
            <a:rect l="l" t="t" r="r" b="b"/>
            <a:pathLst>
              <a:path w="6102350" h="6350">
                <a:moveTo>
                  <a:pt x="0" y="0"/>
                </a:moveTo>
                <a:lnTo>
                  <a:pt x="6102350" y="0"/>
                </a:lnTo>
                <a:lnTo>
                  <a:pt x="6102350" y="6350"/>
                </a:lnTo>
                <a:lnTo>
                  <a:pt x="0" y="635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42635" y="1066813"/>
            <a:ext cx="6167755" cy="12065"/>
          </a:xfrm>
          <a:custGeom>
            <a:avLst/>
            <a:gdLst/>
            <a:ahLst/>
            <a:cxnLst/>
            <a:rect l="l" t="t" r="r" b="b"/>
            <a:pathLst>
              <a:path w="6167755" h="12065">
                <a:moveTo>
                  <a:pt x="14614" y="6504"/>
                </a:moveTo>
                <a:lnTo>
                  <a:pt x="0" y="2853"/>
                </a:lnTo>
                <a:lnTo>
                  <a:pt x="580" y="2273"/>
                </a:lnTo>
                <a:lnTo>
                  <a:pt x="6068" y="0"/>
                </a:lnTo>
                <a:lnTo>
                  <a:pt x="6157260" y="0"/>
                </a:lnTo>
                <a:lnTo>
                  <a:pt x="6162748" y="2273"/>
                </a:lnTo>
                <a:lnTo>
                  <a:pt x="6166821" y="6346"/>
                </a:lnTo>
                <a:lnTo>
                  <a:pt x="14614" y="6346"/>
                </a:lnTo>
                <a:lnTo>
                  <a:pt x="14614" y="6504"/>
                </a:lnTo>
                <a:close/>
              </a:path>
              <a:path w="6167755" h="12065">
                <a:moveTo>
                  <a:pt x="6163122" y="11623"/>
                </a:moveTo>
                <a:lnTo>
                  <a:pt x="6159498" y="7999"/>
                </a:lnTo>
                <a:lnTo>
                  <a:pt x="6155506" y="6346"/>
                </a:lnTo>
                <a:lnTo>
                  <a:pt x="6166821" y="6346"/>
                </a:lnTo>
                <a:lnTo>
                  <a:pt x="6167611" y="7136"/>
                </a:lnTo>
                <a:lnTo>
                  <a:pt x="6163122" y="11623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31850" y="1069540"/>
            <a:ext cx="6184900" cy="1172210"/>
            <a:chOff x="831850" y="1069540"/>
            <a:chExt cx="6184900" cy="1172210"/>
          </a:xfrm>
        </p:grpSpPr>
        <p:sp>
          <p:nvSpPr>
            <p:cNvPr id="4" name="object 4" descr=""/>
            <p:cNvSpPr/>
            <p:nvPr/>
          </p:nvSpPr>
          <p:spPr>
            <a:xfrm>
              <a:off x="842632" y="1073644"/>
              <a:ext cx="6174740" cy="1168400"/>
            </a:xfrm>
            <a:custGeom>
              <a:avLst/>
              <a:gdLst/>
              <a:ahLst/>
              <a:cxnLst/>
              <a:rect l="l" t="t" r="r" b="b"/>
              <a:pathLst>
                <a:path w="6174740" h="1168400">
                  <a:moveTo>
                    <a:pt x="6174117" y="10033"/>
                  </a:moveTo>
                  <a:lnTo>
                    <a:pt x="6171831" y="4546"/>
                  </a:lnTo>
                  <a:lnTo>
                    <a:pt x="6167298" y="0"/>
                  </a:lnTo>
                  <a:lnTo>
                    <a:pt x="6162802" y="4495"/>
                  </a:lnTo>
                  <a:lnTo>
                    <a:pt x="6166104" y="7797"/>
                  </a:lnTo>
                  <a:lnTo>
                    <a:pt x="6167767" y="11785"/>
                  </a:lnTo>
                  <a:lnTo>
                    <a:pt x="6167767" y="1149324"/>
                  </a:lnTo>
                  <a:lnTo>
                    <a:pt x="6166104" y="1153312"/>
                  </a:lnTo>
                  <a:lnTo>
                    <a:pt x="6163119" y="1156296"/>
                  </a:lnTo>
                  <a:lnTo>
                    <a:pt x="6162802" y="1156614"/>
                  </a:lnTo>
                  <a:lnTo>
                    <a:pt x="6159500" y="1159929"/>
                  </a:lnTo>
                  <a:lnTo>
                    <a:pt x="6155499" y="1161580"/>
                  </a:lnTo>
                  <a:lnTo>
                    <a:pt x="14617" y="1161580"/>
                  </a:lnTo>
                  <a:lnTo>
                    <a:pt x="14617" y="1161427"/>
                  </a:lnTo>
                  <a:lnTo>
                    <a:pt x="0" y="1165072"/>
                  </a:lnTo>
                  <a:lnTo>
                    <a:pt x="571" y="1165656"/>
                  </a:lnTo>
                  <a:lnTo>
                    <a:pt x="6070" y="1167930"/>
                  </a:lnTo>
                  <a:lnTo>
                    <a:pt x="6157252" y="1167930"/>
                  </a:lnTo>
                  <a:lnTo>
                    <a:pt x="6162751" y="1165656"/>
                  </a:lnTo>
                  <a:lnTo>
                    <a:pt x="6166815" y="1161580"/>
                  </a:lnTo>
                  <a:lnTo>
                    <a:pt x="6167285" y="1161110"/>
                  </a:lnTo>
                  <a:lnTo>
                    <a:pt x="6167602" y="1160792"/>
                  </a:lnTo>
                  <a:lnTo>
                    <a:pt x="6171831" y="1156563"/>
                  </a:lnTo>
                  <a:lnTo>
                    <a:pt x="6174117" y="1151077"/>
                  </a:lnTo>
                  <a:lnTo>
                    <a:pt x="6174117" y="1003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1850" y="1069540"/>
              <a:ext cx="25400" cy="1169670"/>
            </a:xfrm>
            <a:custGeom>
              <a:avLst/>
              <a:gdLst/>
              <a:ahLst/>
              <a:cxnLst/>
              <a:rect l="l" t="t" r="r" b="b"/>
              <a:pathLst>
                <a:path w="25400" h="1169670">
                  <a:moveTo>
                    <a:pt x="10912" y="1169289"/>
                  </a:moveTo>
                  <a:lnTo>
                    <a:pt x="2273" y="1160649"/>
                  </a:lnTo>
                  <a:lnTo>
                    <a:pt x="0" y="1155161"/>
                  </a:lnTo>
                  <a:lnTo>
                    <a:pt x="0" y="14127"/>
                  </a:lnTo>
                  <a:lnTo>
                    <a:pt x="2273" y="8639"/>
                  </a:lnTo>
                  <a:lnTo>
                    <a:pt x="10912" y="0"/>
                  </a:lnTo>
                  <a:lnTo>
                    <a:pt x="25399" y="3619"/>
                  </a:lnTo>
                  <a:lnTo>
                    <a:pt x="25399" y="1165669"/>
                  </a:lnTo>
                  <a:lnTo>
                    <a:pt x="10912" y="1169289"/>
                  </a:lnTo>
                  <a:close/>
                </a:path>
              </a:pathLst>
            </a:custGeom>
            <a:solidFill>
              <a:srgbClr val="01B87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679449" y="241935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19"/>
                </a:lnTo>
                <a:lnTo>
                  <a:pt x="0" y="32359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79449" y="274320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59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9449" y="306070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19"/>
                </a:lnTo>
                <a:lnTo>
                  <a:pt x="0" y="32359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79449" y="338455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19"/>
                </a:lnTo>
                <a:lnTo>
                  <a:pt x="0" y="32359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933450" y="394335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67655" y="712044"/>
            <a:ext cx="6268085" cy="4471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dirty="0" sz="1600" spc="-105" b="1">
                <a:latin typeface="Tahoma"/>
                <a:cs typeface="Tahoma"/>
              </a:rPr>
              <a:t>Goodness</a:t>
            </a:r>
            <a:r>
              <a:rPr dirty="0" sz="1600" spc="-135" b="1">
                <a:latin typeface="Tahoma"/>
                <a:cs typeface="Tahoma"/>
              </a:rPr>
              <a:t> </a:t>
            </a:r>
            <a:r>
              <a:rPr dirty="0" sz="1600" spc="-75" b="1">
                <a:latin typeface="Tahoma"/>
                <a:cs typeface="Tahoma"/>
              </a:rPr>
              <a:t>of</a:t>
            </a:r>
            <a:r>
              <a:rPr dirty="0" sz="1600" spc="-130" b="1">
                <a:latin typeface="Tahoma"/>
                <a:cs typeface="Tahoma"/>
              </a:rPr>
              <a:t> </a:t>
            </a:r>
            <a:r>
              <a:rPr dirty="0" sz="1600" spc="-50" b="1">
                <a:latin typeface="Tahoma"/>
                <a:cs typeface="Tahoma"/>
              </a:rPr>
              <a:t>Fit</a:t>
            </a:r>
            <a:r>
              <a:rPr dirty="0" sz="1600" spc="-130" b="1">
                <a:latin typeface="Tahoma"/>
                <a:cs typeface="Tahoma"/>
              </a:rPr>
              <a:t> </a:t>
            </a:r>
            <a:r>
              <a:rPr dirty="0" sz="1600" spc="-105" b="1">
                <a:latin typeface="Tahoma"/>
                <a:cs typeface="Tahoma"/>
              </a:rPr>
              <a:t>with</a:t>
            </a:r>
            <a:r>
              <a:rPr dirty="0" sz="1600" spc="-130" b="1">
                <a:latin typeface="Tahoma"/>
                <a:cs typeface="Tahoma"/>
              </a:rPr>
              <a:t> </a:t>
            </a:r>
            <a:r>
              <a:rPr dirty="0" sz="1750" spc="-25" i="1">
                <a:latin typeface="Arial"/>
                <a:cs typeface="Arial"/>
              </a:rPr>
              <a:t>R</a:t>
            </a:r>
            <a:r>
              <a:rPr dirty="0" baseline="28985" sz="1725" spc="-37">
                <a:latin typeface="Tahoma"/>
                <a:cs typeface="Tahoma"/>
              </a:rPr>
              <a:t>2</a:t>
            </a:r>
            <a:endParaRPr baseline="28985" sz="1725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ahoma"/>
              <a:cs typeface="Tahoma"/>
            </a:endParaRPr>
          </a:p>
          <a:p>
            <a:pPr marL="155575">
              <a:lnSpc>
                <a:spcPct val="100000"/>
              </a:lnSpc>
              <a:spcBef>
                <a:spcPts val="5"/>
              </a:spcBef>
            </a:pP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Vocabulary:</a:t>
            </a:r>
            <a:r>
              <a:rPr dirty="0" sz="1300" spc="-5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400" spc="-25" i="1">
                <a:solidFill>
                  <a:srgbClr val="1C4189"/>
                </a:solidFill>
                <a:latin typeface="Arial"/>
                <a:cs typeface="Arial"/>
              </a:rPr>
              <a:t>R</a:t>
            </a:r>
            <a:r>
              <a:rPr dirty="0" baseline="29239" sz="1425" spc="-37">
                <a:solidFill>
                  <a:srgbClr val="1C4189"/>
                </a:solidFill>
                <a:latin typeface="Calibri"/>
                <a:cs typeface="Calibri"/>
              </a:rPr>
              <a:t>2</a:t>
            </a:r>
            <a:endParaRPr baseline="29239" sz="1425">
              <a:latin typeface="Calibri"/>
              <a:cs typeface="Calibri"/>
            </a:endParaRPr>
          </a:p>
          <a:p>
            <a:pPr marL="155575">
              <a:lnSpc>
                <a:spcPct val="100000"/>
              </a:lnSpc>
              <a:spcBef>
                <a:spcPts val="1220"/>
              </a:spcBef>
            </a:pPr>
            <a:r>
              <a:rPr dirty="0" sz="1450" i="1">
                <a:latin typeface="Arial"/>
                <a:cs typeface="Arial"/>
              </a:rPr>
              <a:t>R</a:t>
            </a:r>
            <a:r>
              <a:rPr dirty="0" baseline="29239" sz="1425">
                <a:latin typeface="Tahoma"/>
                <a:cs typeface="Tahoma"/>
              </a:rPr>
              <a:t>2</a:t>
            </a:r>
            <a:r>
              <a:rPr dirty="0" baseline="29239" sz="1425" spc="179">
                <a:latin typeface="Tahoma"/>
                <a:cs typeface="Tahoma"/>
              </a:rPr>
              <a:t> </a:t>
            </a:r>
            <a:r>
              <a:rPr dirty="0" baseline="2136" sz="1950" spc="-284">
                <a:latin typeface="Tahoma"/>
                <a:cs typeface="Tahoma"/>
              </a:rPr>
              <a:t>=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how</a:t>
            </a:r>
            <a:r>
              <a:rPr dirty="0" baseline="2136" sz="1950" spc="-195">
                <a:latin typeface="Tahoma"/>
                <a:cs typeface="Tahoma"/>
              </a:rPr>
              <a:t> </a:t>
            </a:r>
            <a:r>
              <a:rPr dirty="0" baseline="2136" sz="1950" spc="-30">
                <a:latin typeface="Tahoma"/>
                <a:cs typeface="Tahoma"/>
              </a:rPr>
              <a:t>much</a:t>
            </a:r>
            <a:r>
              <a:rPr dirty="0" baseline="2136" sz="1950" spc="-195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of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the</a:t>
            </a:r>
            <a:r>
              <a:rPr dirty="0" baseline="2136" sz="1950" spc="-195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variance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in</a:t>
            </a:r>
            <a:r>
              <a:rPr dirty="0" baseline="2136" sz="1950" spc="-195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the</a:t>
            </a:r>
            <a:r>
              <a:rPr dirty="0" baseline="2136" sz="1950" spc="-195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outcome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is</a:t>
            </a:r>
            <a:r>
              <a:rPr dirty="0" baseline="2136" sz="1950" spc="-195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explained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by</a:t>
            </a:r>
            <a:r>
              <a:rPr dirty="0" baseline="2136" sz="1950" spc="-195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the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model</a:t>
            </a:r>
            <a:endParaRPr baseline="2136" sz="1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3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</a:pPr>
            <a:r>
              <a:rPr dirty="0" sz="1300" spc="-55">
                <a:latin typeface="Tahoma"/>
                <a:cs typeface="Tahoma"/>
              </a:rPr>
              <a:t>In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other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words,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do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our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predictors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do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good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job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explaining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changes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outcome?</a:t>
            </a:r>
            <a:endParaRPr sz="13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844"/>
              </a:spcBef>
            </a:pPr>
            <a:r>
              <a:rPr dirty="0" sz="1450" i="1">
                <a:latin typeface="Arial"/>
                <a:cs typeface="Arial"/>
              </a:rPr>
              <a:t>R</a:t>
            </a:r>
            <a:r>
              <a:rPr dirty="0" baseline="29239" sz="1425">
                <a:latin typeface="Tahoma"/>
                <a:cs typeface="Tahoma"/>
              </a:rPr>
              <a:t>2</a:t>
            </a:r>
            <a:r>
              <a:rPr dirty="0" baseline="29239" sz="1425" spc="217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portions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variance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linear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from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mean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model</a:t>
            </a:r>
            <a:endParaRPr sz="13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760"/>
              </a:spcBef>
            </a:pPr>
            <a:r>
              <a:rPr dirty="0" sz="1450" i="1">
                <a:latin typeface="Arial"/>
                <a:cs typeface="Arial"/>
              </a:rPr>
              <a:t>R</a:t>
            </a:r>
            <a:r>
              <a:rPr dirty="0" baseline="29239" sz="1425">
                <a:latin typeface="Tahoma"/>
                <a:cs typeface="Tahoma"/>
              </a:rPr>
              <a:t>2</a:t>
            </a:r>
            <a:r>
              <a:rPr dirty="0" baseline="29239" sz="1425" spc="202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Goodness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50" b="1">
                <a:solidFill>
                  <a:srgbClr val="1C4189"/>
                </a:solidFill>
                <a:latin typeface="Tahoma"/>
                <a:cs typeface="Tahoma"/>
              </a:rPr>
              <a:t>of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30" b="1">
                <a:solidFill>
                  <a:srgbClr val="1C4189"/>
                </a:solidFill>
                <a:latin typeface="Tahoma"/>
                <a:cs typeface="Tahoma"/>
              </a:rPr>
              <a:t>Fit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measure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for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linear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models</a:t>
            </a:r>
            <a:endParaRPr sz="13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810"/>
              </a:spcBef>
            </a:pPr>
            <a:r>
              <a:rPr dirty="0" sz="1450" i="1">
                <a:latin typeface="Arial"/>
                <a:cs typeface="Arial"/>
              </a:rPr>
              <a:t>R</a:t>
            </a:r>
            <a:r>
              <a:rPr dirty="0" baseline="29239" sz="1425">
                <a:latin typeface="Tahoma"/>
                <a:cs typeface="Tahoma"/>
              </a:rPr>
              <a:t>2</a:t>
            </a:r>
            <a:r>
              <a:rPr dirty="0" baseline="29239" sz="1425" spc="2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will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appear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your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output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as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decimal,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but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usually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reported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as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percentage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on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endParaRPr sz="13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405"/>
              </a:spcBef>
            </a:pP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0</a:t>
            </a:r>
            <a:r>
              <a:rPr dirty="0" sz="1300" spc="-10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-</a:t>
            </a:r>
            <a:r>
              <a:rPr dirty="0" sz="1300" spc="-180" b="1">
                <a:solidFill>
                  <a:srgbClr val="1C4189"/>
                </a:solidFill>
                <a:latin typeface="Tahoma"/>
                <a:cs typeface="Tahoma"/>
              </a:rPr>
              <a:t>100%</a:t>
            </a:r>
            <a:r>
              <a:rPr dirty="0" sz="1300" spc="-10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20" b="1">
                <a:solidFill>
                  <a:srgbClr val="1C4189"/>
                </a:solidFill>
                <a:latin typeface="Tahoma"/>
                <a:cs typeface="Tahoma"/>
              </a:rPr>
              <a:t>scale</a:t>
            </a:r>
            <a:endParaRPr sz="1300">
              <a:latin typeface="Tahoma"/>
              <a:cs typeface="Tahoma"/>
            </a:endParaRPr>
          </a:p>
          <a:p>
            <a:pPr marL="317500">
              <a:lnSpc>
                <a:spcPct val="100000"/>
              </a:lnSpc>
              <a:spcBef>
                <a:spcPts val="690"/>
              </a:spcBef>
            </a:pPr>
            <a:r>
              <a:rPr dirty="0" sz="1300" spc="-95">
                <a:latin typeface="Tahoma"/>
                <a:cs typeface="Tahoma"/>
              </a:rPr>
              <a:t>e.g.,</a:t>
            </a:r>
            <a:r>
              <a:rPr dirty="0" sz="1300" spc="-125">
                <a:latin typeface="Tahoma"/>
                <a:cs typeface="Tahoma"/>
              </a:rPr>
              <a:t> “…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explains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450" spc="55" i="1">
                <a:latin typeface="Arial"/>
                <a:cs typeface="Arial"/>
              </a:rPr>
              <a:t>x</a:t>
            </a:r>
            <a:r>
              <a:rPr dirty="0" sz="1450" spc="-95" i="1">
                <a:latin typeface="Arial"/>
                <a:cs typeface="Arial"/>
              </a:rPr>
              <a:t> </a:t>
            </a:r>
            <a:r>
              <a:rPr dirty="0" sz="1300" spc="-254">
                <a:latin typeface="Tahoma"/>
                <a:cs typeface="Tahoma"/>
              </a:rPr>
              <a:t>%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variance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outcome…”</a:t>
            </a:r>
            <a:endParaRPr sz="1300">
              <a:latin typeface="Tahoma"/>
              <a:cs typeface="Tahoma"/>
            </a:endParaRPr>
          </a:p>
          <a:p>
            <a:pPr marL="63500" marR="43180">
              <a:lnSpc>
                <a:spcPct val="123300"/>
              </a:lnSpc>
              <a:spcBef>
                <a:spcPts val="260"/>
              </a:spcBef>
            </a:pP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higher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10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450" i="1">
                <a:latin typeface="Arial"/>
                <a:cs typeface="Arial"/>
              </a:rPr>
              <a:t>R</a:t>
            </a:r>
            <a:r>
              <a:rPr dirty="0" baseline="29239" sz="1425">
                <a:latin typeface="Tahoma"/>
                <a:cs typeface="Tahoma"/>
              </a:rPr>
              <a:t>2</a:t>
            </a:r>
            <a:r>
              <a:rPr dirty="0" baseline="29239" sz="1425" spc="202"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value,</a:t>
            </a:r>
            <a:r>
              <a:rPr dirty="0" sz="1300" spc="-10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55" b="1">
                <a:solidFill>
                  <a:srgbClr val="1C4189"/>
                </a:solidFill>
                <a:latin typeface="Tahoma"/>
                <a:cs typeface="Tahoma"/>
              </a:rPr>
              <a:t>better</a:t>
            </a:r>
            <a:r>
              <a:rPr dirty="0" sz="1300" spc="-10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model</a:t>
            </a:r>
            <a:r>
              <a:rPr dirty="0" sz="1300" spc="-10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45">
                <a:latin typeface="Tahoma"/>
                <a:cs typeface="Tahoma"/>
              </a:rPr>
              <a:t>(but,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low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values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are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not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always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cause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concern)</a:t>
            </a:r>
            <a:endParaRPr sz="1300">
              <a:latin typeface="Tahoma"/>
              <a:cs typeface="Tahoma"/>
            </a:endParaRPr>
          </a:p>
          <a:p>
            <a:pPr marL="63500" marR="215265">
              <a:lnSpc>
                <a:spcPct val="112200"/>
              </a:lnSpc>
              <a:spcBef>
                <a:spcPts val="850"/>
              </a:spcBef>
            </a:pPr>
            <a:r>
              <a:rPr dirty="0" sz="1300" spc="-10">
                <a:latin typeface="Tahoma"/>
                <a:cs typeface="Tahoma"/>
              </a:rPr>
              <a:t>But,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that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amount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variance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sufficiently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large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that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would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conclude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effect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is </a:t>
            </a:r>
            <a:r>
              <a:rPr dirty="0" sz="1300" spc="-10">
                <a:latin typeface="Tahoma"/>
                <a:cs typeface="Tahoma"/>
              </a:rPr>
              <a:t>meaningful</a:t>
            </a:r>
            <a:r>
              <a:rPr dirty="0" sz="1300" spc="-14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</a:t>
            </a:r>
            <a:r>
              <a:rPr dirty="0" sz="1300" spc="-14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4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population?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679449" y="424815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59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79449" y="483235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394"/>
                </a:lnTo>
                <a:lnTo>
                  <a:pt x="0" y="32359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42633" y="1066798"/>
            <a:ext cx="6167755" cy="12065"/>
          </a:xfrm>
          <a:custGeom>
            <a:avLst/>
            <a:gdLst/>
            <a:ahLst/>
            <a:cxnLst/>
            <a:rect l="l" t="t" r="r" b="b"/>
            <a:pathLst>
              <a:path w="6167755" h="12065">
                <a:moveTo>
                  <a:pt x="14616" y="6509"/>
                </a:moveTo>
                <a:lnTo>
                  <a:pt x="0" y="2855"/>
                </a:lnTo>
                <a:lnTo>
                  <a:pt x="582" y="2273"/>
                </a:lnTo>
                <a:lnTo>
                  <a:pt x="6069" y="0"/>
                </a:lnTo>
                <a:lnTo>
                  <a:pt x="6157262" y="0"/>
                </a:lnTo>
                <a:lnTo>
                  <a:pt x="6162750" y="2273"/>
                </a:lnTo>
                <a:lnTo>
                  <a:pt x="6166835" y="6357"/>
                </a:lnTo>
                <a:lnTo>
                  <a:pt x="14616" y="6357"/>
                </a:lnTo>
                <a:lnTo>
                  <a:pt x="14616" y="6509"/>
                </a:lnTo>
                <a:close/>
              </a:path>
              <a:path w="6167755" h="12065">
                <a:moveTo>
                  <a:pt x="6163123" y="11634"/>
                </a:moveTo>
                <a:lnTo>
                  <a:pt x="6159500" y="8011"/>
                </a:lnTo>
                <a:lnTo>
                  <a:pt x="6155508" y="6357"/>
                </a:lnTo>
                <a:lnTo>
                  <a:pt x="6166835" y="6357"/>
                </a:lnTo>
                <a:lnTo>
                  <a:pt x="6167616" y="7139"/>
                </a:lnTo>
                <a:lnTo>
                  <a:pt x="6163123" y="1163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31850" y="1069528"/>
            <a:ext cx="6184900" cy="1172210"/>
            <a:chOff x="831850" y="1069528"/>
            <a:chExt cx="6184900" cy="1172210"/>
          </a:xfrm>
        </p:grpSpPr>
        <p:sp>
          <p:nvSpPr>
            <p:cNvPr id="4" name="object 4" descr=""/>
            <p:cNvSpPr/>
            <p:nvPr/>
          </p:nvSpPr>
          <p:spPr>
            <a:xfrm>
              <a:off x="842632" y="1073631"/>
              <a:ext cx="6174740" cy="1168400"/>
            </a:xfrm>
            <a:custGeom>
              <a:avLst/>
              <a:gdLst/>
              <a:ahLst/>
              <a:cxnLst/>
              <a:rect l="l" t="t" r="r" b="b"/>
              <a:pathLst>
                <a:path w="6174740" h="1168400">
                  <a:moveTo>
                    <a:pt x="6174117" y="10033"/>
                  </a:moveTo>
                  <a:lnTo>
                    <a:pt x="6171831" y="4546"/>
                  </a:lnTo>
                  <a:lnTo>
                    <a:pt x="6167298" y="0"/>
                  </a:lnTo>
                  <a:lnTo>
                    <a:pt x="6162802" y="4495"/>
                  </a:lnTo>
                  <a:lnTo>
                    <a:pt x="6166104" y="7810"/>
                  </a:lnTo>
                  <a:lnTo>
                    <a:pt x="6167767" y="11798"/>
                  </a:lnTo>
                  <a:lnTo>
                    <a:pt x="6167767" y="1149337"/>
                  </a:lnTo>
                  <a:lnTo>
                    <a:pt x="6166104" y="1153325"/>
                  </a:lnTo>
                  <a:lnTo>
                    <a:pt x="6163119" y="1156309"/>
                  </a:lnTo>
                  <a:lnTo>
                    <a:pt x="6162802" y="1156627"/>
                  </a:lnTo>
                  <a:lnTo>
                    <a:pt x="6159500" y="1159941"/>
                  </a:lnTo>
                  <a:lnTo>
                    <a:pt x="6155499" y="1161592"/>
                  </a:lnTo>
                  <a:lnTo>
                    <a:pt x="14617" y="1161592"/>
                  </a:lnTo>
                  <a:lnTo>
                    <a:pt x="14617" y="1161427"/>
                  </a:lnTo>
                  <a:lnTo>
                    <a:pt x="0" y="1165085"/>
                  </a:lnTo>
                  <a:lnTo>
                    <a:pt x="571" y="1165669"/>
                  </a:lnTo>
                  <a:lnTo>
                    <a:pt x="6070" y="1167930"/>
                  </a:lnTo>
                  <a:lnTo>
                    <a:pt x="6157252" y="1167930"/>
                  </a:lnTo>
                  <a:lnTo>
                    <a:pt x="6162751" y="1165669"/>
                  </a:lnTo>
                  <a:lnTo>
                    <a:pt x="6166815" y="1161592"/>
                  </a:lnTo>
                  <a:lnTo>
                    <a:pt x="6167298" y="1161110"/>
                  </a:lnTo>
                  <a:lnTo>
                    <a:pt x="6167615" y="1160792"/>
                  </a:lnTo>
                  <a:lnTo>
                    <a:pt x="6171831" y="1156576"/>
                  </a:lnTo>
                  <a:lnTo>
                    <a:pt x="6174117" y="1151077"/>
                  </a:lnTo>
                  <a:lnTo>
                    <a:pt x="6174117" y="1003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1850" y="1069528"/>
              <a:ext cx="25400" cy="1169670"/>
            </a:xfrm>
            <a:custGeom>
              <a:avLst/>
              <a:gdLst/>
              <a:ahLst/>
              <a:cxnLst/>
              <a:rect l="l" t="t" r="r" b="b"/>
              <a:pathLst>
                <a:path w="25400" h="1169670">
                  <a:moveTo>
                    <a:pt x="10912" y="1169296"/>
                  </a:moveTo>
                  <a:lnTo>
                    <a:pt x="2273" y="1160657"/>
                  </a:lnTo>
                  <a:lnTo>
                    <a:pt x="0" y="1155169"/>
                  </a:lnTo>
                  <a:lnTo>
                    <a:pt x="0" y="14123"/>
                  </a:lnTo>
                  <a:lnTo>
                    <a:pt x="2273" y="8635"/>
                  </a:lnTo>
                  <a:lnTo>
                    <a:pt x="10908" y="0"/>
                  </a:lnTo>
                  <a:lnTo>
                    <a:pt x="25399" y="3627"/>
                  </a:lnTo>
                  <a:lnTo>
                    <a:pt x="25399" y="1165677"/>
                  </a:lnTo>
                  <a:lnTo>
                    <a:pt x="10912" y="1169296"/>
                  </a:lnTo>
                  <a:close/>
                </a:path>
              </a:pathLst>
            </a:custGeom>
            <a:solidFill>
              <a:srgbClr val="01B87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18455" y="711444"/>
            <a:ext cx="6195695" cy="267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90" b="1">
                <a:latin typeface="Tahoma"/>
                <a:cs typeface="Tahoma"/>
              </a:rPr>
              <a:t>The</a:t>
            </a:r>
            <a:r>
              <a:rPr dirty="0" sz="1600" spc="-140" b="1">
                <a:latin typeface="Tahoma"/>
                <a:cs typeface="Tahoma"/>
              </a:rPr>
              <a:t> </a:t>
            </a:r>
            <a:r>
              <a:rPr dirty="0" sz="1750" spc="-30" i="1">
                <a:latin typeface="Arial"/>
                <a:cs typeface="Arial"/>
              </a:rPr>
              <a:t>F</a:t>
            </a:r>
            <a:r>
              <a:rPr dirty="0" sz="1750" spc="-170" i="1">
                <a:latin typeface="Arial"/>
                <a:cs typeface="Arial"/>
              </a:rPr>
              <a:t> </a:t>
            </a:r>
            <a:r>
              <a:rPr dirty="0" sz="1600" spc="-125" b="1">
                <a:latin typeface="Tahoma"/>
                <a:cs typeface="Tahoma"/>
              </a:rPr>
              <a:t>-</a:t>
            </a:r>
            <a:r>
              <a:rPr dirty="0" sz="1600" spc="-10" b="1">
                <a:latin typeface="Tahoma"/>
                <a:cs typeface="Tahoma"/>
              </a:rPr>
              <a:t>statistic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ahoma"/>
              <a:cs typeface="Tahoma"/>
            </a:endParaRPr>
          </a:p>
          <a:p>
            <a:pPr marL="104775">
              <a:lnSpc>
                <a:spcPct val="100000"/>
              </a:lnSpc>
            </a:pP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Vocabulary: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400" i="1">
                <a:solidFill>
                  <a:srgbClr val="1C4189"/>
                </a:solidFill>
                <a:latin typeface="Arial"/>
                <a:cs typeface="Arial"/>
              </a:rPr>
              <a:t>F</a:t>
            </a:r>
            <a:r>
              <a:rPr dirty="0" sz="1400" spc="-85" i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-</a:t>
            </a: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statistic</a:t>
            </a:r>
            <a:endParaRPr sz="1300">
              <a:latin typeface="Tahoma"/>
              <a:cs typeface="Tahoma"/>
            </a:endParaRPr>
          </a:p>
          <a:p>
            <a:pPr marL="104775">
              <a:lnSpc>
                <a:spcPct val="100000"/>
              </a:lnSpc>
              <a:spcBef>
                <a:spcPts val="1170"/>
              </a:spcBef>
            </a:pPr>
            <a:r>
              <a:rPr dirty="0" sz="1450" i="1">
                <a:latin typeface="Arial"/>
                <a:cs typeface="Arial"/>
              </a:rPr>
              <a:t>F</a:t>
            </a:r>
            <a:r>
              <a:rPr dirty="0" sz="1450" spc="190" i="1">
                <a:latin typeface="Arial"/>
                <a:cs typeface="Arial"/>
              </a:rPr>
              <a:t> </a:t>
            </a:r>
            <a:r>
              <a:rPr dirty="0" sz="1300" spc="-190">
                <a:latin typeface="Tahoma"/>
                <a:cs typeface="Tahoma"/>
              </a:rPr>
              <a:t>=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whether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variance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explained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significantly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differs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from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zero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ct val="123600"/>
              </a:lnSpc>
              <a:spcBef>
                <a:spcPts val="1550"/>
              </a:spcBef>
            </a:pP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450" spc="-10" i="1">
                <a:latin typeface="Arial"/>
                <a:cs typeface="Arial"/>
              </a:rPr>
              <a:t>F</a:t>
            </a:r>
            <a:r>
              <a:rPr dirty="0" sz="1450" spc="-120" i="1">
                <a:latin typeface="Arial"/>
                <a:cs typeface="Arial"/>
              </a:rPr>
              <a:t> 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-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statistic</a:t>
            </a:r>
            <a:r>
              <a:rPr dirty="0" sz="1300" spc="-10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also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uses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80">
                <a:latin typeface="Tahoma"/>
                <a:cs typeface="Tahoma"/>
              </a:rPr>
              <a:t>(a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slightly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different,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but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related)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comparison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amount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of </a:t>
            </a:r>
            <a:r>
              <a:rPr dirty="0" sz="1300">
                <a:latin typeface="Tahoma"/>
                <a:cs typeface="Tahoma"/>
              </a:rPr>
              <a:t>error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mean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amount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error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your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linear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model</a:t>
            </a:r>
            <a:endParaRPr sz="1300">
              <a:latin typeface="Tahoma"/>
              <a:cs typeface="Tahoma"/>
            </a:endParaRPr>
          </a:p>
          <a:p>
            <a:pPr marL="12700" marR="312420">
              <a:lnSpc>
                <a:spcPct val="118600"/>
              </a:lnSpc>
              <a:spcBef>
                <a:spcPts val="700"/>
              </a:spcBef>
            </a:pPr>
            <a:r>
              <a:rPr dirty="0" sz="1300" spc="-55">
                <a:latin typeface="Tahoma"/>
                <a:cs typeface="Tahoma"/>
              </a:rPr>
              <a:t>So,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using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null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hypothesis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significance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testing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(NHST),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can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get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an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associated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25" b="1" i="1">
                <a:solidFill>
                  <a:srgbClr val="1C4189"/>
                </a:solidFill>
                <a:latin typeface="Trebuchet MS"/>
                <a:cs typeface="Trebuchet MS"/>
              </a:rPr>
              <a:t>p</a:t>
            </a:r>
            <a:r>
              <a:rPr dirty="0" sz="1300" spc="-25" b="1">
                <a:solidFill>
                  <a:srgbClr val="1C4189"/>
                </a:solidFill>
                <a:latin typeface="Tahoma"/>
                <a:cs typeface="Tahoma"/>
              </a:rPr>
              <a:t>-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value </a:t>
            </a:r>
            <a:r>
              <a:rPr dirty="0" sz="1300">
                <a:latin typeface="Tahoma"/>
                <a:cs typeface="Tahoma"/>
              </a:rPr>
              <a:t>for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our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450" spc="-10" i="1">
                <a:latin typeface="Arial"/>
                <a:cs typeface="Arial"/>
              </a:rPr>
              <a:t>F</a:t>
            </a:r>
            <a:r>
              <a:rPr dirty="0" sz="1450" spc="-90" i="1">
                <a:latin typeface="Arial"/>
                <a:cs typeface="Arial"/>
              </a:rPr>
              <a:t> </a:t>
            </a:r>
            <a:r>
              <a:rPr dirty="0" sz="1300" spc="-40">
                <a:latin typeface="Tahoma"/>
                <a:cs typeface="Tahoma"/>
              </a:rPr>
              <a:t>-</a:t>
            </a:r>
            <a:r>
              <a:rPr dirty="0" sz="1300" spc="-10">
                <a:latin typeface="Tahoma"/>
                <a:cs typeface="Tahoma"/>
              </a:rPr>
              <a:t>statistic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79449" y="24193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59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9449" y="29971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19"/>
                </a:lnTo>
                <a:lnTo>
                  <a:pt x="0" y="32359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18455" y="608771"/>
            <a:ext cx="6201410" cy="345757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600" spc="-70" b="1">
                <a:latin typeface="Tahoma"/>
                <a:cs typeface="Tahoma"/>
              </a:rPr>
              <a:t>NHST</a:t>
            </a:r>
            <a:r>
              <a:rPr dirty="0" sz="1600" spc="-135" b="1">
                <a:latin typeface="Tahoma"/>
                <a:cs typeface="Tahoma"/>
              </a:rPr>
              <a:t> </a:t>
            </a:r>
            <a:r>
              <a:rPr dirty="0" sz="1600" spc="-20" b="1">
                <a:latin typeface="Tahoma"/>
                <a:cs typeface="Tahoma"/>
              </a:rPr>
              <a:t>Recap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300" spc="-60">
                <a:latin typeface="Tahoma"/>
                <a:cs typeface="Tahoma"/>
              </a:rPr>
              <a:t>To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get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85" b="1" i="1">
                <a:solidFill>
                  <a:srgbClr val="1C4189"/>
                </a:solidFill>
                <a:latin typeface="Trebuchet MS"/>
                <a:cs typeface="Trebuchet MS"/>
              </a:rPr>
              <a:t>p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-</a:t>
            </a: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value</a:t>
            </a:r>
            <a:r>
              <a:rPr dirty="0" sz="1300" spc="-10">
                <a:latin typeface="Tahoma"/>
                <a:cs typeface="Tahoma"/>
              </a:rPr>
              <a:t>…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50">
                <a:latin typeface="Tahoma"/>
                <a:cs typeface="Tahoma"/>
              </a:rPr>
              <a:t>We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first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obtain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data</a:t>
            </a:r>
            <a:r>
              <a:rPr dirty="0" sz="1300" spc="-80">
                <a:latin typeface="Tahoma"/>
                <a:cs typeface="Tahoma"/>
              </a:rPr>
              <a:t>,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from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which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calculate…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300" spc="75">
                <a:latin typeface="Tahoma"/>
                <a:cs typeface="Tahoma"/>
              </a:rPr>
              <a:t>A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test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statistic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that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represents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relationship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interest,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which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compare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to…</a:t>
            </a:r>
            <a:endParaRPr sz="1300">
              <a:latin typeface="Tahoma"/>
              <a:cs typeface="Tahoma"/>
            </a:endParaRPr>
          </a:p>
          <a:p>
            <a:pPr marL="12700" marR="392430">
              <a:lnSpc>
                <a:spcPct val="112200"/>
              </a:lnSpc>
              <a:spcBef>
                <a:spcPts val="750"/>
              </a:spcBef>
            </a:pP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55" b="1">
                <a:solidFill>
                  <a:srgbClr val="1C4189"/>
                </a:solidFill>
                <a:latin typeface="Tahoma"/>
                <a:cs typeface="Tahoma"/>
              </a:rPr>
              <a:t>distribution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that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test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statistic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under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null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hypothesis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(where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there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no </a:t>
            </a:r>
            <a:r>
              <a:rPr dirty="0" sz="1300" spc="-10">
                <a:latin typeface="Tahoma"/>
                <a:cs typeface="Tahoma"/>
              </a:rPr>
              <a:t>relationship)</a:t>
            </a:r>
            <a:r>
              <a:rPr dirty="0" sz="1300" spc="-7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to</a:t>
            </a:r>
            <a:r>
              <a:rPr dirty="0" sz="1300" spc="-7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get…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ct val="112200"/>
              </a:lnSpc>
              <a:spcBef>
                <a:spcPts val="700"/>
              </a:spcBef>
            </a:pP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55" b="1">
                <a:solidFill>
                  <a:srgbClr val="1C4189"/>
                </a:solidFill>
                <a:latin typeface="Tahoma"/>
                <a:cs typeface="Tahoma"/>
              </a:rPr>
              <a:t>probability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14">
                <a:latin typeface="Tahoma"/>
                <a:cs typeface="Tahoma"/>
              </a:rPr>
              <a:t>(</a:t>
            </a:r>
            <a:r>
              <a:rPr dirty="0" sz="1300" spc="-114" i="1">
                <a:latin typeface="Lucida Sans"/>
                <a:cs typeface="Lucida Sans"/>
              </a:rPr>
              <a:t>p</a:t>
            </a:r>
            <a:r>
              <a:rPr dirty="0" sz="1300" spc="-114">
                <a:latin typeface="Tahoma"/>
                <a:cs typeface="Tahoma"/>
              </a:rPr>
              <a:t>)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getting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test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statistic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at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least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as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large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as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one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00" b="1">
                <a:solidFill>
                  <a:srgbClr val="1C4189"/>
                </a:solidFill>
                <a:latin typeface="Tahoma"/>
                <a:cs typeface="Tahoma"/>
              </a:rPr>
              <a:t>we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have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40" b="1">
                <a:solidFill>
                  <a:srgbClr val="1C4189"/>
                </a:solidFill>
                <a:latin typeface="Tahoma"/>
                <a:cs typeface="Tahoma"/>
              </a:rPr>
              <a:t>if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25" b="1">
                <a:solidFill>
                  <a:srgbClr val="1C4189"/>
                </a:solidFill>
                <a:latin typeface="Tahoma"/>
                <a:cs typeface="Tahoma"/>
              </a:rPr>
              <a:t>the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null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hypothesis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is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55" b="1">
                <a:solidFill>
                  <a:srgbClr val="1C4189"/>
                </a:solidFill>
                <a:latin typeface="Tahoma"/>
                <a:cs typeface="Tahoma"/>
              </a:rPr>
              <a:t>true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so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that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can…</a:t>
            </a:r>
            <a:endParaRPr sz="1300">
              <a:latin typeface="Tahoma"/>
              <a:cs typeface="Tahoma"/>
            </a:endParaRPr>
          </a:p>
          <a:p>
            <a:pPr marL="12700" marR="52705">
              <a:lnSpc>
                <a:spcPct val="106300"/>
              </a:lnSpc>
              <a:spcBef>
                <a:spcPts val="680"/>
              </a:spcBef>
            </a:pP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Evaluate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our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competing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hypotheses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using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previously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decided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5">
                <a:latin typeface="Tahoma"/>
                <a:cs typeface="Tahoma"/>
              </a:rPr>
              <a:t>alpha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(</a:t>
            </a:r>
            <a:r>
              <a:rPr dirty="0" sz="1450" spc="-30" i="1">
                <a:latin typeface="Arial"/>
                <a:cs typeface="Arial"/>
              </a:rPr>
              <a:t>α</a:t>
            </a:r>
            <a:r>
              <a:rPr dirty="0" sz="1300" spc="-30">
                <a:latin typeface="Tahoma"/>
                <a:cs typeface="Tahoma"/>
              </a:rPr>
              <a:t>)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level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(usually </a:t>
            </a:r>
            <a:r>
              <a:rPr dirty="0" sz="1300" spc="-20">
                <a:latin typeface="Tahoma"/>
                <a:cs typeface="Tahoma"/>
              </a:rPr>
              <a:t>0.05)</a:t>
            </a:r>
            <a:endParaRPr sz="1300">
              <a:latin typeface="Tahoma"/>
              <a:cs typeface="Tahoma"/>
            </a:endParaRPr>
          </a:p>
          <a:p>
            <a:pPr marL="12700" marR="80645">
              <a:lnSpc>
                <a:spcPct val="109200"/>
              </a:lnSpc>
              <a:spcBef>
                <a:spcPts val="630"/>
              </a:spcBef>
            </a:pPr>
            <a:r>
              <a:rPr dirty="0" sz="1300" spc="-45">
                <a:latin typeface="Tahoma"/>
                <a:cs typeface="Tahoma"/>
              </a:rPr>
              <a:t>If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our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p-</a:t>
            </a:r>
            <a:r>
              <a:rPr dirty="0" sz="1300" spc="-10">
                <a:latin typeface="Tahoma"/>
                <a:cs typeface="Tahoma"/>
              </a:rPr>
              <a:t>value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lower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than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450" i="1">
                <a:latin typeface="Arial"/>
                <a:cs typeface="Arial"/>
              </a:rPr>
              <a:t>α</a:t>
            </a:r>
            <a:r>
              <a:rPr dirty="0" sz="1300">
                <a:latin typeface="Tahoma"/>
                <a:cs typeface="Tahoma"/>
              </a:rPr>
              <a:t>,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say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that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55" b="1">
                <a:solidFill>
                  <a:srgbClr val="1C4189"/>
                </a:solidFill>
                <a:latin typeface="Tahoma"/>
                <a:cs typeface="Tahoma"/>
              </a:rPr>
              <a:t>statistically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significant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reject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25" b="1">
                <a:solidFill>
                  <a:srgbClr val="1C4189"/>
                </a:solidFill>
                <a:latin typeface="Tahoma"/>
                <a:cs typeface="Tahoma"/>
              </a:rPr>
              <a:t>the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null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hypothesis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79449" y="147955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9449" y="179070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59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79449" y="210820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394"/>
                </a:lnTo>
                <a:lnTo>
                  <a:pt x="0" y="32359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79449" y="264160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79449" y="318135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394"/>
                </a:lnTo>
                <a:lnTo>
                  <a:pt x="0" y="32359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9449" y="371475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394"/>
                </a:lnTo>
                <a:lnTo>
                  <a:pt x="0" y="32359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79449" y="11747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8575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3450" y="14795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3450" y="17653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79449" y="2101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8575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3450" y="24003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79449" y="273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8575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33450" y="30416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933450" y="3327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818455" y="608756"/>
            <a:ext cx="5133340" cy="284797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600" spc="-114" b="1">
                <a:latin typeface="Tahoma"/>
                <a:cs typeface="Tahoma"/>
              </a:rPr>
              <a:t>Looking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90" b="1">
                <a:latin typeface="Tahoma"/>
                <a:cs typeface="Tahoma"/>
              </a:rPr>
              <a:t>Ahead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155" b="1">
                <a:latin typeface="Tahoma"/>
                <a:cs typeface="Tahoma"/>
              </a:rPr>
              <a:t>(and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Behind)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story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so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far…</a:t>
            </a:r>
            <a:endParaRPr sz="1300">
              <a:latin typeface="Tahoma"/>
              <a:cs typeface="Tahoma"/>
            </a:endParaRPr>
          </a:p>
          <a:p>
            <a:pPr marL="266700">
              <a:lnSpc>
                <a:spcPct val="100000"/>
              </a:lnSpc>
              <a:spcBef>
                <a:spcPts val="840"/>
              </a:spcBef>
            </a:pPr>
            <a:r>
              <a:rPr dirty="0" sz="1300" spc="-10">
                <a:latin typeface="Tahoma"/>
                <a:cs typeface="Tahoma"/>
              </a:rPr>
              <a:t>Fundamentals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60">
                <a:latin typeface="Tahoma"/>
                <a:cs typeface="Tahoma"/>
              </a:rPr>
              <a:t>NHST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&amp;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Statistical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Tests</a:t>
            </a:r>
            <a:endParaRPr sz="1300">
              <a:latin typeface="Tahoma"/>
              <a:cs typeface="Tahoma"/>
            </a:endParaRPr>
          </a:p>
          <a:p>
            <a:pPr marL="266700">
              <a:lnSpc>
                <a:spcPct val="100000"/>
              </a:lnSpc>
              <a:spcBef>
                <a:spcPts val="690"/>
              </a:spcBef>
            </a:pP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Linear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50">
                <a:latin typeface="Tahoma"/>
                <a:cs typeface="Tahoma"/>
              </a:rPr>
              <a:t>Model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40">
                <a:latin typeface="Tahoma"/>
                <a:cs typeface="Tahoma"/>
              </a:rPr>
              <a:t>-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Using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Equation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Line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to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Make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Predictions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300">
                <a:latin typeface="Tahoma"/>
                <a:cs typeface="Tahoma"/>
              </a:rPr>
              <a:t>This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week:</a:t>
            </a:r>
            <a:endParaRPr sz="1300">
              <a:latin typeface="Tahoma"/>
              <a:cs typeface="Tahoma"/>
            </a:endParaRPr>
          </a:p>
          <a:p>
            <a:pPr marL="266700">
              <a:lnSpc>
                <a:spcPct val="100000"/>
              </a:lnSpc>
              <a:spcBef>
                <a:spcPts val="790"/>
              </a:spcBef>
            </a:pP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Linear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50">
                <a:latin typeface="Tahoma"/>
                <a:cs typeface="Tahoma"/>
              </a:rPr>
              <a:t>Model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40">
                <a:latin typeface="Tahoma"/>
                <a:cs typeface="Tahoma"/>
              </a:rPr>
              <a:t>-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Evaluating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30">
                <a:latin typeface="Tahoma"/>
                <a:cs typeface="Tahoma"/>
              </a:rPr>
              <a:t>Model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300">
                <a:latin typeface="Tahoma"/>
                <a:cs typeface="Tahoma"/>
              </a:rPr>
              <a:t>Coming</a:t>
            </a:r>
            <a:r>
              <a:rPr dirty="0" sz="1300" spc="-45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up:</a:t>
            </a:r>
            <a:endParaRPr sz="1300">
              <a:latin typeface="Tahoma"/>
              <a:cs typeface="Tahoma"/>
            </a:endParaRPr>
          </a:p>
          <a:p>
            <a:pPr marL="266700" marR="1163955">
              <a:lnSpc>
                <a:spcPct val="144200"/>
              </a:lnSpc>
              <a:spcBef>
                <a:spcPts val="150"/>
              </a:spcBef>
            </a:pP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6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Linear</a:t>
            </a:r>
            <a:r>
              <a:rPr dirty="0" sz="1300" spc="-60">
                <a:latin typeface="Tahoma"/>
                <a:cs typeface="Tahoma"/>
              </a:rPr>
              <a:t> </a:t>
            </a:r>
            <a:r>
              <a:rPr dirty="0" sz="1300" spc="50">
                <a:latin typeface="Tahoma"/>
                <a:cs typeface="Tahoma"/>
              </a:rPr>
              <a:t>Model</a:t>
            </a:r>
            <a:r>
              <a:rPr dirty="0" sz="1300" spc="-55">
                <a:latin typeface="Tahoma"/>
                <a:cs typeface="Tahoma"/>
              </a:rPr>
              <a:t> </a:t>
            </a:r>
            <a:r>
              <a:rPr dirty="0" sz="1300" spc="-40">
                <a:latin typeface="Tahoma"/>
                <a:cs typeface="Tahoma"/>
              </a:rPr>
              <a:t>-</a:t>
            </a:r>
            <a:r>
              <a:rPr dirty="0" sz="1300" spc="-6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Models</a:t>
            </a:r>
            <a:r>
              <a:rPr dirty="0" sz="1300" spc="-5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with</a:t>
            </a:r>
            <a:r>
              <a:rPr dirty="0" sz="1300" spc="-6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Multiple</a:t>
            </a:r>
            <a:r>
              <a:rPr dirty="0" sz="1300" spc="-5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Predictors </a:t>
            </a:r>
            <a:r>
              <a:rPr dirty="0" sz="1300">
                <a:latin typeface="Tahoma"/>
                <a:cs typeface="Tahoma"/>
              </a:rPr>
              <a:t>Questionable</a:t>
            </a:r>
            <a:r>
              <a:rPr dirty="0" sz="1300" spc="-6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Research</a:t>
            </a:r>
            <a:r>
              <a:rPr dirty="0" sz="1300" spc="-6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Practices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18455" y="636151"/>
            <a:ext cx="6200775" cy="332867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600" spc="-90" b="1">
                <a:latin typeface="Tahoma"/>
                <a:cs typeface="Tahoma"/>
              </a:rPr>
              <a:t>The</a:t>
            </a:r>
            <a:r>
              <a:rPr dirty="0" sz="1600" spc="-140" b="1">
                <a:latin typeface="Tahoma"/>
                <a:cs typeface="Tahoma"/>
              </a:rPr>
              <a:t> </a:t>
            </a:r>
            <a:r>
              <a:rPr dirty="0" sz="1750" spc="-30" i="1">
                <a:latin typeface="Arial"/>
                <a:cs typeface="Arial"/>
              </a:rPr>
              <a:t>F</a:t>
            </a:r>
            <a:r>
              <a:rPr dirty="0" sz="1750" spc="-170" i="1">
                <a:latin typeface="Arial"/>
                <a:cs typeface="Arial"/>
              </a:rPr>
              <a:t> </a:t>
            </a:r>
            <a:r>
              <a:rPr dirty="0" sz="1600" spc="-125" b="1">
                <a:latin typeface="Tahoma"/>
                <a:cs typeface="Tahoma"/>
              </a:rPr>
              <a:t>-</a:t>
            </a:r>
            <a:r>
              <a:rPr dirty="0" sz="1600" spc="-10" b="1">
                <a:latin typeface="Tahoma"/>
                <a:cs typeface="Tahoma"/>
              </a:rPr>
              <a:t>statistic</a:t>
            </a:r>
            <a:endParaRPr sz="1600">
              <a:latin typeface="Tahoma"/>
              <a:cs typeface="Tahoma"/>
            </a:endParaRPr>
          </a:p>
          <a:p>
            <a:pPr marL="12700" marR="409575">
              <a:lnSpc>
                <a:spcPct val="109200"/>
              </a:lnSpc>
              <a:spcBef>
                <a:spcPts val="340"/>
              </a:spcBef>
            </a:pPr>
            <a:r>
              <a:rPr dirty="0" sz="1300" spc="-55">
                <a:latin typeface="Tahoma"/>
                <a:cs typeface="Tahoma"/>
              </a:rPr>
              <a:t>In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this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45">
                <a:latin typeface="Tahoma"/>
                <a:cs typeface="Tahoma"/>
              </a:rPr>
              <a:t>case,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450" spc="-10" i="1">
                <a:latin typeface="Arial"/>
                <a:cs typeface="Arial"/>
              </a:rPr>
              <a:t>F</a:t>
            </a:r>
            <a:r>
              <a:rPr dirty="0" sz="1450" spc="-100" i="1">
                <a:latin typeface="Arial"/>
                <a:cs typeface="Arial"/>
              </a:rPr>
              <a:t> </a:t>
            </a:r>
            <a:r>
              <a:rPr dirty="0" sz="1300" spc="-40">
                <a:latin typeface="Tahoma"/>
                <a:cs typeface="Tahoma"/>
              </a:rPr>
              <a:t>-</a:t>
            </a:r>
            <a:r>
              <a:rPr dirty="0" sz="1300">
                <a:latin typeface="Tahoma"/>
                <a:cs typeface="Tahoma"/>
              </a:rPr>
              <a:t>statistic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our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test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statistic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that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represents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relationship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of </a:t>
            </a:r>
            <a:r>
              <a:rPr dirty="0" sz="1300" spc="-10">
                <a:latin typeface="Tahoma"/>
                <a:cs typeface="Tahoma"/>
              </a:rPr>
              <a:t>interest,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which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compare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to…</a:t>
            </a:r>
            <a:endParaRPr sz="1300">
              <a:latin typeface="Tahoma"/>
              <a:cs typeface="Tahoma"/>
            </a:endParaRPr>
          </a:p>
          <a:p>
            <a:pPr marL="12700" marR="560070">
              <a:lnSpc>
                <a:spcPct val="106300"/>
              </a:lnSpc>
              <a:spcBef>
                <a:spcPts val="680"/>
              </a:spcBef>
            </a:pPr>
            <a:r>
              <a:rPr dirty="0" baseline="2136" sz="1950">
                <a:latin typeface="Tahoma"/>
                <a:cs typeface="Tahoma"/>
              </a:rPr>
              <a:t>The</a:t>
            </a:r>
            <a:r>
              <a:rPr dirty="0" baseline="2136" sz="1950" spc="-179">
                <a:latin typeface="Tahoma"/>
                <a:cs typeface="Tahoma"/>
              </a:rPr>
              <a:t> </a:t>
            </a:r>
            <a:r>
              <a:rPr dirty="0" baseline="2136" sz="1950" spc="-82" b="1">
                <a:solidFill>
                  <a:srgbClr val="1C4189"/>
                </a:solidFill>
                <a:latin typeface="Tahoma"/>
                <a:cs typeface="Tahoma"/>
              </a:rPr>
              <a:t>distribution</a:t>
            </a:r>
            <a:r>
              <a:rPr dirty="0" baseline="2136" sz="1950" spc="-13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of</a:t>
            </a:r>
            <a:r>
              <a:rPr dirty="0" baseline="2136" sz="1950" spc="-17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the</a:t>
            </a:r>
            <a:r>
              <a:rPr dirty="0" baseline="2136" sz="1950" spc="-179">
                <a:latin typeface="Tahoma"/>
                <a:cs typeface="Tahoma"/>
              </a:rPr>
              <a:t> </a:t>
            </a:r>
            <a:r>
              <a:rPr dirty="0" sz="1450" spc="-10" i="1">
                <a:latin typeface="Arial"/>
                <a:cs typeface="Arial"/>
              </a:rPr>
              <a:t>F</a:t>
            </a:r>
            <a:r>
              <a:rPr dirty="0" sz="1450" spc="-114" i="1">
                <a:latin typeface="Arial"/>
                <a:cs typeface="Arial"/>
              </a:rPr>
              <a:t> </a:t>
            </a:r>
            <a:r>
              <a:rPr dirty="0" baseline="2136" sz="1950" spc="-60">
                <a:latin typeface="Tahoma"/>
                <a:cs typeface="Tahoma"/>
              </a:rPr>
              <a:t>-</a:t>
            </a:r>
            <a:r>
              <a:rPr dirty="0" baseline="2136" sz="1950">
                <a:latin typeface="Tahoma"/>
                <a:cs typeface="Tahoma"/>
              </a:rPr>
              <a:t>statistic</a:t>
            </a:r>
            <a:r>
              <a:rPr dirty="0" baseline="2136" sz="1950" spc="-17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under</a:t>
            </a:r>
            <a:r>
              <a:rPr dirty="0" baseline="2136" sz="1950" spc="-179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the</a:t>
            </a:r>
            <a:r>
              <a:rPr dirty="0" baseline="2136" sz="1950" spc="-17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null</a:t>
            </a:r>
            <a:r>
              <a:rPr dirty="0" baseline="2136" sz="1950" spc="-17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hypothesis</a:t>
            </a:r>
            <a:r>
              <a:rPr dirty="0" baseline="2136" sz="1950" spc="-172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(where</a:t>
            </a:r>
            <a:r>
              <a:rPr dirty="0" baseline="2136" sz="1950" spc="-17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there</a:t>
            </a:r>
            <a:r>
              <a:rPr dirty="0" baseline="2136" sz="1950" spc="-179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is</a:t>
            </a:r>
            <a:r>
              <a:rPr dirty="0" baseline="2136" sz="1950" spc="-172">
                <a:latin typeface="Tahoma"/>
                <a:cs typeface="Tahoma"/>
              </a:rPr>
              <a:t> </a:t>
            </a:r>
            <a:r>
              <a:rPr dirty="0" baseline="2136" sz="1950" spc="-37">
                <a:latin typeface="Tahoma"/>
                <a:cs typeface="Tahoma"/>
              </a:rPr>
              <a:t>no </a:t>
            </a:r>
            <a:r>
              <a:rPr dirty="0" sz="1300">
                <a:latin typeface="Tahoma"/>
                <a:cs typeface="Tahoma"/>
              </a:rPr>
              <a:t>relationship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between</a:t>
            </a:r>
            <a:r>
              <a:rPr dirty="0" sz="1300" spc="-8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8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predictor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8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8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outcome)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to</a:t>
            </a:r>
            <a:r>
              <a:rPr dirty="0" sz="1300" spc="-8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get…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ct val="106300"/>
              </a:lnSpc>
              <a:spcBef>
                <a:spcPts val="680"/>
              </a:spcBef>
            </a:pP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55" b="1">
                <a:solidFill>
                  <a:srgbClr val="1C4189"/>
                </a:solidFill>
                <a:latin typeface="Tahoma"/>
                <a:cs typeface="Tahoma"/>
              </a:rPr>
              <a:t>probability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14">
                <a:latin typeface="Tahoma"/>
                <a:cs typeface="Tahoma"/>
              </a:rPr>
              <a:t>(</a:t>
            </a:r>
            <a:r>
              <a:rPr dirty="0" sz="1300" spc="-114" i="1">
                <a:latin typeface="Lucida Sans"/>
                <a:cs typeface="Lucida Sans"/>
              </a:rPr>
              <a:t>p</a:t>
            </a:r>
            <a:r>
              <a:rPr dirty="0" sz="1300" spc="-114">
                <a:latin typeface="Tahoma"/>
                <a:cs typeface="Tahoma"/>
              </a:rPr>
              <a:t>)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getting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an </a:t>
            </a:r>
            <a:r>
              <a:rPr dirty="0" sz="1450" spc="-10" i="1">
                <a:latin typeface="Arial"/>
                <a:cs typeface="Arial"/>
              </a:rPr>
              <a:t>F</a:t>
            </a:r>
            <a:r>
              <a:rPr dirty="0" sz="1450" spc="-114" i="1">
                <a:latin typeface="Arial"/>
                <a:cs typeface="Arial"/>
              </a:rPr>
              <a:t> 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-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statistic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as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large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as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one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00" b="1">
                <a:solidFill>
                  <a:srgbClr val="1C4189"/>
                </a:solidFill>
                <a:latin typeface="Tahoma"/>
                <a:cs typeface="Tahoma"/>
              </a:rPr>
              <a:t>we’ve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observed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40" b="1">
                <a:solidFill>
                  <a:srgbClr val="1C4189"/>
                </a:solidFill>
                <a:latin typeface="Tahoma"/>
                <a:cs typeface="Tahoma"/>
              </a:rPr>
              <a:t>if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25" b="1">
                <a:solidFill>
                  <a:srgbClr val="1C4189"/>
                </a:solidFill>
                <a:latin typeface="Tahoma"/>
                <a:cs typeface="Tahoma"/>
              </a:rPr>
              <a:t>the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null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hypothesis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is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20" b="1">
                <a:solidFill>
                  <a:srgbClr val="1C4189"/>
                </a:solidFill>
                <a:latin typeface="Tahoma"/>
                <a:cs typeface="Tahoma"/>
              </a:rPr>
              <a:t>true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Evaluate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our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competing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hypotheses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using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previously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decided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450" i="1">
                <a:latin typeface="Arial"/>
                <a:cs typeface="Arial"/>
              </a:rPr>
              <a:t>α</a:t>
            </a:r>
            <a:r>
              <a:rPr dirty="0" sz="1450" spc="10" i="1">
                <a:latin typeface="Arial"/>
                <a:cs typeface="Arial"/>
              </a:rPr>
              <a:t> </a:t>
            </a:r>
            <a:r>
              <a:rPr dirty="0" sz="1300" spc="-10">
                <a:latin typeface="Tahoma"/>
                <a:cs typeface="Tahoma"/>
              </a:rPr>
              <a:t>level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(usually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0.05)</a:t>
            </a:r>
            <a:endParaRPr sz="1300">
              <a:latin typeface="Tahoma"/>
              <a:cs typeface="Tahoma"/>
            </a:endParaRPr>
          </a:p>
          <a:p>
            <a:pPr marL="12700" marR="6985">
              <a:lnSpc>
                <a:spcPct val="106300"/>
              </a:lnSpc>
              <a:spcBef>
                <a:spcPts val="650"/>
              </a:spcBef>
            </a:pPr>
            <a:r>
              <a:rPr dirty="0" sz="1300" spc="-45">
                <a:latin typeface="Tahoma"/>
                <a:cs typeface="Tahoma"/>
              </a:rPr>
              <a:t>If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our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p-</a:t>
            </a:r>
            <a:r>
              <a:rPr dirty="0" sz="1300" spc="-10">
                <a:latin typeface="Tahoma"/>
                <a:cs typeface="Tahoma"/>
              </a:rPr>
              <a:t>value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lower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than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450" i="1">
                <a:latin typeface="Arial"/>
                <a:cs typeface="Arial"/>
              </a:rPr>
              <a:t>α</a:t>
            </a:r>
            <a:r>
              <a:rPr dirty="0" sz="1300">
                <a:latin typeface="Tahoma"/>
                <a:cs typeface="Tahoma"/>
              </a:rPr>
              <a:t>,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say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that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55" b="1">
                <a:solidFill>
                  <a:srgbClr val="1C4189"/>
                </a:solidFill>
                <a:latin typeface="Tahoma"/>
                <a:cs typeface="Tahoma"/>
              </a:rPr>
              <a:t>statistically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significant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reject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25" b="1">
                <a:solidFill>
                  <a:srgbClr val="1C4189"/>
                </a:solidFill>
                <a:latin typeface="Tahoma"/>
                <a:cs typeface="Tahoma"/>
              </a:rPr>
              <a:t>null </a:t>
            </a: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hypothesis</a:t>
            </a:r>
            <a:endParaRPr sz="1300">
              <a:latin typeface="Tahoma"/>
              <a:cs typeface="Tahoma"/>
            </a:endParaRPr>
          </a:p>
          <a:p>
            <a:pPr marL="12700" marR="377190">
              <a:lnSpc>
                <a:spcPct val="112200"/>
              </a:lnSpc>
              <a:spcBef>
                <a:spcPts val="750"/>
              </a:spcBef>
            </a:pP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90" b="1" i="1">
                <a:solidFill>
                  <a:srgbClr val="1C4189"/>
                </a:solidFill>
                <a:latin typeface="Trebuchet MS"/>
                <a:cs typeface="Trebuchet MS"/>
              </a:rPr>
              <a:t>F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-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statistic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and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it’s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85" b="1" i="1">
                <a:solidFill>
                  <a:srgbClr val="1C4189"/>
                </a:solidFill>
                <a:latin typeface="Trebuchet MS"/>
                <a:cs typeface="Trebuchet MS"/>
              </a:rPr>
              <a:t>p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-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value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55" b="1">
                <a:solidFill>
                  <a:srgbClr val="1C4189"/>
                </a:solidFill>
                <a:latin typeface="Tahoma"/>
                <a:cs typeface="Tahoma"/>
              </a:rPr>
              <a:t>will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appear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in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your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R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output</a:t>
            </a:r>
            <a:r>
              <a:rPr dirty="0" sz="1300" spc="-75">
                <a:latin typeface="Tahoma"/>
                <a:cs typeface="Tahoma"/>
              </a:rPr>
              <a:t>,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so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let’s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have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quick look…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79449" y="115570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9449" y="168910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59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79449" y="222885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394"/>
                </a:lnTo>
                <a:lnTo>
                  <a:pt x="0" y="32359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79449" y="276225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394"/>
                </a:lnTo>
                <a:lnTo>
                  <a:pt x="0" y="32346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79449" y="307975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59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9449" y="361315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394"/>
                </a:lnTo>
                <a:lnTo>
                  <a:pt x="0" y="32359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3055" y="645250"/>
            <a:ext cx="6075045" cy="244030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dirty="0" sz="1600" spc="-125" b="1">
                <a:latin typeface="Tahoma"/>
                <a:cs typeface="Tahoma"/>
              </a:rPr>
              <a:t>Example:</a:t>
            </a:r>
            <a:r>
              <a:rPr dirty="0" sz="1600" spc="-105" b="1">
                <a:latin typeface="Tahoma"/>
                <a:cs typeface="Tahoma"/>
              </a:rPr>
              <a:t> </a:t>
            </a:r>
            <a:r>
              <a:rPr dirty="0" sz="1600" spc="-95" b="1">
                <a:latin typeface="Tahoma"/>
                <a:cs typeface="Tahoma"/>
              </a:rPr>
              <a:t>Predicting</a:t>
            </a:r>
            <a:r>
              <a:rPr dirty="0" sz="1600" spc="-105" b="1">
                <a:latin typeface="Tahoma"/>
                <a:cs typeface="Tahoma"/>
              </a:rPr>
              <a:t> </a:t>
            </a:r>
            <a:r>
              <a:rPr dirty="0" sz="1600" spc="-75" b="1">
                <a:latin typeface="Tahoma"/>
                <a:cs typeface="Tahoma"/>
              </a:rPr>
              <a:t>Better</a:t>
            </a:r>
            <a:r>
              <a:rPr dirty="0" sz="1600" spc="-105" b="1">
                <a:latin typeface="Tahoma"/>
                <a:cs typeface="Tahoma"/>
              </a:rPr>
              <a:t> </a:t>
            </a:r>
            <a:r>
              <a:rPr dirty="0" sz="1600" spc="-110" b="1">
                <a:latin typeface="Tahoma"/>
                <a:cs typeface="Tahoma"/>
              </a:rPr>
              <a:t>Sleep</a:t>
            </a:r>
            <a:r>
              <a:rPr dirty="0" sz="1600" spc="-100" b="1">
                <a:latin typeface="Tahoma"/>
                <a:cs typeface="Tahoma"/>
              </a:rPr>
              <a:t> from</a:t>
            </a:r>
            <a:r>
              <a:rPr dirty="0" sz="1600" spc="-105" b="1">
                <a:latin typeface="Tahoma"/>
                <a:cs typeface="Tahoma"/>
              </a:rPr>
              <a:t> </a:t>
            </a:r>
            <a:r>
              <a:rPr dirty="0" sz="1600" spc="-90" b="1">
                <a:latin typeface="Tahoma"/>
                <a:cs typeface="Tahoma"/>
              </a:rPr>
              <a:t>Positive</a:t>
            </a:r>
            <a:r>
              <a:rPr dirty="0" sz="1600" spc="-105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Psychology</a:t>
            </a:r>
            <a:endParaRPr sz="1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dirty="0" cap="small" sz="1450" spc="-110" b="1">
                <a:latin typeface="Tahoma"/>
                <a:cs typeface="Tahoma"/>
              </a:rPr>
              <a:t>Research</a:t>
            </a:r>
            <a:r>
              <a:rPr dirty="0" cap="small" sz="1450" spc="-40" b="1">
                <a:latin typeface="Tahoma"/>
                <a:cs typeface="Tahoma"/>
              </a:rPr>
              <a:t> </a:t>
            </a:r>
            <a:r>
              <a:rPr dirty="0" cap="small" sz="1450" spc="-10" b="1">
                <a:latin typeface="Tahoma"/>
                <a:cs typeface="Tahoma"/>
              </a:rPr>
              <a:t>Question</a:t>
            </a:r>
            <a:endParaRPr sz="1450">
              <a:latin typeface="Tahoma"/>
              <a:cs typeface="Tahoma"/>
            </a:endParaRPr>
          </a:p>
          <a:p>
            <a:pPr marL="38100" marR="30480">
              <a:lnSpc>
                <a:spcPct val="112200"/>
              </a:lnSpc>
              <a:spcBef>
                <a:spcPts val="470"/>
              </a:spcBef>
            </a:pPr>
            <a:r>
              <a:rPr dirty="0" sz="1300">
                <a:latin typeface="Tahoma"/>
                <a:cs typeface="Tahoma"/>
              </a:rPr>
              <a:t>Are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positive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psychology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attributes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-100">
                <a:latin typeface="Tahoma"/>
                <a:cs typeface="Tahoma"/>
              </a:rPr>
              <a:t>(e.g.,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gratitude,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optimism,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mindfulness)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associated </a:t>
            </a:r>
            <a:r>
              <a:rPr dirty="0" sz="1300">
                <a:latin typeface="Tahoma"/>
                <a:cs typeface="Tahoma"/>
              </a:rPr>
              <a:t>with</a:t>
            </a:r>
            <a:r>
              <a:rPr dirty="0" sz="1300" spc="-5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better</a:t>
            </a:r>
            <a:r>
              <a:rPr dirty="0" sz="1300" spc="-5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sleep?</a:t>
            </a:r>
            <a:endParaRPr sz="13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dirty="0" cap="small" sz="1450" spc="-65" b="1">
                <a:latin typeface="Tahoma"/>
                <a:cs typeface="Tahoma"/>
              </a:rPr>
              <a:t>Operationalisation</a:t>
            </a:r>
            <a:endParaRPr sz="1450">
              <a:latin typeface="Tahoma"/>
              <a:cs typeface="Tahoma"/>
            </a:endParaRPr>
          </a:p>
          <a:p>
            <a:pPr marL="38100" marR="3119120">
              <a:lnSpc>
                <a:spcPts val="2550"/>
              </a:lnSpc>
              <a:spcBef>
                <a:spcPts val="70"/>
              </a:spcBef>
            </a:pPr>
            <a:r>
              <a:rPr dirty="0" sz="1300">
                <a:latin typeface="Tahoma"/>
                <a:cs typeface="Tahoma"/>
              </a:rPr>
              <a:t>Predictor:</a:t>
            </a:r>
            <a:r>
              <a:rPr dirty="0" sz="1300" spc="-4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Positive</a:t>
            </a:r>
            <a:r>
              <a:rPr dirty="0" sz="1300" spc="-4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psychology</a:t>
            </a:r>
            <a:r>
              <a:rPr dirty="0" sz="1300" spc="-4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attributes Outcome: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Sleep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quality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&amp;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quantity</a:t>
            </a:r>
            <a:endParaRPr sz="13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90"/>
              </a:spcBef>
            </a:pPr>
            <a:r>
              <a:rPr dirty="0" sz="1300">
                <a:latin typeface="Tahoma"/>
                <a:cs typeface="Tahoma"/>
              </a:rPr>
              <a:t>Model:</a:t>
            </a:r>
            <a:r>
              <a:rPr dirty="0" sz="1300" spc="-150">
                <a:latin typeface="Tahoma"/>
                <a:cs typeface="Tahoma"/>
              </a:rPr>
              <a:t> </a:t>
            </a:r>
            <a:r>
              <a:rPr dirty="0" sz="1450" spc="-30" i="1">
                <a:latin typeface="Arial"/>
                <a:cs typeface="Arial"/>
              </a:rPr>
              <a:t>Sleep</a:t>
            </a:r>
            <a:r>
              <a:rPr dirty="0" baseline="-8333" sz="1500" spc="-44" i="1">
                <a:latin typeface="Arial"/>
                <a:cs typeface="Arial"/>
              </a:rPr>
              <a:t>i</a:t>
            </a:r>
            <a:r>
              <a:rPr dirty="0" baseline="-8333" sz="1500" spc="337" i="1">
                <a:latin typeface="Arial"/>
                <a:cs typeface="Arial"/>
              </a:rPr>
              <a:t> </a:t>
            </a:r>
            <a:r>
              <a:rPr dirty="0" sz="1400">
                <a:latin typeface="Tahoma"/>
                <a:cs typeface="Tahoma"/>
              </a:rPr>
              <a:t>=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50" spc="-60" i="1">
                <a:latin typeface="Arial"/>
                <a:cs typeface="Arial"/>
              </a:rPr>
              <a:t>b</a:t>
            </a:r>
            <a:r>
              <a:rPr dirty="0" baseline="-8771" sz="1425" spc="-89">
                <a:latin typeface="Tahoma"/>
                <a:cs typeface="Tahoma"/>
              </a:rPr>
              <a:t>0</a:t>
            </a:r>
            <a:r>
              <a:rPr dirty="0" baseline="-8771" sz="1425" spc="1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+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50" spc="-60" i="1">
                <a:latin typeface="Arial"/>
                <a:cs typeface="Arial"/>
              </a:rPr>
              <a:t>b</a:t>
            </a:r>
            <a:r>
              <a:rPr dirty="0" baseline="-8771" sz="1425" spc="-89">
                <a:latin typeface="Tahoma"/>
                <a:cs typeface="Tahoma"/>
              </a:rPr>
              <a:t>1</a:t>
            </a:r>
            <a:r>
              <a:rPr dirty="0" baseline="-8771" sz="1425" spc="1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×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50" spc="-25" i="1">
                <a:latin typeface="Arial"/>
                <a:cs typeface="Arial"/>
              </a:rPr>
              <a:t>PositivePsychology</a:t>
            </a:r>
            <a:r>
              <a:rPr dirty="0" baseline="-8771" sz="1425" spc="-37">
                <a:latin typeface="Tahoma"/>
                <a:cs typeface="Tahoma"/>
              </a:rPr>
              <a:t>1</a:t>
            </a:r>
            <a:r>
              <a:rPr dirty="0" baseline="-8333" sz="1500" spc="-37" i="1">
                <a:latin typeface="Arial"/>
                <a:cs typeface="Arial"/>
              </a:rPr>
              <a:t>i</a:t>
            </a:r>
            <a:r>
              <a:rPr dirty="0" baseline="-8333" sz="1500" spc="195" i="1">
                <a:latin typeface="Arial"/>
                <a:cs typeface="Arial"/>
              </a:rPr>
              <a:t> </a:t>
            </a:r>
            <a:r>
              <a:rPr dirty="0" sz="1400">
                <a:latin typeface="Tahoma"/>
                <a:cs typeface="Tahoma"/>
              </a:rPr>
              <a:t>+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50" spc="-25" i="1">
                <a:latin typeface="Arial"/>
                <a:cs typeface="Arial"/>
              </a:rPr>
              <a:t>e</a:t>
            </a:r>
            <a:r>
              <a:rPr dirty="0" baseline="-8333" sz="1500" spc="-37" i="1">
                <a:latin typeface="Arial"/>
                <a:cs typeface="Arial"/>
              </a:rPr>
              <a:t>i</a:t>
            </a:r>
            <a:endParaRPr baseline="-8333" sz="15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79449" y="14541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9449" y="23050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394"/>
                </a:lnTo>
                <a:lnTo>
                  <a:pt x="0" y="32359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79449" y="26289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394"/>
                </a:lnTo>
                <a:lnTo>
                  <a:pt x="0" y="32359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79449" y="29527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37"/>
                </a:moveTo>
                <a:lnTo>
                  <a:pt x="24785" y="57137"/>
                </a:lnTo>
                <a:lnTo>
                  <a:pt x="21140" y="56394"/>
                </a:lnTo>
                <a:lnTo>
                  <a:pt x="0" y="32359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9"/>
                </a:lnTo>
                <a:lnTo>
                  <a:pt x="32364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18455" y="730267"/>
            <a:ext cx="17386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15" b="1">
                <a:latin typeface="Tahoma"/>
                <a:cs typeface="Tahoma"/>
              </a:rPr>
              <a:t>Is</a:t>
            </a:r>
            <a:r>
              <a:rPr dirty="0" sz="1600" spc="-145" b="1">
                <a:latin typeface="Tahoma"/>
                <a:cs typeface="Tahoma"/>
              </a:rPr>
              <a:t> </a:t>
            </a:r>
            <a:r>
              <a:rPr dirty="0" sz="1600" spc="-60" b="1">
                <a:latin typeface="Tahoma"/>
                <a:cs typeface="Tahoma"/>
              </a:rPr>
              <a:t>it</a:t>
            </a:r>
            <a:r>
              <a:rPr dirty="0" sz="1600" spc="-145" b="1">
                <a:latin typeface="Tahoma"/>
                <a:cs typeface="Tahoma"/>
              </a:rPr>
              <a:t> </a:t>
            </a:r>
            <a:r>
              <a:rPr dirty="0" sz="1600" spc="-135" b="1">
                <a:latin typeface="Tahoma"/>
                <a:cs typeface="Tahoma"/>
              </a:rPr>
              <a:t>a</a:t>
            </a:r>
            <a:r>
              <a:rPr dirty="0" sz="1600" spc="-140" b="1">
                <a:latin typeface="Tahoma"/>
                <a:cs typeface="Tahoma"/>
              </a:rPr>
              <a:t> </a:t>
            </a:r>
            <a:r>
              <a:rPr dirty="0" sz="1600" spc="-80" b="1">
                <a:latin typeface="Tahoma"/>
                <a:cs typeface="Tahoma"/>
              </a:rPr>
              <a:t>Good</a:t>
            </a:r>
            <a:r>
              <a:rPr dirty="0" sz="1600" spc="-145" b="1">
                <a:latin typeface="Tahoma"/>
                <a:cs typeface="Tahoma"/>
              </a:rPr>
              <a:t> </a:t>
            </a:r>
            <a:r>
              <a:rPr dirty="0" sz="1600" spc="-80" b="1">
                <a:latin typeface="Tahoma"/>
                <a:cs typeface="Tahoma"/>
              </a:rPr>
              <a:t>Model?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79449" y="375920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72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72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18455" y="3628063"/>
            <a:ext cx="6086475" cy="177355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300" spc="55">
                <a:latin typeface="Tahoma"/>
                <a:cs typeface="Tahoma"/>
              </a:rPr>
              <a:t>How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much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variance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sleep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accounted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for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by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positive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psychology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attributes?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450" spc="325">
                <a:latin typeface="Segoe UI Symbol"/>
                <a:cs typeface="Segoe UI Symbol"/>
              </a:rPr>
              <a:t>🤔</a:t>
            </a:r>
            <a:endParaRPr sz="14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300" spc="-55">
                <a:latin typeface="Tahoma"/>
                <a:cs typeface="Tahoma"/>
              </a:rPr>
              <a:t>Is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450" spc="-10" i="1">
                <a:latin typeface="Arial"/>
                <a:cs typeface="Arial"/>
              </a:rPr>
              <a:t>F</a:t>
            </a:r>
            <a:r>
              <a:rPr dirty="0" sz="1450" spc="-105" i="1">
                <a:latin typeface="Arial"/>
                <a:cs typeface="Arial"/>
              </a:rPr>
              <a:t> </a:t>
            </a:r>
            <a:r>
              <a:rPr dirty="0" sz="1300" spc="-40">
                <a:latin typeface="Tahoma"/>
                <a:cs typeface="Tahoma"/>
              </a:rPr>
              <a:t>-</a:t>
            </a:r>
            <a:r>
              <a:rPr dirty="0" sz="1300">
                <a:latin typeface="Tahoma"/>
                <a:cs typeface="Tahoma"/>
              </a:rPr>
              <a:t>statistic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statistically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significant?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450" spc="325">
                <a:latin typeface="Segoe UI Symbol"/>
                <a:cs typeface="Segoe UI Symbol"/>
              </a:rPr>
              <a:t>🤔</a:t>
            </a:r>
            <a:endParaRPr sz="14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300">
                <a:latin typeface="Tahoma"/>
                <a:cs typeface="Tahoma"/>
              </a:rPr>
              <a:t>What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does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this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suggest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about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fit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model?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450" spc="325">
                <a:latin typeface="Segoe UI Symbol"/>
                <a:cs typeface="Segoe UI Symbol"/>
              </a:rPr>
              <a:t>🤔</a:t>
            </a:r>
            <a:endParaRPr sz="145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300">
              <a:latin typeface="Segoe UI Symbol"/>
              <a:cs typeface="Segoe UI Symbol"/>
            </a:endParaRPr>
          </a:p>
          <a:p>
            <a:pPr algn="ctr" marL="125095">
              <a:lnSpc>
                <a:spcPct val="100000"/>
              </a:lnSpc>
            </a:pPr>
            <a:r>
              <a:rPr dirty="0" sz="1650" spc="65">
                <a:latin typeface="Segoe UI Symbol"/>
                <a:cs typeface="Segoe UI Symbol"/>
              </a:rPr>
              <a:t>🤫</a:t>
            </a:r>
            <a:r>
              <a:rPr dirty="0" u="heavy" sz="1500" spc="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Scientific</a:t>
            </a:r>
            <a:r>
              <a:rPr dirty="0" u="heavy" sz="1500" spc="-10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heavy" sz="1500" spc="-7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Notation</a:t>
            </a:r>
            <a:r>
              <a:rPr dirty="0" u="heavy" sz="1500" spc="-10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heavy" sz="1500" spc="-7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Converter</a:t>
            </a:r>
            <a:r>
              <a:rPr dirty="0" u="none" sz="1500" spc="-95" b="1">
                <a:latin typeface="Tahoma"/>
                <a:cs typeface="Tahoma"/>
              </a:rPr>
              <a:t> </a:t>
            </a:r>
            <a:r>
              <a:rPr dirty="0" u="none" sz="1650" spc="1500">
                <a:latin typeface="Segoe UI Symbol"/>
                <a:cs typeface="Segoe UI Symbol"/>
              </a:rPr>
              <a:t>🤫</a:t>
            </a:r>
            <a:endParaRPr sz="1650">
              <a:latin typeface="Segoe UI Symbol"/>
              <a:cs typeface="Segoe UI Symbo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79449" y="433705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79449" y="465455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72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72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45455" y="1298592"/>
            <a:ext cx="2980055" cy="278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Courier New"/>
                <a:cs typeface="Courier New"/>
              </a:rPr>
              <a:t>Call: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>
                <a:latin typeface="Courier New"/>
                <a:cs typeface="Courier New"/>
              </a:rPr>
              <a:t>lm(formula</a:t>
            </a:r>
            <a:r>
              <a:rPr dirty="0" sz="800" spc="8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=</a:t>
            </a:r>
            <a:r>
              <a:rPr dirty="0" sz="800" spc="9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sleep</a:t>
            </a:r>
            <a:r>
              <a:rPr dirty="0" sz="800" spc="9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~</a:t>
            </a:r>
            <a:r>
              <a:rPr dirty="0" sz="800" spc="9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pos_psy,</a:t>
            </a:r>
            <a:r>
              <a:rPr dirty="0" sz="800" spc="9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data</a:t>
            </a:r>
            <a:r>
              <a:rPr dirty="0" sz="800" spc="9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=</a:t>
            </a:r>
            <a:r>
              <a:rPr dirty="0" sz="800" spc="95">
                <a:latin typeface="Courier New"/>
                <a:cs typeface="Courier New"/>
              </a:rPr>
              <a:t> </a:t>
            </a:r>
            <a:r>
              <a:rPr dirty="0" sz="800" spc="-10">
                <a:latin typeface="Courier New"/>
                <a:cs typeface="Courier New"/>
              </a:rPr>
              <a:t>sleep_tib)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945455" y="1673242"/>
            <a:ext cx="1471930" cy="405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Courier New"/>
                <a:cs typeface="Courier New"/>
              </a:rPr>
              <a:t>Residuals:</a:t>
            </a:r>
            <a:endParaRPr sz="8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40"/>
              </a:spcBef>
              <a:tabLst>
                <a:tab pos="565150" algn="l"/>
              </a:tabLst>
            </a:pPr>
            <a:r>
              <a:rPr dirty="0" sz="800" spc="-25">
                <a:latin typeface="Courier New"/>
                <a:cs typeface="Courier New"/>
              </a:rPr>
              <a:t>Min</a:t>
            </a:r>
            <a:r>
              <a:rPr dirty="0" sz="800">
                <a:latin typeface="Courier New"/>
                <a:cs typeface="Courier New"/>
              </a:rPr>
              <a:t>	1Q</a:t>
            </a:r>
            <a:r>
              <a:rPr dirty="0" sz="800" spc="30">
                <a:latin typeface="Courier New"/>
                <a:cs typeface="Courier New"/>
              </a:rPr>
              <a:t>  </a:t>
            </a:r>
            <a:r>
              <a:rPr dirty="0" sz="800" spc="-10">
                <a:latin typeface="Courier New"/>
                <a:cs typeface="Courier New"/>
              </a:rPr>
              <a:t>Median</a:t>
            </a:r>
            <a:endParaRPr sz="8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40"/>
              </a:spcBef>
              <a:tabLst>
                <a:tab pos="1130935" algn="l"/>
              </a:tabLst>
            </a:pPr>
            <a:r>
              <a:rPr dirty="0" sz="800">
                <a:latin typeface="Courier New"/>
                <a:cs typeface="Courier New"/>
              </a:rPr>
              <a:t>-12.526</a:t>
            </a:r>
            <a:r>
              <a:rPr dirty="0" sz="800" spc="85">
                <a:latin typeface="Courier New"/>
                <a:cs typeface="Courier New"/>
              </a:rPr>
              <a:t>  </a:t>
            </a:r>
            <a:r>
              <a:rPr dirty="0" sz="800">
                <a:latin typeface="Courier New"/>
                <a:cs typeface="Courier New"/>
              </a:rPr>
              <a:t>-</a:t>
            </a:r>
            <a:r>
              <a:rPr dirty="0" sz="800" spc="-10">
                <a:latin typeface="Courier New"/>
                <a:cs typeface="Courier New"/>
              </a:rPr>
              <a:t>1.706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10">
                <a:latin typeface="Courier New"/>
                <a:cs typeface="Courier New"/>
              </a:rPr>
              <a:t>0.408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79944" y="1800242"/>
            <a:ext cx="843280" cy="278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5"/>
              </a:spcBef>
              <a:tabLst>
                <a:tab pos="641350" algn="l"/>
              </a:tabLst>
            </a:pPr>
            <a:r>
              <a:rPr dirty="0" sz="800" spc="-25">
                <a:latin typeface="Courier New"/>
                <a:cs typeface="Courier New"/>
              </a:rPr>
              <a:t>3Q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25">
                <a:latin typeface="Courier New"/>
                <a:cs typeface="Courier New"/>
              </a:rPr>
              <a:t>Max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514984" algn="l"/>
              </a:tabLst>
            </a:pPr>
            <a:r>
              <a:rPr dirty="0" sz="800" spc="-10">
                <a:latin typeface="Courier New"/>
                <a:cs typeface="Courier New"/>
              </a:rPr>
              <a:t>1.978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10">
                <a:latin typeface="Courier New"/>
                <a:cs typeface="Courier New"/>
              </a:rPr>
              <a:t>5.389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45455" y="2174892"/>
            <a:ext cx="3043555" cy="278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Courier New"/>
                <a:cs typeface="Courier New"/>
              </a:rPr>
              <a:t>Coefficients:</a:t>
            </a:r>
            <a:endParaRPr sz="800">
              <a:latin typeface="Courier New"/>
              <a:cs typeface="Courier New"/>
            </a:endParaRPr>
          </a:p>
          <a:p>
            <a:pPr marL="767080">
              <a:lnSpc>
                <a:spcPct val="100000"/>
              </a:lnSpc>
              <a:spcBef>
                <a:spcPts val="40"/>
              </a:spcBef>
            </a:pPr>
            <a:r>
              <a:rPr dirty="0" sz="800">
                <a:latin typeface="Courier New"/>
                <a:cs typeface="Courier New"/>
              </a:rPr>
              <a:t>Estimate</a:t>
            </a:r>
            <a:r>
              <a:rPr dirty="0" sz="800" spc="9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Std.</a:t>
            </a:r>
            <a:r>
              <a:rPr dirty="0" sz="800" spc="9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Error</a:t>
            </a:r>
            <a:r>
              <a:rPr dirty="0" sz="800" spc="10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t</a:t>
            </a:r>
            <a:r>
              <a:rPr dirty="0" sz="800" spc="9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value</a:t>
            </a:r>
            <a:r>
              <a:rPr dirty="0" sz="800" spc="100">
                <a:latin typeface="Courier New"/>
                <a:cs typeface="Courier New"/>
              </a:rPr>
              <a:t> </a:t>
            </a:r>
            <a:r>
              <a:rPr dirty="0" sz="800" spc="-10">
                <a:latin typeface="Courier New"/>
                <a:cs typeface="Courier New"/>
              </a:rPr>
              <a:t>Pr(&gt;|t|)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45455" y="2428892"/>
            <a:ext cx="1282700" cy="278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92175" algn="l"/>
              </a:tabLst>
            </a:pPr>
            <a:r>
              <a:rPr dirty="0" sz="800" spc="-10">
                <a:latin typeface="Courier New"/>
                <a:cs typeface="Courier New"/>
              </a:rPr>
              <a:t>(Intercept)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10">
                <a:latin typeface="Courier New"/>
                <a:cs typeface="Courier New"/>
              </a:rPr>
              <a:t>3.5202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892175" algn="l"/>
              </a:tabLst>
            </a:pPr>
            <a:r>
              <a:rPr dirty="0" sz="800" spc="-10">
                <a:latin typeface="Courier New"/>
                <a:cs typeface="Courier New"/>
              </a:rPr>
              <a:t>pos_psy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10">
                <a:latin typeface="Courier New"/>
                <a:cs typeface="Courier New"/>
              </a:rPr>
              <a:t>2.2872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517079" y="2428892"/>
            <a:ext cx="1722755" cy="278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77850" algn="l"/>
              </a:tabLst>
            </a:pPr>
            <a:r>
              <a:rPr dirty="0" sz="800" spc="-10">
                <a:latin typeface="Courier New"/>
                <a:cs typeface="Courier New"/>
              </a:rPr>
              <a:t>1.1502</a:t>
            </a:r>
            <a:r>
              <a:rPr dirty="0" sz="800">
                <a:latin typeface="Courier New"/>
                <a:cs typeface="Courier New"/>
              </a:rPr>
              <a:t>	3.060</a:t>
            </a:r>
            <a:r>
              <a:rPr dirty="0" sz="800" spc="85">
                <a:latin typeface="Courier New"/>
                <a:cs typeface="Courier New"/>
              </a:rPr>
              <a:t>  </a:t>
            </a:r>
            <a:r>
              <a:rPr dirty="0" sz="800">
                <a:latin typeface="Courier New"/>
                <a:cs typeface="Courier New"/>
              </a:rPr>
              <a:t>0.00239</a:t>
            </a:r>
            <a:r>
              <a:rPr dirty="0" sz="800" spc="90">
                <a:latin typeface="Courier New"/>
                <a:cs typeface="Courier New"/>
              </a:rPr>
              <a:t> </a:t>
            </a:r>
            <a:r>
              <a:rPr dirty="0" sz="800" spc="-25">
                <a:latin typeface="Courier New"/>
                <a:cs typeface="Courier New"/>
              </a:rPr>
              <a:t>**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577850" algn="l"/>
              </a:tabLst>
            </a:pPr>
            <a:r>
              <a:rPr dirty="0" sz="800" spc="-10">
                <a:latin typeface="Courier New"/>
                <a:cs typeface="Courier New"/>
              </a:rPr>
              <a:t>0.3149</a:t>
            </a:r>
            <a:r>
              <a:rPr dirty="0" sz="800">
                <a:latin typeface="Courier New"/>
                <a:cs typeface="Courier New"/>
              </a:rPr>
              <a:t>	7.262</a:t>
            </a:r>
            <a:r>
              <a:rPr dirty="0" sz="800" spc="13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2.74e-12</a:t>
            </a:r>
            <a:r>
              <a:rPr dirty="0" sz="800" spc="135">
                <a:latin typeface="Courier New"/>
                <a:cs typeface="Courier New"/>
              </a:rPr>
              <a:t> </a:t>
            </a:r>
            <a:r>
              <a:rPr dirty="0" sz="800" spc="-25">
                <a:latin typeface="Courier New"/>
                <a:cs typeface="Courier New"/>
              </a:rPr>
              <a:t>***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5455" y="2682892"/>
            <a:ext cx="3923029" cy="7797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125"/>
              </a:spcBef>
            </a:pPr>
            <a:r>
              <a:rPr dirty="0" sz="800">
                <a:latin typeface="Courier New"/>
                <a:cs typeface="Courier New"/>
              </a:rPr>
              <a:t>--</a:t>
            </a:r>
            <a:r>
              <a:rPr dirty="0" sz="800" spc="-50">
                <a:latin typeface="Courier New"/>
                <a:cs typeface="Courier New"/>
              </a:rPr>
              <a:t>-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00">
                <a:latin typeface="Courier New"/>
                <a:cs typeface="Courier New"/>
              </a:rPr>
              <a:t>Signif.</a:t>
            </a:r>
            <a:r>
              <a:rPr dirty="0" sz="800" spc="7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codes:</a:t>
            </a:r>
            <a:r>
              <a:rPr dirty="0" sz="800" spc="75">
                <a:latin typeface="Courier New"/>
                <a:cs typeface="Courier New"/>
              </a:rPr>
              <a:t>  </a:t>
            </a:r>
            <a:r>
              <a:rPr dirty="0" sz="800">
                <a:latin typeface="Courier New"/>
                <a:cs typeface="Courier New"/>
              </a:rPr>
              <a:t>0</a:t>
            </a:r>
            <a:r>
              <a:rPr dirty="0" sz="800" spc="8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'***'</a:t>
            </a:r>
            <a:r>
              <a:rPr dirty="0" sz="800" spc="7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0.001</a:t>
            </a:r>
            <a:r>
              <a:rPr dirty="0" sz="800" spc="7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'**'</a:t>
            </a:r>
            <a:r>
              <a:rPr dirty="0" sz="800" spc="7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0.01</a:t>
            </a:r>
            <a:r>
              <a:rPr dirty="0" sz="800" spc="7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'*'</a:t>
            </a:r>
            <a:r>
              <a:rPr dirty="0" sz="800" spc="7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0.05</a:t>
            </a:r>
            <a:r>
              <a:rPr dirty="0" sz="800" spc="7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'.'</a:t>
            </a:r>
            <a:r>
              <a:rPr dirty="0" sz="800" spc="7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0.1</a:t>
            </a:r>
            <a:r>
              <a:rPr dirty="0" sz="800" spc="7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'</a:t>
            </a:r>
            <a:r>
              <a:rPr dirty="0" sz="800" spc="7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'</a:t>
            </a:r>
            <a:r>
              <a:rPr dirty="0" sz="800" spc="75">
                <a:latin typeface="Courier New"/>
                <a:cs typeface="Courier New"/>
              </a:rPr>
              <a:t> </a:t>
            </a:r>
            <a:r>
              <a:rPr dirty="0" sz="800" spc="-50"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800">
              <a:latin typeface="Courier New"/>
              <a:cs typeface="Courier New"/>
            </a:endParaRPr>
          </a:p>
          <a:p>
            <a:pPr marL="12700" marR="193675">
              <a:lnSpc>
                <a:spcPct val="104200"/>
              </a:lnSpc>
              <a:tabLst>
                <a:tab pos="2023745" algn="l"/>
              </a:tabLst>
            </a:pPr>
            <a:r>
              <a:rPr dirty="0" sz="800">
                <a:latin typeface="Courier New"/>
                <a:cs typeface="Courier New"/>
              </a:rPr>
              <a:t>Residual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standard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error:</a:t>
            </a:r>
            <a:r>
              <a:rPr dirty="0" sz="800" spc="11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2.855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on</a:t>
            </a:r>
            <a:r>
              <a:rPr dirty="0" sz="800" spc="11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331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degrees</a:t>
            </a:r>
            <a:r>
              <a:rPr dirty="0" sz="800" spc="11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of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 spc="-10">
                <a:latin typeface="Courier New"/>
                <a:cs typeface="Courier New"/>
              </a:rPr>
              <a:t>freedom </a:t>
            </a:r>
            <a:r>
              <a:rPr dirty="0" sz="800">
                <a:latin typeface="Courier New"/>
                <a:cs typeface="Courier New"/>
              </a:rPr>
              <a:t>Multiple</a:t>
            </a:r>
            <a:r>
              <a:rPr dirty="0" sz="800" spc="12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R-squared:</a:t>
            </a:r>
            <a:r>
              <a:rPr dirty="0" sz="800" spc="125">
                <a:latin typeface="Courier New"/>
                <a:cs typeface="Courier New"/>
              </a:rPr>
              <a:t>  </a:t>
            </a:r>
            <a:r>
              <a:rPr dirty="0" sz="800" spc="-10">
                <a:latin typeface="Courier New"/>
                <a:cs typeface="Courier New"/>
              </a:rPr>
              <a:t>0.1374,</a:t>
            </a:r>
            <a:r>
              <a:rPr dirty="0" sz="800">
                <a:latin typeface="Courier New"/>
                <a:cs typeface="Courier New"/>
              </a:rPr>
              <a:t>	Adjusted</a:t>
            </a:r>
            <a:r>
              <a:rPr dirty="0" sz="800" spc="12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R-squared:</a:t>
            </a:r>
            <a:r>
              <a:rPr dirty="0" sz="800" spc="125">
                <a:latin typeface="Courier New"/>
                <a:cs typeface="Courier New"/>
              </a:rPr>
              <a:t>  </a:t>
            </a:r>
            <a:r>
              <a:rPr dirty="0" sz="800" spc="-10">
                <a:latin typeface="Courier New"/>
                <a:cs typeface="Courier New"/>
              </a:rPr>
              <a:t>0.1348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>
                <a:latin typeface="Courier New"/>
                <a:cs typeface="Courier New"/>
              </a:rPr>
              <a:t>F-statistic:</a:t>
            </a:r>
            <a:r>
              <a:rPr dirty="0" sz="800" spc="10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52.74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on</a:t>
            </a:r>
            <a:r>
              <a:rPr dirty="0" sz="800" spc="10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1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and</a:t>
            </a:r>
            <a:r>
              <a:rPr dirty="0" sz="800" spc="10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331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DF,</a:t>
            </a:r>
            <a:r>
              <a:rPr dirty="0" sz="800" spc="105">
                <a:latin typeface="Courier New"/>
                <a:cs typeface="Courier New"/>
              </a:rPr>
              <a:t>  </a:t>
            </a:r>
            <a:r>
              <a:rPr dirty="0" sz="800">
                <a:latin typeface="Courier New"/>
                <a:cs typeface="Courier New"/>
              </a:rPr>
              <a:t>p-value: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2.744e-</a:t>
            </a:r>
            <a:r>
              <a:rPr dirty="0" sz="800" spc="-25">
                <a:latin typeface="Courier New"/>
                <a:cs typeface="Courier New"/>
              </a:rPr>
              <a:t>12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79449" y="117474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72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72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3450" y="149859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187449" y="179704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28575"/>
                </a:moveTo>
                <a:lnTo>
                  <a:pt x="28575" y="57150"/>
                </a:lnTo>
                <a:lnTo>
                  <a:pt x="24785" y="57124"/>
                </a:lnTo>
                <a:lnTo>
                  <a:pt x="2175" y="39490"/>
                </a:lnTo>
                <a:lnTo>
                  <a:pt x="725" y="35991"/>
                </a:lnTo>
                <a:lnTo>
                  <a:pt x="0" y="32346"/>
                </a:lnTo>
                <a:lnTo>
                  <a:pt x="0" y="28575"/>
                </a:lnTo>
                <a:lnTo>
                  <a:pt x="0" y="24777"/>
                </a:lnTo>
                <a:lnTo>
                  <a:pt x="8369" y="8337"/>
                </a:lnTo>
                <a:lnTo>
                  <a:pt x="11048" y="5657"/>
                </a:lnTo>
                <a:lnTo>
                  <a:pt x="14138" y="3594"/>
                </a:lnTo>
                <a:lnTo>
                  <a:pt x="17639" y="2158"/>
                </a:lnTo>
                <a:lnTo>
                  <a:pt x="21140" y="717"/>
                </a:lnTo>
                <a:lnTo>
                  <a:pt x="24785" y="0"/>
                </a:lnTo>
                <a:lnTo>
                  <a:pt x="28575" y="0"/>
                </a:lnTo>
                <a:lnTo>
                  <a:pt x="32364" y="0"/>
                </a:lnTo>
                <a:lnTo>
                  <a:pt x="36009" y="717"/>
                </a:lnTo>
                <a:lnTo>
                  <a:pt x="39510" y="2158"/>
                </a:lnTo>
                <a:lnTo>
                  <a:pt x="43011" y="3594"/>
                </a:lnTo>
                <a:lnTo>
                  <a:pt x="46101" y="5657"/>
                </a:lnTo>
                <a:lnTo>
                  <a:pt x="48780" y="8337"/>
                </a:lnTo>
                <a:lnTo>
                  <a:pt x="51460" y="11010"/>
                </a:lnTo>
                <a:lnTo>
                  <a:pt x="53524" y="14116"/>
                </a:lnTo>
                <a:lnTo>
                  <a:pt x="54974" y="17608"/>
                </a:lnTo>
                <a:lnTo>
                  <a:pt x="56424" y="21107"/>
                </a:lnTo>
                <a:lnTo>
                  <a:pt x="57150" y="24777"/>
                </a:lnTo>
                <a:lnTo>
                  <a:pt x="57150" y="285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79449" y="213359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3450" y="245744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33450" y="277494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33450" y="309879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79449" y="344804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933450" y="377189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187449" y="407034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28575"/>
                </a:moveTo>
                <a:lnTo>
                  <a:pt x="39510" y="54940"/>
                </a:lnTo>
                <a:lnTo>
                  <a:pt x="36009" y="56407"/>
                </a:lnTo>
                <a:lnTo>
                  <a:pt x="32364" y="57124"/>
                </a:lnTo>
                <a:lnTo>
                  <a:pt x="28575" y="57150"/>
                </a:lnTo>
                <a:lnTo>
                  <a:pt x="24785" y="57124"/>
                </a:lnTo>
                <a:lnTo>
                  <a:pt x="2175" y="39490"/>
                </a:lnTo>
                <a:lnTo>
                  <a:pt x="725" y="35991"/>
                </a:lnTo>
                <a:lnTo>
                  <a:pt x="0" y="32346"/>
                </a:lnTo>
                <a:lnTo>
                  <a:pt x="0" y="28575"/>
                </a:lnTo>
                <a:lnTo>
                  <a:pt x="0" y="24777"/>
                </a:lnTo>
                <a:lnTo>
                  <a:pt x="725" y="21132"/>
                </a:lnTo>
                <a:lnTo>
                  <a:pt x="2175" y="17633"/>
                </a:lnTo>
                <a:lnTo>
                  <a:pt x="3625" y="14116"/>
                </a:lnTo>
                <a:lnTo>
                  <a:pt x="5690" y="11010"/>
                </a:lnTo>
                <a:lnTo>
                  <a:pt x="8369" y="8356"/>
                </a:lnTo>
                <a:lnTo>
                  <a:pt x="11048" y="5657"/>
                </a:lnTo>
                <a:lnTo>
                  <a:pt x="14138" y="3594"/>
                </a:lnTo>
                <a:lnTo>
                  <a:pt x="17639" y="2158"/>
                </a:lnTo>
                <a:lnTo>
                  <a:pt x="21140" y="717"/>
                </a:lnTo>
                <a:lnTo>
                  <a:pt x="24785" y="0"/>
                </a:lnTo>
                <a:lnTo>
                  <a:pt x="28575" y="0"/>
                </a:lnTo>
                <a:lnTo>
                  <a:pt x="32364" y="0"/>
                </a:lnTo>
                <a:lnTo>
                  <a:pt x="36009" y="717"/>
                </a:lnTo>
                <a:lnTo>
                  <a:pt x="39510" y="2158"/>
                </a:lnTo>
                <a:lnTo>
                  <a:pt x="43011" y="3594"/>
                </a:lnTo>
                <a:lnTo>
                  <a:pt x="46101" y="5657"/>
                </a:lnTo>
                <a:lnTo>
                  <a:pt x="48780" y="8356"/>
                </a:lnTo>
                <a:lnTo>
                  <a:pt x="51460" y="11010"/>
                </a:lnTo>
                <a:lnTo>
                  <a:pt x="53524" y="14116"/>
                </a:lnTo>
                <a:lnTo>
                  <a:pt x="54974" y="17633"/>
                </a:lnTo>
                <a:lnTo>
                  <a:pt x="56424" y="21132"/>
                </a:lnTo>
                <a:lnTo>
                  <a:pt x="57150" y="24777"/>
                </a:lnTo>
                <a:lnTo>
                  <a:pt x="57150" y="285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93055" y="635727"/>
            <a:ext cx="5817870" cy="3564254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45"/>
              </a:spcBef>
            </a:pPr>
            <a:r>
              <a:rPr dirty="0" sz="1600" spc="-125" b="1">
                <a:latin typeface="Tahoma"/>
                <a:cs typeface="Tahoma"/>
              </a:rPr>
              <a:t>Interim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Summary</a:t>
            </a:r>
            <a:endParaRPr sz="1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dirty="0" sz="1300" spc="55">
                <a:latin typeface="Tahoma"/>
                <a:cs typeface="Tahoma"/>
              </a:rPr>
              <a:t>How</a:t>
            </a:r>
            <a:r>
              <a:rPr dirty="0" sz="1300" spc="-14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do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know</a:t>
            </a:r>
            <a:r>
              <a:rPr dirty="0" sz="1300" spc="-14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if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what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our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14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telling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about</a:t>
            </a:r>
            <a:r>
              <a:rPr dirty="0" sz="1300" spc="-140">
                <a:latin typeface="Tahoma"/>
                <a:cs typeface="Tahoma"/>
              </a:rPr>
              <a:t> </a:t>
            </a: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11695" sz="1425" spc="-127">
                <a:latin typeface="Tahoma"/>
                <a:cs typeface="Tahoma"/>
              </a:rPr>
              <a:t>1</a:t>
            </a:r>
            <a:r>
              <a:rPr dirty="0" baseline="-11695" sz="1425" spc="187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4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important?</a:t>
            </a:r>
            <a:endParaRPr sz="1300">
              <a:latin typeface="Tahoma"/>
              <a:cs typeface="Tahoma"/>
            </a:endParaRPr>
          </a:p>
          <a:p>
            <a:pPr algn="ctr" marR="2828925">
              <a:lnSpc>
                <a:spcPct val="100000"/>
              </a:lnSpc>
              <a:spcBef>
                <a:spcPts val="960"/>
              </a:spcBef>
            </a:pPr>
            <a:r>
              <a:rPr dirty="0" sz="1300">
                <a:latin typeface="Tahoma"/>
                <a:cs typeface="Tahoma"/>
              </a:rPr>
              <a:t>First,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itself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any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good?</a:t>
            </a:r>
            <a:endParaRPr sz="1300">
              <a:latin typeface="Tahoma"/>
              <a:cs typeface="Tahoma"/>
            </a:endParaRPr>
          </a:p>
          <a:p>
            <a:pPr algn="ctr" marR="2866390">
              <a:lnSpc>
                <a:spcPct val="100000"/>
              </a:lnSpc>
              <a:spcBef>
                <a:spcPts val="690"/>
              </a:spcBef>
            </a:pPr>
            <a:r>
              <a:rPr dirty="0" sz="1450" i="1">
                <a:latin typeface="Arial"/>
                <a:cs typeface="Arial"/>
              </a:rPr>
              <a:t>R</a:t>
            </a:r>
            <a:r>
              <a:rPr dirty="0" baseline="29239" sz="1425">
                <a:latin typeface="Tahoma"/>
                <a:cs typeface="Tahoma"/>
              </a:rPr>
              <a:t>2</a:t>
            </a:r>
            <a:r>
              <a:rPr dirty="0" baseline="29239" sz="1425" spc="195">
                <a:latin typeface="Tahoma"/>
                <a:cs typeface="Tahoma"/>
              </a:rPr>
              <a:t> </a:t>
            </a:r>
            <a:r>
              <a:rPr dirty="0" baseline="2136" sz="1950" spc="-30">
                <a:latin typeface="Tahoma"/>
                <a:cs typeface="Tahoma"/>
              </a:rPr>
              <a:t>and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the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1915" sz="2175" spc="-15" i="1">
                <a:latin typeface="Arial"/>
                <a:cs typeface="Arial"/>
              </a:rPr>
              <a:t>F</a:t>
            </a:r>
            <a:r>
              <a:rPr dirty="0" baseline="1915" sz="2175" spc="-187" i="1">
                <a:latin typeface="Arial"/>
                <a:cs typeface="Arial"/>
              </a:rPr>
              <a:t> </a:t>
            </a:r>
            <a:r>
              <a:rPr dirty="0" baseline="2136" sz="1950" spc="-60">
                <a:latin typeface="Tahoma"/>
                <a:cs typeface="Tahoma"/>
              </a:rPr>
              <a:t>-</a:t>
            </a:r>
            <a:r>
              <a:rPr dirty="0" baseline="2136" sz="1950">
                <a:latin typeface="Tahoma"/>
                <a:cs typeface="Tahoma"/>
              </a:rPr>
              <a:t>statistic</a:t>
            </a:r>
            <a:r>
              <a:rPr dirty="0" baseline="2136" sz="1950" spc="-179">
                <a:latin typeface="Tahoma"/>
                <a:cs typeface="Tahoma"/>
              </a:rPr>
              <a:t> </a:t>
            </a:r>
            <a:r>
              <a:rPr dirty="0" baseline="1915" sz="2175" spc="487">
                <a:latin typeface="Segoe UI Symbol"/>
                <a:cs typeface="Segoe UI Symbol"/>
              </a:rPr>
              <a:t>✅</a:t>
            </a:r>
            <a:endParaRPr baseline="1915" sz="2175">
              <a:latin typeface="Segoe UI Symbol"/>
              <a:cs typeface="Segoe UI Symbol"/>
            </a:endParaRPr>
          </a:p>
          <a:p>
            <a:pPr marL="38100">
              <a:lnSpc>
                <a:spcPct val="100000"/>
              </a:lnSpc>
              <a:spcBef>
                <a:spcPts val="1010"/>
              </a:spcBef>
            </a:pPr>
            <a:r>
              <a:rPr dirty="0" sz="1300" spc="-25">
                <a:latin typeface="Tahoma"/>
                <a:cs typeface="Tahoma"/>
              </a:rPr>
              <a:t>Specifically,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good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will:</a:t>
            </a:r>
            <a:endParaRPr sz="1300">
              <a:latin typeface="Tahoma"/>
              <a:cs typeface="Tahoma"/>
            </a:endParaRPr>
          </a:p>
          <a:p>
            <a:pPr marL="292100" marR="554355">
              <a:lnSpc>
                <a:spcPct val="146600"/>
              </a:lnSpc>
              <a:spcBef>
                <a:spcPts val="30"/>
              </a:spcBef>
            </a:pPr>
            <a:r>
              <a:rPr dirty="0" sz="1300">
                <a:latin typeface="Tahoma"/>
                <a:cs typeface="Tahoma"/>
              </a:rPr>
              <a:t>Fit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data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better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than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simplest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possible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(</a:t>
            </a:r>
            <a:r>
              <a:rPr dirty="0" sz="1450" i="1">
                <a:latin typeface="Arial"/>
                <a:cs typeface="Arial"/>
              </a:rPr>
              <a:t>R</a:t>
            </a:r>
            <a:r>
              <a:rPr dirty="0" baseline="29239" sz="1425">
                <a:latin typeface="Tahoma"/>
                <a:cs typeface="Tahoma"/>
              </a:rPr>
              <a:t>2</a:t>
            </a:r>
            <a:r>
              <a:rPr dirty="0" baseline="29239" sz="1425" spc="202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&amp;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450" spc="-10" i="1">
                <a:latin typeface="Arial"/>
                <a:cs typeface="Arial"/>
              </a:rPr>
              <a:t>F</a:t>
            </a:r>
            <a:r>
              <a:rPr dirty="0" sz="1450" spc="-120" i="1">
                <a:latin typeface="Arial"/>
                <a:cs typeface="Arial"/>
              </a:rPr>
              <a:t> </a:t>
            </a:r>
            <a:r>
              <a:rPr dirty="0" sz="1300" spc="-40">
                <a:latin typeface="Tahoma"/>
                <a:cs typeface="Tahoma"/>
              </a:rPr>
              <a:t>-</a:t>
            </a:r>
            <a:r>
              <a:rPr dirty="0" sz="1300" spc="-10">
                <a:latin typeface="Tahoma"/>
                <a:cs typeface="Tahoma"/>
              </a:rPr>
              <a:t>statistic) </a:t>
            </a:r>
            <a:r>
              <a:rPr dirty="0" baseline="2136" sz="1950">
                <a:latin typeface="Tahoma"/>
                <a:cs typeface="Tahoma"/>
              </a:rPr>
              <a:t>Explain</a:t>
            </a:r>
            <a:r>
              <a:rPr dirty="0" baseline="2136" sz="1950" spc="-179">
                <a:latin typeface="Tahoma"/>
                <a:cs typeface="Tahoma"/>
              </a:rPr>
              <a:t> </a:t>
            </a:r>
            <a:r>
              <a:rPr dirty="0" baseline="2136" sz="1950" spc="-75">
                <a:latin typeface="Tahoma"/>
                <a:cs typeface="Tahoma"/>
              </a:rPr>
              <a:t>a</a:t>
            </a:r>
            <a:r>
              <a:rPr dirty="0" baseline="2136" sz="1950" spc="-17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lot</a:t>
            </a:r>
            <a:r>
              <a:rPr dirty="0" baseline="2136" sz="1950" spc="-179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of</a:t>
            </a:r>
            <a:r>
              <a:rPr dirty="0" baseline="2136" sz="1950" spc="-172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variance</a:t>
            </a:r>
            <a:r>
              <a:rPr dirty="0" baseline="2136" sz="1950" spc="-179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in</a:t>
            </a:r>
            <a:r>
              <a:rPr dirty="0" baseline="2136" sz="1950" spc="-17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the</a:t>
            </a:r>
            <a:r>
              <a:rPr dirty="0" baseline="2136" sz="1950" spc="-179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outcome</a:t>
            </a:r>
            <a:r>
              <a:rPr dirty="0" baseline="2136" sz="1950" spc="-172">
                <a:latin typeface="Tahoma"/>
                <a:cs typeface="Tahoma"/>
              </a:rPr>
              <a:t> </a:t>
            </a:r>
            <a:r>
              <a:rPr dirty="0" baseline="2136" sz="1950" spc="-60">
                <a:latin typeface="Tahoma"/>
                <a:cs typeface="Tahoma"/>
              </a:rPr>
              <a:t>(</a:t>
            </a:r>
            <a:r>
              <a:rPr dirty="0" sz="1450" spc="-40" i="1">
                <a:latin typeface="Arial"/>
                <a:cs typeface="Arial"/>
              </a:rPr>
              <a:t>R</a:t>
            </a:r>
            <a:r>
              <a:rPr dirty="0" baseline="29239" sz="1425" spc="-60">
                <a:latin typeface="Tahoma"/>
                <a:cs typeface="Tahoma"/>
              </a:rPr>
              <a:t>2</a:t>
            </a:r>
            <a:r>
              <a:rPr dirty="0" baseline="29239" sz="1425" spc="-232">
                <a:latin typeface="Tahoma"/>
                <a:cs typeface="Tahoma"/>
              </a:rPr>
              <a:t> </a:t>
            </a:r>
            <a:r>
              <a:rPr dirty="0" baseline="2136" sz="1950" spc="-75">
                <a:latin typeface="Tahoma"/>
                <a:cs typeface="Tahoma"/>
              </a:rPr>
              <a:t>)</a:t>
            </a:r>
            <a:endParaRPr baseline="2136" sz="1950">
              <a:latin typeface="Tahoma"/>
              <a:cs typeface="Tahoma"/>
            </a:endParaRPr>
          </a:p>
          <a:p>
            <a:pPr marL="38100" marR="30480" indent="254000">
              <a:lnSpc>
                <a:spcPts val="2750"/>
              </a:lnSpc>
              <a:spcBef>
                <a:spcPts val="5"/>
              </a:spcBef>
            </a:pPr>
            <a:r>
              <a:rPr dirty="0" sz="1300">
                <a:latin typeface="Tahoma"/>
                <a:cs typeface="Tahoma"/>
              </a:rPr>
              <a:t>Explain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an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amount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variance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that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significantly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differs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from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zero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-65">
                <a:latin typeface="Tahoma"/>
                <a:cs typeface="Tahoma"/>
              </a:rPr>
              <a:t>(</a:t>
            </a:r>
            <a:r>
              <a:rPr dirty="0" sz="1450" spc="-65" i="1">
                <a:latin typeface="Arial"/>
                <a:cs typeface="Arial"/>
              </a:rPr>
              <a:t>F</a:t>
            </a:r>
            <a:r>
              <a:rPr dirty="0" sz="1450" spc="-100" i="1">
                <a:latin typeface="Arial"/>
                <a:cs typeface="Arial"/>
              </a:rPr>
              <a:t> </a:t>
            </a:r>
            <a:r>
              <a:rPr dirty="0" sz="1300" spc="-40">
                <a:latin typeface="Tahoma"/>
                <a:cs typeface="Tahoma"/>
              </a:rPr>
              <a:t>-</a:t>
            </a:r>
            <a:r>
              <a:rPr dirty="0" sz="1300" spc="-10">
                <a:latin typeface="Tahoma"/>
                <a:cs typeface="Tahoma"/>
              </a:rPr>
              <a:t>statistic) </a:t>
            </a:r>
            <a:r>
              <a:rPr dirty="0" sz="1300" spc="55">
                <a:latin typeface="Tahoma"/>
                <a:cs typeface="Tahoma"/>
              </a:rPr>
              <a:t>How</a:t>
            </a:r>
            <a:r>
              <a:rPr dirty="0" sz="1300" spc="-14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do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know</a:t>
            </a:r>
            <a:r>
              <a:rPr dirty="0" sz="1300" spc="-14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if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what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our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14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telling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about</a:t>
            </a:r>
            <a:r>
              <a:rPr dirty="0" sz="1300" spc="-140">
                <a:latin typeface="Tahoma"/>
                <a:cs typeface="Tahoma"/>
              </a:rPr>
              <a:t> </a:t>
            </a: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11695" sz="1425" spc="-127">
                <a:latin typeface="Tahoma"/>
                <a:cs typeface="Tahoma"/>
              </a:rPr>
              <a:t>1</a:t>
            </a:r>
            <a:r>
              <a:rPr dirty="0" baseline="-11695" sz="1425" spc="187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4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important?</a:t>
            </a:r>
            <a:endParaRPr sz="1300">
              <a:latin typeface="Tahoma"/>
              <a:cs typeface="Tahoma"/>
            </a:endParaRPr>
          </a:p>
          <a:p>
            <a:pPr marL="292100">
              <a:lnSpc>
                <a:spcPct val="100000"/>
              </a:lnSpc>
              <a:spcBef>
                <a:spcPts val="555"/>
              </a:spcBef>
            </a:pPr>
            <a:r>
              <a:rPr dirty="0" sz="1300" spc="-10">
                <a:latin typeface="Tahoma"/>
                <a:cs typeface="Tahoma"/>
              </a:rPr>
              <a:t>Next,</a:t>
            </a:r>
            <a:r>
              <a:rPr dirty="0" sz="1300" spc="-13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value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slope</a:t>
            </a:r>
            <a:r>
              <a:rPr dirty="0" sz="1300" spc="-130">
                <a:latin typeface="Tahoma"/>
                <a:cs typeface="Tahoma"/>
              </a:rPr>
              <a:t> (</a:t>
            </a:r>
            <a:r>
              <a:rPr dirty="0" sz="1450" spc="-130" i="1">
                <a:latin typeface="Arial"/>
                <a:cs typeface="Arial"/>
              </a:rPr>
              <a:t>b</a:t>
            </a:r>
            <a:r>
              <a:rPr dirty="0" baseline="-8771" sz="1425" spc="-195">
                <a:latin typeface="Tahoma"/>
                <a:cs typeface="Tahoma"/>
              </a:rPr>
              <a:t>1</a:t>
            </a:r>
            <a:r>
              <a:rPr dirty="0" baseline="-8771" sz="1425" spc="-217">
                <a:latin typeface="Tahoma"/>
                <a:cs typeface="Tahoma"/>
              </a:rPr>
              <a:t> </a:t>
            </a:r>
            <a:r>
              <a:rPr dirty="0" sz="1300" spc="-105">
                <a:latin typeface="Tahoma"/>
                <a:cs typeface="Tahoma"/>
              </a:rPr>
              <a:t>)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meaningful?</a:t>
            </a:r>
            <a:endParaRPr sz="1300">
              <a:latin typeface="Tahoma"/>
              <a:cs typeface="Tahoma"/>
            </a:endParaRPr>
          </a:p>
          <a:p>
            <a:pPr marL="546100">
              <a:lnSpc>
                <a:spcPct val="100000"/>
              </a:lnSpc>
              <a:spcBef>
                <a:spcPts val="755"/>
              </a:spcBef>
            </a:pPr>
            <a:r>
              <a:rPr dirty="0" sz="1300" spc="-85" i="1">
                <a:latin typeface="Lucida Sans"/>
                <a:cs typeface="Lucida Sans"/>
              </a:rPr>
              <a:t>p</a:t>
            </a:r>
            <a:r>
              <a:rPr dirty="0" sz="1300" spc="-85">
                <a:latin typeface="Tahoma"/>
                <a:cs typeface="Tahoma"/>
              </a:rPr>
              <a:t>-</a:t>
            </a:r>
            <a:r>
              <a:rPr dirty="0" sz="1300" spc="-10">
                <a:latin typeface="Tahoma"/>
                <a:cs typeface="Tahoma"/>
              </a:rPr>
              <a:t>values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confidence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intervals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793055" y="706912"/>
            <a:ext cx="4242435" cy="3365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sz="1850" spc="-114" b="1">
                <a:latin typeface="Tahoma"/>
                <a:cs typeface="Tahoma"/>
              </a:rPr>
              <a:t>Evaluating</a:t>
            </a:r>
            <a:r>
              <a:rPr dirty="0" sz="1850" spc="-180" b="1">
                <a:latin typeface="Tahoma"/>
                <a:cs typeface="Tahoma"/>
              </a:rPr>
              <a:t> </a:t>
            </a:r>
            <a:r>
              <a:rPr dirty="0" sz="1850" spc="-90" b="1">
                <a:latin typeface="Tahoma"/>
                <a:cs typeface="Tahoma"/>
              </a:rPr>
              <a:t>our</a:t>
            </a:r>
            <a:r>
              <a:rPr dirty="0" sz="1850" spc="-180" b="1">
                <a:latin typeface="Tahoma"/>
                <a:cs typeface="Tahoma"/>
              </a:rPr>
              <a:t> </a:t>
            </a:r>
            <a:r>
              <a:rPr dirty="0" sz="1850" spc="-85" b="1">
                <a:latin typeface="Tahoma"/>
                <a:cs typeface="Tahoma"/>
              </a:rPr>
              <a:t>Model:</a:t>
            </a:r>
            <a:r>
              <a:rPr dirty="0" sz="1850" spc="-175" b="1">
                <a:latin typeface="Tahoma"/>
                <a:cs typeface="Tahoma"/>
              </a:rPr>
              <a:t> </a:t>
            </a:r>
            <a:r>
              <a:rPr dirty="0" sz="1850" spc="-235" b="1">
                <a:latin typeface="Tahoma"/>
                <a:cs typeface="Tahoma"/>
              </a:rPr>
              <a:t>Is</a:t>
            </a:r>
            <a:r>
              <a:rPr dirty="0" sz="1850" spc="-180" b="1">
                <a:latin typeface="Tahoma"/>
                <a:cs typeface="Tahoma"/>
              </a:rPr>
              <a:t> </a:t>
            </a:r>
            <a:r>
              <a:rPr dirty="0" sz="2000" spc="-125" i="1">
                <a:latin typeface="Arial"/>
                <a:cs typeface="Arial"/>
              </a:rPr>
              <a:t>b</a:t>
            </a:r>
            <a:r>
              <a:rPr dirty="0" baseline="-10288" sz="2025" spc="-187">
                <a:latin typeface="Tahoma"/>
                <a:cs typeface="Tahoma"/>
              </a:rPr>
              <a:t>1</a:t>
            </a:r>
            <a:r>
              <a:rPr dirty="0" baseline="-10288" sz="2025" spc="225">
                <a:latin typeface="Tahoma"/>
                <a:cs typeface="Tahoma"/>
              </a:rPr>
              <a:t> </a:t>
            </a:r>
            <a:r>
              <a:rPr dirty="0" sz="1850" spc="-75" b="1">
                <a:latin typeface="Tahoma"/>
                <a:cs typeface="Tahoma"/>
              </a:rPr>
              <a:t>Meaningful?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3055" y="585031"/>
            <a:ext cx="6177280" cy="244983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95"/>
              </a:spcBef>
            </a:pPr>
            <a:r>
              <a:rPr dirty="0" sz="1600" spc="-75" b="1">
                <a:latin typeface="Tahoma"/>
                <a:cs typeface="Tahoma"/>
              </a:rPr>
              <a:t>What</a:t>
            </a:r>
            <a:r>
              <a:rPr dirty="0" sz="1600" spc="-130" b="1">
                <a:latin typeface="Tahoma"/>
                <a:cs typeface="Tahoma"/>
              </a:rPr>
              <a:t> </a:t>
            </a:r>
            <a:r>
              <a:rPr dirty="0" sz="1600" spc="-105" b="1">
                <a:latin typeface="Tahoma"/>
                <a:cs typeface="Tahoma"/>
              </a:rPr>
              <a:t>is</a:t>
            </a:r>
            <a:r>
              <a:rPr dirty="0" sz="1600" spc="-130" b="1">
                <a:latin typeface="Tahoma"/>
                <a:cs typeface="Tahoma"/>
              </a:rPr>
              <a:t> </a:t>
            </a:r>
            <a:r>
              <a:rPr dirty="0" sz="1600" spc="-114" b="1">
                <a:latin typeface="Tahoma"/>
                <a:cs typeface="Tahoma"/>
              </a:rPr>
              <a:t>so</a:t>
            </a:r>
            <a:r>
              <a:rPr dirty="0" sz="1600" spc="-130" b="1">
                <a:latin typeface="Tahoma"/>
                <a:cs typeface="Tahoma"/>
              </a:rPr>
              <a:t> </a:t>
            </a:r>
            <a:r>
              <a:rPr dirty="0" sz="1600" spc="-110" b="1">
                <a:latin typeface="Tahoma"/>
                <a:cs typeface="Tahoma"/>
              </a:rPr>
              <a:t>Special</a:t>
            </a:r>
            <a:r>
              <a:rPr dirty="0" sz="1600" spc="-130" b="1">
                <a:latin typeface="Tahoma"/>
                <a:cs typeface="Tahoma"/>
              </a:rPr>
              <a:t> </a:t>
            </a:r>
            <a:r>
              <a:rPr dirty="0" sz="1600" spc="-100" b="1">
                <a:latin typeface="Tahoma"/>
                <a:cs typeface="Tahoma"/>
              </a:rPr>
              <a:t>about</a:t>
            </a:r>
            <a:r>
              <a:rPr dirty="0" sz="1600" spc="-130" b="1">
                <a:latin typeface="Tahoma"/>
                <a:cs typeface="Tahoma"/>
              </a:rPr>
              <a:t> </a:t>
            </a:r>
            <a:r>
              <a:rPr dirty="0" sz="1750" spc="-165" i="1">
                <a:latin typeface="Arial"/>
                <a:cs typeface="Arial"/>
              </a:rPr>
              <a:t>b</a:t>
            </a:r>
            <a:r>
              <a:rPr dirty="0" baseline="-9661" sz="1725" spc="-247">
                <a:latin typeface="Tahoma"/>
                <a:cs typeface="Tahoma"/>
              </a:rPr>
              <a:t>1</a:t>
            </a:r>
            <a:r>
              <a:rPr dirty="0" baseline="-9661" sz="1725" spc="-262">
                <a:latin typeface="Tahoma"/>
                <a:cs typeface="Tahoma"/>
              </a:rPr>
              <a:t> </a:t>
            </a:r>
            <a:r>
              <a:rPr dirty="0" sz="1600" spc="-50" b="1">
                <a:latin typeface="Tahoma"/>
                <a:cs typeface="Tahoma"/>
              </a:rPr>
              <a:t>?</a:t>
            </a:r>
            <a:endParaRPr sz="1600">
              <a:latin typeface="Tahoma"/>
              <a:cs typeface="Tahoma"/>
            </a:endParaRPr>
          </a:p>
          <a:p>
            <a:pPr marL="38100" marR="447040">
              <a:lnSpc>
                <a:spcPct val="128200"/>
              </a:lnSpc>
              <a:spcBef>
                <a:spcPts val="355"/>
              </a:spcBef>
            </a:pPr>
            <a:r>
              <a:rPr dirty="0" sz="1300" spc="-35">
                <a:latin typeface="Tahoma"/>
                <a:cs typeface="Tahoma"/>
              </a:rPr>
              <a:t>It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(parameter)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90" b="1" i="1">
                <a:solidFill>
                  <a:srgbClr val="1C4189"/>
                </a:solidFill>
                <a:latin typeface="Trebuchet MS"/>
                <a:cs typeface="Trebuchet MS"/>
              </a:rPr>
              <a:t>estimate</a:t>
            </a:r>
            <a:r>
              <a:rPr dirty="0" sz="1300" spc="-95" b="1" i="1">
                <a:solidFill>
                  <a:srgbClr val="1C4189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true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relationship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between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our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variables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the </a:t>
            </a:r>
            <a:r>
              <a:rPr dirty="0" sz="1300" spc="-10">
                <a:latin typeface="Tahoma"/>
                <a:cs typeface="Tahoma"/>
              </a:rPr>
              <a:t>population</a:t>
            </a:r>
            <a:endParaRPr sz="13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90"/>
              </a:spcBef>
            </a:pPr>
            <a:r>
              <a:rPr dirty="0" sz="1300">
                <a:latin typeface="Tahoma"/>
                <a:cs typeface="Tahoma"/>
              </a:rPr>
              <a:t>When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we’ve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been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using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linear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so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far,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we’ve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been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making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predictions</a:t>
            </a:r>
            <a:endParaRPr sz="1300">
              <a:latin typeface="Tahoma"/>
              <a:cs typeface="Tahoma"/>
            </a:endParaRPr>
          </a:p>
          <a:p>
            <a:pPr marL="38100" marR="30480">
              <a:lnSpc>
                <a:spcPct val="124300"/>
              </a:lnSpc>
              <a:spcBef>
                <a:spcPts val="425"/>
              </a:spcBef>
            </a:pPr>
            <a:r>
              <a:rPr dirty="0" baseline="2136" sz="1950" spc="-82">
                <a:latin typeface="Tahoma"/>
                <a:cs typeface="Tahoma"/>
              </a:rPr>
              <a:t>In</a:t>
            </a:r>
            <a:r>
              <a:rPr dirty="0" baseline="2136" sz="1950" spc="-157">
                <a:latin typeface="Tahoma"/>
                <a:cs typeface="Tahoma"/>
              </a:rPr>
              <a:t> </a:t>
            </a:r>
            <a:r>
              <a:rPr dirty="0" baseline="2136" sz="1950" spc="-44">
                <a:latin typeface="Tahoma"/>
                <a:cs typeface="Tahoma"/>
              </a:rPr>
              <a:t>psychology,</a:t>
            </a:r>
            <a:r>
              <a:rPr dirty="0" baseline="2136" sz="1950" spc="-150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we</a:t>
            </a:r>
            <a:r>
              <a:rPr dirty="0" baseline="2136" sz="1950" spc="-150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don’t</a:t>
            </a:r>
            <a:r>
              <a:rPr dirty="0" baseline="2136" sz="1950" spc="-150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usually</a:t>
            </a:r>
            <a:r>
              <a:rPr dirty="0" baseline="2136" sz="1950" spc="-157">
                <a:latin typeface="Tahoma"/>
                <a:cs typeface="Tahoma"/>
              </a:rPr>
              <a:t> </a:t>
            </a:r>
            <a:r>
              <a:rPr dirty="0" baseline="2136" sz="1950" spc="-60">
                <a:latin typeface="Tahoma"/>
                <a:cs typeface="Tahoma"/>
              </a:rPr>
              <a:t>make</a:t>
            </a:r>
            <a:r>
              <a:rPr dirty="0" baseline="2136" sz="1950" spc="-150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predictions</a:t>
            </a:r>
            <a:r>
              <a:rPr dirty="0" baseline="2136" sz="1950" spc="-150">
                <a:latin typeface="Tahoma"/>
                <a:cs typeface="Tahoma"/>
              </a:rPr>
              <a:t> </a:t>
            </a:r>
            <a:r>
              <a:rPr dirty="0" baseline="2136" sz="1950" spc="-44">
                <a:latin typeface="Tahoma"/>
                <a:cs typeface="Tahoma"/>
              </a:rPr>
              <a:t>as</a:t>
            </a:r>
            <a:r>
              <a:rPr dirty="0" baseline="2136" sz="1950" spc="-150">
                <a:latin typeface="Tahoma"/>
                <a:cs typeface="Tahoma"/>
              </a:rPr>
              <a:t> </a:t>
            </a:r>
            <a:r>
              <a:rPr dirty="0" baseline="2136" sz="1950" spc="-52">
                <a:latin typeface="Tahoma"/>
                <a:cs typeface="Tahoma"/>
              </a:rPr>
              <a:t>such,</a:t>
            </a:r>
            <a:r>
              <a:rPr dirty="0" baseline="2136" sz="1950" spc="-150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but</a:t>
            </a:r>
            <a:r>
              <a:rPr dirty="0" baseline="2136" sz="1950" spc="-157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instead</a:t>
            </a:r>
            <a:r>
              <a:rPr dirty="0" baseline="2136" sz="1950" spc="-150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interpret</a:t>
            </a:r>
            <a:r>
              <a:rPr dirty="0" baseline="2136" sz="1950" spc="-150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what</a:t>
            </a:r>
            <a:r>
              <a:rPr dirty="0" baseline="2136" sz="1950" spc="-150">
                <a:latin typeface="Tahoma"/>
                <a:cs typeface="Tahoma"/>
              </a:rPr>
              <a:t> </a:t>
            </a:r>
            <a:r>
              <a:rPr dirty="0" sz="1450" spc="-100" i="1">
                <a:latin typeface="Arial"/>
                <a:cs typeface="Arial"/>
              </a:rPr>
              <a:t>b</a:t>
            </a:r>
            <a:r>
              <a:rPr dirty="0" baseline="-8771" sz="1425" spc="-150">
                <a:latin typeface="Tahoma"/>
                <a:cs typeface="Tahoma"/>
              </a:rPr>
              <a:t>1</a:t>
            </a:r>
            <a:r>
              <a:rPr dirty="0" baseline="-8771" sz="14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tells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about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strength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and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55" b="1">
                <a:solidFill>
                  <a:srgbClr val="1C4189"/>
                </a:solidFill>
                <a:latin typeface="Tahoma"/>
                <a:cs typeface="Tahoma"/>
              </a:rPr>
              <a:t>direction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50" b="1">
                <a:solidFill>
                  <a:srgbClr val="1C4189"/>
                </a:solidFill>
                <a:latin typeface="Tahoma"/>
                <a:cs typeface="Tahoma"/>
              </a:rPr>
              <a:t>of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relationship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between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our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predictor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outcome</a:t>
            </a:r>
            <a:endParaRPr sz="13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dirty="0" sz="1300" spc="-55">
                <a:latin typeface="Tahoma"/>
                <a:cs typeface="Tahoma"/>
              </a:rPr>
              <a:t>In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other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words,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treat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11695" sz="1425" spc="-127">
                <a:latin typeface="Tahoma"/>
                <a:cs typeface="Tahoma"/>
              </a:rPr>
              <a:t>1</a:t>
            </a:r>
            <a:r>
              <a:rPr dirty="0" baseline="-11695" sz="1425" spc="202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as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an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55" b="1">
                <a:solidFill>
                  <a:srgbClr val="1C4189"/>
                </a:solidFill>
                <a:latin typeface="Tahoma"/>
                <a:cs typeface="Tahoma"/>
              </a:rPr>
              <a:t>effect</a:t>
            </a:r>
            <a:r>
              <a:rPr dirty="0" sz="1300" spc="-10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20" b="1">
                <a:solidFill>
                  <a:srgbClr val="1C4189"/>
                </a:solidFill>
                <a:latin typeface="Tahoma"/>
                <a:cs typeface="Tahoma"/>
              </a:rPr>
              <a:t>size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79449" y="117475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9449" y="175261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79449" y="207011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381"/>
                </a:lnTo>
                <a:lnTo>
                  <a:pt x="0" y="32372"/>
                </a:lnTo>
                <a:lnTo>
                  <a:pt x="0" y="24752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72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79449" y="290196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381"/>
                </a:lnTo>
                <a:lnTo>
                  <a:pt x="0" y="32372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72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90168" y="4171950"/>
            <a:ext cx="1363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565" algn="l"/>
                <a:tab pos="763905" algn="l"/>
                <a:tab pos="1143000" algn="l"/>
              </a:tabLst>
            </a:pPr>
            <a:r>
              <a:rPr dirty="0" sz="1200" spc="-50">
                <a:solidFill>
                  <a:srgbClr val="3A3F59"/>
                </a:solidFill>
                <a:latin typeface="Arial"/>
                <a:cs typeface="Arial"/>
              </a:rPr>
              <a:t>=</a:t>
            </a:r>
            <a:r>
              <a:rPr dirty="0" sz="1200">
                <a:solidFill>
                  <a:srgbClr val="3A3F59"/>
                </a:solidFill>
                <a:latin typeface="Arial"/>
                <a:cs typeface="Arial"/>
              </a:rPr>
              <a:t>	</a:t>
            </a:r>
            <a:r>
              <a:rPr dirty="0" sz="1200" spc="-50">
                <a:solidFill>
                  <a:srgbClr val="ABABAB"/>
                </a:solidFill>
                <a:latin typeface="Arial"/>
                <a:cs typeface="Arial"/>
              </a:rPr>
              <a:t>0</a:t>
            </a:r>
            <a:r>
              <a:rPr dirty="0" sz="1200">
                <a:solidFill>
                  <a:srgbClr val="ABABAB"/>
                </a:solidFill>
                <a:latin typeface="Arial"/>
                <a:cs typeface="Arial"/>
              </a:rPr>
              <a:t>	+ </a:t>
            </a:r>
            <a:r>
              <a:rPr dirty="0" sz="1200" spc="-50">
                <a:solidFill>
                  <a:srgbClr val="ABABAB"/>
                </a:solidFill>
                <a:latin typeface="Arial"/>
                <a:cs typeface="Arial"/>
              </a:rPr>
              <a:t>0</a:t>
            </a:r>
            <a:r>
              <a:rPr dirty="0" sz="1200">
                <a:solidFill>
                  <a:srgbClr val="ABABAB"/>
                </a:solidFill>
                <a:latin typeface="Arial"/>
                <a:cs typeface="Arial"/>
              </a:rPr>
              <a:t>	</a:t>
            </a:r>
            <a:r>
              <a:rPr dirty="0" sz="1200">
                <a:solidFill>
                  <a:srgbClr val="3A3F59"/>
                </a:solidFill>
                <a:latin typeface="Arial"/>
                <a:cs typeface="Arial"/>
              </a:rPr>
              <a:t>× </a:t>
            </a:r>
            <a:r>
              <a:rPr dirty="0" sz="1200" spc="-50">
                <a:solidFill>
                  <a:srgbClr val="3A3F59"/>
                </a:solidFill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565400" y="3336925"/>
            <a:ext cx="2609850" cy="44450"/>
            <a:chOff x="2565400" y="3336925"/>
            <a:chExt cx="2609850" cy="44450"/>
          </a:xfrm>
        </p:grpSpPr>
        <p:sp>
          <p:nvSpPr>
            <p:cNvPr id="4" name="object 4" descr=""/>
            <p:cNvSpPr/>
            <p:nvPr/>
          </p:nvSpPr>
          <p:spPr>
            <a:xfrm>
              <a:off x="2568575" y="3343275"/>
              <a:ext cx="2603500" cy="34925"/>
            </a:xfrm>
            <a:custGeom>
              <a:avLst/>
              <a:gdLst/>
              <a:ahLst/>
              <a:cxnLst/>
              <a:rect l="l" t="t" r="r" b="b"/>
              <a:pathLst>
                <a:path w="2603500" h="34925">
                  <a:moveTo>
                    <a:pt x="0" y="34925"/>
                  </a:moveTo>
                  <a:lnTo>
                    <a:pt x="0" y="0"/>
                  </a:lnTo>
                  <a:lnTo>
                    <a:pt x="2603500" y="0"/>
                  </a:lnTo>
                  <a:lnTo>
                    <a:pt x="2603500" y="34925"/>
                  </a:lnTo>
                </a:path>
              </a:pathLst>
            </a:custGeom>
            <a:ln w="6350">
              <a:solidFill>
                <a:srgbClr val="3A3F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568575" y="334010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w="0" h="381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ln w="6350">
              <a:solidFill>
                <a:srgbClr val="3A3F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527597" y="3366095"/>
            <a:ext cx="819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3A3F59"/>
                </a:solidFill>
                <a:latin typeface="Arial"/>
                <a:cs typeface="Arial"/>
              </a:rPr>
              <a:t>-</a:t>
            </a:r>
            <a:r>
              <a:rPr dirty="0" sz="500" spc="-50">
                <a:solidFill>
                  <a:srgbClr val="3A3F59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999316" y="3336925"/>
            <a:ext cx="1308100" cy="44450"/>
            <a:chOff x="2999316" y="3336925"/>
            <a:chExt cx="1308100" cy="44450"/>
          </a:xfrm>
        </p:grpSpPr>
        <p:sp>
          <p:nvSpPr>
            <p:cNvPr id="8" name="object 8" descr=""/>
            <p:cNvSpPr/>
            <p:nvPr/>
          </p:nvSpPr>
          <p:spPr>
            <a:xfrm>
              <a:off x="3002491" y="334010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w="0" h="381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ln w="6350">
              <a:solidFill>
                <a:srgbClr val="3A3F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436408" y="334010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w="0" h="381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ln w="6350">
              <a:solidFill>
                <a:srgbClr val="3A3F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870325" y="334010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w="0" h="381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ln w="6350">
              <a:solidFill>
                <a:srgbClr val="3A3F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304242" y="334010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w="0" h="381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ln w="6350">
              <a:solidFill>
                <a:srgbClr val="3A3F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4273881" y="3366095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50">
                <a:solidFill>
                  <a:srgbClr val="3A3F59"/>
                </a:solidFill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738158" y="334010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350">
            <a:solidFill>
              <a:srgbClr val="3A3F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707797" y="3366095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50">
                <a:solidFill>
                  <a:srgbClr val="3A3F59"/>
                </a:solidFill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172075" y="334010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350">
            <a:solidFill>
              <a:srgbClr val="3A3F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5141714" y="3366095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50">
                <a:solidFill>
                  <a:srgbClr val="3A3F59"/>
                </a:solidFill>
                <a:latin typeface="Arial"/>
                <a:cs typeface="Arial"/>
              </a:rPr>
              <a:t>5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492375" y="1181100"/>
            <a:ext cx="47625" cy="2165350"/>
            <a:chOff x="2492375" y="1181100"/>
            <a:chExt cx="47625" cy="2165350"/>
          </a:xfrm>
        </p:grpSpPr>
        <p:sp>
          <p:nvSpPr>
            <p:cNvPr id="18" name="object 18" descr=""/>
            <p:cNvSpPr/>
            <p:nvPr/>
          </p:nvSpPr>
          <p:spPr>
            <a:xfrm>
              <a:off x="2495550" y="1184275"/>
              <a:ext cx="41275" cy="2159000"/>
            </a:xfrm>
            <a:custGeom>
              <a:avLst/>
              <a:gdLst/>
              <a:ahLst/>
              <a:cxnLst/>
              <a:rect l="l" t="t" r="r" b="b"/>
              <a:pathLst>
                <a:path w="41275" h="2159000">
                  <a:moveTo>
                    <a:pt x="0" y="2159000"/>
                  </a:moveTo>
                  <a:lnTo>
                    <a:pt x="41275" y="2159000"/>
                  </a:lnTo>
                  <a:lnTo>
                    <a:pt x="4127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3A3F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495550" y="334327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A3F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495550" y="312737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A3F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495550" y="291147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A3F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95550" y="269557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A3F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95550" y="247967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A3F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95550" y="226377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A3F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495550" y="204787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A3F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495550" y="183197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A3F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495550" y="161607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A3F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495550" y="140017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A3F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495550" y="118427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A3F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2933501" y="3342530"/>
            <a:ext cx="1353185" cy="65087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  <a:tabLst>
                <a:tab pos="485140" algn="l"/>
                <a:tab pos="918844" algn="l"/>
              </a:tabLst>
            </a:pPr>
            <a:r>
              <a:rPr dirty="0" sz="500" spc="-50">
                <a:solidFill>
                  <a:srgbClr val="3A3F59"/>
                </a:solidFill>
                <a:latin typeface="Arial"/>
                <a:cs typeface="Arial"/>
              </a:rPr>
              <a:t>0</a:t>
            </a:r>
            <a:r>
              <a:rPr dirty="0" sz="500">
                <a:solidFill>
                  <a:srgbClr val="3A3F59"/>
                </a:solidFill>
                <a:latin typeface="Arial"/>
                <a:cs typeface="Arial"/>
              </a:rPr>
              <a:t>	</a:t>
            </a:r>
            <a:r>
              <a:rPr dirty="0" sz="500" spc="-50">
                <a:solidFill>
                  <a:srgbClr val="3A3F59"/>
                </a:solidFill>
                <a:latin typeface="Arial"/>
                <a:cs typeface="Arial"/>
              </a:rPr>
              <a:t>1</a:t>
            </a:r>
            <a:r>
              <a:rPr dirty="0" sz="500">
                <a:solidFill>
                  <a:srgbClr val="3A3F59"/>
                </a:solidFill>
                <a:latin typeface="Arial"/>
                <a:cs typeface="Arial"/>
              </a:rPr>
              <a:t>	</a:t>
            </a:r>
            <a:r>
              <a:rPr dirty="0" sz="500" spc="-50">
                <a:solidFill>
                  <a:srgbClr val="3A3F59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 marL="895350">
              <a:lnSpc>
                <a:spcPct val="100000"/>
              </a:lnSpc>
              <a:spcBef>
                <a:spcPts val="445"/>
              </a:spcBef>
            </a:pPr>
            <a:r>
              <a:rPr dirty="0" sz="1200" spc="-5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810"/>
              </a:spcBef>
            </a:pPr>
            <a:r>
              <a:rPr dirty="0" sz="1200">
                <a:solidFill>
                  <a:srgbClr val="3A3F59"/>
                </a:solidFill>
                <a:latin typeface="Arial"/>
                <a:cs typeface="Arial"/>
              </a:rPr>
              <a:t>y</a:t>
            </a:r>
            <a:r>
              <a:rPr dirty="0" sz="1200" spc="300">
                <a:solidFill>
                  <a:srgbClr val="3A3F5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A3F59"/>
                </a:solidFill>
                <a:latin typeface="Arial"/>
                <a:cs typeface="Arial"/>
              </a:rPr>
              <a:t>=</a:t>
            </a:r>
            <a:r>
              <a:rPr dirty="0" sz="1200" spc="300">
                <a:solidFill>
                  <a:srgbClr val="3A3F59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3A3F59"/>
                </a:solidFill>
                <a:latin typeface="Arial"/>
                <a:cs typeface="Arial"/>
              </a:rPr>
              <a:t>b</a:t>
            </a:r>
            <a:r>
              <a:rPr dirty="0" sz="1200" spc="-185" i="1">
                <a:solidFill>
                  <a:srgbClr val="3A3F59"/>
                </a:solidFill>
                <a:latin typeface="Arial"/>
                <a:cs typeface="Arial"/>
              </a:rPr>
              <a:t> </a:t>
            </a:r>
            <a:r>
              <a:rPr dirty="0" baseline="-16666" sz="1500">
                <a:solidFill>
                  <a:srgbClr val="3A3F59"/>
                </a:solidFill>
                <a:latin typeface="Arial"/>
                <a:cs typeface="Arial"/>
              </a:rPr>
              <a:t>0</a:t>
            </a:r>
            <a:r>
              <a:rPr dirty="0" baseline="-16666" sz="1500" spc="532">
                <a:solidFill>
                  <a:srgbClr val="3A3F5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A3F59"/>
                </a:solidFill>
                <a:latin typeface="Arial"/>
                <a:cs typeface="Arial"/>
              </a:rPr>
              <a:t>+</a:t>
            </a:r>
            <a:r>
              <a:rPr dirty="0" sz="1200" spc="300">
                <a:solidFill>
                  <a:srgbClr val="3A3F59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3A3F59"/>
                </a:solidFill>
                <a:latin typeface="Arial"/>
                <a:cs typeface="Arial"/>
              </a:rPr>
              <a:t>b</a:t>
            </a:r>
            <a:r>
              <a:rPr dirty="0" sz="1200" spc="-185" i="1">
                <a:solidFill>
                  <a:srgbClr val="3A3F59"/>
                </a:solidFill>
                <a:latin typeface="Arial"/>
                <a:cs typeface="Arial"/>
              </a:rPr>
              <a:t> </a:t>
            </a:r>
            <a:r>
              <a:rPr dirty="0" baseline="-16666" sz="1500">
                <a:solidFill>
                  <a:srgbClr val="3A3F59"/>
                </a:solidFill>
                <a:latin typeface="Arial"/>
                <a:cs typeface="Arial"/>
              </a:rPr>
              <a:t>1</a:t>
            </a:r>
            <a:r>
              <a:rPr dirty="0" baseline="-16666" sz="1500" spc="525">
                <a:solidFill>
                  <a:srgbClr val="3A3F5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A3F59"/>
                </a:solidFill>
                <a:latin typeface="Arial"/>
                <a:cs typeface="Arial"/>
              </a:rPr>
              <a:t>×</a:t>
            </a:r>
            <a:r>
              <a:rPr dirty="0" sz="1200" spc="305">
                <a:solidFill>
                  <a:srgbClr val="3A3F59"/>
                </a:solidFill>
                <a:latin typeface="Arial"/>
                <a:cs typeface="Arial"/>
              </a:rPr>
              <a:t> </a:t>
            </a:r>
            <a:r>
              <a:rPr dirty="0" sz="1200" spc="-50">
                <a:solidFill>
                  <a:srgbClr val="3A3F59"/>
                </a:solidFill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2495973" y="1181100"/>
            <a:ext cx="2647315" cy="2223770"/>
            <a:chOff x="2495973" y="1181100"/>
            <a:chExt cx="2647315" cy="2223770"/>
          </a:xfrm>
        </p:grpSpPr>
        <p:sp>
          <p:nvSpPr>
            <p:cNvPr id="32" name="object 32" descr=""/>
            <p:cNvSpPr/>
            <p:nvPr/>
          </p:nvSpPr>
          <p:spPr>
            <a:xfrm>
              <a:off x="2999316" y="1181100"/>
              <a:ext cx="0" cy="2223770"/>
            </a:xfrm>
            <a:custGeom>
              <a:avLst/>
              <a:gdLst/>
              <a:ahLst/>
              <a:cxnLst/>
              <a:rect l="l" t="t" r="r" b="b"/>
              <a:pathLst>
                <a:path w="0" h="2223770">
                  <a:moveTo>
                    <a:pt x="0" y="22237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433233" y="1207770"/>
              <a:ext cx="0" cy="2197100"/>
            </a:xfrm>
            <a:custGeom>
              <a:avLst/>
              <a:gdLst/>
              <a:ahLst/>
              <a:cxnLst/>
              <a:rect l="l" t="t" r="r" b="b"/>
              <a:pathLst>
                <a:path w="0" h="2197100">
                  <a:moveTo>
                    <a:pt x="0" y="0"/>
                  </a:moveTo>
                  <a:lnTo>
                    <a:pt x="0" y="2197099"/>
                  </a:lnTo>
                </a:path>
              </a:pathLst>
            </a:custGeom>
            <a:ln w="3175">
              <a:solidFill>
                <a:srgbClr val="878787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495973" y="2260600"/>
              <a:ext cx="981075" cy="0"/>
            </a:xfrm>
            <a:custGeom>
              <a:avLst/>
              <a:gdLst/>
              <a:ahLst/>
              <a:cxnLst/>
              <a:rect l="l" t="t" r="r" b="b"/>
              <a:pathLst>
                <a:path w="981075" h="0">
                  <a:moveTo>
                    <a:pt x="0" y="0"/>
                  </a:moveTo>
                  <a:lnTo>
                    <a:pt x="980651" y="0"/>
                  </a:lnTo>
                </a:path>
              </a:pathLst>
            </a:custGeom>
            <a:ln w="6350">
              <a:solidFill>
                <a:srgbClr val="3A3F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543704" y="2260600"/>
              <a:ext cx="2597150" cy="0"/>
            </a:xfrm>
            <a:custGeom>
              <a:avLst/>
              <a:gdLst/>
              <a:ahLst/>
              <a:cxnLst/>
              <a:rect l="l" t="t" r="r" b="b"/>
              <a:pathLst>
                <a:path w="2597150" h="0">
                  <a:moveTo>
                    <a:pt x="0" y="0"/>
                  </a:moveTo>
                  <a:lnTo>
                    <a:pt x="2597150" y="0"/>
                  </a:lnTo>
                </a:path>
              </a:pathLst>
            </a:custGeom>
            <a:ln w="3175">
              <a:solidFill>
                <a:srgbClr val="878787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1366" y="2152650"/>
              <a:ext cx="215900" cy="215899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3414183" y="226060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 h="0">
                  <a:moveTo>
                    <a:pt x="0" y="0"/>
                  </a:moveTo>
                  <a:lnTo>
                    <a:pt x="43391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539365" y="2251075"/>
              <a:ext cx="2603500" cy="19050"/>
            </a:xfrm>
            <a:custGeom>
              <a:avLst/>
              <a:gdLst/>
              <a:ahLst/>
              <a:cxnLst/>
              <a:rect l="l" t="t" r="r" b="b"/>
              <a:pathLst>
                <a:path w="2603500" h="19050">
                  <a:moveTo>
                    <a:pt x="0" y="19050"/>
                  </a:moveTo>
                  <a:lnTo>
                    <a:pt x="0" y="0"/>
                  </a:lnTo>
                  <a:lnTo>
                    <a:pt x="2603499" y="0"/>
                  </a:lnTo>
                  <a:lnTo>
                    <a:pt x="2603499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691455" y="712040"/>
            <a:ext cx="1950085" cy="2677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 sz="1750" spc="-105" i="1">
                <a:latin typeface="Arial"/>
                <a:cs typeface="Arial"/>
              </a:rPr>
              <a:t>b</a:t>
            </a:r>
            <a:r>
              <a:rPr dirty="0" baseline="-9661" sz="1725" spc="-157">
                <a:latin typeface="Tahoma"/>
                <a:cs typeface="Tahoma"/>
              </a:rPr>
              <a:t>1</a:t>
            </a:r>
            <a:r>
              <a:rPr dirty="0" baseline="-9661" sz="1725" spc="142">
                <a:latin typeface="Tahoma"/>
                <a:cs typeface="Tahoma"/>
              </a:rPr>
              <a:t> </a:t>
            </a:r>
            <a:r>
              <a:rPr dirty="0" sz="1600" spc="-135" b="1">
                <a:latin typeface="Tahoma"/>
                <a:cs typeface="Tahoma"/>
              </a:rPr>
              <a:t>as</a:t>
            </a:r>
            <a:r>
              <a:rPr dirty="0" sz="1600" spc="-160" b="1">
                <a:latin typeface="Tahoma"/>
                <a:cs typeface="Tahoma"/>
              </a:rPr>
              <a:t> </a:t>
            </a:r>
            <a:r>
              <a:rPr dirty="0" sz="1600" spc="-130" b="1">
                <a:latin typeface="Tahoma"/>
                <a:cs typeface="Tahoma"/>
              </a:rPr>
              <a:t>an</a:t>
            </a:r>
            <a:r>
              <a:rPr dirty="0" sz="1600" spc="-160" b="1">
                <a:latin typeface="Tahoma"/>
                <a:cs typeface="Tahoma"/>
              </a:rPr>
              <a:t> </a:t>
            </a:r>
            <a:r>
              <a:rPr dirty="0" sz="1600" spc="-80" b="1">
                <a:latin typeface="Tahoma"/>
                <a:cs typeface="Tahoma"/>
              </a:rPr>
              <a:t>Effect</a:t>
            </a:r>
            <a:r>
              <a:rPr dirty="0" sz="1600" spc="-160" b="1">
                <a:latin typeface="Tahoma"/>
                <a:cs typeface="Tahoma"/>
              </a:rPr>
              <a:t> </a:t>
            </a:r>
            <a:r>
              <a:rPr dirty="0" sz="1600" spc="-20" b="1">
                <a:latin typeface="Tahoma"/>
                <a:cs typeface="Tahoma"/>
              </a:rPr>
              <a:t>Size</a:t>
            </a:r>
            <a:endParaRPr sz="1600">
              <a:latin typeface="Tahoma"/>
              <a:cs typeface="Tahoma"/>
            </a:endParaRPr>
          </a:p>
          <a:p>
            <a:pPr algn="r" marR="156845">
              <a:lnSpc>
                <a:spcPct val="100000"/>
              </a:lnSpc>
              <a:spcBef>
                <a:spcPts val="1180"/>
              </a:spcBef>
            </a:pPr>
            <a:r>
              <a:rPr dirty="0" sz="500" spc="-25">
                <a:solidFill>
                  <a:srgbClr val="3A3F59"/>
                </a:solidFill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500">
              <a:latin typeface="Arial"/>
              <a:cs typeface="Arial"/>
            </a:endParaRPr>
          </a:p>
          <a:p>
            <a:pPr algn="r" marR="156845">
              <a:lnSpc>
                <a:spcPct val="100000"/>
              </a:lnSpc>
            </a:pPr>
            <a:r>
              <a:rPr dirty="0" sz="500" spc="-50">
                <a:solidFill>
                  <a:srgbClr val="3A3F59"/>
                </a:solidFill>
                <a:latin typeface="Arial"/>
                <a:cs typeface="Arial"/>
              </a:rPr>
              <a:t>8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500">
              <a:latin typeface="Arial"/>
              <a:cs typeface="Arial"/>
            </a:endParaRPr>
          </a:p>
          <a:p>
            <a:pPr algn="r" marR="156845">
              <a:lnSpc>
                <a:spcPct val="100000"/>
              </a:lnSpc>
            </a:pPr>
            <a:r>
              <a:rPr dirty="0" sz="500" spc="-50">
                <a:solidFill>
                  <a:srgbClr val="3A3F59"/>
                </a:solidFill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500">
              <a:latin typeface="Arial"/>
              <a:cs typeface="Arial"/>
            </a:endParaRPr>
          </a:p>
          <a:p>
            <a:pPr algn="r" marR="156845">
              <a:lnSpc>
                <a:spcPct val="100000"/>
              </a:lnSpc>
            </a:pPr>
            <a:r>
              <a:rPr dirty="0" sz="500" spc="-50">
                <a:solidFill>
                  <a:srgbClr val="3A3F59"/>
                </a:solidFill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500">
              <a:latin typeface="Arial"/>
              <a:cs typeface="Arial"/>
            </a:endParaRPr>
          </a:p>
          <a:p>
            <a:pPr algn="r" marR="156845">
              <a:lnSpc>
                <a:spcPct val="100000"/>
              </a:lnSpc>
            </a:pPr>
            <a:r>
              <a:rPr dirty="0" sz="500" spc="-50">
                <a:solidFill>
                  <a:srgbClr val="3A3F59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 algn="r" marR="156845">
              <a:lnSpc>
                <a:spcPct val="100000"/>
              </a:lnSpc>
              <a:spcBef>
                <a:spcPts val="215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baseline="-22222" sz="750" spc="-89">
                <a:solidFill>
                  <a:srgbClr val="3A3F59"/>
                </a:solidFill>
                <a:latin typeface="Arial"/>
                <a:cs typeface="Arial"/>
              </a:rPr>
              <a:t>0</a:t>
            </a:r>
            <a:endParaRPr baseline="-22222"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500">
              <a:latin typeface="Arial"/>
              <a:cs typeface="Arial"/>
            </a:endParaRPr>
          </a:p>
          <a:p>
            <a:pPr algn="r" marR="156845">
              <a:lnSpc>
                <a:spcPct val="100000"/>
              </a:lnSpc>
            </a:pPr>
            <a:r>
              <a:rPr dirty="0" sz="500">
                <a:solidFill>
                  <a:srgbClr val="3A3F59"/>
                </a:solidFill>
                <a:latin typeface="Arial"/>
                <a:cs typeface="Arial"/>
              </a:rPr>
              <a:t>-</a:t>
            </a:r>
            <a:r>
              <a:rPr dirty="0" sz="500" spc="-50">
                <a:solidFill>
                  <a:srgbClr val="3A3F59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500">
              <a:latin typeface="Arial"/>
              <a:cs typeface="Arial"/>
            </a:endParaRPr>
          </a:p>
          <a:p>
            <a:pPr algn="r" marR="156845">
              <a:lnSpc>
                <a:spcPct val="100000"/>
              </a:lnSpc>
            </a:pPr>
            <a:r>
              <a:rPr dirty="0" sz="500">
                <a:solidFill>
                  <a:srgbClr val="3A3F59"/>
                </a:solidFill>
                <a:latin typeface="Arial"/>
                <a:cs typeface="Arial"/>
              </a:rPr>
              <a:t>-</a:t>
            </a:r>
            <a:r>
              <a:rPr dirty="0" sz="500" spc="-50">
                <a:solidFill>
                  <a:srgbClr val="3A3F59"/>
                </a:solidFill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500">
              <a:latin typeface="Arial"/>
              <a:cs typeface="Arial"/>
            </a:endParaRPr>
          </a:p>
          <a:p>
            <a:pPr algn="r" marR="156845">
              <a:lnSpc>
                <a:spcPct val="100000"/>
              </a:lnSpc>
            </a:pPr>
            <a:r>
              <a:rPr dirty="0" sz="500">
                <a:solidFill>
                  <a:srgbClr val="3A3F59"/>
                </a:solidFill>
                <a:latin typeface="Arial"/>
                <a:cs typeface="Arial"/>
              </a:rPr>
              <a:t>-</a:t>
            </a:r>
            <a:r>
              <a:rPr dirty="0" sz="500" spc="-50">
                <a:solidFill>
                  <a:srgbClr val="3A3F59"/>
                </a:solidFill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500">
              <a:latin typeface="Arial"/>
              <a:cs typeface="Arial"/>
            </a:endParaRPr>
          </a:p>
          <a:p>
            <a:pPr algn="r" marR="156845">
              <a:lnSpc>
                <a:spcPct val="100000"/>
              </a:lnSpc>
            </a:pPr>
            <a:r>
              <a:rPr dirty="0" sz="500">
                <a:solidFill>
                  <a:srgbClr val="3A3F59"/>
                </a:solidFill>
                <a:latin typeface="Arial"/>
                <a:cs typeface="Arial"/>
              </a:rPr>
              <a:t>-</a:t>
            </a:r>
            <a:r>
              <a:rPr dirty="0" sz="500" spc="-50">
                <a:solidFill>
                  <a:srgbClr val="3A3F59"/>
                </a:solidFill>
                <a:latin typeface="Arial"/>
                <a:cs typeface="Arial"/>
              </a:rPr>
              <a:t>8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500">
              <a:latin typeface="Arial"/>
              <a:cs typeface="Arial"/>
            </a:endParaRPr>
          </a:p>
          <a:p>
            <a:pPr algn="r" marR="156845">
              <a:lnSpc>
                <a:spcPct val="100000"/>
              </a:lnSpc>
            </a:pPr>
            <a:r>
              <a:rPr dirty="0" sz="500">
                <a:solidFill>
                  <a:srgbClr val="3A3F59"/>
                </a:solidFill>
                <a:latin typeface="Arial"/>
                <a:cs typeface="Arial"/>
              </a:rPr>
              <a:t>-</a:t>
            </a:r>
            <a:r>
              <a:rPr dirty="0" sz="500" spc="-25">
                <a:solidFill>
                  <a:srgbClr val="3A3F59"/>
                </a:solidFill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2425700" y="4641850"/>
            <a:ext cx="2698750" cy="184150"/>
            <a:chOff x="2425700" y="4641850"/>
            <a:chExt cx="2698750" cy="184150"/>
          </a:xfrm>
        </p:grpSpPr>
        <p:sp>
          <p:nvSpPr>
            <p:cNvPr id="41" name="object 41" descr=""/>
            <p:cNvSpPr/>
            <p:nvPr/>
          </p:nvSpPr>
          <p:spPr>
            <a:xfrm>
              <a:off x="2428875" y="4708525"/>
              <a:ext cx="2692400" cy="69850"/>
            </a:xfrm>
            <a:custGeom>
              <a:avLst/>
              <a:gdLst/>
              <a:ahLst/>
              <a:cxnLst/>
              <a:rect l="l" t="t" r="r" b="b"/>
              <a:pathLst>
                <a:path w="2692400" h="69850">
                  <a:moveTo>
                    <a:pt x="0" y="34925"/>
                  </a:moveTo>
                  <a:lnTo>
                    <a:pt x="10229" y="10229"/>
                  </a:lnTo>
                  <a:lnTo>
                    <a:pt x="13504" y="6954"/>
                  </a:lnTo>
                  <a:lnTo>
                    <a:pt x="17280" y="4430"/>
                  </a:lnTo>
                  <a:lnTo>
                    <a:pt x="21559" y="2658"/>
                  </a:lnTo>
                  <a:lnTo>
                    <a:pt x="25838" y="886"/>
                  </a:lnTo>
                  <a:lnTo>
                    <a:pt x="30293" y="0"/>
                  </a:lnTo>
                  <a:lnTo>
                    <a:pt x="34925" y="0"/>
                  </a:lnTo>
                  <a:lnTo>
                    <a:pt x="2657475" y="0"/>
                  </a:lnTo>
                  <a:lnTo>
                    <a:pt x="2662106" y="0"/>
                  </a:lnTo>
                  <a:lnTo>
                    <a:pt x="2666561" y="886"/>
                  </a:lnTo>
                  <a:lnTo>
                    <a:pt x="2692399" y="30293"/>
                  </a:lnTo>
                  <a:lnTo>
                    <a:pt x="2692400" y="34925"/>
                  </a:lnTo>
                  <a:lnTo>
                    <a:pt x="2692399" y="39556"/>
                  </a:lnTo>
                  <a:lnTo>
                    <a:pt x="2666561" y="68963"/>
                  </a:lnTo>
                  <a:lnTo>
                    <a:pt x="2657475" y="69850"/>
                  </a:lnTo>
                  <a:lnTo>
                    <a:pt x="34925" y="69850"/>
                  </a:lnTo>
                  <a:lnTo>
                    <a:pt x="30293" y="69849"/>
                  </a:lnTo>
                  <a:lnTo>
                    <a:pt x="25838" y="68963"/>
                  </a:lnTo>
                  <a:lnTo>
                    <a:pt x="21559" y="67191"/>
                  </a:lnTo>
                  <a:lnTo>
                    <a:pt x="17280" y="65418"/>
                  </a:lnTo>
                  <a:lnTo>
                    <a:pt x="0" y="39556"/>
                  </a:lnTo>
                  <a:lnTo>
                    <a:pt x="0" y="34925"/>
                  </a:lnTo>
                  <a:close/>
                </a:path>
              </a:pathLst>
            </a:custGeom>
            <a:ln w="6350">
              <a:solidFill>
                <a:srgbClr val="52577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6650" y="4641850"/>
              <a:ext cx="190500" cy="184150"/>
            </a:xfrm>
            <a:prstGeom prst="rect">
              <a:avLst/>
            </a:prstGeom>
          </p:spPr>
        </p:pic>
      </p:grpSp>
      <p:grpSp>
        <p:nvGrpSpPr>
          <p:cNvPr id="43" name="object 43" descr=""/>
          <p:cNvGrpSpPr/>
          <p:nvPr/>
        </p:nvGrpSpPr>
        <p:grpSpPr>
          <a:xfrm>
            <a:off x="2425700" y="5022850"/>
            <a:ext cx="2698750" cy="184150"/>
            <a:chOff x="2425700" y="5022850"/>
            <a:chExt cx="2698750" cy="184150"/>
          </a:xfrm>
        </p:grpSpPr>
        <p:sp>
          <p:nvSpPr>
            <p:cNvPr id="44" name="object 44" descr=""/>
            <p:cNvSpPr/>
            <p:nvPr/>
          </p:nvSpPr>
          <p:spPr>
            <a:xfrm>
              <a:off x="2428875" y="5089525"/>
              <a:ext cx="2692400" cy="69850"/>
            </a:xfrm>
            <a:custGeom>
              <a:avLst/>
              <a:gdLst/>
              <a:ahLst/>
              <a:cxnLst/>
              <a:rect l="l" t="t" r="r" b="b"/>
              <a:pathLst>
                <a:path w="2692400" h="69850">
                  <a:moveTo>
                    <a:pt x="0" y="34925"/>
                  </a:moveTo>
                  <a:lnTo>
                    <a:pt x="10229" y="10229"/>
                  </a:lnTo>
                  <a:lnTo>
                    <a:pt x="13504" y="6954"/>
                  </a:lnTo>
                  <a:lnTo>
                    <a:pt x="17280" y="4430"/>
                  </a:lnTo>
                  <a:lnTo>
                    <a:pt x="21559" y="2657"/>
                  </a:lnTo>
                  <a:lnTo>
                    <a:pt x="25838" y="886"/>
                  </a:lnTo>
                  <a:lnTo>
                    <a:pt x="30293" y="0"/>
                  </a:lnTo>
                  <a:lnTo>
                    <a:pt x="34925" y="0"/>
                  </a:lnTo>
                  <a:lnTo>
                    <a:pt x="2657475" y="0"/>
                  </a:lnTo>
                  <a:lnTo>
                    <a:pt x="2662106" y="0"/>
                  </a:lnTo>
                  <a:lnTo>
                    <a:pt x="2666561" y="886"/>
                  </a:lnTo>
                  <a:lnTo>
                    <a:pt x="2692399" y="30293"/>
                  </a:lnTo>
                  <a:lnTo>
                    <a:pt x="2692400" y="34925"/>
                  </a:lnTo>
                  <a:lnTo>
                    <a:pt x="2692399" y="39556"/>
                  </a:lnTo>
                  <a:lnTo>
                    <a:pt x="2691513" y="44010"/>
                  </a:lnTo>
                  <a:lnTo>
                    <a:pt x="2689741" y="48289"/>
                  </a:lnTo>
                  <a:lnTo>
                    <a:pt x="2687968" y="52568"/>
                  </a:lnTo>
                  <a:lnTo>
                    <a:pt x="2662106" y="69850"/>
                  </a:lnTo>
                  <a:lnTo>
                    <a:pt x="2657475" y="69850"/>
                  </a:lnTo>
                  <a:lnTo>
                    <a:pt x="34925" y="69850"/>
                  </a:lnTo>
                  <a:lnTo>
                    <a:pt x="30293" y="69850"/>
                  </a:lnTo>
                  <a:lnTo>
                    <a:pt x="25838" y="68963"/>
                  </a:lnTo>
                  <a:lnTo>
                    <a:pt x="2658" y="48289"/>
                  </a:lnTo>
                  <a:lnTo>
                    <a:pt x="886" y="44010"/>
                  </a:lnTo>
                  <a:lnTo>
                    <a:pt x="0" y="39556"/>
                  </a:lnTo>
                  <a:lnTo>
                    <a:pt x="0" y="34925"/>
                  </a:lnTo>
                  <a:close/>
                </a:path>
              </a:pathLst>
            </a:custGeom>
            <a:ln w="6350">
              <a:solidFill>
                <a:srgbClr val="52577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6650" y="5022850"/>
              <a:ext cx="190500" cy="184150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49" name="object 4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47" name="object 47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3055" y="645255"/>
            <a:ext cx="6075045" cy="3354704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dirty="0" sz="1600" spc="-125" b="1">
                <a:latin typeface="Tahoma"/>
                <a:cs typeface="Tahoma"/>
              </a:rPr>
              <a:t>Example:</a:t>
            </a:r>
            <a:r>
              <a:rPr dirty="0" sz="1600" spc="-105" b="1">
                <a:latin typeface="Tahoma"/>
                <a:cs typeface="Tahoma"/>
              </a:rPr>
              <a:t> </a:t>
            </a:r>
            <a:r>
              <a:rPr dirty="0" sz="1600" spc="-95" b="1">
                <a:latin typeface="Tahoma"/>
                <a:cs typeface="Tahoma"/>
              </a:rPr>
              <a:t>Predicting</a:t>
            </a:r>
            <a:r>
              <a:rPr dirty="0" sz="1600" spc="-105" b="1">
                <a:latin typeface="Tahoma"/>
                <a:cs typeface="Tahoma"/>
              </a:rPr>
              <a:t> </a:t>
            </a:r>
            <a:r>
              <a:rPr dirty="0" sz="1600" spc="-75" b="1">
                <a:latin typeface="Tahoma"/>
                <a:cs typeface="Tahoma"/>
              </a:rPr>
              <a:t>Better</a:t>
            </a:r>
            <a:r>
              <a:rPr dirty="0" sz="1600" spc="-105" b="1">
                <a:latin typeface="Tahoma"/>
                <a:cs typeface="Tahoma"/>
              </a:rPr>
              <a:t> </a:t>
            </a:r>
            <a:r>
              <a:rPr dirty="0" sz="1600" spc="-110" b="1">
                <a:latin typeface="Tahoma"/>
                <a:cs typeface="Tahoma"/>
              </a:rPr>
              <a:t>Sleep</a:t>
            </a:r>
            <a:r>
              <a:rPr dirty="0" sz="1600" spc="-100" b="1">
                <a:latin typeface="Tahoma"/>
                <a:cs typeface="Tahoma"/>
              </a:rPr>
              <a:t> from</a:t>
            </a:r>
            <a:r>
              <a:rPr dirty="0" sz="1600" spc="-105" b="1">
                <a:latin typeface="Tahoma"/>
                <a:cs typeface="Tahoma"/>
              </a:rPr>
              <a:t> </a:t>
            </a:r>
            <a:r>
              <a:rPr dirty="0" sz="1600" spc="-90" b="1">
                <a:latin typeface="Tahoma"/>
                <a:cs typeface="Tahoma"/>
              </a:rPr>
              <a:t>Positive</a:t>
            </a:r>
            <a:r>
              <a:rPr dirty="0" sz="1600" spc="-105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Psychology</a:t>
            </a:r>
            <a:endParaRPr sz="1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dirty="0" cap="small" sz="1450" spc="-110" b="1">
                <a:latin typeface="Tahoma"/>
                <a:cs typeface="Tahoma"/>
              </a:rPr>
              <a:t>Research</a:t>
            </a:r>
            <a:r>
              <a:rPr dirty="0" cap="small" sz="1450" spc="-40" b="1">
                <a:latin typeface="Tahoma"/>
                <a:cs typeface="Tahoma"/>
              </a:rPr>
              <a:t> </a:t>
            </a:r>
            <a:r>
              <a:rPr dirty="0" cap="small" sz="1450" spc="-10" b="1">
                <a:latin typeface="Tahoma"/>
                <a:cs typeface="Tahoma"/>
              </a:rPr>
              <a:t>Question</a:t>
            </a:r>
            <a:endParaRPr sz="1450">
              <a:latin typeface="Tahoma"/>
              <a:cs typeface="Tahoma"/>
            </a:endParaRPr>
          </a:p>
          <a:p>
            <a:pPr marL="38100" marR="30480">
              <a:lnSpc>
                <a:spcPct val="112200"/>
              </a:lnSpc>
              <a:spcBef>
                <a:spcPts val="470"/>
              </a:spcBef>
            </a:pPr>
            <a:r>
              <a:rPr dirty="0" sz="1300">
                <a:latin typeface="Tahoma"/>
                <a:cs typeface="Tahoma"/>
              </a:rPr>
              <a:t>Are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positive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psychology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attributes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-100">
                <a:latin typeface="Tahoma"/>
                <a:cs typeface="Tahoma"/>
              </a:rPr>
              <a:t>(e.g.,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gratitude,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optimism,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mindfulness)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associated </a:t>
            </a:r>
            <a:r>
              <a:rPr dirty="0" sz="1300">
                <a:latin typeface="Tahoma"/>
                <a:cs typeface="Tahoma"/>
              </a:rPr>
              <a:t>with</a:t>
            </a:r>
            <a:r>
              <a:rPr dirty="0" sz="1300" spc="-5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better</a:t>
            </a:r>
            <a:r>
              <a:rPr dirty="0" sz="1300" spc="-5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sleep?</a:t>
            </a:r>
            <a:endParaRPr sz="13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dirty="0" cap="small" sz="1450" spc="-65" b="1">
                <a:latin typeface="Tahoma"/>
                <a:cs typeface="Tahoma"/>
              </a:rPr>
              <a:t>Operationalisation</a:t>
            </a:r>
            <a:endParaRPr sz="1450">
              <a:latin typeface="Tahoma"/>
              <a:cs typeface="Tahoma"/>
            </a:endParaRPr>
          </a:p>
          <a:p>
            <a:pPr marL="38100" marR="3119120">
              <a:lnSpc>
                <a:spcPts val="2550"/>
              </a:lnSpc>
              <a:spcBef>
                <a:spcPts val="70"/>
              </a:spcBef>
            </a:pPr>
            <a:r>
              <a:rPr dirty="0" sz="1300">
                <a:latin typeface="Tahoma"/>
                <a:cs typeface="Tahoma"/>
              </a:rPr>
              <a:t>Predictor:</a:t>
            </a:r>
            <a:r>
              <a:rPr dirty="0" sz="1300" spc="-4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Positive</a:t>
            </a:r>
            <a:r>
              <a:rPr dirty="0" sz="1300" spc="-4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psychology</a:t>
            </a:r>
            <a:r>
              <a:rPr dirty="0" sz="1300" spc="-4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attributes Outcome: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Sleep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quality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&amp;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quantity</a:t>
            </a:r>
            <a:endParaRPr sz="13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90"/>
              </a:spcBef>
            </a:pPr>
            <a:r>
              <a:rPr dirty="0" sz="1300">
                <a:latin typeface="Tahoma"/>
                <a:cs typeface="Tahoma"/>
              </a:rPr>
              <a:t>Model:</a:t>
            </a:r>
            <a:r>
              <a:rPr dirty="0" sz="1300" spc="-150">
                <a:latin typeface="Tahoma"/>
                <a:cs typeface="Tahoma"/>
              </a:rPr>
              <a:t> </a:t>
            </a:r>
            <a:r>
              <a:rPr dirty="0" sz="1450" spc="-30" i="1">
                <a:latin typeface="Arial"/>
                <a:cs typeface="Arial"/>
              </a:rPr>
              <a:t>Sleep</a:t>
            </a:r>
            <a:r>
              <a:rPr dirty="0" baseline="-8333" sz="1500" spc="-44" i="1">
                <a:latin typeface="Arial"/>
                <a:cs typeface="Arial"/>
              </a:rPr>
              <a:t>i</a:t>
            </a:r>
            <a:r>
              <a:rPr dirty="0" baseline="-8333" sz="1500" spc="337" i="1">
                <a:latin typeface="Arial"/>
                <a:cs typeface="Arial"/>
              </a:rPr>
              <a:t> </a:t>
            </a:r>
            <a:r>
              <a:rPr dirty="0" sz="1400">
                <a:latin typeface="Tahoma"/>
                <a:cs typeface="Tahoma"/>
              </a:rPr>
              <a:t>=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50" spc="-60" i="1">
                <a:latin typeface="Arial"/>
                <a:cs typeface="Arial"/>
              </a:rPr>
              <a:t>b</a:t>
            </a:r>
            <a:r>
              <a:rPr dirty="0" baseline="-8771" sz="1425" spc="-89">
                <a:latin typeface="Tahoma"/>
                <a:cs typeface="Tahoma"/>
              </a:rPr>
              <a:t>0</a:t>
            </a:r>
            <a:r>
              <a:rPr dirty="0" baseline="-8771" sz="1425" spc="1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+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50" spc="-60" i="1">
                <a:latin typeface="Arial"/>
                <a:cs typeface="Arial"/>
              </a:rPr>
              <a:t>b</a:t>
            </a:r>
            <a:r>
              <a:rPr dirty="0" baseline="-8771" sz="1425" spc="-89">
                <a:latin typeface="Tahoma"/>
                <a:cs typeface="Tahoma"/>
              </a:rPr>
              <a:t>1</a:t>
            </a:r>
            <a:r>
              <a:rPr dirty="0" baseline="-8771" sz="1425" spc="1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×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50" spc="-25" i="1">
                <a:latin typeface="Arial"/>
                <a:cs typeface="Arial"/>
              </a:rPr>
              <a:t>PositivePsychology</a:t>
            </a:r>
            <a:r>
              <a:rPr dirty="0" baseline="-8771" sz="1425" spc="-37">
                <a:latin typeface="Tahoma"/>
                <a:cs typeface="Tahoma"/>
              </a:rPr>
              <a:t>1</a:t>
            </a:r>
            <a:r>
              <a:rPr dirty="0" baseline="-8333" sz="1500" spc="-37" i="1">
                <a:latin typeface="Arial"/>
                <a:cs typeface="Arial"/>
              </a:rPr>
              <a:t>i</a:t>
            </a:r>
            <a:r>
              <a:rPr dirty="0" baseline="-8333" sz="1500" spc="195" i="1">
                <a:latin typeface="Arial"/>
                <a:cs typeface="Arial"/>
              </a:rPr>
              <a:t> </a:t>
            </a:r>
            <a:r>
              <a:rPr dirty="0" sz="1400">
                <a:latin typeface="Tahoma"/>
                <a:cs typeface="Tahoma"/>
              </a:rPr>
              <a:t>+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50" spc="-25" i="1">
                <a:latin typeface="Arial"/>
                <a:cs typeface="Arial"/>
              </a:rPr>
              <a:t>e</a:t>
            </a:r>
            <a:r>
              <a:rPr dirty="0" baseline="-8333" sz="1500" spc="-37" i="1">
                <a:latin typeface="Arial"/>
                <a:cs typeface="Arial"/>
              </a:rPr>
              <a:t>i</a:t>
            </a:r>
            <a:endParaRPr baseline="-8333" sz="1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dirty="0" cap="small" sz="1450" spc="-10" b="1">
                <a:latin typeface="Tahoma"/>
                <a:cs typeface="Tahoma"/>
              </a:rPr>
              <a:t>Hypotheses</a:t>
            </a:r>
            <a:endParaRPr sz="14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09"/>
              </a:spcBef>
            </a:pPr>
            <a:r>
              <a:rPr dirty="0" sz="1300">
                <a:latin typeface="Tahoma"/>
                <a:cs typeface="Tahoma"/>
              </a:rPr>
              <a:t>What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null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hypothesis?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450" spc="325">
                <a:latin typeface="Segoe UI Symbol"/>
                <a:cs typeface="Segoe UI Symbol"/>
              </a:rPr>
              <a:t>🤔</a:t>
            </a:r>
            <a:endParaRPr sz="1450">
              <a:latin typeface="Segoe UI Symbol"/>
              <a:cs typeface="Segoe UI Symbol"/>
            </a:endParaRPr>
          </a:p>
          <a:p>
            <a:pPr marL="38100">
              <a:lnSpc>
                <a:spcPct val="100000"/>
              </a:lnSpc>
              <a:spcBef>
                <a:spcPts val="509"/>
              </a:spcBef>
            </a:pPr>
            <a:r>
              <a:rPr dirty="0" sz="1300">
                <a:latin typeface="Tahoma"/>
                <a:cs typeface="Tahoma"/>
              </a:rPr>
              <a:t>What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alternative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hypothesis?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450" spc="325">
                <a:latin typeface="Segoe UI Symbol"/>
                <a:cs typeface="Segoe UI Symbol"/>
              </a:rPr>
              <a:t>🤔</a:t>
            </a:r>
            <a:endParaRPr sz="1450">
              <a:latin typeface="Segoe UI Symbol"/>
              <a:cs typeface="Segoe UI Symbo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79449" y="145415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381"/>
                </a:lnTo>
                <a:lnTo>
                  <a:pt x="0" y="32321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21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9449" y="230505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52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79449" y="262890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79449" y="295275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381"/>
                </a:lnTo>
                <a:lnTo>
                  <a:pt x="0" y="32346"/>
                </a:lnTo>
                <a:lnTo>
                  <a:pt x="0" y="24752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79449" y="358140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381"/>
                </a:lnTo>
                <a:lnTo>
                  <a:pt x="0" y="32346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9449" y="386715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3055" y="645264"/>
            <a:ext cx="3985895" cy="289750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dirty="0" sz="1600" spc="-10" b="1">
                <a:latin typeface="Tahoma"/>
                <a:cs typeface="Tahoma"/>
              </a:rPr>
              <a:t>Hypotheses</a:t>
            </a:r>
            <a:endParaRPr sz="1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dirty="0" cap="small" sz="1450" spc="-90" b="1">
                <a:latin typeface="Tahoma"/>
                <a:cs typeface="Tahoma"/>
              </a:rPr>
              <a:t>Null</a:t>
            </a:r>
            <a:r>
              <a:rPr dirty="0" cap="small" sz="1450" spc="-50" b="1">
                <a:latin typeface="Tahoma"/>
                <a:cs typeface="Tahoma"/>
              </a:rPr>
              <a:t> </a:t>
            </a:r>
            <a:r>
              <a:rPr dirty="0" cap="small" sz="1450" spc="-20" b="1">
                <a:latin typeface="Tahoma"/>
                <a:cs typeface="Tahoma"/>
              </a:rPr>
              <a:t>Hypothesis</a:t>
            </a:r>
            <a:endParaRPr sz="14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dirty="0" sz="1300" spc="75">
                <a:latin typeface="Tahoma"/>
                <a:cs typeface="Tahoma"/>
              </a:rPr>
              <a:t>No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relationship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between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450" spc="55" i="1">
                <a:latin typeface="Arial"/>
                <a:cs typeface="Arial"/>
              </a:rPr>
              <a:t>x</a:t>
            </a:r>
            <a:r>
              <a:rPr dirty="0" sz="1450" spc="-80" i="1">
                <a:latin typeface="Arial"/>
                <a:cs typeface="Arial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450" spc="-50" i="1">
                <a:latin typeface="Arial"/>
                <a:cs typeface="Arial"/>
              </a:rPr>
              <a:t>y</a:t>
            </a:r>
            <a:endParaRPr sz="14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dirty="0" sz="1300" spc="75">
                <a:latin typeface="Tahoma"/>
                <a:cs typeface="Tahoma"/>
              </a:rPr>
              <a:t>No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relationship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between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positive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psychology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sleep</a:t>
            </a:r>
            <a:endParaRPr sz="13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dirty="0" sz="1450" spc="-45" i="1">
                <a:latin typeface="Arial"/>
                <a:cs typeface="Arial"/>
              </a:rPr>
              <a:t>b</a:t>
            </a:r>
            <a:r>
              <a:rPr dirty="0" baseline="-8771" sz="1425" spc="-67">
                <a:latin typeface="Tahoma"/>
                <a:cs typeface="Tahoma"/>
              </a:rPr>
              <a:t>1</a:t>
            </a:r>
            <a:r>
              <a:rPr dirty="0" baseline="-8771" sz="1425" spc="225">
                <a:latin typeface="Tahoma"/>
                <a:cs typeface="Tahoma"/>
              </a:rPr>
              <a:t> </a:t>
            </a:r>
            <a:r>
              <a:rPr dirty="0" baseline="1984" sz="2100">
                <a:latin typeface="Tahoma"/>
                <a:cs typeface="Tahoma"/>
              </a:rPr>
              <a:t>=</a:t>
            </a:r>
            <a:r>
              <a:rPr dirty="0" baseline="1984" sz="2100" spc="-112">
                <a:latin typeface="Tahoma"/>
                <a:cs typeface="Tahoma"/>
              </a:rPr>
              <a:t> </a:t>
            </a:r>
            <a:r>
              <a:rPr dirty="0" baseline="1984" sz="2100" spc="-75">
                <a:latin typeface="Tahoma"/>
                <a:cs typeface="Tahoma"/>
              </a:rPr>
              <a:t>0</a:t>
            </a:r>
            <a:endParaRPr baseline="1984" sz="2100">
              <a:latin typeface="Tahoma"/>
              <a:cs typeface="Tahoma"/>
            </a:endParaRPr>
          </a:p>
          <a:p>
            <a:pPr marL="130810">
              <a:lnSpc>
                <a:spcPct val="100000"/>
              </a:lnSpc>
              <a:spcBef>
                <a:spcPts val="910"/>
              </a:spcBef>
            </a:pPr>
            <a:r>
              <a:rPr dirty="0" cap="small" sz="1450" spc="-110" b="1">
                <a:latin typeface="Tahoma"/>
                <a:cs typeface="Tahoma"/>
              </a:rPr>
              <a:t>Alternative</a:t>
            </a:r>
            <a:r>
              <a:rPr dirty="0" cap="small" sz="1450" spc="-30" b="1">
                <a:latin typeface="Tahoma"/>
                <a:cs typeface="Tahoma"/>
              </a:rPr>
              <a:t> </a:t>
            </a:r>
            <a:r>
              <a:rPr dirty="0" cap="small" sz="1450" spc="-20" b="1">
                <a:latin typeface="Tahoma"/>
                <a:cs typeface="Tahoma"/>
              </a:rPr>
              <a:t>Hypothesis</a:t>
            </a:r>
            <a:endParaRPr sz="14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dirty="0" sz="1300">
                <a:latin typeface="Tahoma"/>
                <a:cs typeface="Tahoma"/>
              </a:rPr>
              <a:t>Relationship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between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450" spc="55" i="1">
                <a:latin typeface="Arial"/>
                <a:cs typeface="Arial"/>
              </a:rPr>
              <a:t>x</a:t>
            </a:r>
            <a:r>
              <a:rPr dirty="0" sz="1450" spc="-85" i="1">
                <a:latin typeface="Arial"/>
                <a:cs typeface="Arial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450" spc="-50" i="1">
                <a:latin typeface="Arial"/>
                <a:cs typeface="Arial"/>
              </a:rPr>
              <a:t>y</a:t>
            </a:r>
            <a:endParaRPr sz="14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dirty="0" sz="1300">
                <a:latin typeface="Tahoma"/>
                <a:cs typeface="Tahoma"/>
              </a:rPr>
              <a:t>Relationship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between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positive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psychology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sleep</a:t>
            </a:r>
            <a:endParaRPr sz="13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dirty="0" sz="1450" spc="-45" i="1">
                <a:latin typeface="Arial"/>
                <a:cs typeface="Arial"/>
              </a:rPr>
              <a:t>b</a:t>
            </a:r>
            <a:r>
              <a:rPr dirty="0" baseline="-8771" sz="1425" spc="-67">
                <a:latin typeface="Tahoma"/>
                <a:cs typeface="Tahoma"/>
              </a:rPr>
              <a:t>1</a:t>
            </a:r>
            <a:r>
              <a:rPr dirty="0" baseline="-8771" sz="1425" spc="2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≠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79449" y="147321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381"/>
                </a:lnTo>
                <a:lnTo>
                  <a:pt x="0" y="32321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21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9449" y="179706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79449" y="211456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79449" y="276226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79449" y="308611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9449" y="340996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42633" y="2666994"/>
            <a:ext cx="6167755" cy="12065"/>
          </a:xfrm>
          <a:custGeom>
            <a:avLst/>
            <a:gdLst/>
            <a:ahLst/>
            <a:cxnLst/>
            <a:rect l="l" t="t" r="r" b="b"/>
            <a:pathLst>
              <a:path w="6167755" h="12064">
                <a:moveTo>
                  <a:pt x="14616" y="6510"/>
                </a:moveTo>
                <a:lnTo>
                  <a:pt x="0" y="2855"/>
                </a:lnTo>
                <a:lnTo>
                  <a:pt x="582" y="2273"/>
                </a:lnTo>
                <a:lnTo>
                  <a:pt x="6070" y="0"/>
                </a:lnTo>
                <a:lnTo>
                  <a:pt x="6157262" y="0"/>
                </a:lnTo>
                <a:lnTo>
                  <a:pt x="6162750" y="2273"/>
                </a:lnTo>
                <a:lnTo>
                  <a:pt x="6166834" y="6357"/>
                </a:lnTo>
                <a:lnTo>
                  <a:pt x="14616" y="6357"/>
                </a:lnTo>
                <a:lnTo>
                  <a:pt x="14616" y="6510"/>
                </a:lnTo>
                <a:close/>
              </a:path>
              <a:path w="6167755" h="12064">
                <a:moveTo>
                  <a:pt x="6163117" y="11628"/>
                </a:moveTo>
                <a:lnTo>
                  <a:pt x="6159500" y="8011"/>
                </a:lnTo>
                <a:lnTo>
                  <a:pt x="6155508" y="6357"/>
                </a:lnTo>
                <a:lnTo>
                  <a:pt x="6166834" y="6357"/>
                </a:lnTo>
                <a:lnTo>
                  <a:pt x="6167612" y="7135"/>
                </a:lnTo>
                <a:lnTo>
                  <a:pt x="6163117" y="1162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31850" y="2669725"/>
            <a:ext cx="6184900" cy="1426210"/>
            <a:chOff x="831850" y="2669725"/>
            <a:chExt cx="6184900" cy="1426210"/>
          </a:xfrm>
        </p:grpSpPr>
        <p:sp>
          <p:nvSpPr>
            <p:cNvPr id="4" name="object 4" descr=""/>
            <p:cNvSpPr/>
            <p:nvPr/>
          </p:nvSpPr>
          <p:spPr>
            <a:xfrm>
              <a:off x="842632" y="2673832"/>
              <a:ext cx="6174740" cy="1422400"/>
            </a:xfrm>
            <a:custGeom>
              <a:avLst/>
              <a:gdLst/>
              <a:ahLst/>
              <a:cxnLst/>
              <a:rect l="l" t="t" r="r" b="b"/>
              <a:pathLst>
                <a:path w="6174740" h="1422400">
                  <a:moveTo>
                    <a:pt x="6174117" y="10045"/>
                  </a:moveTo>
                  <a:lnTo>
                    <a:pt x="6171831" y="4546"/>
                  </a:lnTo>
                  <a:lnTo>
                    <a:pt x="6167285" y="0"/>
                  </a:lnTo>
                  <a:lnTo>
                    <a:pt x="6162789" y="4495"/>
                  </a:lnTo>
                  <a:lnTo>
                    <a:pt x="6166104" y="7810"/>
                  </a:lnTo>
                  <a:lnTo>
                    <a:pt x="6167767" y="11798"/>
                  </a:lnTo>
                  <a:lnTo>
                    <a:pt x="6167767" y="1403350"/>
                  </a:lnTo>
                  <a:lnTo>
                    <a:pt x="6166104" y="1407337"/>
                  </a:lnTo>
                  <a:lnTo>
                    <a:pt x="6163119" y="1410322"/>
                  </a:lnTo>
                  <a:lnTo>
                    <a:pt x="6162802" y="1410639"/>
                  </a:lnTo>
                  <a:lnTo>
                    <a:pt x="6159500" y="1413954"/>
                  </a:lnTo>
                  <a:lnTo>
                    <a:pt x="6155499" y="1415605"/>
                  </a:lnTo>
                  <a:lnTo>
                    <a:pt x="14617" y="1415605"/>
                  </a:lnTo>
                  <a:lnTo>
                    <a:pt x="14617" y="1415427"/>
                  </a:lnTo>
                  <a:lnTo>
                    <a:pt x="0" y="1419085"/>
                  </a:lnTo>
                  <a:lnTo>
                    <a:pt x="571" y="1419656"/>
                  </a:lnTo>
                  <a:lnTo>
                    <a:pt x="6070" y="1421930"/>
                  </a:lnTo>
                  <a:lnTo>
                    <a:pt x="6157252" y="1421930"/>
                  </a:lnTo>
                  <a:lnTo>
                    <a:pt x="6162751" y="1419656"/>
                  </a:lnTo>
                  <a:lnTo>
                    <a:pt x="6166802" y="1415605"/>
                  </a:lnTo>
                  <a:lnTo>
                    <a:pt x="6167285" y="1415122"/>
                  </a:lnTo>
                  <a:lnTo>
                    <a:pt x="6167602" y="1414805"/>
                  </a:lnTo>
                  <a:lnTo>
                    <a:pt x="6171831" y="1410563"/>
                  </a:lnTo>
                  <a:lnTo>
                    <a:pt x="6174117" y="1405077"/>
                  </a:lnTo>
                  <a:lnTo>
                    <a:pt x="6174117" y="10045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1850" y="2669725"/>
              <a:ext cx="25400" cy="1423670"/>
            </a:xfrm>
            <a:custGeom>
              <a:avLst/>
              <a:gdLst/>
              <a:ahLst/>
              <a:cxnLst/>
              <a:rect l="l" t="t" r="r" b="b"/>
              <a:pathLst>
                <a:path w="25400" h="1423670">
                  <a:moveTo>
                    <a:pt x="10916" y="1423297"/>
                  </a:moveTo>
                  <a:lnTo>
                    <a:pt x="2273" y="1414653"/>
                  </a:lnTo>
                  <a:lnTo>
                    <a:pt x="0" y="1409165"/>
                  </a:lnTo>
                  <a:lnTo>
                    <a:pt x="0" y="14123"/>
                  </a:lnTo>
                  <a:lnTo>
                    <a:pt x="2273" y="8635"/>
                  </a:lnTo>
                  <a:lnTo>
                    <a:pt x="10908" y="0"/>
                  </a:lnTo>
                  <a:lnTo>
                    <a:pt x="25399" y="3627"/>
                  </a:lnTo>
                  <a:lnTo>
                    <a:pt x="25399" y="1419685"/>
                  </a:lnTo>
                  <a:lnTo>
                    <a:pt x="10916" y="1423297"/>
                  </a:lnTo>
                  <a:close/>
                </a:path>
              </a:pathLst>
            </a:custGeom>
            <a:solidFill>
              <a:srgbClr val="4581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80355" y="730256"/>
            <a:ext cx="6123305" cy="320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600" spc="-114" b="1">
                <a:latin typeface="Tahoma"/>
                <a:cs typeface="Tahoma"/>
              </a:rPr>
              <a:t>Significance</a:t>
            </a:r>
            <a:r>
              <a:rPr dirty="0" sz="1600" spc="-100" b="1">
                <a:latin typeface="Tahoma"/>
                <a:cs typeface="Tahoma"/>
              </a:rPr>
              <a:t> </a:t>
            </a:r>
            <a:r>
              <a:rPr dirty="0" sz="1600" spc="-75" b="1">
                <a:latin typeface="Tahoma"/>
                <a:cs typeface="Tahoma"/>
              </a:rPr>
              <a:t>of</a:t>
            </a:r>
            <a:r>
              <a:rPr dirty="0" sz="1600" spc="-95" b="1">
                <a:latin typeface="Tahoma"/>
                <a:cs typeface="Tahoma"/>
              </a:rPr>
              <a:t> </a:t>
            </a:r>
            <a:r>
              <a:rPr dirty="0" sz="1600" spc="-25" b="1" i="1">
                <a:latin typeface="Trebuchet MS"/>
                <a:cs typeface="Trebuchet MS"/>
              </a:rPr>
              <a:t>b</a:t>
            </a:r>
            <a:r>
              <a:rPr dirty="0" baseline="-14957" sz="1950" spc="-37" b="1">
                <a:latin typeface="Tahoma"/>
                <a:cs typeface="Tahoma"/>
              </a:rPr>
              <a:t>1</a:t>
            </a:r>
            <a:endParaRPr baseline="-14957" sz="1950">
              <a:latin typeface="Tahoma"/>
              <a:cs typeface="Tahoma"/>
            </a:endParaRPr>
          </a:p>
          <a:p>
            <a:pPr marL="50800" marR="611505">
              <a:lnSpc>
                <a:spcPct val="144200"/>
              </a:lnSpc>
              <a:spcBef>
                <a:spcPts val="440"/>
              </a:spcBef>
            </a:pPr>
            <a:r>
              <a:rPr dirty="0" sz="1300" spc="-55">
                <a:latin typeface="Tahoma"/>
                <a:cs typeface="Tahoma"/>
              </a:rPr>
              <a:t>Is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our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estimate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40" i="1">
                <a:latin typeface="Lucida Sans"/>
                <a:cs typeface="Lucida Sans"/>
              </a:rPr>
              <a:t>b</a:t>
            </a:r>
            <a:r>
              <a:rPr dirty="0" baseline="-15151" sz="1650" spc="-60">
                <a:latin typeface="Tahoma"/>
                <a:cs typeface="Tahoma"/>
              </a:rPr>
              <a:t>1</a:t>
            </a:r>
            <a:r>
              <a:rPr dirty="0" baseline="-15151" sz="1650" spc="-82">
                <a:latin typeface="Tahoma"/>
                <a:cs typeface="Tahoma"/>
              </a:rPr>
              <a:t> </a:t>
            </a:r>
            <a:r>
              <a:rPr dirty="0" sz="1300" spc="-55" b="1">
                <a:solidFill>
                  <a:srgbClr val="1C4189"/>
                </a:solidFill>
                <a:latin typeface="Tahoma"/>
                <a:cs typeface="Tahoma"/>
              </a:rPr>
              <a:t>different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enough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from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0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to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believe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that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not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55">
                <a:latin typeface="Tahoma"/>
                <a:cs typeface="Tahoma"/>
              </a:rPr>
              <a:t>0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the </a:t>
            </a:r>
            <a:r>
              <a:rPr dirty="0" sz="1300" spc="-10">
                <a:latin typeface="Tahoma"/>
                <a:cs typeface="Tahoma"/>
              </a:rPr>
              <a:t>population?</a:t>
            </a:r>
            <a:endParaRPr sz="1300">
              <a:latin typeface="Tahoma"/>
              <a:cs typeface="Tahoma"/>
            </a:endParaRPr>
          </a:p>
          <a:p>
            <a:pPr marL="50800" marR="3401695">
              <a:lnSpc>
                <a:spcPct val="160300"/>
              </a:lnSpc>
              <a:spcBef>
                <a:spcPts val="50"/>
              </a:spcBef>
            </a:pPr>
            <a:r>
              <a:rPr dirty="0" sz="1300" spc="50">
                <a:latin typeface="Tahoma"/>
                <a:cs typeface="Tahoma"/>
              </a:rPr>
              <a:t>We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40">
                <a:latin typeface="Tahoma"/>
                <a:cs typeface="Tahoma"/>
              </a:rPr>
              <a:t>-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well,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40">
                <a:latin typeface="Tahoma"/>
                <a:cs typeface="Tahoma"/>
              </a:rPr>
              <a:t>-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tests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this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with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20" b="1">
                <a:solidFill>
                  <a:srgbClr val="1C4189"/>
                </a:solidFill>
                <a:latin typeface="Tahoma"/>
                <a:cs typeface="Tahoma"/>
              </a:rPr>
              <a:t>NHST</a:t>
            </a:r>
            <a:r>
              <a:rPr dirty="0" sz="1300" spc="-20">
                <a:latin typeface="Tahoma"/>
                <a:cs typeface="Tahoma"/>
              </a:rPr>
              <a:t>. </a:t>
            </a:r>
            <a:r>
              <a:rPr dirty="0" sz="1300">
                <a:latin typeface="Tahoma"/>
                <a:cs typeface="Tahoma"/>
              </a:rPr>
              <a:t>First,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need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test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statistic,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so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75">
                <a:latin typeface="Tahoma"/>
                <a:cs typeface="Tahoma"/>
              </a:rPr>
              <a:t>we…:</a:t>
            </a:r>
            <a:endParaRPr sz="13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190"/>
              </a:spcBef>
            </a:pPr>
            <a:r>
              <a:rPr dirty="0" sz="1300" spc="-30">
                <a:latin typeface="Tahoma"/>
                <a:cs typeface="Tahoma"/>
              </a:rPr>
              <a:t>1)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Scale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estimate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40" i="1">
                <a:latin typeface="Lucida Sans"/>
                <a:cs typeface="Lucida Sans"/>
              </a:rPr>
              <a:t>b</a:t>
            </a:r>
            <a:r>
              <a:rPr dirty="0" baseline="-15151" sz="1650" spc="-60">
                <a:latin typeface="Tahoma"/>
                <a:cs typeface="Tahoma"/>
              </a:rPr>
              <a:t>1</a:t>
            </a:r>
            <a:r>
              <a:rPr dirty="0" baseline="-15151" sz="1650" spc="-7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by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its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standard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45" b="1">
                <a:solidFill>
                  <a:srgbClr val="1C4189"/>
                </a:solidFill>
                <a:latin typeface="Tahoma"/>
                <a:cs typeface="Tahoma"/>
              </a:rPr>
              <a:t>error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(variation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estimates)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1300">
              <a:latin typeface="Tahoma"/>
              <a:cs typeface="Tahoma"/>
            </a:endParaRPr>
          </a:p>
          <a:p>
            <a:pPr marL="142875">
              <a:lnSpc>
                <a:spcPct val="100000"/>
              </a:lnSpc>
            </a:pP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ChallengR!</a:t>
            </a:r>
            <a:endParaRPr sz="1300">
              <a:latin typeface="Tahoma"/>
              <a:cs typeface="Tahoma"/>
            </a:endParaRPr>
          </a:p>
          <a:p>
            <a:pPr marL="142875">
              <a:lnSpc>
                <a:spcPct val="100000"/>
              </a:lnSpc>
              <a:spcBef>
                <a:spcPts val="1340"/>
              </a:spcBef>
            </a:pPr>
            <a:r>
              <a:rPr dirty="0" sz="1300">
                <a:latin typeface="Tahoma"/>
                <a:cs typeface="Tahoma"/>
              </a:rPr>
              <a:t>What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do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you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get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when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you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divide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normally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distributed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value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by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its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standard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error?</a:t>
            </a:r>
            <a:endParaRPr sz="1300">
              <a:latin typeface="Tahoma"/>
              <a:cs typeface="Tahoma"/>
            </a:endParaRPr>
          </a:p>
          <a:p>
            <a:pPr marL="142875">
              <a:lnSpc>
                <a:spcPct val="100000"/>
              </a:lnSpc>
              <a:spcBef>
                <a:spcPts val="290"/>
              </a:spcBef>
            </a:pPr>
            <a:r>
              <a:rPr dirty="0" sz="1450" spc="325">
                <a:latin typeface="Segoe UI Symbol"/>
                <a:cs typeface="Segoe UI Symbol"/>
              </a:rPr>
              <a:t>🤔</a:t>
            </a:r>
            <a:endParaRPr sz="1450">
              <a:latin typeface="Segoe UI Symbol"/>
              <a:cs typeface="Segoe UI Symbo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79449" y="121284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9449" y="182244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79449" y="213994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381"/>
                </a:lnTo>
                <a:lnTo>
                  <a:pt x="0" y="32321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21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79449" y="14986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8575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3450" y="17970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93055" y="608756"/>
            <a:ext cx="5503545" cy="229552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5"/>
              </a:spcBef>
            </a:pPr>
            <a:r>
              <a:rPr dirty="0" sz="1600" spc="-125" b="1">
                <a:latin typeface="Tahoma"/>
                <a:cs typeface="Tahoma"/>
              </a:rPr>
              <a:t>Today’s</a:t>
            </a:r>
            <a:r>
              <a:rPr dirty="0" sz="1600" spc="-100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Objectives</a:t>
            </a:r>
            <a:endParaRPr sz="1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30"/>
              </a:spcBef>
            </a:pPr>
            <a:r>
              <a:rPr dirty="0" sz="1300">
                <a:latin typeface="Tahoma"/>
                <a:cs typeface="Tahoma"/>
              </a:rPr>
              <a:t>First,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recap:</a:t>
            </a:r>
            <a:endParaRPr sz="13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90"/>
              </a:spcBef>
            </a:pPr>
            <a:r>
              <a:rPr dirty="0" sz="1300">
                <a:latin typeface="Tahoma"/>
                <a:cs typeface="Tahoma"/>
              </a:rPr>
              <a:t>Linear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model</a:t>
            </a:r>
            <a:endParaRPr sz="1300">
              <a:latin typeface="Tahoma"/>
              <a:cs typeface="Tahoma"/>
            </a:endParaRPr>
          </a:p>
          <a:p>
            <a:pPr marL="292100">
              <a:lnSpc>
                <a:spcPct val="100000"/>
              </a:lnSpc>
              <a:spcBef>
                <a:spcPts val="790"/>
              </a:spcBef>
            </a:pPr>
            <a:r>
              <a:rPr dirty="0" sz="1300" spc="-10">
                <a:latin typeface="Tahoma"/>
                <a:cs typeface="Tahoma"/>
              </a:rPr>
              <a:t>Recap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how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can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to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35">
                <a:latin typeface="Tahoma"/>
                <a:cs typeface="Tahoma"/>
              </a:rPr>
              <a:t>makes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predictions</a:t>
            </a:r>
            <a:endParaRPr sz="13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090"/>
              </a:spcBef>
            </a:pPr>
            <a:r>
              <a:rPr dirty="0" sz="1300">
                <a:latin typeface="Tahoma"/>
                <a:cs typeface="Tahoma"/>
              </a:rPr>
              <a:t>After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this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lecture,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you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will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(begin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to)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understand:</a:t>
            </a:r>
            <a:endParaRPr sz="13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90"/>
              </a:spcBef>
            </a:pPr>
            <a:r>
              <a:rPr dirty="0" sz="1300" spc="-10">
                <a:latin typeface="Tahoma"/>
                <a:cs typeface="Tahoma"/>
              </a:rPr>
              <a:t>Evaluating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fit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(conceptually)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with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600" i="1">
                <a:latin typeface="Arial"/>
                <a:cs typeface="Arial"/>
              </a:rPr>
              <a:t>R</a:t>
            </a:r>
            <a:r>
              <a:rPr dirty="0" baseline="27777" sz="1650">
                <a:latin typeface="Tahoma"/>
                <a:cs typeface="Tahoma"/>
              </a:rPr>
              <a:t>2</a:t>
            </a:r>
            <a:r>
              <a:rPr dirty="0" baseline="27777" sz="1650" spc="104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600" i="1">
                <a:latin typeface="Arial"/>
                <a:cs typeface="Arial"/>
              </a:rPr>
              <a:t>F</a:t>
            </a:r>
            <a:r>
              <a:rPr dirty="0" sz="1600" spc="-250" i="1">
                <a:latin typeface="Arial"/>
                <a:cs typeface="Arial"/>
              </a:rPr>
              <a:t> 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-</a:t>
            </a: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statistic</a:t>
            </a:r>
            <a:endParaRPr sz="13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dirty="0" sz="1300" spc="-10">
                <a:latin typeface="Tahoma"/>
                <a:cs typeface="Tahoma"/>
              </a:rPr>
              <a:t>Evaluating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statistical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significance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prediction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with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 spc="-85" b="1" i="1">
                <a:solidFill>
                  <a:srgbClr val="1C4189"/>
                </a:solidFill>
                <a:latin typeface="Trebuchet MS"/>
                <a:cs typeface="Trebuchet MS"/>
              </a:rPr>
              <a:t>p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-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values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-25" b="1">
                <a:solidFill>
                  <a:srgbClr val="1C4189"/>
                </a:solidFill>
                <a:latin typeface="Tahoma"/>
                <a:cs typeface="Tahoma"/>
              </a:rPr>
              <a:t>CI</a:t>
            </a:r>
            <a:r>
              <a:rPr dirty="0" sz="1300" spc="-25">
                <a:latin typeface="Tahoma"/>
                <a:cs typeface="Tahoma"/>
              </a:rPr>
              <a:t>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79449" y="24574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8575"/>
                </a:lnTo>
                <a:lnTo>
                  <a:pt x="57149" y="32364"/>
                </a:lnTo>
                <a:lnTo>
                  <a:pt x="3236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79449" y="2774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8575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831850" y="3016250"/>
            <a:ext cx="6184900" cy="1181100"/>
            <a:chOff x="831850" y="3016250"/>
            <a:chExt cx="6184900" cy="1181100"/>
          </a:xfrm>
        </p:grpSpPr>
        <p:sp>
          <p:nvSpPr>
            <p:cNvPr id="8" name="object 8" descr=""/>
            <p:cNvSpPr/>
            <p:nvPr/>
          </p:nvSpPr>
          <p:spPr>
            <a:xfrm>
              <a:off x="842632" y="3016262"/>
              <a:ext cx="6174740" cy="1181100"/>
            </a:xfrm>
            <a:custGeom>
              <a:avLst/>
              <a:gdLst/>
              <a:ahLst/>
              <a:cxnLst/>
              <a:rect l="l" t="t" r="r" b="b"/>
              <a:pathLst>
                <a:path w="6174740" h="1181100">
                  <a:moveTo>
                    <a:pt x="6174117" y="16852"/>
                  </a:moveTo>
                  <a:lnTo>
                    <a:pt x="6171831" y="11353"/>
                  </a:lnTo>
                  <a:lnTo>
                    <a:pt x="6167615" y="7137"/>
                  </a:lnTo>
                  <a:lnTo>
                    <a:pt x="6167298" y="6819"/>
                  </a:lnTo>
                  <a:lnTo>
                    <a:pt x="6166828" y="6350"/>
                  </a:lnTo>
                  <a:lnTo>
                    <a:pt x="6162751" y="2273"/>
                  </a:lnTo>
                  <a:lnTo>
                    <a:pt x="6157252" y="0"/>
                  </a:lnTo>
                  <a:lnTo>
                    <a:pt x="6070" y="0"/>
                  </a:lnTo>
                  <a:lnTo>
                    <a:pt x="571" y="2273"/>
                  </a:lnTo>
                  <a:lnTo>
                    <a:pt x="0" y="2844"/>
                  </a:lnTo>
                  <a:lnTo>
                    <a:pt x="14617" y="6502"/>
                  </a:lnTo>
                  <a:lnTo>
                    <a:pt x="14617" y="6350"/>
                  </a:lnTo>
                  <a:lnTo>
                    <a:pt x="6155499" y="6350"/>
                  </a:lnTo>
                  <a:lnTo>
                    <a:pt x="6159500" y="8001"/>
                  </a:lnTo>
                  <a:lnTo>
                    <a:pt x="6162802" y="11303"/>
                  </a:lnTo>
                  <a:lnTo>
                    <a:pt x="6163119" y="11620"/>
                  </a:lnTo>
                  <a:lnTo>
                    <a:pt x="6166104" y="14605"/>
                  </a:lnTo>
                  <a:lnTo>
                    <a:pt x="6167767" y="18605"/>
                  </a:lnTo>
                  <a:lnTo>
                    <a:pt x="6167767" y="1162481"/>
                  </a:lnTo>
                  <a:lnTo>
                    <a:pt x="6166104" y="1166482"/>
                  </a:lnTo>
                  <a:lnTo>
                    <a:pt x="6163119" y="1169466"/>
                  </a:lnTo>
                  <a:lnTo>
                    <a:pt x="6162802" y="1169784"/>
                  </a:lnTo>
                  <a:lnTo>
                    <a:pt x="6159500" y="1173086"/>
                  </a:lnTo>
                  <a:lnTo>
                    <a:pt x="6155499" y="1174750"/>
                  </a:lnTo>
                  <a:lnTo>
                    <a:pt x="14617" y="1174750"/>
                  </a:lnTo>
                  <a:lnTo>
                    <a:pt x="14617" y="1174584"/>
                  </a:lnTo>
                  <a:lnTo>
                    <a:pt x="0" y="1178242"/>
                  </a:lnTo>
                  <a:lnTo>
                    <a:pt x="584" y="1178826"/>
                  </a:lnTo>
                  <a:lnTo>
                    <a:pt x="6070" y="1181100"/>
                  </a:lnTo>
                  <a:lnTo>
                    <a:pt x="6157252" y="1181100"/>
                  </a:lnTo>
                  <a:lnTo>
                    <a:pt x="6162751" y="1178826"/>
                  </a:lnTo>
                  <a:lnTo>
                    <a:pt x="6166828" y="1174750"/>
                  </a:lnTo>
                  <a:lnTo>
                    <a:pt x="6167298" y="1174280"/>
                  </a:lnTo>
                  <a:lnTo>
                    <a:pt x="6167615" y="1173962"/>
                  </a:lnTo>
                  <a:lnTo>
                    <a:pt x="6171831" y="1169733"/>
                  </a:lnTo>
                  <a:lnTo>
                    <a:pt x="6174117" y="1164234"/>
                  </a:lnTo>
                  <a:lnTo>
                    <a:pt x="6174117" y="1685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31850" y="3018978"/>
              <a:ext cx="25400" cy="1176020"/>
            </a:xfrm>
            <a:custGeom>
              <a:avLst/>
              <a:gdLst/>
              <a:ahLst/>
              <a:cxnLst/>
              <a:rect l="l" t="t" r="r" b="b"/>
              <a:pathLst>
                <a:path w="25400" h="1176020">
                  <a:moveTo>
                    <a:pt x="10912" y="1175644"/>
                  </a:moveTo>
                  <a:lnTo>
                    <a:pt x="2273" y="1167006"/>
                  </a:lnTo>
                  <a:lnTo>
                    <a:pt x="0" y="1161518"/>
                  </a:lnTo>
                  <a:lnTo>
                    <a:pt x="0" y="14125"/>
                  </a:lnTo>
                  <a:lnTo>
                    <a:pt x="2273" y="8637"/>
                  </a:lnTo>
                  <a:lnTo>
                    <a:pt x="10911" y="0"/>
                  </a:lnTo>
                  <a:lnTo>
                    <a:pt x="25399" y="3622"/>
                  </a:lnTo>
                  <a:lnTo>
                    <a:pt x="25399" y="1172022"/>
                  </a:lnTo>
                  <a:lnTo>
                    <a:pt x="10912" y="1175644"/>
                  </a:lnTo>
                  <a:close/>
                </a:path>
              </a:pathLst>
            </a:custGeom>
            <a:solidFill>
              <a:srgbClr val="4581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910530" y="3431159"/>
            <a:ext cx="3952875" cy="6032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Talk</a:t>
            </a:r>
            <a:r>
              <a:rPr dirty="0" sz="1300" spc="-10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45" b="1">
                <a:solidFill>
                  <a:srgbClr val="1C4189"/>
                </a:solidFill>
                <a:latin typeface="Tahoma"/>
                <a:cs typeface="Tahoma"/>
              </a:rPr>
              <a:t>to</a:t>
            </a:r>
            <a:r>
              <a:rPr dirty="0" sz="1300" spc="-10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25" b="1">
                <a:solidFill>
                  <a:srgbClr val="1C4189"/>
                </a:solidFill>
                <a:latin typeface="Tahoma"/>
                <a:cs typeface="Tahoma"/>
              </a:rPr>
              <a:t>Me!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1300">
                <a:latin typeface="Tahoma"/>
                <a:cs typeface="Tahoma"/>
              </a:rPr>
              <a:t>Open</a:t>
            </a:r>
            <a:r>
              <a:rPr dirty="0" sz="1300" spc="-8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8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Lecture</a:t>
            </a:r>
            <a:r>
              <a:rPr dirty="0" sz="1300" spc="-7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Google</a:t>
            </a:r>
            <a:r>
              <a:rPr dirty="0" sz="1300" spc="-8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Doc:</a:t>
            </a:r>
            <a:r>
              <a:rPr dirty="0" sz="1300" spc="-75">
                <a:latin typeface="Tahoma"/>
                <a:cs typeface="Tahoma"/>
              </a:rPr>
              <a:t> </a:t>
            </a:r>
            <a:r>
              <a:rPr dirty="0" u="sng" sz="1300" spc="-8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bit.ly/and25_lecture09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780355" y="585027"/>
            <a:ext cx="6155690" cy="218630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95"/>
              </a:spcBef>
            </a:pPr>
            <a:r>
              <a:rPr dirty="0" sz="1600" spc="-100" b="1">
                <a:latin typeface="Tahoma"/>
                <a:cs typeface="Tahoma"/>
              </a:rPr>
              <a:t>Calculating</a:t>
            </a:r>
            <a:r>
              <a:rPr dirty="0" sz="1600" spc="-110" b="1">
                <a:latin typeface="Tahoma"/>
                <a:cs typeface="Tahoma"/>
              </a:rPr>
              <a:t> </a:t>
            </a:r>
            <a:r>
              <a:rPr dirty="0" sz="1600" spc="-95" b="1">
                <a:latin typeface="Tahoma"/>
                <a:cs typeface="Tahoma"/>
              </a:rPr>
              <a:t>the</a:t>
            </a:r>
            <a:r>
              <a:rPr dirty="0" sz="1600" spc="-110" b="1">
                <a:latin typeface="Tahoma"/>
                <a:cs typeface="Tahoma"/>
              </a:rPr>
              <a:t> </a:t>
            </a:r>
            <a:r>
              <a:rPr dirty="0" sz="1600" spc="-125" b="1">
                <a:latin typeface="Tahoma"/>
                <a:cs typeface="Tahoma"/>
              </a:rPr>
              <a:t>Test</a:t>
            </a:r>
            <a:r>
              <a:rPr dirty="0" sz="1600" spc="-105" b="1">
                <a:latin typeface="Tahoma"/>
                <a:cs typeface="Tahoma"/>
              </a:rPr>
              <a:t> </a:t>
            </a:r>
            <a:r>
              <a:rPr dirty="0" sz="1600" spc="-95" b="1">
                <a:latin typeface="Tahoma"/>
                <a:cs typeface="Tahoma"/>
              </a:rPr>
              <a:t>Statistic</a:t>
            </a:r>
            <a:r>
              <a:rPr dirty="0" sz="1600" spc="-110" b="1">
                <a:latin typeface="Tahoma"/>
                <a:cs typeface="Tahoma"/>
              </a:rPr>
              <a:t> </a:t>
            </a:r>
            <a:r>
              <a:rPr dirty="0" sz="1600" spc="-70" b="1">
                <a:latin typeface="Tahoma"/>
                <a:cs typeface="Tahoma"/>
              </a:rPr>
              <a:t>for</a:t>
            </a:r>
            <a:r>
              <a:rPr dirty="0" sz="1600" spc="-105" b="1">
                <a:latin typeface="Tahoma"/>
                <a:cs typeface="Tahoma"/>
              </a:rPr>
              <a:t> </a:t>
            </a:r>
            <a:r>
              <a:rPr dirty="0" sz="1750" spc="-25" i="1">
                <a:latin typeface="Arial"/>
                <a:cs typeface="Arial"/>
              </a:rPr>
              <a:t>b</a:t>
            </a:r>
            <a:r>
              <a:rPr dirty="0" baseline="-9661" sz="1725" spc="-37">
                <a:latin typeface="Tahoma"/>
                <a:cs typeface="Tahoma"/>
              </a:rPr>
              <a:t>1</a:t>
            </a:r>
            <a:endParaRPr baseline="-9661" sz="1725">
              <a:latin typeface="Tahoma"/>
              <a:cs typeface="Tahoma"/>
            </a:endParaRPr>
          </a:p>
          <a:p>
            <a:pPr marL="233045" indent="-182245">
              <a:lnSpc>
                <a:spcPct val="100000"/>
              </a:lnSpc>
              <a:spcBef>
                <a:spcPts val="795"/>
              </a:spcBef>
              <a:buAutoNum type="arabicParenR"/>
              <a:tabLst>
                <a:tab pos="233045" algn="l"/>
              </a:tabLst>
            </a:pPr>
            <a:r>
              <a:rPr dirty="0" sz="1300" spc="-20">
                <a:latin typeface="Tahoma"/>
                <a:cs typeface="Tahoma"/>
              </a:rPr>
              <a:t>Scale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estimate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40" i="1">
                <a:latin typeface="Lucida Sans"/>
                <a:cs typeface="Lucida Sans"/>
              </a:rPr>
              <a:t>b</a:t>
            </a:r>
            <a:r>
              <a:rPr dirty="0" baseline="-15151" sz="1650" spc="-60">
                <a:latin typeface="Tahoma"/>
                <a:cs typeface="Tahoma"/>
              </a:rPr>
              <a:t>1</a:t>
            </a:r>
            <a:r>
              <a:rPr dirty="0" baseline="-15151" sz="1650" spc="-7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by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its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standard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45" b="1">
                <a:solidFill>
                  <a:srgbClr val="1C4189"/>
                </a:solidFill>
                <a:latin typeface="Tahoma"/>
                <a:cs typeface="Tahoma"/>
              </a:rPr>
              <a:t>error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(variation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estimates):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75"/>
              </a:spcBef>
              <a:buAutoNum type="arabicParenR"/>
            </a:pPr>
            <a:endParaRPr sz="1300">
              <a:latin typeface="Tahoma"/>
              <a:cs typeface="Tahoma"/>
            </a:endParaRPr>
          </a:p>
          <a:p>
            <a:pPr marL="70485">
              <a:lnSpc>
                <a:spcPts val="1320"/>
              </a:lnSpc>
            </a:pPr>
            <a:r>
              <a:rPr dirty="0" u="sng" sz="1350" spc="48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450" spc="-3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dirty="0" u="sng" baseline="-11695" sz="1425" spc="-52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dirty="0" u="sng" baseline="-11695" sz="1425" spc="7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baseline="-11695" sz="1425">
              <a:latin typeface="Tahoma"/>
              <a:cs typeface="Tahoma"/>
            </a:endParaRPr>
          </a:p>
          <a:p>
            <a:pPr marL="528320">
              <a:lnSpc>
                <a:spcPts val="925"/>
              </a:lnSpc>
            </a:pPr>
            <a:r>
              <a:rPr dirty="0" sz="1400">
                <a:latin typeface="Tahoma"/>
                <a:cs typeface="Tahoma"/>
              </a:rPr>
              <a:t>=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50" spc="40" i="1">
                <a:latin typeface="Arial"/>
                <a:cs typeface="Arial"/>
              </a:rPr>
              <a:t>t</a:t>
            </a:r>
            <a:endParaRPr sz="1450">
              <a:latin typeface="Arial"/>
              <a:cs typeface="Arial"/>
            </a:endParaRPr>
          </a:p>
          <a:p>
            <a:pPr marL="83185">
              <a:lnSpc>
                <a:spcPts val="1345"/>
              </a:lnSpc>
            </a:pPr>
            <a:r>
              <a:rPr dirty="0" sz="1450" spc="-20" i="1">
                <a:latin typeface="Arial"/>
                <a:cs typeface="Arial"/>
              </a:rPr>
              <a:t>SE</a:t>
            </a:r>
            <a:r>
              <a:rPr dirty="0" baseline="-8333" sz="1500" spc="-30" i="1">
                <a:latin typeface="Arial"/>
                <a:cs typeface="Arial"/>
              </a:rPr>
              <a:t>b</a:t>
            </a:r>
            <a:r>
              <a:rPr dirty="0" baseline="-27777" sz="1050" spc="-30">
                <a:latin typeface="Tahoma"/>
                <a:cs typeface="Tahoma"/>
              </a:rPr>
              <a:t>1</a:t>
            </a:r>
            <a:endParaRPr baseline="-27777" sz="1050">
              <a:latin typeface="Tahoma"/>
              <a:cs typeface="Tahoma"/>
            </a:endParaRPr>
          </a:p>
          <a:p>
            <a:pPr marL="233045" indent="-182245">
              <a:lnSpc>
                <a:spcPct val="100000"/>
              </a:lnSpc>
              <a:spcBef>
                <a:spcPts val="360"/>
              </a:spcBef>
              <a:buAutoNum type="arabicParenR" startAt="2"/>
              <a:tabLst>
                <a:tab pos="233045" algn="l"/>
              </a:tabLst>
            </a:pPr>
            <a:r>
              <a:rPr dirty="0" sz="1300">
                <a:latin typeface="Tahoma"/>
                <a:cs typeface="Tahoma"/>
              </a:rPr>
              <a:t>Compare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value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65" i="1">
                <a:latin typeface="Lucida Sans"/>
                <a:cs typeface="Lucida Sans"/>
              </a:rPr>
              <a:t>t</a:t>
            </a:r>
            <a:r>
              <a:rPr dirty="0" sz="1300" spc="-110" i="1">
                <a:latin typeface="Lucida Sans"/>
                <a:cs typeface="Lucida Sans"/>
              </a:rPr>
              <a:t> </a:t>
            </a:r>
            <a:r>
              <a:rPr dirty="0" sz="1300">
                <a:latin typeface="Tahoma"/>
                <a:cs typeface="Tahoma"/>
              </a:rPr>
              <a:t>to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55" i="1">
                <a:latin typeface="Lucida Sans"/>
                <a:cs typeface="Lucida Sans"/>
              </a:rPr>
              <a:t>t</a:t>
            </a:r>
            <a:r>
              <a:rPr dirty="0" sz="1300" spc="-55">
                <a:latin typeface="Tahoma"/>
                <a:cs typeface="Tahoma"/>
              </a:rPr>
              <a:t>-</a:t>
            </a:r>
            <a:r>
              <a:rPr dirty="0" sz="1300">
                <a:latin typeface="Tahoma"/>
                <a:cs typeface="Tahoma"/>
              </a:rPr>
              <a:t>distribution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to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get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30" i="1">
                <a:latin typeface="Lucida Sans"/>
                <a:cs typeface="Lucida Sans"/>
              </a:rPr>
              <a:t>p</a:t>
            </a:r>
            <a:r>
              <a:rPr dirty="0" sz="1300" spc="-130">
                <a:latin typeface="Tahoma"/>
                <a:cs typeface="Tahoma"/>
              </a:rPr>
              <a:t>,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just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as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we’ve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seen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before</a:t>
            </a:r>
            <a:endParaRPr sz="1300">
              <a:latin typeface="Tahoma"/>
              <a:cs typeface="Tahoma"/>
            </a:endParaRPr>
          </a:p>
          <a:p>
            <a:pPr marL="50800" marR="43180" indent="182245">
              <a:lnSpc>
                <a:spcPts val="1950"/>
              </a:lnSpc>
              <a:spcBef>
                <a:spcPts val="209"/>
              </a:spcBef>
              <a:buAutoNum type="arabicParenR" startAt="2"/>
              <a:tabLst>
                <a:tab pos="233045" algn="l"/>
              </a:tabLst>
            </a:pPr>
            <a:r>
              <a:rPr dirty="0" baseline="2136" sz="1950" spc="-67">
                <a:latin typeface="Tahoma"/>
                <a:cs typeface="Tahoma"/>
              </a:rPr>
              <a:t>If</a:t>
            </a:r>
            <a:r>
              <a:rPr dirty="0" baseline="2136" sz="1950" spc="-157">
                <a:latin typeface="Tahoma"/>
                <a:cs typeface="Tahoma"/>
              </a:rPr>
              <a:t> </a:t>
            </a:r>
            <a:r>
              <a:rPr dirty="0" baseline="2136" sz="1950" spc="-187" i="1">
                <a:latin typeface="Lucida Sans"/>
                <a:cs typeface="Lucida Sans"/>
              </a:rPr>
              <a:t>p</a:t>
            </a:r>
            <a:r>
              <a:rPr dirty="0" baseline="2136" sz="1950" spc="-157" i="1">
                <a:latin typeface="Lucida Sans"/>
                <a:cs typeface="Lucida Sans"/>
              </a:rPr>
              <a:t> </a:t>
            </a:r>
            <a:r>
              <a:rPr dirty="0" baseline="2136" sz="1950">
                <a:latin typeface="Tahoma"/>
                <a:cs typeface="Tahoma"/>
              </a:rPr>
              <a:t>is</a:t>
            </a:r>
            <a:r>
              <a:rPr dirty="0" baseline="2136" sz="1950" spc="-157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smaller</a:t>
            </a:r>
            <a:r>
              <a:rPr dirty="0" baseline="2136" sz="1950" spc="-150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than</a:t>
            </a:r>
            <a:r>
              <a:rPr dirty="0" baseline="2136" sz="1950" spc="-150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our</a:t>
            </a:r>
            <a:r>
              <a:rPr dirty="0" baseline="2136" sz="1950" spc="-150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chosen</a:t>
            </a:r>
            <a:r>
              <a:rPr dirty="0" baseline="2136" sz="1950" spc="-157">
                <a:latin typeface="Tahoma"/>
                <a:cs typeface="Tahoma"/>
              </a:rPr>
              <a:t> </a:t>
            </a:r>
            <a:r>
              <a:rPr dirty="0" sz="1450" i="1">
                <a:latin typeface="Arial"/>
                <a:cs typeface="Arial"/>
              </a:rPr>
              <a:t>α</a:t>
            </a:r>
            <a:r>
              <a:rPr dirty="0" sz="1450" spc="10" i="1">
                <a:latin typeface="Arial"/>
                <a:cs typeface="Arial"/>
              </a:rPr>
              <a:t> </a:t>
            </a:r>
            <a:r>
              <a:rPr dirty="0" baseline="2136" sz="1950" spc="-44">
                <a:latin typeface="Tahoma"/>
                <a:cs typeface="Tahoma"/>
              </a:rPr>
              <a:t>level,</a:t>
            </a:r>
            <a:r>
              <a:rPr dirty="0" baseline="2136" sz="1950" spc="-150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our</a:t>
            </a:r>
            <a:r>
              <a:rPr dirty="0" baseline="2136" sz="1950" spc="-157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predictor</a:t>
            </a:r>
            <a:r>
              <a:rPr dirty="0" baseline="2136" sz="1950" spc="-150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is</a:t>
            </a:r>
            <a:r>
              <a:rPr dirty="0" baseline="2136" sz="1950" spc="-150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considered</a:t>
            </a:r>
            <a:r>
              <a:rPr dirty="0" baseline="2136" sz="1950" spc="-150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to</a:t>
            </a:r>
            <a:r>
              <a:rPr dirty="0" baseline="2136" sz="1950" spc="-157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be</a:t>
            </a:r>
            <a:r>
              <a:rPr dirty="0" baseline="2136" sz="1950" spc="-150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statistically </a:t>
            </a:r>
            <a:r>
              <a:rPr dirty="0" sz="1300" spc="-10">
                <a:latin typeface="Tahoma"/>
                <a:cs typeface="Tahoma"/>
              </a:rPr>
              <a:t>significant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3055" y="635749"/>
            <a:ext cx="6221095" cy="2903855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45"/>
              </a:spcBef>
            </a:pPr>
            <a:r>
              <a:rPr dirty="0" sz="1600" spc="-95" b="1">
                <a:latin typeface="Tahoma"/>
                <a:cs typeface="Tahoma"/>
              </a:rPr>
              <a:t>Confidence</a:t>
            </a:r>
            <a:r>
              <a:rPr dirty="0" sz="1600" spc="-85" b="1">
                <a:latin typeface="Tahoma"/>
                <a:cs typeface="Tahoma"/>
              </a:rPr>
              <a:t> </a:t>
            </a:r>
            <a:r>
              <a:rPr dirty="0" sz="1600" spc="-114" b="1">
                <a:latin typeface="Tahoma"/>
                <a:cs typeface="Tahoma"/>
              </a:rPr>
              <a:t>Intervals</a:t>
            </a:r>
            <a:r>
              <a:rPr dirty="0" sz="1600" spc="-85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(Recap)</a:t>
            </a:r>
            <a:endParaRPr sz="1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dirty="0" sz="1300" spc="50">
                <a:latin typeface="Tahoma"/>
                <a:cs typeface="Tahoma"/>
              </a:rPr>
              <a:t>We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can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also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compute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confidence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55" b="1">
                <a:solidFill>
                  <a:srgbClr val="1C4189"/>
                </a:solidFill>
                <a:latin typeface="Tahoma"/>
                <a:cs typeface="Tahoma"/>
              </a:rPr>
              <a:t>interval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(CI)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for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11695" sz="1425" spc="-127">
                <a:latin typeface="Tahoma"/>
                <a:cs typeface="Tahoma"/>
              </a:rPr>
              <a:t>1</a:t>
            </a:r>
            <a:r>
              <a:rPr dirty="0" baseline="-11695" sz="1425" spc="225">
                <a:latin typeface="Tahoma"/>
                <a:cs typeface="Tahoma"/>
              </a:rPr>
              <a:t> </a:t>
            </a:r>
            <a:r>
              <a:rPr dirty="0" sz="1300" spc="-40">
                <a:latin typeface="Tahoma"/>
                <a:cs typeface="Tahoma"/>
              </a:rPr>
              <a:t>(see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Lecture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3)</a:t>
            </a:r>
            <a:endParaRPr sz="1300">
              <a:latin typeface="Tahoma"/>
              <a:cs typeface="Tahoma"/>
            </a:endParaRPr>
          </a:p>
          <a:p>
            <a:pPr marL="38100" marR="323850">
              <a:lnSpc>
                <a:spcPct val="128200"/>
              </a:lnSpc>
              <a:spcBef>
                <a:spcPts val="520"/>
              </a:spcBef>
            </a:pPr>
            <a:r>
              <a:rPr dirty="0" sz="1300" spc="-145" i="1">
                <a:latin typeface="Lucida Sans"/>
                <a:cs typeface="Lucida Sans"/>
              </a:rPr>
              <a:t>Assuming</a:t>
            </a:r>
            <a:r>
              <a:rPr dirty="0" sz="1300" spc="-120" i="1">
                <a:latin typeface="Lucida Sans"/>
                <a:cs typeface="Lucida Sans"/>
              </a:rPr>
              <a:t> </a:t>
            </a:r>
            <a:r>
              <a:rPr dirty="0" sz="1300">
                <a:latin typeface="Tahoma"/>
                <a:cs typeface="Tahoma"/>
              </a:rPr>
              <a:t>that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our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sample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one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50" b="1">
                <a:solidFill>
                  <a:srgbClr val="1C4189"/>
                </a:solidFill>
                <a:latin typeface="Tahoma"/>
                <a:cs typeface="Tahoma"/>
              </a:rPr>
              <a:t>of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210" b="1">
                <a:solidFill>
                  <a:srgbClr val="1C4189"/>
                </a:solidFill>
                <a:latin typeface="Tahoma"/>
                <a:cs typeface="Tahoma"/>
              </a:rPr>
              <a:t>95%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50" b="1">
                <a:solidFill>
                  <a:srgbClr val="1C4189"/>
                </a:solidFill>
                <a:latin typeface="Tahoma"/>
                <a:cs typeface="Tahoma"/>
              </a:rPr>
              <a:t>of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samples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producing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confidence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intervals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that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contain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population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value</a:t>
            </a:r>
            <a:r>
              <a:rPr dirty="0" sz="1300" spc="-80">
                <a:latin typeface="Tahoma"/>
                <a:cs typeface="Tahoma"/>
              </a:rPr>
              <a:t>,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then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population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value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for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the </a:t>
            </a:r>
            <a:r>
              <a:rPr dirty="0" sz="1300" spc="-10">
                <a:latin typeface="Tahoma"/>
                <a:cs typeface="Tahoma"/>
              </a:rPr>
              <a:t>estimate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interest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falls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somewhere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between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lower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limit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upper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limit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the </a:t>
            </a:r>
            <a:r>
              <a:rPr dirty="0" sz="1300">
                <a:latin typeface="Tahoma"/>
                <a:cs typeface="Tahoma"/>
              </a:rPr>
              <a:t>interval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we’ve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computed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for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our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sample</a:t>
            </a:r>
            <a:endParaRPr sz="1300">
              <a:latin typeface="Tahoma"/>
              <a:cs typeface="Tahoma"/>
            </a:endParaRPr>
          </a:p>
          <a:p>
            <a:pPr marL="38100" marR="30480">
              <a:lnSpc>
                <a:spcPct val="128200"/>
              </a:lnSpc>
              <a:spcBef>
                <a:spcPts val="500"/>
              </a:spcBef>
            </a:pPr>
            <a:r>
              <a:rPr dirty="0" sz="1300" spc="-10">
                <a:latin typeface="Tahoma"/>
                <a:cs typeface="Tahoma"/>
              </a:rPr>
              <a:t>But,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we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cannot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know</a:t>
            </a:r>
            <a:r>
              <a:rPr dirty="0" sz="1300" spc="-10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40" b="1">
                <a:solidFill>
                  <a:srgbClr val="1C4189"/>
                </a:solidFill>
                <a:latin typeface="Tahoma"/>
                <a:cs typeface="Tahoma"/>
              </a:rPr>
              <a:t>if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our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sample</a:t>
            </a:r>
            <a:r>
              <a:rPr dirty="0" sz="1300" spc="-10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is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one</a:t>
            </a:r>
            <a:r>
              <a:rPr dirty="0" sz="1300" spc="-10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50" b="1">
                <a:solidFill>
                  <a:srgbClr val="1C4189"/>
                </a:solidFill>
                <a:latin typeface="Tahoma"/>
                <a:cs typeface="Tahoma"/>
              </a:rPr>
              <a:t>of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215" b="1">
                <a:solidFill>
                  <a:srgbClr val="1C4189"/>
                </a:solidFill>
                <a:latin typeface="Tahoma"/>
                <a:cs typeface="Tahoma"/>
              </a:rPr>
              <a:t>95%</a:t>
            </a:r>
            <a:r>
              <a:rPr dirty="0" sz="1300" spc="-10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producing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confidence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interval </a:t>
            </a:r>
            <a:r>
              <a:rPr dirty="0" sz="1300">
                <a:latin typeface="Tahoma"/>
                <a:cs typeface="Tahoma"/>
              </a:rPr>
              <a:t>that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contains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population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value</a:t>
            </a:r>
            <a:endParaRPr sz="1300">
              <a:latin typeface="Tahoma"/>
              <a:cs typeface="Tahoma"/>
            </a:endParaRPr>
          </a:p>
          <a:p>
            <a:pPr marL="38100" marR="371475">
              <a:lnSpc>
                <a:spcPct val="128200"/>
              </a:lnSpc>
              <a:spcBef>
                <a:spcPts val="550"/>
              </a:spcBef>
            </a:pPr>
            <a:r>
              <a:rPr dirty="0" sz="1300" spc="-55">
                <a:latin typeface="Tahoma"/>
                <a:cs typeface="Tahoma"/>
              </a:rPr>
              <a:t>So,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they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do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u="sng" sz="1300" spc="-10" b="1">
                <a:solidFill>
                  <a:srgbClr val="1C4189"/>
                </a:solidFill>
                <a:uFill>
                  <a:solidFill>
                    <a:srgbClr val="1C4189"/>
                  </a:solidFill>
                </a:uFill>
                <a:latin typeface="Tahoma"/>
                <a:cs typeface="Tahoma"/>
              </a:rPr>
              <a:t>NOT</a:t>
            </a:r>
            <a:r>
              <a:rPr dirty="0" u="none" sz="1300" spc="-95" b="1">
                <a:solidFill>
                  <a:srgbClr val="1C4189"/>
                </a:solidFill>
                <a:latin typeface="Tahoma"/>
                <a:cs typeface="Tahoma"/>
              </a:rPr>
              <a:t> mean we </a:t>
            </a:r>
            <a:r>
              <a:rPr dirty="0" u="none" sz="1300" spc="-80" b="1">
                <a:solidFill>
                  <a:srgbClr val="1C4189"/>
                </a:solidFill>
                <a:latin typeface="Tahoma"/>
                <a:cs typeface="Tahoma"/>
              </a:rPr>
              <a:t>can</a:t>
            </a:r>
            <a:r>
              <a:rPr dirty="0" u="none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u="none" sz="1300" spc="-75" b="1">
                <a:solidFill>
                  <a:srgbClr val="1C4189"/>
                </a:solidFill>
                <a:latin typeface="Tahoma"/>
                <a:cs typeface="Tahoma"/>
              </a:rPr>
              <a:t>be</a:t>
            </a:r>
            <a:r>
              <a:rPr dirty="0" u="none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u="none" sz="1300" spc="-210" b="1">
                <a:solidFill>
                  <a:srgbClr val="1C4189"/>
                </a:solidFill>
                <a:latin typeface="Tahoma"/>
                <a:cs typeface="Tahoma"/>
              </a:rPr>
              <a:t>95%</a:t>
            </a:r>
            <a:r>
              <a:rPr dirty="0" u="none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u="none" sz="1300" spc="-65" b="1">
                <a:solidFill>
                  <a:srgbClr val="1C4189"/>
                </a:solidFill>
                <a:latin typeface="Tahoma"/>
                <a:cs typeface="Tahoma"/>
              </a:rPr>
              <a:t>confident</a:t>
            </a:r>
            <a:r>
              <a:rPr dirty="0" u="none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u="none" sz="1300">
                <a:latin typeface="Tahoma"/>
                <a:cs typeface="Tahoma"/>
              </a:rPr>
              <a:t>that</a:t>
            </a:r>
            <a:r>
              <a:rPr dirty="0" u="none" sz="1300" spc="-120">
                <a:latin typeface="Tahoma"/>
                <a:cs typeface="Tahoma"/>
              </a:rPr>
              <a:t> </a:t>
            </a:r>
            <a:r>
              <a:rPr dirty="0" u="none" sz="1300">
                <a:latin typeface="Tahoma"/>
                <a:cs typeface="Tahoma"/>
              </a:rPr>
              <a:t>the</a:t>
            </a:r>
            <a:r>
              <a:rPr dirty="0" u="none" sz="1300" spc="-114">
                <a:latin typeface="Tahoma"/>
                <a:cs typeface="Tahoma"/>
              </a:rPr>
              <a:t> </a:t>
            </a:r>
            <a:r>
              <a:rPr dirty="0" u="none" sz="1300">
                <a:latin typeface="Tahoma"/>
                <a:cs typeface="Tahoma"/>
              </a:rPr>
              <a:t>result</a:t>
            </a:r>
            <a:r>
              <a:rPr dirty="0" u="none" sz="1300" spc="-120">
                <a:latin typeface="Tahoma"/>
                <a:cs typeface="Tahoma"/>
              </a:rPr>
              <a:t> </a:t>
            </a:r>
            <a:r>
              <a:rPr dirty="0" u="none" sz="1300">
                <a:latin typeface="Tahoma"/>
                <a:cs typeface="Tahoma"/>
              </a:rPr>
              <a:t>lies</a:t>
            </a:r>
            <a:r>
              <a:rPr dirty="0" u="none" sz="1300" spc="-120">
                <a:latin typeface="Tahoma"/>
                <a:cs typeface="Tahoma"/>
              </a:rPr>
              <a:t> </a:t>
            </a:r>
            <a:r>
              <a:rPr dirty="0" u="none" sz="1300">
                <a:latin typeface="Tahoma"/>
                <a:cs typeface="Tahoma"/>
              </a:rPr>
              <a:t>between</a:t>
            </a:r>
            <a:r>
              <a:rPr dirty="0" u="none" sz="1300" spc="-114">
                <a:latin typeface="Tahoma"/>
                <a:cs typeface="Tahoma"/>
              </a:rPr>
              <a:t> </a:t>
            </a:r>
            <a:r>
              <a:rPr dirty="0" u="none" sz="1300" spc="-25">
                <a:latin typeface="Tahoma"/>
                <a:cs typeface="Tahoma"/>
              </a:rPr>
              <a:t>the </a:t>
            </a:r>
            <a:r>
              <a:rPr dirty="0" u="none" sz="1300">
                <a:latin typeface="Tahoma"/>
                <a:cs typeface="Tahoma"/>
              </a:rPr>
              <a:t>lower</a:t>
            </a:r>
            <a:r>
              <a:rPr dirty="0" u="none" sz="1300" spc="-100">
                <a:latin typeface="Tahoma"/>
                <a:cs typeface="Tahoma"/>
              </a:rPr>
              <a:t> </a:t>
            </a:r>
            <a:r>
              <a:rPr dirty="0" u="none" sz="1300" spc="-20">
                <a:latin typeface="Tahoma"/>
                <a:cs typeface="Tahoma"/>
              </a:rPr>
              <a:t>and</a:t>
            </a:r>
            <a:r>
              <a:rPr dirty="0" u="none" sz="1300" spc="-95">
                <a:latin typeface="Tahoma"/>
                <a:cs typeface="Tahoma"/>
              </a:rPr>
              <a:t> </a:t>
            </a:r>
            <a:r>
              <a:rPr dirty="0" u="none" sz="1300">
                <a:latin typeface="Tahoma"/>
                <a:cs typeface="Tahoma"/>
              </a:rPr>
              <a:t>upper</a:t>
            </a:r>
            <a:r>
              <a:rPr dirty="0" u="none" sz="1300" spc="-95">
                <a:latin typeface="Tahoma"/>
                <a:cs typeface="Tahoma"/>
              </a:rPr>
              <a:t> </a:t>
            </a:r>
            <a:r>
              <a:rPr dirty="0" u="none" sz="1300">
                <a:latin typeface="Tahoma"/>
                <a:cs typeface="Tahoma"/>
              </a:rPr>
              <a:t>limits</a:t>
            </a:r>
            <a:r>
              <a:rPr dirty="0" u="none" sz="1300" spc="-95">
                <a:latin typeface="Tahoma"/>
                <a:cs typeface="Tahoma"/>
              </a:rPr>
              <a:t> </a:t>
            </a:r>
            <a:r>
              <a:rPr dirty="0" u="none" sz="1300">
                <a:latin typeface="Tahoma"/>
                <a:cs typeface="Tahoma"/>
              </a:rPr>
              <a:t>of</a:t>
            </a:r>
            <a:r>
              <a:rPr dirty="0" u="none" sz="1300" spc="-100">
                <a:latin typeface="Tahoma"/>
                <a:cs typeface="Tahoma"/>
              </a:rPr>
              <a:t> </a:t>
            </a:r>
            <a:r>
              <a:rPr dirty="0" u="none" sz="1300">
                <a:latin typeface="Tahoma"/>
                <a:cs typeface="Tahoma"/>
              </a:rPr>
              <a:t>our</a:t>
            </a:r>
            <a:r>
              <a:rPr dirty="0" u="none" sz="1300" spc="-95">
                <a:latin typeface="Tahoma"/>
                <a:cs typeface="Tahoma"/>
              </a:rPr>
              <a:t> </a:t>
            </a:r>
            <a:r>
              <a:rPr dirty="0" u="none" sz="1300">
                <a:latin typeface="Tahoma"/>
                <a:cs typeface="Tahoma"/>
              </a:rPr>
              <a:t>computed</a:t>
            </a:r>
            <a:r>
              <a:rPr dirty="0" u="none" sz="1300" spc="-95">
                <a:latin typeface="Tahoma"/>
                <a:cs typeface="Tahoma"/>
              </a:rPr>
              <a:t> </a:t>
            </a:r>
            <a:r>
              <a:rPr dirty="0" u="none" sz="1300" spc="-10">
                <a:latin typeface="Tahoma"/>
                <a:cs typeface="Tahoma"/>
              </a:rPr>
              <a:t>interval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79449" y="117476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9449" y="149861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381"/>
                </a:lnTo>
                <a:lnTo>
                  <a:pt x="0" y="32346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79449" y="257811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381"/>
                </a:lnTo>
                <a:lnTo>
                  <a:pt x="0" y="32321"/>
                </a:lnTo>
                <a:lnTo>
                  <a:pt x="0" y="24752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21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79449" y="315596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79449" y="11747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381"/>
                </a:lnTo>
                <a:lnTo>
                  <a:pt x="0" y="32346"/>
                </a:lnTo>
                <a:lnTo>
                  <a:pt x="0" y="24752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3450" y="149859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187449" y="181609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28575"/>
                </a:moveTo>
                <a:lnTo>
                  <a:pt x="39510" y="54914"/>
                </a:lnTo>
                <a:lnTo>
                  <a:pt x="36009" y="56381"/>
                </a:lnTo>
                <a:lnTo>
                  <a:pt x="32364" y="57124"/>
                </a:lnTo>
                <a:lnTo>
                  <a:pt x="28575" y="57150"/>
                </a:lnTo>
                <a:lnTo>
                  <a:pt x="24785" y="57124"/>
                </a:lnTo>
                <a:lnTo>
                  <a:pt x="21140" y="56381"/>
                </a:lnTo>
                <a:lnTo>
                  <a:pt x="17639" y="54914"/>
                </a:lnTo>
                <a:lnTo>
                  <a:pt x="14138" y="53454"/>
                </a:lnTo>
                <a:lnTo>
                  <a:pt x="2175" y="39465"/>
                </a:lnTo>
                <a:lnTo>
                  <a:pt x="725" y="35966"/>
                </a:lnTo>
                <a:lnTo>
                  <a:pt x="0" y="32321"/>
                </a:lnTo>
                <a:lnTo>
                  <a:pt x="0" y="28575"/>
                </a:lnTo>
                <a:lnTo>
                  <a:pt x="0" y="24777"/>
                </a:lnTo>
                <a:lnTo>
                  <a:pt x="8369" y="8356"/>
                </a:lnTo>
                <a:lnTo>
                  <a:pt x="11048" y="5657"/>
                </a:lnTo>
                <a:lnTo>
                  <a:pt x="14138" y="3594"/>
                </a:lnTo>
                <a:lnTo>
                  <a:pt x="17639" y="2158"/>
                </a:lnTo>
                <a:lnTo>
                  <a:pt x="21140" y="717"/>
                </a:lnTo>
                <a:lnTo>
                  <a:pt x="24785" y="0"/>
                </a:lnTo>
                <a:lnTo>
                  <a:pt x="28575" y="0"/>
                </a:lnTo>
                <a:lnTo>
                  <a:pt x="32364" y="0"/>
                </a:lnTo>
                <a:lnTo>
                  <a:pt x="48780" y="8356"/>
                </a:lnTo>
                <a:lnTo>
                  <a:pt x="51460" y="11010"/>
                </a:lnTo>
                <a:lnTo>
                  <a:pt x="53524" y="14090"/>
                </a:lnTo>
                <a:lnTo>
                  <a:pt x="54974" y="17589"/>
                </a:lnTo>
                <a:lnTo>
                  <a:pt x="56424" y="21107"/>
                </a:lnTo>
                <a:lnTo>
                  <a:pt x="57150" y="24777"/>
                </a:lnTo>
                <a:lnTo>
                  <a:pt x="57150" y="285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187449" y="21399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28575"/>
                </a:moveTo>
                <a:lnTo>
                  <a:pt x="39510" y="54914"/>
                </a:lnTo>
                <a:lnTo>
                  <a:pt x="36009" y="56381"/>
                </a:lnTo>
                <a:lnTo>
                  <a:pt x="32364" y="57124"/>
                </a:lnTo>
                <a:lnTo>
                  <a:pt x="28575" y="57150"/>
                </a:lnTo>
                <a:lnTo>
                  <a:pt x="24785" y="57124"/>
                </a:lnTo>
                <a:lnTo>
                  <a:pt x="21140" y="56381"/>
                </a:lnTo>
                <a:lnTo>
                  <a:pt x="17639" y="54914"/>
                </a:lnTo>
                <a:lnTo>
                  <a:pt x="14138" y="53454"/>
                </a:lnTo>
                <a:lnTo>
                  <a:pt x="2175" y="39465"/>
                </a:lnTo>
                <a:lnTo>
                  <a:pt x="725" y="35966"/>
                </a:lnTo>
                <a:lnTo>
                  <a:pt x="0" y="32346"/>
                </a:lnTo>
                <a:lnTo>
                  <a:pt x="0" y="28575"/>
                </a:lnTo>
                <a:lnTo>
                  <a:pt x="0" y="24752"/>
                </a:lnTo>
                <a:lnTo>
                  <a:pt x="725" y="21081"/>
                </a:lnTo>
                <a:lnTo>
                  <a:pt x="2175" y="17589"/>
                </a:lnTo>
                <a:lnTo>
                  <a:pt x="3625" y="14090"/>
                </a:lnTo>
                <a:lnTo>
                  <a:pt x="5690" y="11010"/>
                </a:lnTo>
                <a:lnTo>
                  <a:pt x="8369" y="8356"/>
                </a:lnTo>
                <a:lnTo>
                  <a:pt x="11048" y="5657"/>
                </a:lnTo>
                <a:lnTo>
                  <a:pt x="14138" y="3594"/>
                </a:lnTo>
                <a:lnTo>
                  <a:pt x="17639" y="2158"/>
                </a:lnTo>
                <a:lnTo>
                  <a:pt x="21140" y="717"/>
                </a:lnTo>
                <a:lnTo>
                  <a:pt x="24785" y="0"/>
                </a:lnTo>
                <a:lnTo>
                  <a:pt x="28575" y="0"/>
                </a:lnTo>
                <a:lnTo>
                  <a:pt x="32364" y="0"/>
                </a:lnTo>
                <a:lnTo>
                  <a:pt x="36009" y="717"/>
                </a:lnTo>
                <a:lnTo>
                  <a:pt x="39510" y="2158"/>
                </a:lnTo>
                <a:lnTo>
                  <a:pt x="43011" y="3594"/>
                </a:lnTo>
                <a:lnTo>
                  <a:pt x="46101" y="5657"/>
                </a:lnTo>
                <a:lnTo>
                  <a:pt x="48780" y="8356"/>
                </a:lnTo>
                <a:lnTo>
                  <a:pt x="51460" y="11010"/>
                </a:lnTo>
                <a:lnTo>
                  <a:pt x="53524" y="14090"/>
                </a:lnTo>
                <a:lnTo>
                  <a:pt x="54974" y="17589"/>
                </a:lnTo>
                <a:lnTo>
                  <a:pt x="56424" y="21081"/>
                </a:lnTo>
                <a:lnTo>
                  <a:pt x="57150" y="24752"/>
                </a:lnTo>
                <a:lnTo>
                  <a:pt x="57150" y="285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3450" y="246379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187449" y="278129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28575"/>
                </a:moveTo>
                <a:lnTo>
                  <a:pt x="39510" y="54940"/>
                </a:lnTo>
                <a:lnTo>
                  <a:pt x="36009" y="56407"/>
                </a:lnTo>
                <a:lnTo>
                  <a:pt x="32364" y="57124"/>
                </a:lnTo>
                <a:lnTo>
                  <a:pt x="28575" y="57150"/>
                </a:lnTo>
                <a:lnTo>
                  <a:pt x="24785" y="57124"/>
                </a:lnTo>
                <a:lnTo>
                  <a:pt x="2175" y="39465"/>
                </a:lnTo>
                <a:lnTo>
                  <a:pt x="725" y="35966"/>
                </a:lnTo>
                <a:lnTo>
                  <a:pt x="0" y="32346"/>
                </a:lnTo>
                <a:lnTo>
                  <a:pt x="0" y="28575"/>
                </a:lnTo>
                <a:lnTo>
                  <a:pt x="0" y="24777"/>
                </a:lnTo>
                <a:lnTo>
                  <a:pt x="725" y="21132"/>
                </a:lnTo>
                <a:lnTo>
                  <a:pt x="2175" y="17633"/>
                </a:lnTo>
                <a:lnTo>
                  <a:pt x="3625" y="14116"/>
                </a:lnTo>
                <a:lnTo>
                  <a:pt x="5690" y="11010"/>
                </a:lnTo>
                <a:lnTo>
                  <a:pt x="8369" y="8356"/>
                </a:lnTo>
                <a:lnTo>
                  <a:pt x="11048" y="5657"/>
                </a:lnTo>
                <a:lnTo>
                  <a:pt x="14138" y="3594"/>
                </a:lnTo>
                <a:lnTo>
                  <a:pt x="17639" y="2158"/>
                </a:lnTo>
                <a:lnTo>
                  <a:pt x="21140" y="717"/>
                </a:lnTo>
                <a:lnTo>
                  <a:pt x="24785" y="0"/>
                </a:lnTo>
                <a:lnTo>
                  <a:pt x="28575" y="0"/>
                </a:lnTo>
                <a:lnTo>
                  <a:pt x="32364" y="0"/>
                </a:lnTo>
                <a:lnTo>
                  <a:pt x="36009" y="717"/>
                </a:lnTo>
                <a:lnTo>
                  <a:pt x="39510" y="2158"/>
                </a:lnTo>
                <a:lnTo>
                  <a:pt x="43011" y="3594"/>
                </a:lnTo>
                <a:lnTo>
                  <a:pt x="46101" y="5657"/>
                </a:lnTo>
                <a:lnTo>
                  <a:pt x="48780" y="8356"/>
                </a:lnTo>
                <a:lnTo>
                  <a:pt x="51460" y="11010"/>
                </a:lnTo>
                <a:lnTo>
                  <a:pt x="53524" y="14116"/>
                </a:lnTo>
                <a:lnTo>
                  <a:pt x="54974" y="17633"/>
                </a:lnTo>
                <a:lnTo>
                  <a:pt x="56424" y="21132"/>
                </a:lnTo>
                <a:lnTo>
                  <a:pt x="57150" y="24777"/>
                </a:lnTo>
                <a:lnTo>
                  <a:pt x="57150" y="285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187449" y="31051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28575"/>
                </a:moveTo>
                <a:lnTo>
                  <a:pt x="28575" y="57150"/>
                </a:lnTo>
                <a:lnTo>
                  <a:pt x="24785" y="57124"/>
                </a:lnTo>
                <a:lnTo>
                  <a:pt x="2175" y="39465"/>
                </a:lnTo>
                <a:lnTo>
                  <a:pt x="725" y="35966"/>
                </a:lnTo>
                <a:lnTo>
                  <a:pt x="0" y="32346"/>
                </a:lnTo>
                <a:lnTo>
                  <a:pt x="0" y="28575"/>
                </a:lnTo>
                <a:lnTo>
                  <a:pt x="0" y="24752"/>
                </a:lnTo>
                <a:lnTo>
                  <a:pt x="725" y="21081"/>
                </a:lnTo>
                <a:lnTo>
                  <a:pt x="2175" y="17589"/>
                </a:lnTo>
                <a:lnTo>
                  <a:pt x="3625" y="14090"/>
                </a:lnTo>
                <a:lnTo>
                  <a:pt x="5690" y="11010"/>
                </a:lnTo>
                <a:lnTo>
                  <a:pt x="8369" y="8356"/>
                </a:lnTo>
                <a:lnTo>
                  <a:pt x="11048" y="5657"/>
                </a:lnTo>
                <a:lnTo>
                  <a:pt x="14138" y="3594"/>
                </a:lnTo>
                <a:lnTo>
                  <a:pt x="17639" y="2158"/>
                </a:lnTo>
                <a:lnTo>
                  <a:pt x="21140" y="717"/>
                </a:lnTo>
                <a:lnTo>
                  <a:pt x="24785" y="0"/>
                </a:lnTo>
                <a:lnTo>
                  <a:pt x="28575" y="0"/>
                </a:lnTo>
                <a:lnTo>
                  <a:pt x="32364" y="0"/>
                </a:lnTo>
                <a:lnTo>
                  <a:pt x="48780" y="8356"/>
                </a:lnTo>
                <a:lnTo>
                  <a:pt x="51460" y="11010"/>
                </a:lnTo>
                <a:lnTo>
                  <a:pt x="53524" y="14116"/>
                </a:lnTo>
                <a:lnTo>
                  <a:pt x="54974" y="17608"/>
                </a:lnTo>
                <a:lnTo>
                  <a:pt x="56424" y="21107"/>
                </a:lnTo>
                <a:lnTo>
                  <a:pt x="57150" y="24752"/>
                </a:lnTo>
                <a:lnTo>
                  <a:pt x="57150" y="285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93055" y="585021"/>
            <a:ext cx="5768975" cy="264985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95"/>
              </a:spcBef>
            </a:pPr>
            <a:r>
              <a:rPr dirty="0" sz="1600" spc="-95" b="1">
                <a:latin typeface="Tahoma"/>
                <a:cs typeface="Tahoma"/>
              </a:rPr>
              <a:t>Confidence</a:t>
            </a:r>
            <a:r>
              <a:rPr dirty="0" sz="1600" spc="-105" b="1">
                <a:latin typeface="Tahoma"/>
                <a:cs typeface="Tahoma"/>
              </a:rPr>
              <a:t> </a:t>
            </a:r>
            <a:r>
              <a:rPr dirty="0" sz="1600" spc="-114" b="1">
                <a:latin typeface="Tahoma"/>
                <a:cs typeface="Tahoma"/>
              </a:rPr>
              <a:t>Intervals</a:t>
            </a:r>
            <a:r>
              <a:rPr dirty="0" sz="1600" spc="-100" b="1">
                <a:latin typeface="Tahoma"/>
                <a:cs typeface="Tahoma"/>
              </a:rPr>
              <a:t> </a:t>
            </a:r>
            <a:r>
              <a:rPr dirty="0" sz="1600" spc="-70" b="1">
                <a:latin typeface="Tahoma"/>
                <a:cs typeface="Tahoma"/>
              </a:rPr>
              <a:t>for</a:t>
            </a:r>
            <a:r>
              <a:rPr dirty="0" sz="1600" spc="-100" b="1">
                <a:latin typeface="Tahoma"/>
                <a:cs typeface="Tahoma"/>
              </a:rPr>
              <a:t> </a:t>
            </a:r>
            <a:r>
              <a:rPr dirty="0" sz="1750" spc="-25" i="1">
                <a:latin typeface="Arial"/>
                <a:cs typeface="Arial"/>
              </a:rPr>
              <a:t>b</a:t>
            </a:r>
            <a:r>
              <a:rPr dirty="0" baseline="-9661" sz="1725" spc="-37">
                <a:latin typeface="Tahoma"/>
                <a:cs typeface="Tahoma"/>
              </a:rPr>
              <a:t>1</a:t>
            </a:r>
            <a:endParaRPr baseline="-9661" sz="1725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95"/>
              </a:spcBef>
            </a:pPr>
            <a:r>
              <a:rPr dirty="0" sz="1300">
                <a:latin typeface="Tahoma"/>
                <a:cs typeface="Tahoma"/>
              </a:rPr>
              <a:t>CIs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are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useful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as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measure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50" b="1">
                <a:solidFill>
                  <a:srgbClr val="1C4189"/>
                </a:solidFill>
                <a:latin typeface="Tahoma"/>
                <a:cs typeface="Tahoma"/>
              </a:rPr>
              <a:t>of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uncertainty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our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estimate</a:t>
            </a:r>
            <a:endParaRPr sz="1300">
              <a:latin typeface="Tahoma"/>
              <a:cs typeface="Tahoma"/>
            </a:endParaRPr>
          </a:p>
          <a:p>
            <a:pPr marL="292100">
              <a:lnSpc>
                <a:spcPct val="100000"/>
              </a:lnSpc>
              <a:spcBef>
                <a:spcPts val="990"/>
              </a:spcBef>
            </a:pPr>
            <a:r>
              <a:rPr dirty="0" sz="1300" spc="-160" b="1">
                <a:solidFill>
                  <a:srgbClr val="1C4189"/>
                </a:solidFill>
                <a:latin typeface="Tahoma"/>
                <a:cs typeface="Tahoma"/>
              </a:rPr>
              <a:t>Is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there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a </a:t>
            </a:r>
            <a:r>
              <a:rPr dirty="0" sz="1300" spc="-55" b="1">
                <a:solidFill>
                  <a:srgbClr val="1C4189"/>
                </a:solidFill>
                <a:latin typeface="Tahoma"/>
                <a:cs typeface="Tahoma"/>
              </a:rPr>
              <a:t>relatively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large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difference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between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upper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and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lower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limits?</a:t>
            </a:r>
            <a:endParaRPr sz="1300">
              <a:latin typeface="Tahoma"/>
              <a:cs typeface="Tahoma"/>
            </a:endParaRPr>
          </a:p>
          <a:p>
            <a:pPr marL="546100" marR="2095500">
              <a:lnSpc>
                <a:spcPts val="2550"/>
              </a:lnSpc>
              <a:spcBef>
                <a:spcPts val="200"/>
              </a:spcBef>
            </a:pPr>
            <a:r>
              <a:rPr dirty="0" sz="1300" spc="-45">
                <a:latin typeface="Tahoma"/>
                <a:cs typeface="Tahoma"/>
              </a:rPr>
              <a:t>If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yes,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there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large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amount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uncertainty </a:t>
            </a:r>
            <a:r>
              <a:rPr dirty="0" sz="1300" spc="-45">
                <a:latin typeface="Tahoma"/>
                <a:cs typeface="Tahoma"/>
              </a:rPr>
              <a:t>If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45">
                <a:latin typeface="Tahoma"/>
                <a:cs typeface="Tahoma"/>
              </a:rPr>
              <a:t>no,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there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small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amount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uncertainty</a:t>
            </a:r>
            <a:endParaRPr sz="1300">
              <a:latin typeface="Tahoma"/>
              <a:cs typeface="Tahoma"/>
            </a:endParaRPr>
          </a:p>
          <a:p>
            <a:pPr marL="292100">
              <a:lnSpc>
                <a:spcPct val="100000"/>
              </a:lnSpc>
              <a:spcBef>
                <a:spcPts val="740"/>
              </a:spcBef>
            </a:pPr>
            <a:r>
              <a:rPr dirty="0" sz="1300">
                <a:latin typeface="Tahoma"/>
                <a:cs typeface="Tahoma"/>
              </a:rPr>
              <a:t>For</a:t>
            </a:r>
            <a:r>
              <a:rPr dirty="0" sz="1300" spc="-3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example:</a:t>
            </a:r>
            <a:endParaRPr sz="1300">
              <a:latin typeface="Tahoma"/>
              <a:cs typeface="Tahoma"/>
            </a:endParaRPr>
          </a:p>
          <a:p>
            <a:pPr marL="546100" marR="182880">
              <a:lnSpc>
                <a:spcPts val="2550"/>
              </a:lnSpc>
              <a:spcBef>
                <a:spcPts val="60"/>
              </a:spcBef>
            </a:pPr>
            <a:r>
              <a:rPr dirty="0" sz="1300" spc="-45">
                <a:latin typeface="Tahoma"/>
                <a:cs typeface="Tahoma"/>
              </a:rPr>
              <a:t>95%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CI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90">
                <a:latin typeface="Tahoma"/>
                <a:cs typeface="Tahoma"/>
              </a:rPr>
              <a:t>=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40">
                <a:latin typeface="Tahoma"/>
                <a:cs typeface="Tahoma"/>
              </a:rPr>
              <a:t>[1.28,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10.34]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wide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CI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with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large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amount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uncertainty </a:t>
            </a:r>
            <a:r>
              <a:rPr dirty="0" sz="1300" spc="-45">
                <a:latin typeface="Tahoma"/>
                <a:cs typeface="Tahoma"/>
              </a:rPr>
              <a:t>95%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CI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90">
                <a:latin typeface="Tahoma"/>
                <a:cs typeface="Tahoma"/>
              </a:rPr>
              <a:t>=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40">
                <a:latin typeface="Tahoma"/>
                <a:cs typeface="Tahoma"/>
              </a:rPr>
              <a:t>[1.28,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1.34]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narrow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CI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with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small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amount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uncertainty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79449" y="117475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52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3450" y="149860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187449" y="181610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28575"/>
                </a:moveTo>
                <a:lnTo>
                  <a:pt x="28575" y="57150"/>
                </a:lnTo>
                <a:lnTo>
                  <a:pt x="24785" y="57124"/>
                </a:lnTo>
                <a:lnTo>
                  <a:pt x="2175" y="39490"/>
                </a:lnTo>
                <a:lnTo>
                  <a:pt x="725" y="35991"/>
                </a:lnTo>
                <a:lnTo>
                  <a:pt x="0" y="32346"/>
                </a:lnTo>
                <a:lnTo>
                  <a:pt x="0" y="28575"/>
                </a:lnTo>
                <a:lnTo>
                  <a:pt x="0" y="24733"/>
                </a:lnTo>
                <a:lnTo>
                  <a:pt x="725" y="21056"/>
                </a:lnTo>
                <a:lnTo>
                  <a:pt x="2175" y="17564"/>
                </a:lnTo>
                <a:lnTo>
                  <a:pt x="3625" y="14065"/>
                </a:lnTo>
                <a:lnTo>
                  <a:pt x="5690" y="10985"/>
                </a:lnTo>
                <a:lnTo>
                  <a:pt x="8369" y="8337"/>
                </a:lnTo>
                <a:lnTo>
                  <a:pt x="11048" y="5657"/>
                </a:lnTo>
                <a:lnTo>
                  <a:pt x="14138" y="3594"/>
                </a:lnTo>
                <a:lnTo>
                  <a:pt x="17639" y="2158"/>
                </a:lnTo>
                <a:lnTo>
                  <a:pt x="21140" y="717"/>
                </a:lnTo>
                <a:lnTo>
                  <a:pt x="24785" y="0"/>
                </a:lnTo>
                <a:lnTo>
                  <a:pt x="28575" y="0"/>
                </a:lnTo>
                <a:lnTo>
                  <a:pt x="32364" y="0"/>
                </a:lnTo>
                <a:lnTo>
                  <a:pt x="36009" y="717"/>
                </a:lnTo>
                <a:lnTo>
                  <a:pt x="39510" y="2158"/>
                </a:lnTo>
                <a:lnTo>
                  <a:pt x="43011" y="3594"/>
                </a:lnTo>
                <a:lnTo>
                  <a:pt x="46101" y="5657"/>
                </a:lnTo>
                <a:lnTo>
                  <a:pt x="48780" y="8337"/>
                </a:lnTo>
                <a:lnTo>
                  <a:pt x="51460" y="10985"/>
                </a:lnTo>
                <a:lnTo>
                  <a:pt x="53524" y="14065"/>
                </a:lnTo>
                <a:lnTo>
                  <a:pt x="54974" y="17564"/>
                </a:lnTo>
                <a:lnTo>
                  <a:pt x="56424" y="21056"/>
                </a:lnTo>
                <a:lnTo>
                  <a:pt x="57150" y="24733"/>
                </a:lnTo>
                <a:lnTo>
                  <a:pt x="57150" y="285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187449" y="239395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28575"/>
                </a:moveTo>
                <a:lnTo>
                  <a:pt x="39510" y="54940"/>
                </a:lnTo>
                <a:lnTo>
                  <a:pt x="36009" y="56407"/>
                </a:lnTo>
                <a:lnTo>
                  <a:pt x="32364" y="57150"/>
                </a:lnTo>
                <a:lnTo>
                  <a:pt x="28575" y="57150"/>
                </a:lnTo>
                <a:lnTo>
                  <a:pt x="24785" y="57150"/>
                </a:lnTo>
                <a:lnTo>
                  <a:pt x="21140" y="56432"/>
                </a:lnTo>
                <a:lnTo>
                  <a:pt x="17639" y="54965"/>
                </a:lnTo>
                <a:lnTo>
                  <a:pt x="14138" y="53505"/>
                </a:lnTo>
                <a:lnTo>
                  <a:pt x="2175" y="39490"/>
                </a:lnTo>
                <a:lnTo>
                  <a:pt x="725" y="35991"/>
                </a:lnTo>
                <a:lnTo>
                  <a:pt x="0" y="32372"/>
                </a:lnTo>
                <a:lnTo>
                  <a:pt x="0" y="28575"/>
                </a:lnTo>
                <a:lnTo>
                  <a:pt x="0" y="24752"/>
                </a:lnTo>
                <a:lnTo>
                  <a:pt x="725" y="21081"/>
                </a:lnTo>
                <a:lnTo>
                  <a:pt x="2175" y="17589"/>
                </a:lnTo>
                <a:lnTo>
                  <a:pt x="3625" y="14090"/>
                </a:lnTo>
                <a:lnTo>
                  <a:pt x="5690" y="10985"/>
                </a:lnTo>
                <a:lnTo>
                  <a:pt x="8369" y="8337"/>
                </a:lnTo>
                <a:lnTo>
                  <a:pt x="11048" y="5657"/>
                </a:lnTo>
                <a:lnTo>
                  <a:pt x="14138" y="3594"/>
                </a:lnTo>
                <a:lnTo>
                  <a:pt x="17639" y="2133"/>
                </a:lnTo>
                <a:lnTo>
                  <a:pt x="21140" y="717"/>
                </a:lnTo>
                <a:lnTo>
                  <a:pt x="24785" y="0"/>
                </a:lnTo>
                <a:lnTo>
                  <a:pt x="28575" y="0"/>
                </a:lnTo>
                <a:lnTo>
                  <a:pt x="32364" y="0"/>
                </a:lnTo>
                <a:lnTo>
                  <a:pt x="48780" y="8337"/>
                </a:lnTo>
                <a:lnTo>
                  <a:pt x="51460" y="10985"/>
                </a:lnTo>
                <a:lnTo>
                  <a:pt x="53524" y="14090"/>
                </a:lnTo>
                <a:lnTo>
                  <a:pt x="54974" y="17589"/>
                </a:lnTo>
                <a:lnTo>
                  <a:pt x="56424" y="21081"/>
                </a:lnTo>
                <a:lnTo>
                  <a:pt x="57150" y="24752"/>
                </a:lnTo>
                <a:lnTo>
                  <a:pt x="57150" y="285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3450" y="297180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187449" y="328930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28575"/>
                </a:moveTo>
                <a:lnTo>
                  <a:pt x="39510" y="54940"/>
                </a:lnTo>
                <a:lnTo>
                  <a:pt x="36009" y="56407"/>
                </a:lnTo>
                <a:lnTo>
                  <a:pt x="32364" y="57150"/>
                </a:lnTo>
                <a:lnTo>
                  <a:pt x="28575" y="57150"/>
                </a:lnTo>
                <a:lnTo>
                  <a:pt x="24785" y="57150"/>
                </a:lnTo>
                <a:lnTo>
                  <a:pt x="21140" y="56432"/>
                </a:lnTo>
                <a:lnTo>
                  <a:pt x="17639" y="54965"/>
                </a:lnTo>
                <a:lnTo>
                  <a:pt x="14138" y="53505"/>
                </a:lnTo>
                <a:lnTo>
                  <a:pt x="2175" y="39490"/>
                </a:lnTo>
                <a:lnTo>
                  <a:pt x="725" y="35991"/>
                </a:lnTo>
                <a:lnTo>
                  <a:pt x="0" y="32346"/>
                </a:lnTo>
                <a:lnTo>
                  <a:pt x="0" y="28575"/>
                </a:lnTo>
                <a:lnTo>
                  <a:pt x="0" y="24752"/>
                </a:lnTo>
                <a:lnTo>
                  <a:pt x="725" y="21081"/>
                </a:lnTo>
                <a:lnTo>
                  <a:pt x="2175" y="17589"/>
                </a:lnTo>
                <a:lnTo>
                  <a:pt x="3625" y="14090"/>
                </a:lnTo>
                <a:lnTo>
                  <a:pt x="5690" y="11010"/>
                </a:lnTo>
                <a:lnTo>
                  <a:pt x="8369" y="8356"/>
                </a:lnTo>
                <a:lnTo>
                  <a:pt x="11048" y="5657"/>
                </a:lnTo>
                <a:lnTo>
                  <a:pt x="14138" y="3594"/>
                </a:lnTo>
                <a:lnTo>
                  <a:pt x="17639" y="2158"/>
                </a:lnTo>
                <a:lnTo>
                  <a:pt x="21140" y="717"/>
                </a:lnTo>
                <a:lnTo>
                  <a:pt x="24785" y="0"/>
                </a:lnTo>
                <a:lnTo>
                  <a:pt x="28575" y="0"/>
                </a:lnTo>
                <a:lnTo>
                  <a:pt x="32364" y="0"/>
                </a:lnTo>
                <a:lnTo>
                  <a:pt x="36009" y="717"/>
                </a:lnTo>
                <a:lnTo>
                  <a:pt x="39510" y="2158"/>
                </a:lnTo>
                <a:lnTo>
                  <a:pt x="43011" y="3594"/>
                </a:lnTo>
                <a:lnTo>
                  <a:pt x="46101" y="5657"/>
                </a:lnTo>
                <a:lnTo>
                  <a:pt x="48780" y="8356"/>
                </a:lnTo>
                <a:lnTo>
                  <a:pt x="51460" y="11010"/>
                </a:lnTo>
                <a:lnTo>
                  <a:pt x="53524" y="14116"/>
                </a:lnTo>
                <a:lnTo>
                  <a:pt x="54974" y="17608"/>
                </a:lnTo>
                <a:lnTo>
                  <a:pt x="56424" y="21107"/>
                </a:lnTo>
                <a:lnTo>
                  <a:pt x="57150" y="24752"/>
                </a:lnTo>
                <a:lnTo>
                  <a:pt x="57150" y="285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187449" y="361315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28575"/>
                </a:moveTo>
                <a:lnTo>
                  <a:pt x="39510" y="54940"/>
                </a:lnTo>
                <a:lnTo>
                  <a:pt x="36009" y="56381"/>
                </a:lnTo>
                <a:lnTo>
                  <a:pt x="32364" y="57124"/>
                </a:lnTo>
                <a:lnTo>
                  <a:pt x="28575" y="57150"/>
                </a:lnTo>
                <a:lnTo>
                  <a:pt x="24785" y="57124"/>
                </a:lnTo>
                <a:lnTo>
                  <a:pt x="21140" y="56381"/>
                </a:lnTo>
                <a:lnTo>
                  <a:pt x="17639" y="54940"/>
                </a:lnTo>
                <a:lnTo>
                  <a:pt x="14138" y="53505"/>
                </a:lnTo>
                <a:lnTo>
                  <a:pt x="2175" y="39465"/>
                </a:lnTo>
                <a:lnTo>
                  <a:pt x="725" y="35966"/>
                </a:lnTo>
                <a:lnTo>
                  <a:pt x="0" y="32346"/>
                </a:lnTo>
                <a:lnTo>
                  <a:pt x="0" y="28575"/>
                </a:lnTo>
                <a:lnTo>
                  <a:pt x="0" y="24777"/>
                </a:lnTo>
                <a:lnTo>
                  <a:pt x="8369" y="8356"/>
                </a:lnTo>
                <a:lnTo>
                  <a:pt x="11048" y="5657"/>
                </a:lnTo>
                <a:lnTo>
                  <a:pt x="14138" y="3594"/>
                </a:lnTo>
                <a:lnTo>
                  <a:pt x="17639" y="2158"/>
                </a:lnTo>
                <a:lnTo>
                  <a:pt x="21140" y="717"/>
                </a:lnTo>
                <a:lnTo>
                  <a:pt x="24785" y="0"/>
                </a:lnTo>
                <a:lnTo>
                  <a:pt x="28575" y="0"/>
                </a:lnTo>
                <a:lnTo>
                  <a:pt x="32364" y="0"/>
                </a:lnTo>
                <a:lnTo>
                  <a:pt x="48780" y="8356"/>
                </a:lnTo>
                <a:lnTo>
                  <a:pt x="51460" y="11010"/>
                </a:lnTo>
                <a:lnTo>
                  <a:pt x="53524" y="14116"/>
                </a:lnTo>
                <a:lnTo>
                  <a:pt x="54974" y="17608"/>
                </a:lnTo>
                <a:lnTo>
                  <a:pt x="56424" y="21107"/>
                </a:lnTo>
                <a:lnTo>
                  <a:pt x="57150" y="24777"/>
                </a:lnTo>
                <a:lnTo>
                  <a:pt x="57150" y="285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93055" y="614011"/>
            <a:ext cx="5831205" cy="312864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69"/>
              </a:spcBef>
            </a:pPr>
            <a:r>
              <a:rPr dirty="0" sz="1600" spc="-95" b="1">
                <a:latin typeface="Tahoma"/>
                <a:cs typeface="Tahoma"/>
              </a:rPr>
              <a:t>Confidence</a:t>
            </a:r>
            <a:r>
              <a:rPr dirty="0" sz="1600" spc="-105" b="1">
                <a:latin typeface="Tahoma"/>
                <a:cs typeface="Tahoma"/>
              </a:rPr>
              <a:t> </a:t>
            </a:r>
            <a:r>
              <a:rPr dirty="0" sz="1600" spc="-114" b="1">
                <a:latin typeface="Tahoma"/>
                <a:cs typeface="Tahoma"/>
              </a:rPr>
              <a:t>Intervals</a:t>
            </a:r>
            <a:r>
              <a:rPr dirty="0" sz="1600" spc="-100" b="1">
                <a:latin typeface="Tahoma"/>
                <a:cs typeface="Tahoma"/>
              </a:rPr>
              <a:t> </a:t>
            </a:r>
            <a:r>
              <a:rPr dirty="0" sz="1600" spc="-70" b="1">
                <a:latin typeface="Tahoma"/>
                <a:cs typeface="Tahoma"/>
              </a:rPr>
              <a:t>for</a:t>
            </a:r>
            <a:r>
              <a:rPr dirty="0" sz="1600" spc="-100" b="1">
                <a:latin typeface="Tahoma"/>
                <a:cs typeface="Tahoma"/>
              </a:rPr>
              <a:t> </a:t>
            </a:r>
            <a:r>
              <a:rPr dirty="0" sz="1750" spc="-25" i="1">
                <a:latin typeface="Arial"/>
                <a:cs typeface="Arial"/>
              </a:rPr>
              <a:t>b</a:t>
            </a:r>
            <a:r>
              <a:rPr dirty="0" baseline="-9661" sz="1725" spc="-37">
                <a:latin typeface="Tahoma"/>
                <a:cs typeface="Tahoma"/>
              </a:rPr>
              <a:t>1</a:t>
            </a:r>
            <a:endParaRPr baseline="-9661" sz="1725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dirty="0" sz="1300">
                <a:latin typeface="Tahoma"/>
                <a:cs typeface="Tahoma"/>
              </a:rPr>
              <a:t>CIs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can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also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tell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about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statistical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significance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450" spc="-25" i="1">
                <a:latin typeface="Arial"/>
                <a:cs typeface="Arial"/>
              </a:rPr>
              <a:t>b</a:t>
            </a:r>
            <a:r>
              <a:rPr dirty="0" baseline="-11695" sz="1425" spc="-37">
                <a:latin typeface="Tahoma"/>
                <a:cs typeface="Tahoma"/>
              </a:rPr>
              <a:t>1</a:t>
            </a:r>
            <a:endParaRPr baseline="-11695" sz="1425">
              <a:latin typeface="Tahoma"/>
              <a:cs typeface="Tahoma"/>
            </a:endParaRPr>
          </a:p>
          <a:p>
            <a:pPr marL="292100">
              <a:lnSpc>
                <a:spcPct val="100000"/>
              </a:lnSpc>
              <a:spcBef>
                <a:spcPts val="955"/>
              </a:spcBef>
            </a:pP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Does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00" b="1">
                <a:solidFill>
                  <a:srgbClr val="1C4189"/>
                </a:solidFill>
                <a:latin typeface="Tahoma"/>
                <a:cs typeface="Tahoma"/>
              </a:rPr>
              <a:t>CI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cross</a:t>
            </a:r>
            <a:r>
              <a:rPr dirty="0" sz="1300" spc="-95" b="1">
                <a:solidFill>
                  <a:srgbClr val="1C4189"/>
                </a:solidFill>
                <a:latin typeface="Tahoma"/>
                <a:cs typeface="Tahoma"/>
              </a:rPr>
              <a:t> (contain)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25" b="1">
                <a:solidFill>
                  <a:srgbClr val="1C4189"/>
                </a:solidFill>
                <a:latin typeface="Tahoma"/>
                <a:cs typeface="Tahoma"/>
              </a:rPr>
              <a:t>0?</a:t>
            </a:r>
            <a:endParaRPr sz="1300">
              <a:latin typeface="Tahoma"/>
              <a:cs typeface="Tahoma"/>
            </a:endParaRPr>
          </a:p>
          <a:p>
            <a:pPr marL="546100" marR="173990">
              <a:lnSpc>
                <a:spcPct val="128200"/>
              </a:lnSpc>
              <a:spcBef>
                <a:spcPts val="500"/>
              </a:spcBef>
            </a:pPr>
            <a:r>
              <a:rPr dirty="0" sz="1300" spc="-45">
                <a:latin typeface="Tahoma"/>
                <a:cs typeface="Tahoma"/>
              </a:rPr>
              <a:t>If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it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does,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our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sample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contains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population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35">
                <a:latin typeface="Tahoma"/>
                <a:cs typeface="Tahoma"/>
              </a:rPr>
              <a:t>value,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possible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the </a:t>
            </a:r>
            <a:r>
              <a:rPr dirty="0" sz="1300">
                <a:latin typeface="Tahoma"/>
                <a:cs typeface="Tahoma"/>
              </a:rPr>
              <a:t>population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value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0.</a:t>
            </a:r>
            <a:endParaRPr sz="1300">
              <a:latin typeface="Tahoma"/>
              <a:cs typeface="Tahoma"/>
            </a:endParaRPr>
          </a:p>
          <a:p>
            <a:pPr marL="546100" marR="30480">
              <a:lnSpc>
                <a:spcPct val="128200"/>
              </a:lnSpc>
              <a:spcBef>
                <a:spcPts val="550"/>
              </a:spcBef>
            </a:pPr>
            <a:r>
              <a:rPr dirty="0" sz="1300" spc="-45">
                <a:latin typeface="Tahoma"/>
                <a:cs typeface="Tahoma"/>
              </a:rPr>
              <a:t>If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doesn’t,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our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sample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contains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population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35">
                <a:latin typeface="Tahoma"/>
                <a:cs typeface="Tahoma"/>
              </a:rPr>
              <a:t>value,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it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unlikely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the </a:t>
            </a:r>
            <a:r>
              <a:rPr dirty="0" sz="1300">
                <a:latin typeface="Tahoma"/>
                <a:cs typeface="Tahoma"/>
              </a:rPr>
              <a:t>population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value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0.</a:t>
            </a:r>
            <a:endParaRPr sz="1300">
              <a:latin typeface="Tahoma"/>
              <a:cs typeface="Tahoma"/>
            </a:endParaRPr>
          </a:p>
          <a:p>
            <a:pPr marL="292100">
              <a:lnSpc>
                <a:spcPct val="100000"/>
              </a:lnSpc>
              <a:spcBef>
                <a:spcPts val="990"/>
              </a:spcBef>
            </a:pPr>
            <a:r>
              <a:rPr dirty="0" sz="1300">
                <a:latin typeface="Tahoma"/>
                <a:cs typeface="Tahoma"/>
              </a:rPr>
              <a:t>For</a:t>
            </a:r>
            <a:r>
              <a:rPr dirty="0" sz="1300" spc="-3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example:</a:t>
            </a:r>
            <a:endParaRPr sz="1300">
              <a:latin typeface="Tahoma"/>
              <a:cs typeface="Tahoma"/>
            </a:endParaRPr>
          </a:p>
          <a:p>
            <a:pPr marL="546100">
              <a:lnSpc>
                <a:spcPct val="100000"/>
              </a:lnSpc>
              <a:spcBef>
                <a:spcPts val="940"/>
              </a:spcBef>
            </a:pPr>
            <a:r>
              <a:rPr dirty="0" sz="1300" spc="-45">
                <a:latin typeface="Tahoma"/>
                <a:cs typeface="Tahoma"/>
              </a:rPr>
              <a:t>95%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CI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90">
                <a:latin typeface="Tahoma"/>
                <a:cs typeface="Tahoma"/>
              </a:rPr>
              <a:t>=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75">
                <a:latin typeface="Tahoma"/>
                <a:cs typeface="Tahoma"/>
              </a:rPr>
              <a:t>[-</a:t>
            </a:r>
            <a:r>
              <a:rPr dirty="0" sz="1300" spc="-25">
                <a:latin typeface="Tahoma"/>
                <a:cs typeface="Tahoma"/>
              </a:rPr>
              <a:t>1.28,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1.34]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crosses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55">
                <a:latin typeface="Tahoma"/>
                <a:cs typeface="Tahoma"/>
              </a:rPr>
              <a:t>0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0" i="1">
                <a:latin typeface="Lucida Sans"/>
                <a:cs typeface="Lucida Sans"/>
              </a:rPr>
              <a:t>(tip:</a:t>
            </a:r>
            <a:r>
              <a:rPr dirty="0" sz="1300" spc="-125" i="1">
                <a:latin typeface="Lucida Sans"/>
                <a:cs typeface="Lucida Sans"/>
              </a:rPr>
              <a:t> </a:t>
            </a:r>
            <a:r>
              <a:rPr dirty="0" sz="1300" spc="-110" i="1">
                <a:latin typeface="Lucida Sans"/>
                <a:cs typeface="Lucida Sans"/>
              </a:rPr>
              <a:t>look</a:t>
            </a:r>
            <a:r>
              <a:rPr dirty="0" sz="1300" spc="-125" i="1">
                <a:latin typeface="Lucida Sans"/>
                <a:cs typeface="Lucida Sans"/>
              </a:rPr>
              <a:t> </a:t>
            </a:r>
            <a:r>
              <a:rPr dirty="0" sz="1300" spc="-135" i="1">
                <a:latin typeface="Lucida Sans"/>
                <a:cs typeface="Lucida Sans"/>
              </a:rPr>
              <a:t>for</a:t>
            </a:r>
            <a:r>
              <a:rPr dirty="0" sz="1300" spc="-130" i="1">
                <a:latin typeface="Lucida Sans"/>
                <a:cs typeface="Lucida Sans"/>
              </a:rPr>
              <a:t> </a:t>
            </a:r>
            <a:r>
              <a:rPr dirty="0" sz="1300" spc="-150" i="1">
                <a:latin typeface="Lucida Sans"/>
                <a:cs typeface="Lucida Sans"/>
              </a:rPr>
              <a:t>a</a:t>
            </a:r>
            <a:r>
              <a:rPr dirty="0" sz="1300" spc="-125" i="1">
                <a:latin typeface="Lucida Sans"/>
                <a:cs typeface="Lucida Sans"/>
              </a:rPr>
              <a:t> negative </a:t>
            </a:r>
            <a:r>
              <a:rPr dirty="0" sz="1300" spc="-10" i="1">
                <a:latin typeface="Lucida Sans"/>
                <a:cs typeface="Lucida Sans"/>
              </a:rPr>
              <a:t>sign)</a:t>
            </a:r>
            <a:endParaRPr sz="1300">
              <a:latin typeface="Lucida Sans"/>
              <a:cs typeface="Lucida Sans"/>
            </a:endParaRPr>
          </a:p>
          <a:p>
            <a:pPr marL="546100">
              <a:lnSpc>
                <a:spcPct val="100000"/>
              </a:lnSpc>
              <a:spcBef>
                <a:spcPts val="990"/>
              </a:spcBef>
            </a:pPr>
            <a:r>
              <a:rPr dirty="0" sz="1300" spc="-45">
                <a:latin typeface="Tahoma"/>
                <a:cs typeface="Tahoma"/>
              </a:rPr>
              <a:t>95%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CI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90">
                <a:latin typeface="Tahoma"/>
                <a:cs typeface="Tahoma"/>
              </a:rPr>
              <a:t>=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40">
                <a:latin typeface="Tahoma"/>
                <a:cs typeface="Tahoma"/>
              </a:rPr>
              <a:t>[1.28,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1.34]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does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not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cross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5">
                <a:latin typeface="Tahoma"/>
                <a:cs typeface="Tahoma"/>
              </a:rPr>
              <a:t>0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3055" y="712062"/>
            <a:ext cx="2771140" cy="292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215" b="1">
                <a:latin typeface="Tahoma"/>
                <a:cs typeface="Tahoma"/>
              </a:rPr>
              <a:t>Is</a:t>
            </a:r>
            <a:r>
              <a:rPr dirty="0" sz="1600" spc="-145" b="1">
                <a:latin typeface="Tahoma"/>
                <a:cs typeface="Tahoma"/>
              </a:rPr>
              <a:t> </a:t>
            </a:r>
            <a:r>
              <a:rPr dirty="0" sz="1750" spc="-105" i="1">
                <a:latin typeface="Arial"/>
                <a:cs typeface="Arial"/>
              </a:rPr>
              <a:t>b</a:t>
            </a:r>
            <a:r>
              <a:rPr dirty="0" baseline="-9661" sz="1725" spc="-157">
                <a:latin typeface="Tahoma"/>
                <a:cs typeface="Tahoma"/>
              </a:rPr>
              <a:t>1</a:t>
            </a:r>
            <a:r>
              <a:rPr dirty="0" baseline="-9661" sz="1725" spc="225">
                <a:latin typeface="Tahoma"/>
                <a:cs typeface="Tahoma"/>
              </a:rPr>
              <a:t> </a:t>
            </a:r>
            <a:r>
              <a:rPr dirty="0" sz="1600" spc="-114" b="1">
                <a:latin typeface="Tahoma"/>
                <a:cs typeface="Tahoma"/>
              </a:rPr>
              <a:t>(Statistically)</a:t>
            </a:r>
            <a:r>
              <a:rPr dirty="0" sz="1600" spc="-145" b="1">
                <a:latin typeface="Tahoma"/>
                <a:cs typeface="Tahoma"/>
              </a:rPr>
              <a:t> </a:t>
            </a:r>
            <a:r>
              <a:rPr dirty="0" sz="1600" spc="-90" b="1">
                <a:latin typeface="Tahoma"/>
                <a:cs typeface="Tahoma"/>
              </a:rPr>
              <a:t>Significant?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79449" y="374016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381"/>
                </a:lnTo>
                <a:lnTo>
                  <a:pt x="0" y="32321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21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80355" y="3625111"/>
            <a:ext cx="4699000" cy="84899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</a:pPr>
            <a:r>
              <a:rPr dirty="0" sz="1300" spc="-55">
                <a:latin typeface="Tahoma"/>
                <a:cs typeface="Tahoma"/>
              </a:rPr>
              <a:t>Is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85" i="1">
                <a:latin typeface="Lucida Sans"/>
                <a:cs typeface="Lucida Sans"/>
              </a:rPr>
              <a:t>p</a:t>
            </a:r>
            <a:r>
              <a:rPr dirty="0" sz="1300" spc="-85">
                <a:latin typeface="Tahoma"/>
                <a:cs typeface="Tahoma"/>
              </a:rPr>
              <a:t>-</a:t>
            </a:r>
            <a:r>
              <a:rPr dirty="0" sz="1300" spc="-10">
                <a:latin typeface="Tahoma"/>
                <a:cs typeface="Tahoma"/>
              </a:rPr>
              <a:t>value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associated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with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11695" sz="1425" spc="-127">
                <a:latin typeface="Tahoma"/>
                <a:cs typeface="Tahoma"/>
              </a:rPr>
              <a:t>1</a:t>
            </a:r>
            <a:r>
              <a:rPr dirty="0" baseline="-11695" sz="1425" spc="2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statistically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significant?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450" spc="325">
                <a:latin typeface="Segoe UI Symbol"/>
                <a:cs typeface="Segoe UI Symbol"/>
              </a:rPr>
              <a:t>🤔</a:t>
            </a:r>
            <a:endParaRPr sz="145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300">
              <a:latin typeface="Segoe UI Symbol"/>
              <a:cs typeface="Segoe UI Symbol"/>
            </a:endParaRPr>
          </a:p>
          <a:p>
            <a:pPr marL="1614170">
              <a:lnSpc>
                <a:spcPct val="100000"/>
              </a:lnSpc>
            </a:pPr>
            <a:r>
              <a:rPr dirty="0" sz="1650" spc="65">
                <a:latin typeface="Segoe UI Symbol"/>
                <a:cs typeface="Segoe UI Symbol"/>
              </a:rPr>
              <a:t>🤫</a:t>
            </a:r>
            <a:r>
              <a:rPr dirty="0" u="heavy" sz="1500" spc="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Scientific</a:t>
            </a:r>
            <a:r>
              <a:rPr dirty="0" u="heavy" sz="1500" spc="-10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heavy" sz="1500" spc="-7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Notation</a:t>
            </a:r>
            <a:r>
              <a:rPr dirty="0" u="heavy" sz="1500" spc="-10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heavy" sz="150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Converter</a:t>
            </a:r>
            <a:r>
              <a:rPr dirty="0" u="none" sz="1500" spc="-10" b="1">
                <a:latin typeface="Tahoma"/>
                <a:cs typeface="Tahoma"/>
              </a:rPr>
              <a:t> </a:t>
            </a:r>
            <a:r>
              <a:rPr dirty="0" u="none" sz="1650" spc="-95">
                <a:latin typeface="Segoe UI Symbol"/>
                <a:cs typeface="Segoe UI Symbol"/>
              </a:rPr>
              <a:t/>
            </a:r>
            <a:r>
              <a:rPr dirty="0" u="none" sz="1650" spc="1010">
                <a:latin typeface="Segoe UI Symbol"/>
                <a:cs typeface="Segoe UI Symbol"/>
              </a:rPr>
              <a:t/>
            </a:r>
            <a:endParaRPr sz="1650">
              <a:latin typeface="Segoe UI Symbol"/>
              <a:cs typeface="Segoe UI Symbol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945455" y="1298601"/>
            <a:ext cx="2980055" cy="278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Courier New"/>
                <a:cs typeface="Courier New"/>
              </a:rPr>
              <a:t>Call: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>
                <a:latin typeface="Courier New"/>
                <a:cs typeface="Courier New"/>
              </a:rPr>
              <a:t>lm(formula</a:t>
            </a:r>
            <a:r>
              <a:rPr dirty="0" sz="800" spc="8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=</a:t>
            </a:r>
            <a:r>
              <a:rPr dirty="0" sz="800" spc="9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sleep</a:t>
            </a:r>
            <a:r>
              <a:rPr dirty="0" sz="800" spc="9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~</a:t>
            </a:r>
            <a:r>
              <a:rPr dirty="0" sz="800" spc="9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pos_psy,</a:t>
            </a:r>
            <a:r>
              <a:rPr dirty="0" sz="800" spc="9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data</a:t>
            </a:r>
            <a:r>
              <a:rPr dirty="0" sz="800" spc="9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=</a:t>
            </a:r>
            <a:r>
              <a:rPr dirty="0" sz="800" spc="95">
                <a:latin typeface="Courier New"/>
                <a:cs typeface="Courier New"/>
              </a:rPr>
              <a:t> </a:t>
            </a:r>
            <a:r>
              <a:rPr dirty="0" sz="800" spc="-10">
                <a:latin typeface="Courier New"/>
                <a:cs typeface="Courier New"/>
              </a:rPr>
              <a:t>sleep_tib)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45455" y="1673251"/>
            <a:ext cx="1471930" cy="405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Courier New"/>
                <a:cs typeface="Courier New"/>
              </a:rPr>
              <a:t>Residuals:</a:t>
            </a:r>
            <a:endParaRPr sz="8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40"/>
              </a:spcBef>
              <a:tabLst>
                <a:tab pos="565150" algn="l"/>
              </a:tabLst>
            </a:pPr>
            <a:r>
              <a:rPr dirty="0" sz="800" spc="-25">
                <a:latin typeface="Courier New"/>
                <a:cs typeface="Courier New"/>
              </a:rPr>
              <a:t>Min</a:t>
            </a:r>
            <a:r>
              <a:rPr dirty="0" sz="800">
                <a:latin typeface="Courier New"/>
                <a:cs typeface="Courier New"/>
              </a:rPr>
              <a:t>	1Q</a:t>
            </a:r>
            <a:r>
              <a:rPr dirty="0" sz="800" spc="30">
                <a:latin typeface="Courier New"/>
                <a:cs typeface="Courier New"/>
              </a:rPr>
              <a:t>  </a:t>
            </a:r>
            <a:r>
              <a:rPr dirty="0" sz="800" spc="-10">
                <a:latin typeface="Courier New"/>
                <a:cs typeface="Courier New"/>
              </a:rPr>
              <a:t>Median</a:t>
            </a:r>
            <a:endParaRPr sz="8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40"/>
              </a:spcBef>
              <a:tabLst>
                <a:tab pos="1130935" algn="l"/>
              </a:tabLst>
            </a:pPr>
            <a:r>
              <a:rPr dirty="0" sz="800">
                <a:latin typeface="Courier New"/>
                <a:cs typeface="Courier New"/>
              </a:rPr>
              <a:t>-12.526</a:t>
            </a:r>
            <a:r>
              <a:rPr dirty="0" sz="800" spc="85">
                <a:latin typeface="Courier New"/>
                <a:cs typeface="Courier New"/>
              </a:rPr>
              <a:t>  </a:t>
            </a:r>
            <a:r>
              <a:rPr dirty="0" sz="800">
                <a:latin typeface="Courier New"/>
                <a:cs typeface="Courier New"/>
              </a:rPr>
              <a:t>-</a:t>
            </a:r>
            <a:r>
              <a:rPr dirty="0" sz="800" spc="-10">
                <a:latin typeface="Courier New"/>
                <a:cs typeface="Courier New"/>
              </a:rPr>
              <a:t>1.706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10">
                <a:latin typeface="Courier New"/>
                <a:cs typeface="Courier New"/>
              </a:rPr>
              <a:t>0.408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79944" y="1800251"/>
            <a:ext cx="843280" cy="278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5"/>
              </a:spcBef>
              <a:tabLst>
                <a:tab pos="641350" algn="l"/>
              </a:tabLst>
            </a:pPr>
            <a:r>
              <a:rPr dirty="0" sz="800" spc="-25">
                <a:latin typeface="Courier New"/>
                <a:cs typeface="Courier New"/>
              </a:rPr>
              <a:t>3Q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25">
                <a:latin typeface="Courier New"/>
                <a:cs typeface="Courier New"/>
              </a:rPr>
              <a:t>Max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514984" algn="l"/>
              </a:tabLst>
            </a:pPr>
            <a:r>
              <a:rPr dirty="0" sz="800" spc="-10">
                <a:latin typeface="Courier New"/>
                <a:cs typeface="Courier New"/>
              </a:rPr>
              <a:t>1.978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10">
                <a:latin typeface="Courier New"/>
                <a:cs typeface="Courier New"/>
              </a:rPr>
              <a:t>5.389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45455" y="2174901"/>
            <a:ext cx="3043555" cy="278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Courier New"/>
                <a:cs typeface="Courier New"/>
              </a:rPr>
              <a:t>Coefficients:</a:t>
            </a:r>
            <a:endParaRPr sz="800">
              <a:latin typeface="Courier New"/>
              <a:cs typeface="Courier New"/>
            </a:endParaRPr>
          </a:p>
          <a:p>
            <a:pPr marL="767080">
              <a:lnSpc>
                <a:spcPct val="100000"/>
              </a:lnSpc>
              <a:spcBef>
                <a:spcPts val="40"/>
              </a:spcBef>
            </a:pPr>
            <a:r>
              <a:rPr dirty="0" sz="800">
                <a:latin typeface="Courier New"/>
                <a:cs typeface="Courier New"/>
              </a:rPr>
              <a:t>Estimate</a:t>
            </a:r>
            <a:r>
              <a:rPr dirty="0" sz="800" spc="9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Std.</a:t>
            </a:r>
            <a:r>
              <a:rPr dirty="0" sz="800" spc="9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Error</a:t>
            </a:r>
            <a:r>
              <a:rPr dirty="0" sz="800" spc="10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t</a:t>
            </a:r>
            <a:r>
              <a:rPr dirty="0" sz="800" spc="9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value</a:t>
            </a:r>
            <a:r>
              <a:rPr dirty="0" sz="800" spc="100">
                <a:latin typeface="Courier New"/>
                <a:cs typeface="Courier New"/>
              </a:rPr>
              <a:t> </a:t>
            </a:r>
            <a:r>
              <a:rPr dirty="0" sz="800" spc="-10">
                <a:latin typeface="Courier New"/>
                <a:cs typeface="Courier New"/>
              </a:rPr>
              <a:t>Pr(&gt;|t|)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45455" y="2428901"/>
            <a:ext cx="1282700" cy="278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92175" algn="l"/>
              </a:tabLst>
            </a:pPr>
            <a:r>
              <a:rPr dirty="0" sz="800" spc="-10">
                <a:latin typeface="Courier New"/>
                <a:cs typeface="Courier New"/>
              </a:rPr>
              <a:t>(Intercept)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10">
                <a:latin typeface="Courier New"/>
                <a:cs typeface="Courier New"/>
              </a:rPr>
              <a:t>3.5202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892175" algn="l"/>
              </a:tabLst>
            </a:pPr>
            <a:r>
              <a:rPr dirty="0" sz="800" spc="-10">
                <a:latin typeface="Courier New"/>
                <a:cs typeface="Courier New"/>
              </a:rPr>
              <a:t>pos_psy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10">
                <a:latin typeface="Courier New"/>
                <a:cs typeface="Courier New"/>
              </a:rPr>
              <a:t>2.2872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17079" y="2428901"/>
            <a:ext cx="1722755" cy="278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77850" algn="l"/>
              </a:tabLst>
            </a:pPr>
            <a:r>
              <a:rPr dirty="0" sz="800" spc="-10">
                <a:latin typeface="Courier New"/>
                <a:cs typeface="Courier New"/>
              </a:rPr>
              <a:t>1.1502</a:t>
            </a:r>
            <a:r>
              <a:rPr dirty="0" sz="800">
                <a:latin typeface="Courier New"/>
                <a:cs typeface="Courier New"/>
              </a:rPr>
              <a:t>	3.060</a:t>
            </a:r>
            <a:r>
              <a:rPr dirty="0" sz="800" spc="85">
                <a:latin typeface="Courier New"/>
                <a:cs typeface="Courier New"/>
              </a:rPr>
              <a:t>  </a:t>
            </a:r>
            <a:r>
              <a:rPr dirty="0" sz="800">
                <a:latin typeface="Courier New"/>
                <a:cs typeface="Courier New"/>
              </a:rPr>
              <a:t>0.00239</a:t>
            </a:r>
            <a:r>
              <a:rPr dirty="0" sz="800" spc="90">
                <a:latin typeface="Courier New"/>
                <a:cs typeface="Courier New"/>
              </a:rPr>
              <a:t> </a:t>
            </a:r>
            <a:r>
              <a:rPr dirty="0" sz="800" spc="-25">
                <a:latin typeface="Courier New"/>
                <a:cs typeface="Courier New"/>
              </a:rPr>
              <a:t>**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577850" algn="l"/>
              </a:tabLst>
            </a:pPr>
            <a:r>
              <a:rPr dirty="0" sz="800" spc="-10">
                <a:latin typeface="Courier New"/>
                <a:cs typeface="Courier New"/>
              </a:rPr>
              <a:t>0.3149</a:t>
            </a:r>
            <a:r>
              <a:rPr dirty="0" sz="800">
                <a:latin typeface="Courier New"/>
                <a:cs typeface="Courier New"/>
              </a:rPr>
              <a:t>	7.262</a:t>
            </a:r>
            <a:r>
              <a:rPr dirty="0" sz="800" spc="13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2.74e-12</a:t>
            </a:r>
            <a:r>
              <a:rPr dirty="0" sz="800" spc="135">
                <a:latin typeface="Courier New"/>
                <a:cs typeface="Courier New"/>
              </a:rPr>
              <a:t> </a:t>
            </a:r>
            <a:r>
              <a:rPr dirty="0" sz="800" spc="-25">
                <a:latin typeface="Courier New"/>
                <a:cs typeface="Courier New"/>
              </a:rPr>
              <a:t>***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45455" y="2682901"/>
            <a:ext cx="3923029" cy="7797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125"/>
              </a:spcBef>
            </a:pPr>
            <a:r>
              <a:rPr dirty="0" sz="800">
                <a:latin typeface="Courier New"/>
                <a:cs typeface="Courier New"/>
              </a:rPr>
              <a:t>--</a:t>
            </a:r>
            <a:r>
              <a:rPr dirty="0" sz="800" spc="-50">
                <a:latin typeface="Courier New"/>
                <a:cs typeface="Courier New"/>
              </a:rPr>
              <a:t>-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00">
                <a:latin typeface="Courier New"/>
                <a:cs typeface="Courier New"/>
              </a:rPr>
              <a:t>Signif.</a:t>
            </a:r>
            <a:r>
              <a:rPr dirty="0" sz="800" spc="7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codes:</a:t>
            </a:r>
            <a:r>
              <a:rPr dirty="0" sz="800" spc="75">
                <a:latin typeface="Courier New"/>
                <a:cs typeface="Courier New"/>
              </a:rPr>
              <a:t>  </a:t>
            </a:r>
            <a:r>
              <a:rPr dirty="0" sz="800">
                <a:latin typeface="Courier New"/>
                <a:cs typeface="Courier New"/>
              </a:rPr>
              <a:t>0</a:t>
            </a:r>
            <a:r>
              <a:rPr dirty="0" sz="800" spc="8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'***'</a:t>
            </a:r>
            <a:r>
              <a:rPr dirty="0" sz="800" spc="7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0.001</a:t>
            </a:r>
            <a:r>
              <a:rPr dirty="0" sz="800" spc="7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'**'</a:t>
            </a:r>
            <a:r>
              <a:rPr dirty="0" sz="800" spc="7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0.01</a:t>
            </a:r>
            <a:r>
              <a:rPr dirty="0" sz="800" spc="7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'*'</a:t>
            </a:r>
            <a:r>
              <a:rPr dirty="0" sz="800" spc="7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0.05</a:t>
            </a:r>
            <a:r>
              <a:rPr dirty="0" sz="800" spc="7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'.'</a:t>
            </a:r>
            <a:r>
              <a:rPr dirty="0" sz="800" spc="7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0.1</a:t>
            </a:r>
            <a:r>
              <a:rPr dirty="0" sz="800" spc="7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'</a:t>
            </a:r>
            <a:r>
              <a:rPr dirty="0" sz="800" spc="7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'</a:t>
            </a:r>
            <a:r>
              <a:rPr dirty="0" sz="800" spc="75">
                <a:latin typeface="Courier New"/>
                <a:cs typeface="Courier New"/>
              </a:rPr>
              <a:t> </a:t>
            </a:r>
            <a:r>
              <a:rPr dirty="0" sz="800" spc="-50"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800">
              <a:latin typeface="Courier New"/>
              <a:cs typeface="Courier New"/>
            </a:endParaRPr>
          </a:p>
          <a:p>
            <a:pPr marL="12700" marR="193675">
              <a:lnSpc>
                <a:spcPct val="104200"/>
              </a:lnSpc>
              <a:tabLst>
                <a:tab pos="2023745" algn="l"/>
              </a:tabLst>
            </a:pPr>
            <a:r>
              <a:rPr dirty="0" sz="800">
                <a:latin typeface="Courier New"/>
                <a:cs typeface="Courier New"/>
              </a:rPr>
              <a:t>Residual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standard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error:</a:t>
            </a:r>
            <a:r>
              <a:rPr dirty="0" sz="800" spc="11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2.855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on</a:t>
            </a:r>
            <a:r>
              <a:rPr dirty="0" sz="800" spc="11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331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degrees</a:t>
            </a:r>
            <a:r>
              <a:rPr dirty="0" sz="800" spc="11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of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 spc="-10">
                <a:latin typeface="Courier New"/>
                <a:cs typeface="Courier New"/>
              </a:rPr>
              <a:t>freedom </a:t>
            </a:r>
            <a:r>
              <a:rPr dirty="0" sz="800">
                <a:latin typeface="Courier New"/>
                <a:cs typeface="Courier New"/>
              </a:rPr>
              <a:t>Multiple</a:t>
            </a:r>
            <a:r>
              <a:rPr dirty="0" sz="800" spc="12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R-squared:</a:t>
            </a:r>
            <a:r>
              <a:rPr dirty="0" sz="800" spc="125">
                <a:latin typeface="Courier New"/>
                <a:cs typeface="Courier New"/>
              </a:rPr>
              <a:t>  </a:t>
            </a:r>
            <a:r>
              <a:rPr dirty="0" sz="800" spc="-10">
                <a:latin typeface="Courier New"/>
                <a:cs typeface="Courier New"/>
              </a:rPr>
              <a:t>0.1374,</a:t>
            </a:r>
            <a:r>
              <a:rPr dirty="0" sz="800">
                <a:latin typeface="Courier New"/>
                <a:cs typeface="Courier New"/>
              </a:rPr>
              <a:t>	Adjusted</a:t>
            </a:r>
            <a:r>
              <a:rPr dirty="0" sz="800" spc="12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R-squared:</a:t>
            </a:r>
            <a:r>
              <a:rPr dirty="0" sz="800" spc="125">
                <a:latin typeface="Courier New"/>
                <a:cs typeface="Courier New"/>
              </a:rPr>
              <a:t>  </a:t>
            </a:r>
            <a:r>
              <a:rPr dirty="0" sz="800" spc="-10">
                <a:latin typeface="Courier New"/>
                <a:cs typeface="Courier New"/>
              </a:rPr>
              <a:t>0.1348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>
                <a:latin typeface="Courier New"/>
                <a:cs typeface="Courier New"/>
              </a:rPr>
              <a:t>F-statistic:</a:t>
            </a:r>
            <a:r>
              <a:rPr dirty="0" sz="800" spc="10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52.74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on</a:t>
            </a:r>
            <a:r>
              <a:rPr dirty="0" sz="800" spc="10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1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and</a:t>
            </a:r>
            <a:r>
              <a:rPr dirty="0" sz="800" spc="10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331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DF,</a:t>
            </a:r>
            <a:r>
              <a:rPr dirty="0" sz="800" spc="105">
                <a:latin typeface="Courier New"/>
                <a:cs typeface="Courier New"/>
              </a:rPr>
              <a:t>  </a:t>
            </a:r>
            <a:r>
              <a:rPr dirty="0" sz="800">
                <a:latin typeface="Courier New"/>
                <a:cs typeface="Courier New"/>
              </a:rPr>
              <a:t>p-value: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2.744e-</a:t>
            </a:r>
            <a:r>
              <a:rPr dirty="0" sz="800" spc="-25">
                <a:latin typeface="Courier New"/>
                <a:cs typeface="Courier New"/>
              </a:rPr>
              <a:t>12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850" y="1981185"/>
            <a:ext cx="6184900" cy="95250"/>
          </a:xfrm>
          <a:prstGeom prst="rect">
            <a:avLst/>
          </a:prstGeom>
          <a:solidFill>
            <a:srgbClr val="FBFBFB"/>
          </a:solidFill>
        </p:spPr>
        <p:txBody>
          <a:bodyPr wrap="square" lIns="0" tIns="1905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50"/>
              </a:spcBef>
              <a:tabLst>
                <a:tab pos="6104890" algn="l"/>
              </a:tabLst>
            </a:pPr>
            <a:r>
              <a:rPr dirty="0" sz="450" spc="-50">
                <a:solidFill>
                  <a:srgbClr val="8B8B8B"/>
                </a:solidFill>
                <a:latin typeface="Segoe Fluent Icons"/>
                <a:cs typeface="Segoe Fluent Icons"/>
              </a:rPr>
              <a:t></a:t>
            </a:r>
            <a:r>
              <a:rPr dirty="0" sz="450">
                <a:solidFill>
                  <a:srgbClr val="8B8B8B"/>
                </a:solidFill>
                <a:latin typeface="Segoe Fluent Icons"/>
                <a:cs typeface="Segoe Fluent Icons"/>
              </a:rPr>
              <a:t>	</a:t>
            </a:r>
            <a:r>
              <a:rPr dirty="0" sz="450" spc="-50">
                <a:solidFill>
                  <a:srgbClr val="8B8B8B"/>
                </a:solidFill>
                <a:latin typeface="Segoe Fluent Icons"/>
                <a:cs typeface="Segoe Fluent Icons"/>
              </a:rPr>
              <a:t></a:t>
            </a:r>
            <a:endParaRPr sz="450">
              <a:latin typeface="Segoe Fluent Icons"/>
              <a:cs typeface="Segoe Fluent Icons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31850" y="1113711"/>
          <a:ext cx="634238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"/>
                <a:gridCol w="862330"/>
                <a:gridCol w="931544"/>
                <a:gridCol w="988694"/>
                <a:gridCol w="890269"/>
                <a:gridCol w="993775"/>
                <a:gridCol w="934085"/>
                <a:gridCol w="582295"/>
              </a:tblGrid>
              <a:tr h="280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780"/>
                        </a:lnSpc>
                      </a:pPr>
                      <a:r>
                        <a:rPr dirty="0" sz="1500" spc="-20" b="1">
                          <a:latin typeface="Tahoma"/>
                          <a:cs typeface="Tahoma"/>
                        </a:rPr>
                        <a:t>term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</a:pPr>
                      <a:r>
                        <a:rPr dirty="0" sz="1500" spc="-10" b="1">
                          <a:latin typeface="Tahoma"/>
                          <a:cs typeface="Tahoma"/>
                        </a:rPr>
                        <a:t>estimate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ts val="1780"/>
                        </a:lnSpc>
                      </a:pPr>
                      <a:r>
                        <a:rPr dirty="0" sz="1500" spc="-10" b="1">
                          <a:latin typeface="Tahoma"/>
                          <a:cs typeface="Tahoma"/>
                        </a:rPr>
                        <a:t>std.error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780"/>
                        </a:lnSpc>
                      </a:pPr>
                      <a:r>
                        <a:rPr dirty="0" sz="1500" spc="-10" b="1">
                          <a:latin typeface="Tahoma"/>
                          <a:cs typeface="Tahoma"/>
                        </a:rPr>
                        <a:t>statistic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2710">
                        <a:lnSpc>
                          <a:spcPts val="1780"/>
                        </a:lnSpc>
                      </a:pPr>
                      <a:r>
                        <a:rPr dirty="0" sz="1500" spc="-10" b="1">
                          <a:latin typeface="Tahoma"/>
                          <a:cs typeface="Tahoma"/>
                        </a:rPr>
                        <a:t>p.value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0480">
                        <a:lnSpc>
                          <a:spcPts val="1780"/>
                        </a:lnSpc>
                      </a:pPr>
                      <a:r>
                        <a:rPr dirty="0" sz="1500" spc="-10" b="1">
                          <a:latin typeface="Tahoma"/>
                          <a:cs typeface="Tahoma"/>
                        </a:rPr>
                        <a:t>conf.low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780"/>
                        </a:lnSpc>
                      </a:pPr>
                      <a:r>
                        <a:rPr dirty="0" sz="1500" spc="-10" b="1">
                          <a:latin typeface="Tahoma"/>
                          <a:cs typeface="Tahoma"/>
                        </a:rPr>
                        <a:t>conf.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00" spc="-10">
                          <a:latin typeface="Tahoma"/>
                          <a:cs typeface="Tahoma"/>
                        </a:rPr>
                        <a:t>(Intercept)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4127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00" spc="-10">
                          <a:latin typeface="Tahoma"/>
                          <a:cs typeface="Tahoma"/>
                        </a:rPr>
                        <a:t>3.520190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4127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00" spc="-10">
                          <a:latin typeface="Tahoma"/>
                          <a:cs typeface="Tahoma"/>
                        </a:rPr>
                        <a:t>1.1502372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4127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00" spc="-10">
                          <a:latin typeface="Tahoma"/>
                          <a:cs typeface="Tahoma"/>
                        </a:rPr>
                        <a:t>3.060403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4127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19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00" spc="-10">
                          <a:latin typeface="Tahoma"/>
                          <a:cs typeface="Tahoma"/>
                        </a:rPr>
                        <a:t>0.0023911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4127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9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00" spc="-10">
                          <a:latin typeface="Tahoma"/>
                          <a:cs typeface="Tahoma"/>
                        </a:rPr>
                        <a:t>1.257493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4127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00" spc="-20">
                          <a:latin typeface="Tahoma"/>
                          <a:cs typeface="Tahoma"/>
                        </a:rPr>
                        <a:t>5.782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4127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300" spc="-10">
                          <a:latin typeface="Tahoma"/>
                          <a:cs typeface="Tahoma"/>
                        </a:rPr>
                        <a:t>pos_psy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47625">
                    <a:lnT w="63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8B8B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300" spc="-10">
                          <a:latin typeface="Tahoma"/>
                          <a:cs typeface="Tahoma"/>
                        </a:rPr>
                        <a:t>2.287165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47625">
                    <a:lnT w="63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8B8B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300" spc="-10">
                          <a:latin typeface="Tahoma"/>
                          <a:cs typeface="Tahoma"/>
                        </a:rPr>
                        <a:t>0.3149414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47625">
                    <a:lnT w="63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8B8B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300" spc="-10">
                          <a:latin typeface="Tahoma"/>
                          <a:cs typeface="Tahoma"/>
                        </a:rPr>
                        <a:t>7.262193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47625">
                    <a:lnT w="63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8B8B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19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300" spc="-10">
                          <a:latin typeface="Tahoma"/>
                          <a:cs typeface="Tahoma"/>
                        </a:rPr>
                        <a:t>0.0000000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47625">
                    <a:lnT w="63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8B8B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9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300" spc="-10">
                          <a:latin typeface="Tahoma"/>
                          <a:cs typeface="Tahoma"/>
                        </a:rPr>
                        <a:t>1.667626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47625">
                    <a:lnT w="63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8B8B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300" spc="-20">
                          <a:latin typeface="Tahoma"/>
                          <a:cs typeface="Tahoma"/>
                        </a:rPr>
                        <a:t>2.906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4762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8B8B8B"/>
                      </a:solidFill>
                      <a:prstDash val="solid"/>
                    </a:lnT>
                    <a:lnB w="57150">
                      <a:solidFill>
                        <a:srgbClr val="8B8B8B"/>
                      </a:solidFill>
                      <a:prstDash val="soli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8B8B8B"/>
                      </a:solidFill>
                      <a:prstDash val="solid"/>
                    </a:lnT>
                    <a:lnB w="57150">
                      <a:solidFill>
                        <a:srgbClr val="8B8B8B"/>
                      </a:solidFill>
                      <a:prstDash val="soli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8B8B8B"/>
                      </a:solidFill>
                      <a:prstDash val="solid"/>
                    </a:lnT>
                    <a:lnB w="57150">
                      <a:solidFill>
                        <a:srgbClr val="8B8B8B"/>
                      </a:solidFill>
                      <a:prstDash val="soli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8B8B8B"/>
                      </a:solidFill>
                      <a:prstDash val="solid"/>
                    </a:lnT>
                    <a:lnB w="57150">
                      <a:solidFill>
                        <a:srgbClr val="8B8B8B"/>
                      </a:solidFill>
                      <a:prstDash val="soli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8B8B8B"/>
                      </a:solidFill>
                      <a:prstDash val="solid"/>
                    </a:lnT>
                    <a:lnB w="57150">
                      <a:solidFill>
                        <a:srgbClr val="8B8B8B"/>
                      </a:solidFill>
                      <a:prstDash val="soli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8B8B8B"/>
                      </a:solidFill>
                      <a:prstDash val="solid"/>
                    </a:lnT>
                    <a:lnB w="57150">
                      <a:solidFill>
                        <a:srgbClr val="8B8B8B"/>
                      </a:solidFill>
                      <a:prstDash val="soli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BFBFB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818455" y="730260"/>
            <a:ext cx="15189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0" b="1">
                <a:latin typeface="Tahoma"/>
                <a:cs typeface="Tahoma"/>
              </a:rPr>
              <a:t>Where’s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95" b="1">
                <a:latin typeface="Tahoma"/>
                <a:cs typeface="Tahoma"/>
              </a:rPr>
              <a:t>the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105" b="1">
                <a:latin typeface="Tahoma"/>
                <a:cs typeface="Tahoma"/>
              </a:rPr>
              <a:t>CI?!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79449" y="224789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52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93055" y="2044188"/>
            <a:ext cx="5237480" cy="66040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5"/>
              </a:spcBef>
            </a:pPr>
            <a:r>
              <a:rPr dirty="0" baseline="2136" sz="1950" spc="-82">
                <a:latin typeface="Tahoma"/>
                <a:cs typeface="Tahoma"/>
              </a:rPr>
              <a:t>Is</a:t>
            </a:r>
            <a:r>
              <a:rPr dirty="0" baseline="2136" sz="1950" spc="-17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there</a:t>
            </a:r>
            <a:r>
              <a:rPr dirty="0" baseline="2136" sz="1950" spc="-172">
                <a:latin typeface="Tahoma"/>
                <a:cs typeface="Tahoma"/>
              </a:rPr>
              <a:t> </a:t>
            </a:r>
            <a:r>
              <a:rPr dirty="0" baseline="2136" sz="1950" spc="-30">
                <a:latin typeface="Tahoma"/>
                <a:cs typeface="Tahoma"/>
              </a:rPr>
              <a:t>much</a:t>
            </a:r>
            <a:r>
              <a:rPr dirty="0" baseline="2136" sz="1950" spc="-17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uncertainty</a:t>
            </a:r>
            <a:r>
              <a:rPr dirty="0" baseline="2136" sz="1950" spc="-165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in</a:t>
            </a:r>
            <a:r>
              <a:rPr dirty="0" baseline="2136" sz="1950" spc="-17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the</a:t>
            </a:r>
            <a:r>
              <a:rPr dirty="0" baseline="2136" sz="1950" spc="-172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estimate</a:t>
            </a:r>
            <a:r>
              <a:rPr dirty="0" baseline="2136" sz="1950" spc="-165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of</a:t>
            </a:r>
            <a:r>
              <a:rPr dirty="0" baseline="2136" sz="1950" spc="-172">
                <a:latin typeface="Tahoma"/>
                <a:cs typeface="Tahoma"/>
              </a:rPr>
              <a:t> </a:t>
            </a:r>
            <a:r>
              <a:rPr dirty="0" sz="1450" spc="-135" i="1">
                <a:latin typeface="Arial"/>
                <a:cs typeface="Arial"/>
              </a:rPr>
              <a:t>b</a:t>
            </a:r>
            <a:r>
              <a:rPr dirty="0" baseline="-8771" sz="1425" spc="-202">
                <a:latin typeface="Tahoma"/>
                <a:cs typeface="Tahoma"/>
              </a:rPr>
              <a:t>1 </a:t>
            </a:r>
            <a:r>
              <a:rPr dirty="0" baseline="2136" sz="1950" spc="-202">
                <a:latin typeface="Tahoma"/>
                <a:cs typeface="Tahoma"/>
              </a:rPr>
              <a:t>,</a:t>
            </a:r>
            <a:r>
              <a:rPr dirty="0" baseline="2136" sz="1950" spc="-165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according</a:t>
            </a:r>
            <a:r>
              <a:rPr dirty="0" baseline="2136" sz="1950" spc="-17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to</a:t>
            </a:r>
            <a:r>
              <a:rPr dirty="0" baseline="2136" sz="1950" spc="-172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the</a:t>
            </a:r>
            <a:r>
              <a:rPr dirty="0" baseline="2136" sz="1950" spc="-165">
                <a:latin typeface="Tahoma"/>
                <a:cs typeface="Tahoma"/>
              </a:rPr>
              <a:t> </a:t>
            </a:r>
            <a:r>
              <a:rPr dirty="0" baseline="2136" sz="1950" spc="-37">
                <a:latin typeface="Tahoma"/>
                <a:cs typeface="Tahoma"/>
              </a:rPr>
              <a:t>CI?</a:t>
            </a:r>
            <a:r>
              <a:rPr dirty="0" baseline="2136" sz="1950" spc="-172">
                <a:latin typeface="Tahoma"/>
                <a:cs typeface="Tahoma"/>
              </a:rPr>
              <a:t> </a:t>
            </a:r>
            <a:r>
              <a:rPr dirty="0" baseline="1915" sz="2175" spc="487">
                <a:latin typeface="Segoe UI Symbol"/>
                <a:cs typeface="Segoe UI Symbol"/>
              </a:rPr>
              <a:t>🤔</a:t>
            </a:r>
            <a:endParaRPr baseline="1915" sz="2175">
              <a:latin typeface="Segoe UI Symbol"/>
              <a:cs typeface="Segoe UI Symbol"/>
            </a:endParaRPr>
          </a:p>
          <a:p>
            <a:pPr marL="38100">
              <a:lnSpc>
                <a:spcPct val="100000"/>
              </a:lnSpc>
              <a:spcBef>
                <a:spcPts val="760"/>
              </a:spcBef>
            </a:pPr>
            <a:r>
              <a:rPr dirty="0" sz="1300">
                <a:latin typeface="Tahoma"/>
                <a:cs typeface="Tahoma"/>
              </a:rPr>
              <a:t>What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can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infer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about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statistical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significance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11695" sz="1425" spc="-127">
                <a:latin typeface="Tahoma"/>
                <a:cs typeface="Tahoma"/>
              </a:rPr>
              <a:t>1</a:t>
            </a:r>
            <a:r>
              <a:rPr dirty="0" baseline="-11695" sz="1425" spc="2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from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CI?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450" spc="325">
                <a:latin typeface="Segoe UI Symbol"/>
                <a:cs typeface="Segoe UI Symbol"/>
              </a:rPr>
              <a:t>🤔</a:t>
            </a:r>
            <a:endParaRPr sz="1450">
              <a:latin typeface="Segoe UI Symbol"/>
              <a:cs typeface="Segoe UI Symbo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79449" y="257174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3055" y="712056"/>
            <a:ext cx="1746885" cy="292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750" spc="-105" i="1">
                <a:latin typeface="Arial"/>
                <a:cs typeface="Arial"/>
              </a:rPr>
              <a:t>b</a:t>
            </a:r>
            <a:r>
              <a:rPr dirty="0" baseline="-9661" sz="1725" spc="-157">
                <a:latin typeface="Tahoma"/>
                <a:cs typeface="Tahoma"/>
              </a:rPr>
              <a:t>1</a:t>
            </a:r>
            <a:r>
              <a:rPr dirty="0" baseline="-9661" sz="1725" spc="142">
                <a:latin typeface="Tahoma"/>
                <a:cs typeface="Tahoma"/>
              </a:rPr>
              <a:t> </a:t>
            </a:r>
            <a:r>
              <a:rPr dirty="0" sz="1600" spc="-135" b="1">
                <a:latin typeface="Tahoma"/>
                <a:cs typeface="Tahoma"/>
              </a:rPr>
              <a:t>as</a:t>
            </a:r>
            <a:r>
              <a:rPr dirty="0" sz="1600" spc="-160" b="1">
                <a:latin typeface="Tahoma"/>
                <a:cs typeface="Tahoma"/>
              </a:rPr>
              <a:t> </a:t>
            </a:r>
            <a:r>
              <a:rPr dirty="0" sz="1600" spc="-130" b="1">
                <a:latin typeface="Tahoma"/>
                <a:cs typeface="Tahoma"/>
              </a:rPr>
              <a:t>an</a:t>
            </a:r>
            <a:r>
              <a:rPr dirty="0" sz="1600" spc="-160" b="1">
                <a:latin typeface="Tahoma"/>
                <a:cs typeface="Tahoma"/>
              </a:rPr>
              <a:t> </a:t>
            </a:r>
            <a:r>
              <a:rPr dirty="0" sz="1600" spc="-80" b="1">
                <a:latin typeface="Tahoma"/>
                <a:cs typeface="Tahoma"/>
              </a:rPr>
              <a:t>Effect</a:t>
            </a:r>
            <a:r>
              <a:rPr dirty="0" sz="1600" spc="-160" b="1">
                <a:latin typeface="Tahoma"/>
                <a:cs typeface="Tahoma"/>
              </a:rPr>
              <a:t> </a:t>
            </a:r>
            <a:r>
              <a:rPr dirty="0" sz="1600" spc="-35" b="1">
                <a:latin typeface="Tahoma"/>
                <a:cs typeface="Tahoma"/>
              </a:rPr>
              <a:t>Size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79449" y="375920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52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9449" y="410845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33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3450" y="441325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79449" y="471805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381"/>
                </a:lnTo>
                <a:lnTo>
                  <a:pt x="0" y="32321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21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33450" y="502285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93055" y="3659779"/>
            <a:ext cx="6137275" cy="14922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value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40" i="1">
                <a:latin typeface="Lucida Sans"/>
                <a:cs typeface="Lucida Sans"/>
              </a:rPr>
              <a:t>b</a:t>
            </a:r>
            <a:r>
              <a:rPr dirty="0" baseline="-15151" sz="1650" spc="-60">
                <a:latin typeface="Tahoma"/>
                <a:cs typeface="Tahoma"/>
              </a:rPr>
              <a:t>1</a:t>
            </a:r>
            <a:r>
              <a:rPr dirty="0" baseline="-15151" sz="1650" spc="-97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also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useful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interpretable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value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by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itself</a:t>
            </a:r>
            <a:endParaRPr sz="1300">
              <a:latin typeface="Tahoma"/>
              <a:cs typeface="Tahoma"/>
            </a:endParaRPr>
          </a:p>
          <a:p>
            <a:pPr marL="292100" marR="307975" indent="-254000">
              <a:lnSpc>
                <a:spcPct val="144200"/>
              </a:lnSpc>
              <a:spcBef>
                <a:spcPts val="500"/>
              </a:spcBef>
            </a:pPr>
            <a:r>
              <a:rPr dirty="0" sz="1300" spc="-35">
                <a:latin typeface="Tahoma"/>
                <a:cs typeface="Tahoma"/>
              </a:rPr>
              <a:t>It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can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tell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55" b="1">
                <a:solidFill>
                  <a:srgbClr val="1C4189"/>
                </a:solidFill>
                <a:latin typeface="Tahoma"/>
                <a:cs typeface="Tahoma"/>
              </a:rPr>
              <a:t>direction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relationship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between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predictor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outcome </a:t>
            </a:r>
            <a:r>
              <a:rPr dirty="0" sz="1300" spc="-55">
                <a:latin typeface="Tahoma"/>
                <a:cs typeface="Tahoma"/>
              </a:rPr>
              <a:t>Is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direction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relationship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positive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or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negative?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450" spc="325">
                <a:latin typeface="Segoe UI Symbol"/>
                <a:cs typeface="Segoe UI Symbol"/>
              </a:rPr>
              <a:t>🤔</a:t>
            </a:r>
            <a:endParaRPr sz="1450">
              <a:latin typeface="Segoe UI Symbol"/>
              <a:cs typeface="Segoe UI Symbol"/>
            </a:endParaRPr>
          </a:p>
          <a:p>
            <a:pPr marL="292100" marR="30480" indent="-254000">
              <a:lnSpc>
                <a:spcPts val="2400"/>
              </a:lnSpc>
              <a:spcBef>
                <a:spcPts val="80"/>
              </a:spcBef>
            </a:pPr>
            <a:r>
              <a:rPr dirty="0" sz="1300" spc="-35">
                <a:latin typeface="Tahoma"/>
                <a:cs typeface="Tahoma"/>
              </a:rPr>
              <a:t>It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can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also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tell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strength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relationship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between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predictor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outcome </a:t>
            </a:r>
            <a:r>
              <a:rPr dirty="0" sz="1300" spc="70">
                <a:latin typeface="Tahoma"/>
                <a:cs typeface="Tahoma"/>
              </a:rPr>
              <a:t>More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on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this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next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week!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945455" y="1298595"/>
            <a:ext cx="2980055" cy="278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Courier New"/>
                <a:cs typeface="Courier New"/>
              </a:rPr>
              <a:t>Call: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>
                <a:latin typeface="Courier New"/>
                <a:cs typeface="Courier New"/>
              </a:rPr>
              <a:t>lm(formula</a:t>
            </a:r>
            <a:r>
              <a:rPr dirty="0" sz="800" spc="8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=</a:t>
            </a:r>
            <a:r>
              <a:rPr dirty="0" sz="800" spc="9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sleep</a:t>
            </a:r>
            <a:r>
              <a:rPr dirty="0" sz="800" spc="9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~</a:t>
            </a:r>
            <a:r>
              <a:rPr dirty="0" sz="800" spc="9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pos_psy,</a:t>
            </a:r>
            <a:r>
              <a:rPr dirty="0" sz="800" spc="9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data</a:t>
            </a:r>
            <a:r>
              <a:rPr dirty="0" sz="800" spc="9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=</a:t>
            </a:r>
            <a:r>
              <a:rPr dirty="0" sz="800" spc="95">
                <a:latin typeface="Courier New"/>
                <a:cs typeface="Courier New"/>
              </a:rPr>
              <a:t> </a:t>
            </a:r>
            <a:r>
              <a:rPr dirty="0" sz="800" spc="-10">
                <a:latin typeface="Courier New"/>
                <a:cs typeface="Courier New"/>
              </a:rPr>
              <a:t>sleep_tib)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45455" y="1673245"/>
            <a:ext cx="1471930" cy="405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Courier New"/>
                <a:cs typeface="Courier New"/>
              </a:rPr>
              <a:t>Residuals:</a:t>
            </a:r>
            <a:endParaRPr sz="8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40"/>
              </a:spcBef>
              <a:tabLst>
                <a:tab pos="565150" algn="l"/>
              </a:tabLst>
            </a:pPr>
            <a:r>
              <a:rPr dirty="0" sz="800" spc="-25">
                <a:latin typeface="Courier New"/>
                <a:cs typeface="Courier New"/>
              </a:rPr>
              <a:t>Min</a:t>
            </a:r>
            <a:r>
              <a:rPr dirty="0" sz="800">
                <a:latin typeface="Courier New"/>
                <a:cs typeface="Courier New"/>
              </a:rPr>
              <a:t>	1Q</a:t>
            </a:r>
            <a:r>
              <a:rPr dirty="0" sz="800" spc="30">
                <a:latin typeface="Courier New"/>
                <a:cs typeface="Courier New"/>
              </a:rPr>
              <a:t>  </a:t>
            </a:r>
            <a:r>
              <a:rPr dirty="0" sz="800" spc="-10">
                <a:latin typeface="Courier New"/>
                <a:cs typeface="Courier New"/>
              </a:rPr>
              <a:t>Median</a:t>
            </a:r>
            <a:endParaRPr sz="8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40"/>
              </a:spcBef>
              <a:tabLst>
                <a:tab pos="1130935" algn="l"/>
              </a:tabLst>
            </a:pPr>
            <a:r>
              <a:rPr dirty="0" sz="800">
                <a:latin typeface="Courier New"/>
                <a:cs typeface="Courier New"/>
              </a:rPr>
              <a:t>-12.526</a:t>
            </a:r>
            <a:r>
              <a:rPr dirty="0" sz="800" spc="85">
                <a:latin typeface="Courier New"/>
                <a:cs typeface="Courier New"/>
              </a:rPr>
              <a:t>  </a:t>
            </a:r>
            <a:r>
              <a:rPr dirty="0" sz="800">
                <a:latin typeface="Courier New"/>
                <a:cs typeface="Courier New"/>
              </a:rPr>
              <a:t>-</a:t>
            </a:r>
            <a:r>
              <a:rPr dirty="0" sz="800" spc="-10">
                <a:latin typeface="Courier New"/>
                <a:cs typeface="Courier New"/>
              </a:rPr>
              <a:t>1.706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10">
                <a:latin typeface="Courier New"/>
                <a:cs typeface="Courier New"/>
              </a:rPr>
              <a:t>0.408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79944" y="1800245"/>
            <a:ext cx="843280" cy="278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5"/>
              </a:spcBef>
              <a:tabLst>
                <a:tab pos="641350" algn="l"/>
              </a:tabLst>
            </a:pPr>
            <a:r>
              <a:rPr dirty="0" sz="800" spc="-25">
                <a:latin typeface="Courier New"/>
                <a:cs typeface="Courier New"/>
              </a:rPr>
              <a:t>3Q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25">
                <a:latin typeface="Courier New"/>
                <a:cs typeface="Courier New"/>
              </a:rPr>
              <a:t>Max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514984" algn="l"/>
              </a:tabLst>
            </a:pPr>
            <a:r>
              <a:rPr dirty="0" sz="800" spc="-10">
                <a:latin typeface="Courier New"/>
                <a:cs typeface="Courier New"/>
              </a:rPr>
              <a:t>1.978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10">
                <a:latin typeface="Courier New"/>
                <a:cs typeface="Courier New"/>
              </a:rPr>
              <a:t>5.389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5455" y="2174895"/>
            <a:ext cx="3043555" cy="278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Courier New"/>
                <a:cs typeface="Courier New"/>
              </a:rPr>
              <a:t>Coefficients:</a:t>
            </a:r>
            <a:endParaRPr sz="800">
              <a:latin typeface="Courier New"/>
              <a:cs typeface="Courier New"/>
            </a:endParaRPr>
          </a:p>
          <a:p>
            <a:pPr marL="767080">
              <a:lnSpc>
                <a:spcPct val="100000"/>
              </a:lnSpc>
              <a:spcBef>
                <a:spcPts val="40"/>
              </a:spcBef>
            </a:pPr>
            <a:r>
              <a:rPr dirty="0" sz="800">
                <a:latin typeface="Courier New"/>
                <a:cs typeface="Courier New"/>
              </a:rPr>
              <a:t>Estimate</a:t>
            </a:r>
            <a:r>
              <a:rPr dirty="0" sz="800" spc="9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Std.</a:t>
            </a:r>
            <a:r>
              <a:rPr dirty="0" sz="800" spc="9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Error</a:t>
            </a:r>
            <a:r>
              <a:rPr dirty="0" sz="800" spc="10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t</a:t>
            </a:r>
            <a:r>
              <a:rPr dirty="0" sz="800" spc="9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value</a:t>
            </a:r>
            <a:r>
              <a:rPr dirty="0" sz="800" spc="100">
                <a:latin typeface="Courier New"/>
                <a:cs typeface="Courier New"/>
              </a:rPr>
              <a:t> </a:t>
            </a:r>
            <a:r>
              <a:rPr dirty="0" sz="800" spc="-10">
                <a:latin typeface="Courier New"/>
                <a:cs typeface="Courier New"/>
              </a:rPr>
              <a:t>Pr(&gt;|t|)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5455" y="2428895"/>
            <a:ext cx="1282700" cy="278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92175" algn="l"/>
              </a:tabLst>
            </a:pPr>
            <a:r>
              <a:rPr dirty="0" sz="800" spc="-10">
                <a:latin typeface="Courier New"/>
                <a:cs typeface="Courier New"/>
              </a:rPr>
              <a:t>(Intercept)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10">
                <a:latin typeface="Courier New"/>
                <a:cs typeface="Courier New"/>
              </a:rPr>
              <a:t>3.5202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892175" algn="l"/>
              </a:tabLst>
            </a:pPr>
            <a:r>
              <a:rPr dirty="0" sz="800" spc="-10">
                <a:latin typeface="Courier New"/>
                <a:cs typeface="Courier New"/>
              </a:rPr>
              <a:t>pos_psy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10">
                <a:latin typeface="Courier New"/>
                <a:cs typeface="Courier New"/>
              </a:rPr>
              <a:t>2.2872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517079" y="2428895"/>
            <a:ext cx="1722755" cy="278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77850" algn="l"/>
              </a:tabLst>
            </a:pPr>
            <a:r>
              <a:rPr dirty="0" sz="800" spc="-10">
                <a:latin typeface="Courier New"/>
                <a:cs typeface="Courier New"/>
              </a:rPr>
              <a:t>1.1502</a:t>
            </a:r>
            <a:r>
              <a:rPr dirty="0" sz="800">
                <a:latin typeface="Courier New"/>
                <a:cs typeface="Courier New"/>
              </a:rPr>
              <a:t>	3.060</a:t>
            </a:r>
            <a:r>
              <a:rPr dirty="0" sz="800" spc="85">
                <a:latin typeface="Courier New"/>
                <a:cs typeface="Courier New"/>
              </a:rPr>
              <a:t>  </a:t>
            </a:r>
            <a:r>
              <a:rPr dirty="0" sz="800">
                <a:latin typeface="Courier New"/>
                <a:cs typeface="Courier New"/>
              </a:rPr>
              <a:t>0.00239</a:t>
            </a:r>
            <a:r>
              <a:rPr dirty="0" sz="800" spc="90">
                <a:latin typeface="Courier New"/>
                <a:cs typeface="Courier New"/>
              </a:rPr>
              <a:t> </a:t>
            </a:r>
            <a:r>
              <a:rPr dirty="0" sz="800" spc="-25">
                <a:latin typeface="Courier New"/>
                <a:cs typeface="Courier New"/>
              </a:rPr>
              <a:t>**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577850" algn="l"/>
              </a:tabLst>
            </a:pPr>
            <a:r>
              <a:rPr dirty="0" sz="800" spc="-10">
                <a:latin typeface="Courier New"/>
                <a:cs typeface="Courier New"/>
              </a:rPr>
              <a:t>0.3149</a:t>
            </a:r>
            <a:r>
              <a:rPr dirty="0" sz="800">
                <a:latin typeface="Courier New"/>
                <a:cs typeface="Courier New"/>
              </a:rPr>
              <a:t>	7.262</a:t>
            </a:r>
            <a:r>
              <a:rPr dirty="0" sz="800" spc="13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2.74e-12</a:t>
            </a:r>
            <a:r>
              <a:rPr dirty="0" sz="800" spc="135">
                <a:latin typeface="Courier New"/>
                <a:cs typeface="Courier New"/>
              </a:rPr>
              <a:t> </a:t>
            </a:r>
            <a:r>
              <a:rPr dirty="0" sz="800" spc="-25">
                <a:latin typeface="Courier New"/>
                <a:cs typeface="Courier New"/>
              </a:rPr>
              <a:t>***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45455" y="2682895"/>
            <a:ext cx="3923029" cy="7797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125"/>
              </a:spcBef>
            </a:pPr>
            <a:r>
              <a:rPr dirty="0" sz="800">
                <a:latin typeface="Courier New"/>
                <a:cs typeface="Courier New"/>
              </a:rPr>
              <a:t>--</a:t>
            </a:r>
            <a:r>
              <a:rPr dirty="0" sz="800" spc="-50">
                <a:latin typeface="Courier New"/>
                <a:cs typeface="Courier New"/>
              </a:rPr>
              <a:t>-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00">
                <a:latin typeface="Courier New"/>
                <a:cs typeface="Courier New"/>
              </a:rPr>
              <a:t>Signif.</a:t>
            </a:r>
            <a:r>
              <a:rPr dirty="0" sz="800" spc="7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codes:</a:t>
            </a:r>
            <a:r>
              <a:rPr dirty="0" sz="800" spc="75">
                <a:latin typeface="Courier New"/>
                <a:cs typeface="Courier New"/>
              </a:rPr>
              <a:t>  </a:t>
            </a:r>
            <a:r>
              <a:rPr dirty="0" sz="800">
                <a:latin typeface="Courier New"/>
                <a:cs typeface="Courier New"/>
              </a:rPr>
              <a:t>0</a:t>
            </a:r>
            <a:r>
              <a:rPr dirty="0" sz="800" spc="8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'***'</a:t>
            </a:r>
            <a:r>
              <a:rPr dirty="0" sz="800" spc="7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0.001</a:t>
            </a:r>
            <a:r>
              <a:rPr dirty="0" sz="800" spc="7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'**'</a:t>
            </a:r>
            <a:r>
              <a:rPr dirty="0" sz="800" spc="7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0.01</a:t>
            </a:r>
            <a:r>
              <a:rPr dirty="0" sz="800" spc="7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'*'</a:t>
            </a:r>
            <a:r>
              <a:rPr dirty="0" sz="800" spc="7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0.05</a:t>
            </a:r>
            <a:r>
              <a:rPr dirty="0" sz="800" spc="7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'.'</a:t>
            </a:r>
            <a:r>
              <a:rPr dirty="0" sz="800" spc="7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0.1</a:t>
            </a:r>
            <a:r>
              <a:rPr dirty="0" sz="800" spc="7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'</a:t>
            </a:r>
            <a:r>
              <a:rPr dirty="0" sz="800" spc="7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'</a:t>
            </a:r>
            <a:r>
              <a:rPr dirty="0" sz="800" spc="75">
                <a:latin typeface="Courier New"/>
                <a:cs typeface="Courier New"/>
              </a:rPr>
              <a:t> </a:t>
            </a:r>
            <a:r>
              <a:rPr dirty="0" sz="800" spc="-50"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800">
              <a:latin typeface="Courier New"/>
              <a:cs typeface="Courier New"/>
            </a:endParaRPr>
          </a:p>
          <a:p>
            <a:pPr marL="12700" marR="193675">
              <a:lnSpc>
                <a:spcPct val="104200"/>
              </a:lnSpc>
              <a:tabLst>
                <a:tab pos="2023745" algn="l"/>
              </a:tabLst>
            </a:pPr>
            <a:r>
              <a:rPr dirty="0" sz="800">
                <a:latin typeface="Courier New"/>
                <a:cs typeface="Courier New"/>
              </a:rPr>
              <a:t>Residual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standard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error:</a:t>
            </a:r>
            <a:r>
              <a:rPr dirty="0" sz="800" spc="11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2.855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on</a:t>
            </a:r>
            <a:r>
              <a:rPr dirty="0" sz="800" spc="11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331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degrees</a:t>
            </a:r>
            <a:r>
              <a:rPr dirty="0" sz="800" spc="11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of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 spc="-10">
                <a:latin typeface="Courier New"/>
                <a:cs typeface="Courier New"/>
              </a:rPr>
              <a:t>freedom </a:t>
            </a:r>
            <a:r>
              <a:rPr dirty="0" sz="800">
                <a:latin typeface="Courier New"/>
                <a:cs typeface="Courier New"/>
              </a:rPr>
              <a:t>Multiple</a:t>
            </a:r>
            <a:r>
              <a:rPr dirty="0" sz="800" spc="12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R-squared:</a:t>
            </a:r>
            <a:r>
              <a:rPr dirty="0" sz="800" spc="125">
                <a:latin typeface="Courier New"/>
                <a:cs typeface="Courier New"/>
              </a:rPr>
              <a:t>  </a:t>
            </a:r>
            <a:r>
              <a:rPr dirty="0" sz="800" spc="-10">
                <a:latin typeface="Courier New"/>
                <a:cs typeface="Courier New"/>
              </a:rPr>
              <a:t>0.1374,</a:t>
            </a:r>
            <a:r>
              <a:rPr dirty="0" sz="800">
                <a:latin typeface="Courier New"/>
                <a:cs typeface="Courier New"/>
              </a:rPr>
              <a:t>	Adjusted</a:t>
            </a:r>
            <a:r>
              <a:rPr dirty="0" sz="800" spc="12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R-squared:</a:t>
            </a:r>
            <a:r>
              <a:rPr dirty="0" sz="800" spc="125">
                <a:latin typeface="Courier New"/>
                <a:cs typeface="Courier New"/>
              </a:rPr>
              <a:t>  </a:t>
            </a:r>
            <a:r>
              <a:rPr dirty="0" sz="800" spc="-10">
                <a:latin typeface="Courier New"/>
                <a:cs typeface="Courier New"/>
              </a:rPr>
              <a:t>0.1348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>
                <a:latin typeface="Courier New"/>
                <a:cs typeface="Courier New"/>
              </a:rPr>
              <a:t>F-statistic:</a:t>
            </a:r>
            <a:r>
              <a:rPr dirty="0" sz="800" spc="10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52.74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on</a:t>
            </a:r>
            <a:r>
              <a:rPr dirty="0" sz="800" spc="10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1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and</a:t>
            </a:r>
            <a:r>
              <a:rPr dirty="0" sz="800" spc="100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331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DF,</a:t>
            </a:r>
            <a:r>
              <a:rPr dirty="0" sz="800" spc="105">
                <a:latin typeface="Courier New"/>
                <a:cs typeface="Courier New"/>
              </a:rPr>
              <a:t>  </a:t>
            </a:r>
            <a:r>
              <a:rPr dirty="0" sz="800">
                <a:latin typeface="Courier New"/>
                <a:cs typeface="Courier New"/>
              </a:rPr>
              <a:t>p-value:</a:t>
            </a:r>
            <a:r>
              <a:rPr dirty="0" sz="800" spc="105">
                <a:latin typeface="Courier New"/>
                <a:cs typeface="Courier New"/>
              </a:rPr>
              <a:t> </a:t>
            </a:r>
            <a:r>
              <a:rPr dirty="0" sz="800">
                <a:latin typeface="Courier New"/>
                <a:cs typeface="Courier New"/>
              </a:rPr>
              <a:t>2.744e-</a:t>
            </a:r>
            <a:r>
              <a:rPr dirty="0" sz="800" spc="-25">
                <a:latin typeface="Courier New"/>
                <a:cs typeface="Courier New"/>
              </a:rPr>
              <a:t>12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42633" y="3467113"/>
            <a:ext cx="6167755" cy="12065"/>
          </a:xfrm>
          <a:custGeom>
            <a:avLst/>
            <a:gdLst/>
            <a:ahLst/>
            <a:cxnLst/>
            <a:rect l="l" t="t" r="r" b="b"/>
            <a:pathLst>
              <a:path w="6167755" h="12064">
                <a:moveTo>
                  <a:pt x="14616" y="6510"/>
                </a:moveTo>
                <a:lnTo>
                  <a:pt x="0" y="2855"/>
                </a:lnTo>
                <a:lnTo>
                  <a:pt x="582" y="2272"/>
                </a:lnTo>
                <a:lnTo>
                  <a:pt x="6070" y="0"/>
                </a:lnTo>
                <a:lnTo>
                  <a:pt x="6157262" y="0"/>
                </a:lnTo>
                <a:lnTo>
                  <a:pt x="6162750" y="2272"/>
                </a:lnTo>
                <a:lnTo>
                  <a:pt x="6166835" y="6357"/>
                </a:lnTo>
                <a:lnTo>
                  <a:pt x="14616" y="6357"/>
                </a:lnTo>
                <a:lnTo>
                  <a:pt x="14616" y="6510"/>
                </a:lnTo>
                <a:close/>
              </a:path>
              <a:path w="6167755" h="12064">
                <a:moveTo>
                  <a:pt x="6163117" y="11628"/>
                </a:moveTo>
                <a:lnTo>
                  <a:pt x="6159500" y="8011"/>
                </a:lnTo>
                <a:lnTo>
                  <a:pt x="6155508" y="6357"/>
                </a:lnTo>
                <a:lnTo>
                  <a:pt x="6166835" y="6357"/>
                </a:lnTo>
                <a:lnTo>
                  <a:pt x="6167612" y="7135"/>
                </a:lnTo>
                <a:lnTo>
                  <a:pt x="6163117" y="1162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31850" y="3469843"/>
            <a:ext cx="6184900" cy="1934210"/>
            <a:chOff x="831850" y="3469843"/>
            <a:chExt cx="6184900" cy="1934210"/>
          </a:xfrm>
        </p:grpSpPr>
        <p:sp>
          <p:nvSpPr>
            <p:cNvPr id="4" name="object 4" descr=""/>
            <p:cNvSpPr/>
            <p:nvPr/>
          </p:nvSpPr>
          <p:spPr>
            <a:xfrm>
              <a:off x="842632" y="3473957"/>
              <a:ext cx="6174740" cy="1930400"/>
            </a:xfrm>
            <a:custGeom>
              <a:avLst/>
              <a:gdLst/>
              <a:ahLst/>
              <a:cxnLst/>
              <a:rect l="l" t="t" r="r" b="b"/>
              <a:pathLst>
                <a:path w="6174740" h="1930400">
                  <a:moveTo>
                    <a:pt x="6174117" y="10033"/>
                  </a:moveTo>
                  <a:lnTo>
                    <a:pt x="6171831" y="4546"/>
                  </a:lnTo>
                  <a:lnTo>
                    <a:pt x="6167285" y="0"/>
                  </a:lnTo>
                  <a:lnTo>
                    <a:pt x="6162789" y="4495"/>
                  </a:lnTo>
                  <a:lnTo>
                    <a:pt x="6166104" y="7810"/>
                  </a:lnTo>
                  <a:lnTo>
                    <a:pt x="6167767" y="11798"/>
                  </a:lnTo>
                  <a:lnTo>
                    <a:pt x="6167767" y="1911337"/>
                  </a:lnTo>
                  <a:lnTo>
                    <a:pt x="6166104" y="1915325"/>
                  </a:lnTo>
                  <a:lnTo>
                    <a:pt x="6163107" y="1918322"/>
                  </a:lnTo>
                  <a:lnTo>
                    <a:pt x="6162789" y="1918639"/>
                  </a:lnTo>
                  <a:lnTo>
                    <a:pt x="6159500" y="1921941"/>
                  </a:lnTo>
                  <a:lnTo>
                    <a:pt x="6155499" y="1923592"/>
                  </a:lnTo>
                  <a:lnTo>
                    <a:pt x="14617" y="1923592"/>
                  </a:lnTo>
                  <a:lnTo>
                    <a:pt x="14617" y="1923440"/>
                  </a:lnTo>
                  <a:lnTo>
                    <a:pt x="0" y="1927098"/>
                  </a:lnTo>
                  <a:lnTo>
                    <a:pt x="571" y="1927682"/>
                  </a:lnTo>
                  <a:lnTo>
                    <a:pt x="6070" y="1929930"/>
                  </a:lnTo>
                  <a:lnTo>
                    <a:pt x="6157252" y="1929930"/>
                  </a:lnTo>
                  <a:lnTo>
                    <a:pt x="6162751" y="1927682"/>
                  </a:lnTo>
                  <a:lnTo>
                    <a:pt x="6166828" y="1923592"/>
                  </a:lnTo>
                  <a:lnTo>
                    <a:pt x="6167285" y="1923135"/>
                  </a:lnTo>
                  <a:lnTo>
                    <a:pt x="6167602" y="1922818"/>
                  </a:lnTo>
                  <a:lnTo>
                    <a:pt x="6171831" y="1918589"/>
                  </a:lnTo>
                  <a:lnTo>
                    <a:pt x="6174117" y="1913089"/>
                  </a:lnTo>
                  <a:lnTo>
                    <a:pt x="6174117" y="1003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1850" y="3469843"/>
              <a:ext cx="25400" cy="1931670"/>
            </a:xfrm>
            <a:custGeom>
              <a:avLst/>
              <a:gdLst/>
              <a:ahLst/>
              <a:cxnLst/>
              <a:rect l="l" t="t" r="r" b="b"/>
              <a:pathLst>
                <a:path w="25400" h="1931670">
                  <a:moveTo>
                    <a:pt x="10908" y="1931304"/>
                  </a:moveTo>
                  <a:lnTo>
                    <a:pt x="2273" y="1922669"/>
                  </a:lnTo>
                  <a:lnTo>
                    <a:pt x="0" y="1917181"/>
                  </a:lnTo>
                  <a:lnTo>
                    <a:pt x="0" y="14123"/>
                  </a:lnTo>
                  <a:lnTo>
                    <a:pt x="2273" y="8635"/>
                  </a:lnTo>
                  <a:lnTo>
                    <a:pt x="10908" y="0"/>
                  </a:lnTo>
                  <a:lnTo>
                    <a:pt x="25399" y="3627"/>
                  </a:lnTo>
                  <a:lnTo>
                    <a:pt x="25399" y="1927677"/>
                  </a:lnTo>
                  <a:lnTo>
                    <a:pt x="10908" y="1931304"/>
                  </a:lnTo>
                  <a:close/>
                </a:path>
              </a:pathLst>
            </a:custGeom>
            <a:solidFill>
              <a:srgbClr val="01B87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93055" y="635754"/>
            <a:ext cx="5803900" cy="2719705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45"/>
              </a:spcBef>
            </a:pPr>
            <a:r>
              <a:rPr dirty="0" sz="1600" spc="-100" b="1">
                <a:latin typeface="Tahoma"/>
                <a:cs typeface="Tahoma"/>
              </a:rPr>
              <a:t>Putting</a:t>
            </a:r>
            <a:r>
              <a:rPr dirty="0" sz="1600" spc="-130" b="1">
                <a:latin typeface="Tahoma"/>
                <a:cs typeface="Tahoma"/>
              </a:rPr>
              <a:t> </a:t>
            </a:r>
            <a:r>
              <a:rPr dirty="0" sz="1600" spc="-170" b="1">
                <a:latin typeface="Tahoma"/>
                <a:cs typeface="Tahoma"/>
              </a:rPr>
              <a:t>It</a:t>
            </a:r>
            <a:r>
              <a:rPr dirty="0" sz="1600" spc="-125" b="1">
                <a:latin typeface="Tahoma"/>
                <a:cs typeface="Tahoma"/>
              </a:rPr>
              <a:t> </a:t>
            </a:r>
            <a:r>
              <a:rPr dirty="0" sz="1600" spc="-35" b="1">
                <a:latin typeface="Tahoma"/>
                <a:cs typeface="Tahoma"/>
              </a:rPr>
              <a:t>All</a:t>
            </a:r>
            <a:r>
              <a:rPr dirty="0" sz="1600" spc="-125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Together</a:t>
            </a:r>
            <a:endParaRPr sz="1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dirty="0" sz="1450" i="1">
                <a:latin typeface="Arial"/>
                <a:cs typeface="Arial"/>
              </a:rPr>
              <a:t>R</a:t>
            </a:r>
            <a:r>
              <a:rPr dirty="0" baseline="29239" sz="1425">
                <a:latin typeface="Tahoma"/>
                <a:cs typeface="Tahoma"/>
              </a:rPr>
              <a:t>2</a:t>
            </a:r>
            <a:r>
              <a:rPr dirty="0" baseline="29239" sz="1425" spc="217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tells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percentage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outcome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variance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our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explains</a:t>
            </a:r>
            <a:endParaRPr sz="1300">
              <a:latin typeface="Tahoma"/>
              <a:cs typeface="Tahoma"/>
            </a:endParaRPr>
          </a:p>
          <a:p>
            <a:pPr marL="38100" marR="30480">
              <a:lnSpc>
                <a:spcPct val="123600"/>
              </a:lnSpc>
              <a:spcBef>
                <a:spcPts val="395"/>
              </a:spcBef>
            </a:pP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450" spc="-10" i="1">
                <a:latin typeface="Arial"/>
                <a:cs typeface="Arial"/>
              </a:rPr>
              <a:t>F</a:t>
            </a:r>
            <a:r>
              <a:rPr dirty="0" sz="1450" spc="-114" i="1">
                <a:latin typeface="Arial"/>
                <a:cs typeface="Arial"/>
              </a:rPr>
              <a:t> </a:t>
            </a:r>
            <a:r>
              <a:rPr dirty="0" sz="1300" spc="-40">
                <a:latin typeface="Tahoma"/>
                <a:cs typeface="Tahoma"/>
              </a:rPr>
              <a:t>-</a:t>
            </a:r>
            <a:r>
              <a:rPr dirty="0" sz="1300">
                <a:latin typeface="Tahoma"/>
                <a:cs typeface="Tahoma"/>
              </a:rPr>
              <a:t>statistic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its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associated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85" i="1">
                <a:latin typeface="Lucida Sans"/>
                <a:cs typeface="Lucida Sans"/>
              </a:rPr>
              <a:t>p</a:t>
            </a:r>
            <a:r>
              <a:rPr dirty="0" sz="1300" spc="-85">
                <a:latin typeface="Tahoma"/>
                <a:cs typeface="Tahoma"/>
              </a:rPr>
              <a:t>-</a:t>
            </a:r>
            <a:r>
              <a:rPr dirty="0" sz="1300" spc="-10">
                <a:latin typeface="Tahoma"/>
                <a:cs typeface="Tahoma"/>
              </a:rPr>
              <a:t>value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tells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whether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amount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variance explained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significantly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different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from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5">
                <a:latin typeface="Tahoma"/>
                <a:cs typeface="Tahoma"/>
              </a:rPr>
              <a:t>0</a:t>
            </a:r>
            <a:endParaRPr sz="1300">
              <a:latin typeface="Tahoma"/>
              <a:cs typeface="Tahoma"/>
            </a:endParaRPr>
          </a:p>
          <a:p>
            <a:pPr marL="38100" marR="92075">
              <a:lnSpc>
                <a:spcPct val="114900"/>
              </a:lnSpc>
              <a:spcBef>
                <a:spcPts val="585"/>
              </a:spcBef>
            </a:pPr>
            <a:r>
              <a:rPr dirty="0" baseline="2136" sz="1950" spc="75">
                <a:latin typeface="Tahoma"/>
                <a:cs typeface="Tahoma"/>
              </a:rPr>
              <a:t>We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 spc="-30">
                <a:latin typeface="Tahoma"/>
                <a:cs typeface="Tahoma"/>
              </a:rPr>
              <a:t>can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also</a:t>
            </a:r>
            <a:r>
              <a:rPr dirty="0" baseline="2136" sz="1950" spc="-179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get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 spc="-44">
                <a:latin typeface="Tahoma"/>
                <a:cs typeface="Tahoma"/>
              </a:rPr>
              <a:t>an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associated</a:t>
            </a:r>
            <a:r>
              <a:rPr dirty="0" baseline="2136" sz="1950" spc="-179">
                <a:latin typeface="Tahoma"/>
                <a:cs typeface="Tahoma"/>
              </a:rPr>
              <a:t> </a:t>
            </a:r>
            <a:r>
              <a:rPr dirty="0" baseline="2136" sz="1950" spc="-127" i="1">
                <a:latin typeface="Lucida Sans"/>
                <a:cs typeface="Lucida Sans"/>
              </a:rPr>
              <a:t>p</a:t>
            </a:r>
            <a:r>
              <a:rPr dirty="0" baseline="2136" sz="1950" spc="-127">
                <a:latin typeface="Tahoma"/>
                <a:cs typeface="Tahoma"/>
              </a:rPr>
              <a:t>-</a:t>
            </a:r>
            <a:r>
              <a:rPr dirty="0" baseline="2136" sz="1950" spc="-15">
                <a:latin typeface="Tahoma"/>
                <a:cs typeface="Tahoma"/>
              </a:rPr>
              <a:t>value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 spc="-30">
                <a:latin typeface="Tahoma"/>
                <a:cs typeface="Tahoma"/>
              </a:rPr>
              <a:t>and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confidence</a:t>
            </a:r>
            <a:r>
              <a:rPr dirty="0" baseline="2136" sz="1950" spc="-179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interval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for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8771" sz="1425" spc="-127">
                <a:latin typeface="Tahoma"/>
                <a:cs typeface="Tahoma"/>
              </a:rPr>
              <a:t>1</a:t>
            </a:r>
            <a:r>
              <a:rPr dirty="0" baseline="-8771" sz="1425" spc="217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that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tells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 spc="-37">
                <a:latin typeface="Tahoma"/>
                <a:cs typeface="Tahoma"/>
              </a:rPr>
              <a:t>us </a:t>
            </a:r>
            <a:r>
              <a:rPr dirty="0" baseline="2136" sz="1950">
                <a:latin typeface="Tahoma"/>
                <a:cs typeface="Tahoma"/>
              </a:rPr>
              <a:t>whether</a:t>
            </a:r>
            <a:r>
              <a:rPr dirty="0" baseline="2136" sz="1950" spc="-157">
                <a:latin typeface="Tahoma"/>
                <a:cs typeface="Tahoma"/>
              </a:rPr>
              <a:t> </a:t>
            </a: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8771" sz="1425" spc="-127">
                <a:latin typeface="Tahoma"/>
                <a:cs typeface="Tahoma"/>
              </a:rPr>
              <a:t>1</a:t>
            </a:r>
            <a:r>
              <a:rPr dirty="0" baseline="-8771" sz="1425" spc="270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is</a:t>
            </a:r>
            <a:r>
              <a:rPr dirty="0" baseline="2136" sz="1950" spc="-157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significantly</a:t>
            </a:r>
            <a:r>
              <a:rPr dirty="0" baseline="2136" sz="1950" spc="-150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different</a:t>
            </a:r>
            <a:r>
              <a:rPr dirty="0" baseline="2136" sz="1950" spc="-150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from</a:t>
            </a:r>
            <a:r>
              <a:rPr dirty="0" baseline="2136" sz="1950" spc="-150">
                <a:latin typeface="Tahoma"/>
                <a:cs typeface="Tahoma"/>
              </a:rPr>
              <a:t> </a:t>
            </a:r>
            <a:r>
              <a:rPr dirty="0" baseline="2136" sz="1950" spc="7">
                <a:latin typeface="Tahoma"/>
                <a:cs typeface="Tahoma"/>
              </a:rPr>
              <a:t>0</a:t>
            </a:r>
            <a:endParaRPr baseline="2136" sz="19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dirty="0" sz="1300" spc="50">
                <a:latin typeface="Tahoma"/>
                <a:cs typeface="Tahoma"/>
              </a:rPr>
              <a:t>We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can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also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confidence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interval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as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measure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uncertainty</a:t>
            </a:r>
            <a:endParaRPr sz="1300">
              <a:latin typeface="Tahoma"/>
              <a:cs typeface="Tahoma"/>
            </a:endParaRPr>
          </a:p>
          <a:p>
            <a:pPr marL="38100" marR="76835">
              <a:lnSpc>
                <a:spcPct val="123300"/>
              </a:lnSpc>
              <a:spcBef>
                <a:spcPts val="434"/>
              </a:spcBef>
            </a:pP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8771" sz="1425" spc="-127">
                <a:latin typeface="Tahoma"/>
                <a:cs typeface="Tahoma"/>
              </a:rPr>
              <a:t>1</a:t>
            </a:r>
            <a:r>
              <a:rPr dirty="0" baseline="-8771" sz="1425" spc="209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also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an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effect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size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that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tells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strength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direction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relationship </a:t>
            </a:r>
            <a:r>
              <a:rPr dirty="0" sz="1300">
                <a:latin typeface="Tahoma"/>
                <a:cs typeface="Tahoma"/>
              </a:rPr>
              <a:t>between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predictor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outcome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79449" y="117476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381"/>
                </a:lnTo>
                <a:lnTo>
                  <a:pt x="0" y="32321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21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9449" y="149861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099"/>
                </a:moveTo>
                <a:lnTo>
                  <a:pt x="24785" y="57099"/>
                </a:lnTo>
                <a:lnTo>
                  <a:pt x="21140" y="56356"/>
                </a:lnTo>
                <a:lnTo>
                  <a:pt x="0" y="32346"/>
                </a:lnTo>
                <a:lnTo>
                  <a:pt x="0" y="24752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79449" y="207011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381"/>
                </a:lnTo>
                <a:lnTo>
                  <a:pt x="0" y="32321"/>
                </a:lnTo>
                <a:lnTo>
                  <a:pt x="0" y="24777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21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79449" y="264796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52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79449" y="297181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381"/>
                </a:lnTo>
                <a:lnTo>
                  <a:pt x="0" y="32346"/>
                </a:lnTo>
                <a:lnTo>
                  <a:pt x="0" y="24752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85130" y="3875687"/>
            <a:ext cx="5912485" cy="136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300" spc="-70" b="1">
                <a:solidFill>
                  <a:srgbClr val="1C4189"/>
                </a:solidFill>
                <a:latin typeface="Tahoma"/>
                <a:cs typeface="Tahoma"/>
              </a:rPr>
              <a:t>Reporting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Results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in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APA</a:t>
            </a:r>
            <a:r>
              <a:rPr dirty="0" sz="1300" spc="-9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20" b="1">
                <a:solidFill>
                  <a:srgbClr val="1C4189"/>
                </a:solidFill>
                <a:latin typeface="Tahoma"/>
                <a:cs typeface="Tahoma"/>
              </a:rPr>
              <a:t>Style</a:t>
            </a:r>
            <a:endParaRPr sz="1300">
              <a:latin typeface="Tahoma"/>
              <a:cs typeface="Tahoma"/>
            </a:endParaRPr>
          </a:p>
          <a:p>
            <a:pPr marL="38100" marR="30480">
              <a:lnSpc>
                <a:spcPct val="120300"/>
              </a:lnSpc>
              <a:spcBef>
                <a:spcPts val="1075"/>
              </a:spcBef>
            </a:pP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explained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statistically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significant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proportion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variance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sleep </a:t>
            </a:r>
            <a:r>
              <a:rPr dirty="0" sz="1300">
                <a:latin typeface="Tahoma"/>
                <a:cs typeface="Tahoma"/>
              </a:rPr>
              <a:t>quality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quantity,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450" i="1">
                <a:latin typeface="Arial"/>
                <a:cs typeface="Arial"/>
              </a:rPr>
              <a:t>R</a:t>
            </a:r>
            <a:r>
              <a:rPr dirty="0" baseline="29239" sz="1425">
                <a:latin typeface="Tahoma"/>
                <a:cs typeface="Tahoma"/>
              </a:rPr>
              <a:t>2</a:t>
            </a:r>
            <a:r>
              <a:rPr dirty="0" baseline="29239" sz="1425" spc="209">
                <a:latin typeface="Tahoma"/>
                <a:cs typeface="Tahoma"/>
              </a:rPr>
              <a:t> </a:t>
            </a:r>
            <a:r>
              <a:rPr dirty="0" sz="1300" spc="-190">
                <a:latin typeface="Tahoma"/>
                <a:cs typeface="Tahoma"/>
              </a:rPr>
              <a:t>=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65">
                <a:latin typeface="Tahoma"/>
                <a:cs typeface="Tahoma"/>
              </a:rPr>
              <a:t>13.7%,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50" i="1">
                <a:latin typeface="Lucida Sans"/>
                <a:cs typeface="Lucida Sans"/>
              </a:rPr>
              <a:t>F</a:t>
            </a:r>
            <a:r>
              <a:rPr dirty="0" sz="1300" spc="-50">
                <a:latin typeface="Tahoma"/>
                <a:cs typeface="Tahoma"/>
              </a:rPr>
              <a:t>(1,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331)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90">
                <a:latin typeface="Tahoma"/>
                <a:cs typeface="Tahoma"/>
              </a:rPr>
              <a:t>=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52.74,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25" i="1">
                <a:latin typeface="Lucida Sans"/>
                <a:cs typeface="Lucida Sans"/>
              </a:rPr>
              <a:t>p </a:t>
            </a:r>
            <a:r>
              <a:rPr dirty="0" sz="1300" spc="-190">
                <a:latin typeface="Tahoma"/>
                <a:cs typeface="Tahoma"/>
              </a:rPr>
              <a:t>&lt;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0.001.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Positive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psychology </a:t>
            </a:r>
            <a:r>
              <a:rPr dirty="0" sz="1300">
                <a:latin typeface="Tahoma"/>
                <a:cs typeface="Tahoma"/>
              </a:rPr>
              <a:t>attributes</a:t>
            </a:r>
            <a:r>
              <a:rPr dirty="0" sz="1300" spc="-8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positively</a:t>
            </a:r>
            <a:r>
              <a:rPr dirty="0" sz="1300" spc="-7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7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statistically</a:t>
            </a:r>
            <a:r>
              <a:rPr dirty="0" sz="1300" spc="-7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significantly</a:t>
            </a:r>
            <a:r>
              <a:rPr dirty="0" sz="1300" spc="-7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predicted</a:t>
            </a:r>
            <a:r>
              <a:rPr dirty="0" sz="1300" spc="-7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sleep</a:t>
            </a:r>
            <a:r>
              <a:rPr dirty="0" sz="1300" spc="-7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quality</a:t>
            </a:r>
            <a:r>
              <a:rPr dirty="0" sz="1300" spc="-75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and quantity,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11695" sz="1425" spc="-127">
                <a:latin typeface="Tahoma"/>
                <a:cs typeface="Tahoma"/>
              </a:rPr>
              <a:t>1</a:t>
            </a:r>
            <a:r>
              <a:rPr dirty="0" baseline="-11695" sz="1425" spc="195">
                <a:latin typeface="Tahoma"/>
                <a:cs typeface="Tahoma"/>
              </a:rPr>
              <a:t> </a:t>
            </a:r>
            <a:r>
              <a:rPr dirty="0" sz="1300" spc="-190">
                <a:latin typeface="Tahoma"/>
                <a:cs typeface="Tahoma"/>
              </a:rPr>
              <a:t>=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2.29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40">
                <a:latin typeface="Tahoma"/>
                <a:cs typeface="Tahoma"/>
              </a:rPr>
              <a:t>[1.67,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35">
                <a:latin typeface="Tahoma"/>
                <a:cs typeface="Tahoma"/>
              </a:rPr>
              <a:t>2.91],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25" i="1">
                <a:latin typeface="Lucida Sans"/>
                <a:cs typeface="Lucida Sans"/>
              </a:rPr>
              <a:t>t</a:t>
            </a:r>
            <a:r>
              <a:rPr dirty="0" sz="1300" spc="-25">
                <a:latin typeface="Tahoma"/>
                <a:cs typeface="Tahoma"/>
              </a:rPr>
              <a:t>(331)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190">
                <a:latin typeface="Tahoma"/>
                <a:cs typeface="Tahoma"/>
              </a:rPr>
              <a:t>=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7.26,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125" i="1">
                <a:latin typeface="Lucida Sans"/>
                <a:cs typeface="Lucida Sans"/>
              </a:rPr>
              <a:t>p</a:t>
            </a:r>
            <a:r>
              <a:rPr dirty="0" sz="1300" spc="-135" i="1">
                <a:latin typeface="Lucida Sans"/>
                <a:cs typeface="Lucida Sans"/>
              </a:rPr>
              <a:t> </a:t>
            </a:r>
            <a:r>
              <a:rPr dirty="0" sz="1300" spc="-190">
                <a:latin typeface="Tahoma"/>
                <a:cs typeface="Tahoma"/>
              </a:rPr>
              <a:t>&lt;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0.001.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79449" y="11747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381"/>
                </a:lnTo>
                <a:lnTo>
                  <a:pt x="0" y="32346"/>
                </a:lnTo>
                <a:lnTo>
                  <a:pt x="0" y="24752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79449" y="20065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381"/>
                </a:lnTo>
                <a:lnTo>
                  <a:pt x="0" y="32346"/>
                </a:lnTo>
                <a:lnTo>
                  <a:pt x="0" y="24752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3450" y="23240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3450" y="26479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3450" y="29717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33450" y="35432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33450" y="38671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18455" y="608770"/>
            <a:ext cx="6188710" cy="421957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600" spc="-90" b="1">
                <a:latin typeface="Tahoma"/>
                <a:cs typeface="Tahoma"/>
              </a:rPr>
              <a:t>Further</a:t>
            </a:r>
            <a:r>
              <a:rPr dirty="0" sz="1600" spc="-95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Support</a:t>
            </a:r>
            <a:endParaRPr sz="1600">
              <a:latin typeface="Tahoma"/>
              <a:cs typeface="Tahoma"/>
            </a:endParaRPr>
          </a:p>
          <a:p>
            <a:pPr marL="12700" marR="100965">
              <a:lnSpc>
                <a:spcPct val="128200"/>
              </a:lnSpc>
              <a:spcBef>
                <a:spcPts val="390"/>
              </a:spcBef>
            </a:pP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linear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will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crucial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for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rest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your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degree,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so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if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that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was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bit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blur </a:t>
            </a:r>
            <a:r>
              <a:rPr dirty="0" sz="1300">
                <a:latin typeface="Tahoma"/>
                <a:cs typeface="Tahoma"/>
              </a:rPr>
              <a:t>to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40">
                <a:latin typeface="Tahoma"/>
                <a:cs typeface="Tahoma"/>
              </a:rPr>
              <a:t>you,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it’s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highly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recommended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that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you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spend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some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time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working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through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slowly, </a:t>
            </a:r>
            <a:r>
              <a:rPr dirty="0" sz="1300">
                <a:latin typeface="Tahoma"/>
                <a:cs typeface="Tahoma"/>
              </a:rPr>
              <a:t>until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it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clicks.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300">
                <a:latin typeface="Tahoma"/>
                <a:cs typeface="Tahoma"/>
              </a:rPr>
              <a:t>Here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are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some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recommendations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for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extra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sources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support:</a:t>
            </a:r>
            <a:endParaRPr sz="1300">
              <a:latin typeface="Tahoma"/>
              <a:cs typeface="Tahoma"/>
            </a:endParaRPr>
          </a:p>
          <a:p>
            <a:pPr marL="266700">
              <a:lnSpc>
                <a:spcPct val="100000"/>
              </a:lnSpc>
              <a:spcBef>
                <a:spcPts val="940"/>
              </a:spcBef>
            </a:pPr>
            <a:r>
              <a:rPr dirty="0" u="sng" sz="1300" spc="-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Statistics</a:t>
            </a:r>
            <a:r>
              <a:rPr dirty="0" u="sng" sz="1300" spc="-10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sng" sz="1300" spc="-15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by</a:t>
            </a:r>
            <a:r>
              <a:rPr dirty="0" u="sng" sz="1300" spc="19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sng" sz="1300" spc="-8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Jim</a:t>
            </a:r>
            <a:r>
              <a:rPr dirty="0" u="sng" sz="1300" spc="-10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sng" sz="1300" spc="-9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blog/videos</a:t>
            </a:r>
            <a:r>
              <a:rPr dirty="0" u="none" sz="1300" spc="-100" b="1">
                <a:latin typeface="Tahoma"/>
                <a:cs typeface="Tahoma"/>
              </a:rPr>
              <a:t> </a:t>
            </a:r>
            <a:r>
              <a:rPr dirty="0" u="none" sz="1300" spc="-10">
                <a:latin typeface="Tahoma"/>
                <a:cs typeface="Tahoma"/>
              </a:rPr>
              <a:t>(beginner)</a:t>
            </a:r>
            <a:endParaRPr sz="1300">
              <a:latin typeface="Tahoma"/>
              <a:cs typeface="Tahoma"/>
            </a:endParaRPr>
          </a:p>
          <a:p>
            <a:pPr marL="266700">
              <a:lnSpc>
                <a:spcPct val="100000"/>
              </a:lnSpc>
              <a:spcBef>
                <a:spcPts val="990"/>
              </a:spcBef>
            </a:pPr>
            <a:r>
              <a:rPr dirty="0" u="sng" sz="1300" spc="-6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Khan</a:t>
            </a:r>
            <a:r>
              <a:rPr dirty="0" u="sng" sz="1300" spc="-8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300" spc="-7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Academy’s</a:t>
            </a:r>
            <a:r>
              <a:rPr dirty="0" u="sng" sz="1300" spc="-7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300" spc="-5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introduction</a:t>
            </a:r>
            <a:r>
              <a:rPr dirty="0" u="sng" sz="1300" spc="-7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300" spc="-4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to</a:t>
            </a:r>
            <a:r>
              <a:rPr dirty="0" u="sng" sz="1300" spc="-7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300" spc="-6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linear</a:t>
            </a:r>
            <a:r>
              <a:rPr dirty="0" u="sng" sz="1300" spc="-7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300" spc="-7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equations</a:t>
            </a:r>
            <a:r>
              <a:rPr dirty="0" u="none" sz="1300" spc="-80" b="1">
                <a:latin typeface="Tahoma"/>
                <a:cs typeface="Tahoma"/>
              </a:rPr>
              <a:t> </a:t>
            </a:r>
            <a:r>
              <a:rPr dirty="0" u="none" sz="1300" spc="-10">
                <a:latin typeface="Tahoma"/>
                <a:cs typeface="Tahoma"/>
              </a:rPr>
              <a:t>(beginner)</a:t>
            </a:r>
            <a:endParaRPr sz="1300">
              <a:latin typeface="Tahoma"/>
              <a:cs typeface="Tahoma"/>
            </a:endParaRPr>
          </a:p>
          <a:p>
            <a:pPr marL="266700" marR="699135">
              <a:lnSpc>
                <a:spcPct val="128200"/>
              </a:lnSpc>
              <a:spcBef>
                <a:spcPts val="550"/>
              </a:spcBef>
            </a:pPr>
            <a:r>
              <a:rPr dirty="0" u="sng" sz="1300" spc="-7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Learning</a:t>
            </a:r>
            <a:r>
              <a:rPr dirty="0" u="sng" sz="1300" spc="-13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sng" sz="1300" spc="-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Statistics</a:t>
            </a:r>
            <a:r>
              <a:rPr dirty="0" u="sng" sz="1300" spc="-8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sng" sz="1300" spc="-7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with</a:t>
            </a:r>
            <a:r>
              <a:rPr dirty="0" u="sng" sz="1300" spc="-8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sng" sz="1300" spc="-9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dirty="0" u="none" sz="1300" spc="-80" b="1">
                <a:latin typeface="Tahoma"/>
                <a:cs typeface="Tahoma"/>
              </a:rPr>
              <a:t> </a:t>
            </a:r>
            <a:r>
              <a:rPr dirty="0" u="none" sz="1300" spc="-40">
                <a:latin typeface="Tahoma"/>
                <a:cs typeface="Tahoma"/>
              </a:rPr>
              <a:t>-</a:t>
            </a:r>
            <a:r>
              <a:rPr dirty="0" u="none" sz="1300" spc="-105">
                <a:latin typeface="Tahoma"/>
                <a:cs typeface="Tahoma"/>
              </a:rPr>
              <a:t> </a:t>
            </a:r>
            <a:r>
              <a:rPr dirty="0" u="none" sz="1300" spc="-10">
                <a:latin typeface="Tahoma"/>
                <a:cs typeface="Tahoma"/>
              </a:rPr>
              <a:t>see</a:t>
            </a:r>
            <a:r>
              <a:rPr dirty="0" u="none" sz="1300" spc="-105">
                <a:latin typeface="Tahoma"/>
                <a:cs typeface="Tahoma"/>
              </a:rPr>
              <a:t> </a:t>
            </a:r>
            <a:r>
              <a:rPr dirty="0" u="none" sz="1300">
                <a:latin typeface="Tahoma"/>
                <a:cs typeface="Tahoma"/>
              </a:rPr>
              <a:t>Section</a:t>
            </a:r>
            <a:r>
              <a:rPr dirty="0" u="none" sz="1300" spc="-100">
                <a:latin typeface="Tahoma"/>
                <a:cs typeface="Tahoma"/>
              </a:rPr>
              <a:t> </a:t>
            </a:r>
            <a:r>
              <a:rPr dirty="0" u="none" sz="1300" spc="-95">
                <a:latin typeface="Tahoma"/>
                <a:cs typeface="Tahoma"/>
              </a:rPr>
              <a:t>V,</a:t>
            </a:r>
            <a:r>
              <a:rPr dirty="0" u="none" sz="1300" spc="-105">
                <a:latin typeface="Tahoma"/>
                <a:cs typeface="Tahoma"/>
              </a:rPr>
              <a:t> </a:t>
            </a:r>
            <a:r>
              <a:rPr dirty="0" u="none" sz="1300">
                <a:latin typeface="Tahoma"/>
                <a:cs typeface="Tahoma"/>
              </a:rPr>
              <a:t>Chapter</a:t>
            </a:r>
            <a:r>
              <a:rPr dirty="0" u="none" sz="1300" spc="-105">
                <a:latin typeface="Tahoma"/>
                <a:cs typeface="Tahoma"/>
              </a:rPr>
              <a:t> </a:t>
            </a:r>
            <a:r>
              <a:rPr dirty="0" u="none" sz="1300" spc="-10">
                <a:latin typeface="Tahoma"/>
                <a:cs typeface="Tahoma"/>
              </a:rPr>
              <a:t>15,</a:t>
            </a:r>
            <a:r>
              <a:rPr dirty="0" u="none" sz="1300" spc="-105">
                <a:latin typeface="Tahoma"/>
                <a:cs typeface="Tahoma"/>
              </a:rPr>
              <a:t> </a:t>
            </a:r>
            <a:r>
              <a:rPr dirty="0" u="none" sz="1300">
                <a:latin typeface="Tahoma"/>
                <a:cs typeface="Tahoma"/>
              </a:rPr>
              <a:t>Linear</a:t>
            </a:r>
            <a:r>
              <a:rPr dirty="0" u="none" sz="1300" spc="-105">
                <a:latin typeface="Tahoma"/>
                <a:cs typeface="Tahoma"/>
              </a:rPr>
              <a:t> </a:t>
            </a:r>
            <a:r>
              <a:rPr dirty="0" u="none" sz="1300" spc="-10">
                <a:latin typeface="Tahoma"/>
                <a:cs typeface="Tahoma"/>
              </a:rPr>
              <a:t>Regression (intermediate)</a:t>
            </a:r>
            <a:endParaRPr sz="1300">
              <a:latin typeface="Tahoma"/>
              <a:cs typeface="Tahoma"/>
            </a:endParaRPr>
          </a:p>
          <a:p>
            <a:pPr marL="266700">
              <a:lnSpc>
                <a:spcPct val="100000"/>
              </a:lnSpc>
              <a:spcBef>
                <a:spcPts val="940"/>
              </a:spcBef>
            </a:pPr>
            <a:r>
              <a:rPr dirty="0" u="sng" sz="1300" spc="-6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Andy</a:t>
            </a:r>
            <a:r>
              <a:rPr dirty="0" u="sng" sz="1300" spc="12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dirty="0" u="sng" sz="1300" spc="-5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Field’s</a:t>
            </a:r>
            <a:r>
              <a:rPr dirty="0" u="sng" sz="1300" spc="-12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dirty="0" u="sng" sz="1300" spc="-9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YouTube</a:t>
            </a:r>
            <a:r>
              <a:rPr dirty="0" u="sng" sz="1300" spc="-12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dirty="0" u="sng" sz="1300" spc="-7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channel</a:t>
            </a:r>
            <a:r>
              <a:rPr dirty="0" u="none" sz="1300" spc="-125" b="1">
                <a:latin typeface="Tahoma"/>
                <a:cs typeface="Tahoma"/>
              </a:rPr>
              <a:t> </a:t>
            </a:r>
            <a:r>
              <a:rPr dirty="0" u="none" sz="1300" spc="-10">
                <a:latin typeface="Tahoma"/>
                <a:cs typeface="Tahoma"/>
              </a:rPr>
              <a:t>(intermediate)</a:t>
            </a:r>
            <a:endParaRPr sz="1300">
              <a:latin typeface="Tahoma"/>
              <a:cs typeface="Tahoma"/>
            </a:endParaRPr>
          </a:p>
          <a:p>
            <a:pPr marL="266700">
              <a:lnSpc>
                <a:spcPct val="100000"/>
              </a:lnSpc>
              <a:spcBef>
                <a:spcPts val="990"/>
              </a:spcBef>
            </a:pPr>
            <a:r>
              <a:rPr dirty="0" u="sng" sz="1300" spc="-5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CenterStat</a:t>
            </a:r>
            <a:r>
              <a:rPr dirty="0" u="sng" sz="1300" spc="-8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sng" sz="1300" spc="-9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YouTube</a:t>
            </a:r>
            <a:r>
              <a:rPr dirty="0" u="sng" sz="1300" spc="-8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sng" sz="1300" spc="-7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channel</a:t>
            </a:r>
            <a:r>
              <a:rPr dirty="0" u="none" sz="1300" spc="-75" b="1">
                <a:latin typeface="Tahoma"/>
                <a:cs typeface="Tahoma"/>
              </a:rPr>
              <a:t> </a:t>
            </a:r>
            <a:r>
              <a:rPr dirty="0" u="none" sz="1300" spc="-10">
                <a:latin typeface="Tahoma"/>
                <a:cs typeface="Tahoma"/>
              </a:rPr>
              <a:t>(advanced)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ct val="128200"/>
              </a:lnSpc>
              <a:spcBef>
                <a:spcPts val="550"/>
              </a:spcBef>
            </a:pPr>
            <a:r>
              <a:rPr dirty="0" sz="1300" spc="-10">
                <a:latin typeface="Tahoma"/>
                <a:cs typeface="Tahoma"/>
              </a:rPr>
              <a:t>They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cover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a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few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points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don’t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get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into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on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60">
                <a:latin typeface="Tahoma"/>
                <a:cs typeface="Tahoma"/>
              </a:rPr>
              <a:t>AnD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(especially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intermediate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and </a:t>
            </a:r>
            <a:r>
              <a:rPr dirty="0" sz="1300" spc="-10">
                <a:latin typeface="Tahoma"/>
                <a:cs typeface="Tahoma"/>
              </a:rPr>
              <a:t>advanced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35">
                <a:latin typeface="Tahoma"/>
                <a:cs typeface="Tahoma"/>
              </a:rPr>
              <a:t>stuff),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but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these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are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some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clearest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explanations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linear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model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associated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concepts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40">
                <a:latin typeface="Tahoma"/>
                <a:cs typeface="Tahoma"/>
              </a:rPr>
              <a:t>I’ve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ever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encountered,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so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0">
                <a:latin typeface="Tahoma"/>
                <a:cs typeface="Tahoma"/>
              </a:rPr>
              <a:t>I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highly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recommend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them.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79449" y="41909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24"/>
                </a:moveTo>
                <a:lnTo>
                  <a:pt x="24785" y="57124"/>
                </a:lnTo>
                <a:lnTo>
                  <a:pt x="21140" y="56407"/>
                </a:lnTo>
                <a:lnTo>
                  <a:pt x="0" y="32346"/>
                </a:lnTo>
                <a:lnTo>
                  <a:pt x="0" y="24752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46"/>
                </a:lnTo>
                <a:lnTo>
                  <a:pt x="32364" y="5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18455" y="728156"/>
            <a:ext cx="5473065" cy="3098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50" spc="-114" b="1">
                <a:latin typeface="Tahoma"/>
                <a:cs typeface="Tahoma"/>
              </a:rPr>
              <a:t>Using</a:t>
            </a:r>
            <a:r>
              <a:rPr dirty="0" sz="1850" spc="-150" b="1">
                <a:latin typeface="Tahoma"/>
                <a:cs typeface="Tahoma"/>
              </a:rPr>
              <a:t> </a:t>
            </a:r>
            <a:r>
              <a:rPr dirty="0" sz="1850" spc="-105" b="1">
                <a:latin typeface="Tahoma"/>
                <a:cs typeface="Tahoma"/>
              </a:rPr>
              <a:t>the</a:t>
            </a:r>
            <a:r>
              <a:rPr dirty="0" sz="1850" spc="-150" b="1">
                <a:latin typeface="Tahoma"/>
                <a:cs typeface="Tahoma"/>
              </a:rPr>
              <a:t> </a:t>
            </a:r>
            <a:r>
              <a:rPr dirty="0" sz="1850" spc="-105" b="1">
                <a:latin typeface="Tahoma"/>
                <a:cs typeface="Tahoma"/>
              </a:rPr>
              <a:t>Linear</a:t>
            </a:r>
            <a:r>
              <a:rPr dirty="0" sz="1850" spc="-150" b="1">
                <a:latin typeface="Tahoma"/>
                <a:cs typeface="Tahoma"/>
              </a:rPr>
              <a:t> </a:t>
            </a:r>
            <a:r>
              <a:rPr dirty="0" sz="1850" spc="-60" b="1">
                <a:latin typeface="Tahoma"/>
                <a:cs typeface="Tahoma"/>
              </a:rPr>
              <a:t>Model</a:t>
            </a:r>
            <a:r>
              <a:rPr dirty="0" sz="1850" spc="-150" b="1">
                <a:latin typeface="Tahoma"/>
                <a:cs typeface="Tahoma"/>
              </a:rPr>
              <a:t> </a:t>
            </a:r>
            <a:r>
              <a:rPr dirty="0" sz="1850" spc="-70" b="1">
                <a:latin typeface="Tahoma"/>
                <a:cs typeface="Tahoma"/>
              </a:rPr>
              <a:t>to</a:t>
            </a:r>
            <a:r>
              <a:rPr dirty="0" sz="1850" spc="-150" b="1">
                <a:latin typeface="Tahoma"/>
                <a:cs typeface="Tahoma"/>
              </a:rPr>
              <a:t> </a:t>
            </a:r>
            <a:r>
              <a:rPr dirty="0" sz="1850" spc="-90" b="1">
                <a:latin typeface="Tahoma"/>
                <a:cs typeface="Tahoma"/>
              </a:rPr>
              <a:t>Make</a:t>
            </a:r>
            <a:r>
              <a:rPr dirty="0" sz="1850" spc="-150" b="1">
                <a:latin typeface="Tahoma"/>
                <a:cs typeface="Tahoma"/>
              </a:rPr>
              <a:t> </a:t>
            </a:r>
            <a:r>
              <a:rPr dirty="0" sz="1850" spc="-90" b="1">
                <a:latin typeface="Tahoma"/>
                <a:cs typeface="Tahoma"/>
              </a:rPr>
              <a:t>Predictions</a:t>
            </a:r>
            <a:r>
              <a:rPr dirty="0" sz="1850" spc="-145" b="1">
                <a:latin typeface="Tahoma"/>
                <a:cs typeface="Tahoma"/>
              </a:rPr>
              <a:t> </a:t>
            </a:r>
            <a:r>
              <a:rPr dirty="0" sz="1850" spc="-125" b="1">
                <a:latin typeface="Tahoma"/>
                <a:cs typeface="Tahoma"/>
              </a:rPr>
              <a:t>(Recap)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42634" y="1809752"/>
            <a:ext cx="6167755" cy="12065"/>
          </a:xfrm>
          <a:custGeom>
            <a:avLst/>
            <a:gdLst/>
            <a:ahLst/>
            <a:cxnLst/>
            <a:rect l="l" t="t" r="r" b="b"/>
            <a:pathLst>
              <a:path w="6167755" h="12064">
                <a:moveTo>
                  <a:pt x="14615" y="6508"/>
                </a:moveTo>
                <a:lnTo>
                  <a:pt x="0" y="2854"/>
                </a:lnTo>
                <a:lnTo>
                  <a:pt x="581" y="2273"/>
                </a:lnTo>
                <a:lnTo>
                  <a:pt x="6069" y="0"/>
                </a:lnTo>
                <a:lnTo>
                  <a:pt x="6157262" y="0"/>
                </a:lnTo>
                <a:lnTo>
                  <a:pt x="6162750" y="2273"/>
                </a:lnTo>
                <a:lnTo>
                  <a:pt x="6166825" y="6348"/>
                </a:lnTo>
                <a:lnTo>
                  <a:pt x="14615" y="6348"/>
                </a:lnTo>
                <a:lnTo>
                  <a:pt x="14615" y="6508"/>
                </a:lnTo>
                <a:close/>
              </a:path>
              <a:path w="6167755" h="12064">
                <a:moveTo>
                  <a:pt x="6163124" y="11627"/>
                </a:moveTo>
                <a:lnTo>
                  <a:pt x="6159499" y="8002"/>
                </a:lnTo>
                <a:lnTo>
                  <a:pt x="6155508" y="6348"/>
                </a:lnTo>
                <a:lnTo>
                  <a:pt x="6166825" y="6348"/>
                </a:lnTo>
                <a:lnTo>
                  <a:pt x="6167613" y="7137"/>
                </a:lnTo>
                <a:lnTo>
                  <a:pt x="6163124" y="1162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31850" y="1812480"/>
            <a:ext cx="6184900" cy="1762125"/>
            <a:chOff x="831850" y="1812480"/>
            <a:chExt cx="6184900" cy="1762125"/>
          </a:xfrm>
        </p:grpSpPr>
        <p:sp>
          <p:nvSpPr>
            <p:cNvPr id="4" name="object 4" descr=""/>
            <p:cNvSpPr/>
            <p:nvPr/>
          </p:nvSpPr>
          <p:spPr>
            <a:xfrm>
              <a:off x="842632" y="1816581"/>
              <a:ext cx="6174740" cy="1746250"/>
            </a:xfrm>
            <a:custGeom>
              <a:avLst/>
              <a:gdLst/>
              <a:ahLst/>
              <a:cxnLst/>
              <a:rect l="l" t="t" r="r" b="b"/>
              <a:pathLst>
                <a:path w="6174740" h="1746250">
                  <a:moveTo>
                    <a:pt x="6174117" y="10033"/>
                  </a:moveTo>
                  <a:lnTo>
                    <a:pt x="6171831" y="4546"/>
                  </a:lnTo>
                  <a:lnTo>
                    <a:pt x="6167298" y="0"/>
                  </a:lnTo>
                  <a:lnTo>
                    <a:pt x="6162802" y="4483"/>
                  </a:lnTo>
                  <a:lnTo>
                    <a:pt x="6166104" y="7797"/>
                  </a:lnTo>
                  <a:lnTo>
                    <a:pt x="6167767" y="11785"/>
                  </a:lnTo>
                  <a:lnTo>
                    <a:pt x="6167767" y="1727174"/>
                  </a:lnTo>
                  <a:lnTo>
                    <a:pt x="6166104" y="1731162"/>
                  </a:lnTo>
                  <a:lnTo>
                    <a:pt x="6163119" y="1734146"/>
                  </a:lnTo>
                  <a:lnTo>
                    <a:pt x="6162802" y="1734464"/>
                  </a:lnTo>
                  <a:lnTo>
                    <a:pt x="6159500" y="1737779"/>
                  </a:lnTo>
                  <a:lnTo>
                    <a:pt x="6155499" y="1739430"/>
                  </a:lnTo>
                  <a:lnTo>
                    <a:pt x="14617" y="1739430"/>
                  </a:lnTo>
                  <a:lnTo>
                    <a:pt x="14617" y="1739265"/>
                  </a:lnTo>
                  <a:lnTo>
                    <a:pt x="0" y="1742922"/>
                  </a:lnTo>
                  <a:lnTo>
                    <a:pt x="584" y="1743506"/>
                  </a:lnTo>
                  <a:lnTo>
                    <a:pt x="6070" y="1745780"/>
                  </a:lnTo>
                  <a:lnTo>
                    <a:pt x="6157252" y="1745780"/>
                  </a:lnTo>
                  <a:lnTo>
                    <a:pt x="6162751" y="1743506"/>
                  </a:lnTo>
                  <a:lnTo>
                    <a:pt x="6166828" y="1739430"/>
                  </a:lnTo>
                  <a:lnTo>
                    <a:pt x="6167298" y="1738960"/>
                  </a:lnTo>
                  <a:lnTo>
                    <a:pt x="6167615" y="1738642"/>
                  </a:lnTo>
                  <a:lnTo>
                    <a:pt x="6171831" y="1734413"/>
                  </a:lnTo>
                  <a:lnTo>
                    <a:pt x="6174117" y="1728927"/>
                  </a:lnTo>
                  <a:lnTo>
                    <a:pt x="6174117" y="1003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1850" y="1812480"/>
              <a:ext cx="25400" cy="1747520"/>
            </a:xfrm>
            <a:custGeom>
              <a:avLst/>
              <a:gdLst/>
              <a:ahLst/>
              <a:cxnLst/>
              <a:rect l="l" t="t" r="r" b="b"/>
              <a:pathLst>
                <a:path w="25400" h="1747520">
                  <a:moveTo>
                    <a:pt x="10911" y="1747143"/>
                  </a:moveTo>
                  <a:lnTo>
                    <a:pt x="2273" y="1738506"/>
                  </a:lnTo>
                  <a:lnTo>
                    <a:pt x="0" y="1733018"/>
                  </a:lnTo>
                  <a:lnTo>
                    <a:pt x="0" y="14126"/>
                  </a:lnTo>
                  <a:lnTo>
                    <a:pt x="2273" y="8638"/>
                  </a:lnTo>
                  <a:lnTo>
                    <a:pt x="10911" y="0"/>
                  </a:lnTo>
                  <a:lnTo>
                    <a:pt x="25399" y="3621"/>
                  </a:lnTo>
                  <a:lnTo>
                    <a:pt x="25399" y="1743520"/>
                  </a:lnTo>
                  <a:lnTo>
                    <a:pt x="10911" y="1747143"/>
                  </a:lnTo>
                  <a:close/>
                </a:path>
              </a:pathLst>
            </a:custGeom>
            <a:solidFill>
              <a:srgbClr val="01B8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42634" y="3562352"/>
              <a:ext cx="6167755" cy="12065"/>
            </a:xfrm>
            <a:custGeom>
              <a:avLst/>
              <a:gdLst/>
              <a:ahLst/>
              <a:cxnLst/>
              <a:rect l="l" t="t" r="r" b="b"/>
              <a:pathLst>
                <a:path w="6167755" h="12064">
                  <a:moveTo>
                    <a:pt x="14615" y="6508"/>
                  </a:moveTo>
                  <a:lnTo>
                    <a:pt x="0" y="2854"/>
                  </a:lnTo>
                  <a:lnTo>
                    <a:pt x="581" y="2272"/>
                  </a:lnTo>
                  <a:lnTo>
                    <a:pt x="6069" y="0"/>
                  </a:lnTo>
                  <a:lnTo>
                    <a:pt x="6157262" y="0"/>
                  </a:lnTo>
                  <a:lnTo>
                    <a:pt x="6162750" y="2272"/>
                  </a:lnTo>
                  <a:lnTo>
                    <a:pt x="6166825" y="6348"/>
                  </a:lnTo>
                  <a:lnTo>
                    <a:pt x="14615" y="6348"/>
                  </a:lnTo>
                  <a:lnTo>
                    <a:pt x="14615" y="6508"/>
                  </a:lnTo>
                  <a:close/>
                </a:path>
                <a:path w="6167755" h="12064">
                  <a:moveTo>
                    <a:pt x="6163124" y="11627"/>
                  </a:moveTo>
                  <a:lnTo>
                    <a:pt x="6159499" y="8002"/>
                  </a:lnTo>
                  <a:lnTo>
                    <a:pt x="6155508" y="6348"/>
                  </a:lnTo>
                  <a:lnTo>
                    <a:pt x="6166825" y="6348"/>
                  </a:lnTo>
                  <a:lnTo>
                    <a:pt x="6167614" y="7137"/>
                  </a:lnTo>
                  <a:lnTo>
                    <a:pt x="6163124" y="11627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831850" y="3565080"/>
            <a:ext cx="6184900" cy="1546860"/>
            <a:chOff x="831850" y="3565080"/>
            <a:chExt cx="6184900" cy="1546860"/>
          </a:xfrm>
        </p:grpSpPr>
        <p:sp>
          <p:nvSpPr>
            <p:cNvPr id="8" name="object 8" descr=""/>
            <p:cNvSpPr/>
            <p:nvPr/>
          </p:nvSpPr>
          <p:spPr>
            <a:xfrm>
              <a:off x="842632" y="3569181"/>
              <a:ext cx="6174740" cy="1543050"/>
            </a:xfrm>
            <a:custGeom>
              <a:avLst/>
              <a:gdLst/>
              <a:ahLst/>
              <a:cxnLst/>
              <a:rect l="l" t="t" r="r" b="b"/>
              <a:pathLst>
                <a:path w="6174740" h="1543050">
                  <a:moveTo>
                    <a:pt x="6174117" y="10033"/>
                  </a:moveTo>
                  <a:lnTo>
                    <a:pt x="6171831" y="4546"/>
                  </a:lnTo>
                  <a:lnTo>
                    <a:pt x="6167298" y="0"/>
                  </a:lnTo>
                  <a:lnTo>
                    <a:pt x="6162802" y="4483"/>
                  </a:lnTo>
                  <a:lnTo>
                    <a:pt x="6166104" y="7797"/>
                  </a:lnTo>
                  <a:lnTo>
                    <a:pt x="6167767" y="11785"/>
                  </a:lnTo>
                  <a:lnTo>
                    <a:pt x="6167767" y="1523974"/>
                  </a:lnTo>
                  <a:lnTo>
                    <a:pt x="6166104" y="1527962"/>
                  </a:lnTo>
                  <a:lnTo>
                    <a:pt x="6163119" y="1530946"/>
                  </a:lnTo>
                  <a:lnTo>
                    <a:pt x="6162802" y="1531264"/>
                  </a:lnTo>
                  <a:lnTo>
                    <a:pt x="6159500" y="1534579"/>
                  </a:lnTo>
                  <a:lnTo>
                    <a:pt x="6155499" y="1536230"/>
                  </a:lnTo>
                  <a:lnTo>
                    <a:pt x="14617" y="1536230"/>
                  </a:lnTo>
                  <a:lnTo>
                    <a:pt x="14617" y="1536065"/>
                  </a:lnTo>
                  <a:lnTo>
                    <a:pt x="0" y="1539722"/>
                  </a:lnTo>
                  <a:lnTo>
                    <a:pt x="571" y="1540306"/>
                  </a:lnTo>
                  <a:lnTo>
                    <a:pt x="6070" y="1542580"/>
                  </a:lnTo>
                  <a:lnTo>
                    <a:pt x="6157252" y="1542580"/>
                  </a:lnTo>
                  <a:lnTo>
                    <a:pt x="6162751" y="1540306"/>
                  </a:lnTo>
                  <a:lnTo>
                    <a:pt x="6166815" y="1536230"/>
                  </a:lnTo>
                  <a:lnTo>
                    <a:pt x="6167285" y="1535760"/>
                  </a:lnTo>
                  <a:lnTo>
                    <a:pt x="6167564" y="1535493"/>
                  </a:lnTo>
                  <a:lnTo>
                    <a:pt x="6171831" y="1531213"/>
                  </a:lnTo>
                  <a:lnTo>
                    <a:pt x="6174117" y="1525727"/>
                  </a:lnTo>
                  <a:lnTo>
                    <a:pt x="6174117" y="1003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31850" y="3565080"/>
              <a:ext cx="25400" cy="1544320"/>
            </a:xfrm>
            <a:custGeom>
              <a:avLst/>
              <a:gdLst/>
              <a:ahLst/>
              <a:cxnLst/>
              <a:rect l="l" t="t" r="r" b="b"/>
              <a:pathLst>
                <a:path w="25400" h="1544320">
                  <a:moveTo>
                    <a:pt x="10911" y="1543944"/>
                  </a:moveTo>
                  <a:lnTo>
                    <a:pt x="2273" y="1535305"/>
                  </a:lnTo>
                  <a:lnTo>
                    <a:pt x="0" y="1529817"/>
                  </a:lnTo>
                  <a:lnTo>
                    <a:pt x="0" y="14126"/>
                  </a:lnTo>
                  <a:lnTo>
                    <a:pt x="2273" y="8638"/>
                  </a:lnTo>
                  <a:lnTo>
                    <a:pt x="10911" y="0"/>
                  </a:lnTo>
                  <a:lnTo>
                    <a:pt x="25399" y="3621"/>
                  </a:lnTo>
                  <a:lnTo>
                    <a:pt x="25399" y="1540322"/>
                  </a:lnTo>
                  <a:lnTo>
                    <a:pt x="10911" y="1543944"/>
                  </a:lnTo>
                  <a:close/>
                </a:path>
              </a:pathLst>
            </a:custGeom>
            <a:solidFill>
              <a:srgbClr val="01B87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8455" y="638134"/>
            <a:ext cx="6129020" cy="218376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algn="ctr" marR="2562860">
              <a:lnSpc>
                <a:spcPct val="100000"/>
              </a:lnSpc>
              <a:spcBef>
                <a:spcPts val="825"/>
              </a:spcBef>
            </a:pPr>
            <a:r>
              <a:rPr dirty="0" sz="1600" spc="-90" b="1">
                <a:latin typeface="Tahoma"/>
                <a:cs typeface="Tahoma"/>
              </a:rPr>
              <a:t>The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100" b="1">
                <a:latin typeface="Tahoma"/>
                <a:cs typeface="Tahoma"/>
              </a:rPr>
              <a:t>Linear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65" b="1">
                <a:latin typeface="Tahoma"/>
                <a:cs typeface="Tahoma"/>
              </a:rPr>
              <a:t>Model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135" b="1">
                <a:latin typeface="Tahoma"/>
                <a:cs typeface="Tahoma"/>
              </a:rPr>
              <a:t>as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135" b="1">
                <a:latin typeface="Tahoma"/>
                <a:cs typeface="Tahoma"/>
              </a:rPr>
              <a:t>a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95" b="1">
                <a:latin typeface="Tahoma"/>
                <a:cs typeface="Tahoma"/>
              </a:rPr>
              <a:t>Statistical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Model</a:t>
            </a:r>
            <a:endParaRPr sz="1600">
              <a:latin typeface="Tahoma"/>
              <a:cs typeface="Tahoma"/>
            </a:endParaRPr>
          </a:p>
          <a:p>
            <a:pPr algn="ctr" marL="95250" marR="5080">
              <a:lnSpc>
                <a:spcPct val="108300"/>
              </a:lnSpc>
              <a:spcBef>
                <a:spcPts val="530"/>
              </a:spcBef>
            </a:pPr>
            <a:r>
              <a:rPr dirty="0" sz="1500">
                <a:latin typeface="Tahoma"/>
                <a:cs typeface="Tahoma"/>
              </a:rPr>
              <a:t>Models</a:t>
            </a:r>
            <a:r>
              <a:rPr dirty="0" sz="1500" spc="-130">
                <a:latin typeface="Tahoma"/>
                <a:cs typeface="Tahoma"/>
              </a:rPr>
              <a:t> </a:t>
            </a:r>
            <a:r>
              <a:rPr dirty="0" sz="1500" spc="-35">
                <a:latin typeface="Tahoma"/>
                <a:cs typeface="Tahoma"/>
              </a:rPr>
              <a:t>take</a:t>
            </a:r>
            <a:r>
              <a:rPr dirty="0" sz="1500" spc="-130">
                <a:latin typeface="Tahoma"/>
                <a:cs typeface="Tahoma"/>
              </a:rPr>
              <a:t> </a:t>
            </a:r>
            <a:r>
              <a:rPr dirty="0" sz="1500" spc="-114" b="1">
                <a:solidFill>
                  <a:srgbClr val="1C4189"/>
                </a:solidFill>
                <a:latin typeface="Tahoma"/>
                <a:cs typeface="Tahoma"/>
              </a:rPr>
              <a:t>sample</a:t>
            </a:r>
            <a:r>
              <a:rPr dirty="0" sz="1500" spc="-100" b="1">
                <a:solidFill>
                  <a:srgbClr val="1C4189"/>
                </a:solidFill>
                <a:latin typeface="Tahoma"/>
                <a:cs typeface="Tahoma"/>
              </a:rPr>
              <a:t> data </a:t>
            </a:r>
            <a:r>
              <a:rPr dirty="0" sz="1500" spc="-40">
                <a:latin typeface="Tahoma"/>
                <a:cs typeface="Tahoma"/>
              </a:rPr>
              <a:t>and</a:t>
            </a:r>
            <a:r>
              <a:rPr dirty="0" sz="1500" spc="-130">
                <a:latin typeface="Tahoma"/>
                <a:cs typeface="Tahoma"/>
              </a:rPr>
              <a:t> </a:t>
            </a:r>
            <a:r>
              <a:rPr dirty="0" sz="1500" spc="-40">
                <a:latin typeface="Tahoma"/>
                <a:cs typeface="Tahoma"/>
              </a:rPr>
              <a:t>use</a:t>
            </a:r>
            <a:r>
              <a:rPr dirty="0" sz="1500" spc="-125">
                <a:latin typeface="Tahoma"/>
                <a:cs typeface="Tahoma"/>
              </a:rPr>
              <a:t> </a:t>
            </a:r>
            <a:r>
              <a:rPr dirty="0" sz="1500" spc="-114" b="1">
                <a:solidFill>
                  <a:srgbClr val="1C4189"/>
                </a:solidFill>
                <a:latin typeface="Tahoma"/>
                <a:cs typeface="Tahoma"/>
              </a:rPr>
              <a:t>known</a:t>
            </a:r>
            <a:r>
              <a:rPr dirty="0" sz="1500" spc="-10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500" spc="-105" b="1">
                <a:solidFill>
                  <a:srgbClr val="1C4189"/>
                </a:solidFill>
                <a:latin typeface="Tahoma"/>
                <a:cs typeface="Tahoma"/>
              </a:rPr>
              <a:t>mathematical</a:t>
            </a:r>
            <a:r>
              <a:rPr dirty="0" sz="1500" spc="-10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500" spc="-85" b="1">
                <a:solidFill>
                  <a:srgbClr val="1C4189"/>
                </a:solidFill>
                <a:latin typeface="Tahoma"/>
                <a:cs typeface="Tahoma"/>
              </a:rPr>
              <a:t>properties</a:t>
            </a:r>
            <a:r>
              <a:rPr dirty="0" sz="1500" spc="-10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latin typeface="Tahoma"/>
                <a:cs typeface="Tahoma"/>
              </a:rPr>
              <a:t>of</a:t>
            </a:r>
            <a:r>
              <a:rPr dirty="0" sz="1500" spc="-130">
                <a:latin typeface="Tahoma"/>
                <a:cs typeface="Tahoma"/>
              </a:rPr>
              <a:t> </a:t>
            </a:r>
            <a:r>
              <a:rPr dirty="0" sz="1500" spc="-25">
                <a:latin typeface="Tahoma"/>
                <a:cs typeface="Tahoma"/>
              </a:rPr>
              <a:t>the </a:t>
            </a:r>
            <a:r>
              <a:rPr dirty="0" sz="1500">
                <a:latin typeface="Tahoma"/>
                <a:cs typeface="Tahoma"/>
              </a:rPr>
              <a:t>world</a:t>
            </a:r>
            <a:r>
              <a:rPr dirty="0" sz="1500" spc="-145">
                <a:latin typeface="Tahoma"/>
                <a:cs typeface="Tahoma"/>
              </a:rPr>
              <a:t> </a:t>
            </a:r>
            <a:r>
              <a:rPr dirty="0" sz="1500" spc="-25">
                <a:latin typeface="Tahoma"/>
                <a:cs typeface="Tahoma"/>
              </a:rPr>
              <a:t>around</a:t>
            </a:r>
            <a:r>
              <a:rPr dirty="0" sz="1500" spc="-145">
                <a:latin typeface="Tahoma"/>
                <a:cs typeface="Tahoma"/>
              </a:rPr>
              <a:t> </a:t>
            </a:r>
            <a:r>
              <a:rPr dirty="0" sz="1500" spc="-40">
                <a:latin typeface="Tahoma"/>
                <a:cs typeface="Tahoma"/>
              </a:rPr>
              <a:t>us</a:t>
            </a:r>
            <a:r>
              <a:rPr dirty="0" sz="1500" spc="-145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to</a:t>
            </a:r>
            <a:r>
              <a:rPr dirty="0" sz="1500" spc="-140">
                <a:latin typeface="Tahoma"/>
                <a:cs typeface="Tahoma"/>
              </a:rPr>
              <a:t> </a:t>
            </a:r>
            <a:r>
              <a:rPr dirty="0" sz="1500" spc="-65">
                <a:latin typeface="Tahoma"/>
                <a:cs typeface="Tahoma"/>
              </a:rPr>
              <a:t>make</a:t>
            </a:r>
            <a:r>
              <a:rPr dirty="0" sz="1500" spc="-145">
                <a:latin typeface="Tahoma"/>
                <a:cs typeface="Tahoma"/>
              </a:rPr>
              <a:t> </a:t>
            </a:r>
            <a:r>
              <a:rPr dirty="0" sz="1500" spc="-85" b="1">
                <a:solidFill>
                  <a:srgbClr val="1C4189"/>
                </a:solidFill>
                <a:latin typeface="Tahoma"/>
                <a:cs typeface="Tahoma"/>
              </a:rPr>
              <a:t>predictions</a:t>
            </a:r>
            <a:r>
              <a:rPr dirty="0" sz="1500" spc="-114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500" spc="-25">
                <a:latin typeface="Tahoma"/>
                <a:cs typeface="Tahoma"/>
              </a:rPr>
              <a:t>about</a:t>
            </a:r>
            <a:r>
              <a:rPr dirty="0" sz="1500" spc="-145">
                <a:latin typeface="Tahoma"/>
                <a:cs typeface="Tahoma"/>
              </a:rPr>
              <a:t> </a:t>
            </a:r>
            <a:r>
              <a:rPr dirty="0" sz="1500" spc="-10">
                <a:latin typeface="Tahoma"/>
                <a:cs typeface="Tahoma"/>
              </a:rPr>
              <a:t>the</a:t>
            </a:r>
            <a:r>
              <a:rPr dirty="0" sz="1500" spc="-145">
                <a:latin typeface="Tahoma"/>
                <a:cs typeface="Tahoma"/>
              </a:rPr>
              <a:t> </a:t>
            </a:r>
            <a:r>
              <a:rPr dirty="0" sz="1500" spc="-90" b="1">
                <a:solidFill>
                  <a:srgbClr val="1C4189"/>
                </a:solidFill>
                <a:latin typeface="Tahoma"/>
                <a:cs typeface="Tahoma"/>
              </a:rPr>
              <a:t>population</a:t>
            </a:r>
            <a:r>
              <a:rPr dirty="0" sz="1500" spc="-11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latin typeface="Tahoma"/>
                <a:cs typeface="Tahoma"/>
              </a:rPr>
              <a:t>from</a:t>
            </a:r>
            <a:r>
              <a:rPr dirty="0" sz="1500" spc="-145">
                <a:latin typeface="Tahoma"/>
                <a:cs typeface="Tahoma"/>
              </a:rPr>
              <a:t> </a:t>
            </a:r>
            <a:r>
              <a:rPr dirty="0" sz="1500" spc="-20">
                <a:latin typeface="Tahoma"/>
                <a:cs typeface="Tahoma"/>
              </a:rPr>
              <a:t>which</a:t>
            </a:r>
            <a:r>
              <a:rPr dirty="0" sz="1500" spc="-145">
                <a:latin typeface="Tahoma"/>
                <a:cs typeface="Tahoma"/>
              </a:rPr>
              <a:t> </a:t>
            </a:r>
            <a:r>
              <a:rPr dirty="0" sz="1500" spc="-25">
                <a:latin typeface="Tahoma"/>
                <a:cs typeface="Tahoma"/>
              </a:rPr>
              <a:t>our </a:t>
            </a:r>
            <a:r>
              <a:rPr dirty="0" sz="1500" spc="-40">
                <a:latin typeface="Tahoma"/>
                <a:cs typeface="Tahoma"/>
              </a:rPr>
              <a:t>sample</a:t>
            </a:r>
            <a:r>
              <a:rPr dirty="0" sz="1500" spc="-150">
                <a:latin typeface="Tahoma"/>
                <a:cs typeface="Tahoma"/>
              </a:rPr>
              <a:t> </a:t>
            </a:r>
            <a:r>
              <a:rPr dirty="0" sz="1500" spc="-50">
                <a:latin typeface="Tahoma"/>
                <a:cs typeface="Tahoma"/>
              </a:rPr>
              <a:t>came</a:t>
            </a:r>
            <a:r>
              <a:rPr dirty="0" sz="1500" spc="-150">
                <a:latin typeface="Tahoma"/>
                <a:cs typeface="Tahoma"/>
              </a:rPr>
              <a:t> </a:t>
            </a:r>
            <a:r>
              <a:rPr dirty="0" sz="1500" spc="-20">
                <a:latin typeface="Tahoma"/>
                <a:cs typeface="Tahoma"/>
              </a:rPr>
              <a:t>from.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89"/>
              </a:spcBef>
            </a:pPr>
            <a:endParaRPr sz="1500">
              <a:latin typeface="Tahoma"/>
              <a:cs typeface="Tahoma"/>
            </a:endParaRPr>
          </a:p>
          <a:p>
            <a:pPr marL="104775">
              <a:lnSpc>
                <a:spcPct val="100000"/>
              </a:lnSpc>
            </a:pP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Vocabulary: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General</a:t>
            </a:r>
            <a:r>
              <a:rPr dirty="0" sz="1300" spc="-7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35" b="1">
                <a:solidFill>
                  <a:srgbClr val="1C4189"/>
                </a:solidFill>
                <a:latin typeface="Tahoma"/>
                <a:cs typeface="Tahoma"/>
              </a:rPr>
              <a:t>Model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Equation</a:t>
            </a:r>
            <a:endParaRPr sz="1300">
              <a:latin typeface="Tahoma"/>
              <a:cs typeface="Tahoma"/>
            </a:endParaRPr>
          </a:p>
          <a:p>
            <a:pPr marL="104775">
              <a:lnSpc>
                <a:spcPct val="100000"/>
              </a:lnSpc>
              <a:spcBef>
                <a:spcPts val="1340"/>
              </a:spcBef>
            </a:pPr>
            <a:r>
              <a:rPr dirty="0" sz="1300" spc="75">
                <a:latin typeface="Tahoma"/>
                <a:cs typeface="Tahoma"/>
              </a:rPr>
              <a:t>A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conceptual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representation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all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statistical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models,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with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following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form: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914499" y="2956286"/>
            <a:ext cx="3571875" cy="4254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600" spc="-125" i="1">
                <a:latin typeface="Arial"/>
                <a:cs typeface="Arial"/>
              </a:rPr>
              <a:t>outcome</a:t>
            </a:r>
            <a:r>
              <a:rPr dirty="0" sz="2600" spc="20" i="1">
                <a:latin typeface="Arial"/>
                <a:cs typeface="Arial"/>
              </a:rPr>
              <a:t> </a:t>
            </a:r>
            <a:r>
              <a:rPr dirty="0" sz="2500" spc="90">
                <a:latin typeface="Tahoma"/>
                <a:cs typeface="Tahoma"/>
              </a:rPr>
              <a:t>=</a:t>
            </a:r>
            <a:r>
              <a:rPr dirty="0" sz="2500" spc="-25">
                <a:latin typeface="Tahoma"/>
                <a:cs typeface="Tahoma"/>
              </a:rPr>
              <a:t> </a:t>
            </a:r>
            <a:r>
              <a:rPr dirty="0" sz="2600" spc="-125" i="1">
                <a:latin typeface="Arial"/>
                <a:cs typeface="Arial"/>
              </a:rPr>
              <a:t>model</a:t>
            </a:r>
            <a:r>
              <a:rPr dirty="0" sz="2600" spc="-114" i="1">
                <a:latin typeface="Arial"/>
                <a:cs typeface="Arial"/>
              </a:rPr>
              <a:t> </a:t>
            </a:r>
            <a:r>
              <a:rPr dirty="0" sz="2500" spc="90">
                <a:latin typeface="Tahoma"/>
                <a:cs typeface="Tahoma"/>
              </a:rPr>
              <a:t>+</a:t>
            </a:r>
            <a:r>
              <a:rPr dirty="0" sz="2500" spc="-180">
                <a:latin typeface="Tahoma"/>
                <a:cs typeface="Tahoma"/>
              </a:rPr>
              <a:t> </a:t>
            </a:r>
            <a:r>
              <a:rPr dirty="0" sz="2600" spc="-10" i="1">
                <a:latin typeface="Arial"/>
                <a:cs typeface="Arial"/>
              </a:rPr>
              <a:t>error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73323" y="3977261"/>
            <a:ext cx="5191760" cy="975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130"/>
              </a:spcBef>
            </a:pP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Vocabulary:</a:t>
            </a:r>
            <a:r>
              <a:rPr dirty="0" sz="1300" spc="-85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C4189"/>
                </a:solidFill>
                <a:latin typeface="Tahoma"/>
                <a:cs typeface="Tahoma"/>
              </a:rPr>
              <a:t>The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1C4189"/>
                </a:solidFill>
                <a:latin typeface="Tahoma"/>
                <a:cs typeface="Tahoma"/>
              </a:rPr>
              <a:t>Linear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35" b="1">
                <a:solidFill>
                  <a:srgbClr val="1C4189"/>
                </a:solidFill>
                <a:latin typeface="Tahoma"/>
                <a:cs typeface="Tahoma"/>
              </a:rPr>
              <a:t>Model</a:t>
            </a:r>
            <a:r>
              <a:rPr dirty="0" sz="1300" spc="-80" b="1">
                <a:solidFill>
                  <a:srgbClr val="1C4189"/>
                </a:solidFill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Equation</a:t>
            </a:r>
            <a:endParaRPr sz="1300">
              <a:latin typeface="Tahoma"/>
              <a:cs typeface="Tahoma"/>
            </a:endParaRPr>
          </a:p>
          <a:p>
            <a:pPr marL="49530">
              <a:lnSpc>
                <a:spcPct val="100000"/>
              </a:lnSpc>
              <a:spcBef>
                <a:spcPts val="1340"/>
              </a:spcBef>
            </a:pPr>
            <a:r>
              <a:rPr dirty="0" sz="1300" spc="75">
                <a:latin typeface="Tahoma"/>
                <a:cs typeface="Tahoma"/>
              </a:rPr>
              <a:t>A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particularly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common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type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statistical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model,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with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following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form:</a:t>
            </a:r>
            <a:endParaRPr sz="13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245"/>
              </a:spcBef>
            </a:pPr>
            <a:r>
              <a:rPr dirty="0" sz="1450" i="1">
                <a:latin typeface="Arial"/>
                <a:cs typeface="Arial"/>
              </a:rPr>
              <a:t>y</a:t>
            </a:r>
            <a:r>
              <a:rPr dirty="0" baseline="-11111" sz="1500" i="1">
                <a:latin typeface="Arial"/>
                <a:cs typeface="Arial"/>
              </a:rPr>
              <a:t>i</a:t>
            </a:r>
            <a:r>
              <a:rPr dirty="0" baseline="-11111" sz="1500" spc="337" i="1">
                <a:latin typeface="Arial"/>
                <a:cs typeface="Arial"/>
              </a:rPr>
              <a:t> </a:t>
            </a:r>
            <a:r>
              <a:rPr dirty="0" sz="1400">
                <a:latin typeface="Tahoma"/>
                <a:cs typeface="Tahoma"/>
              </a:rPr>
              <a:t>=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50" spc="-60" i="1">
                <a:latin typeface="Arial"/>
                <a:cs typeface="Arial"/>
              </a:rPr>
              <a:t>b</a:t>
            </a:r>
            <a:r>
              <a:rPr dirty="0" baseline="-11695" sz="1425" spc="-89">
                <a:latin typeface="Tahoma"/>
                <a:cs typeface="Tahoma"/>
              </a:rPr>
              <a:t>0</a:t>
            </a:r>
            <a:r>
              <a:rPr dirty="0" baseline="-11695" sz="1425" spc="209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+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50" spc="-60" i="1">
                <a:latin typeface="Arial"/>
                <a:cs typeface="Arial"/>
              </a:rPr>
              <a:t>b</a:t>
            </a:r>
            <a:r>
              <a:rPr dirty="0" baseline="-11695" sz="1425" spc="-89">
                <a:latin typeface="Tahoma"/>
                <a:cs typeface="Tahoma"/>
              </a:rPr>
              <a:t>1</a:t>
            </a:r>
            <a:r>
              <a:rPr dirty="0" baseline="-11695" sz="1425" spc="209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×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50" i="1">
                <a:latin typeface="Arial"/>
                <a:cs typeface="Arial"/>
              </a:rPr>
              <a:t>x</a:t>
            </a:r>
            <a:r>
              <a:rPr dirty="0" baseline="-11695" sz="1425">
                <a:latin typeface="Tahoma"/>
                <a:cs typeface="Tahoma"/>
              </a:rPr>
              <a:t>1</a:t>
            </a:r>
            <a:r>
              <a:rPr dirty="0" baseline="-11111" sz="1500" i="1">
                <a:latin typeface="Arial"/>
                <a:cs typeface="Arial"/>
              </a:rPr>
              <a:t>i</a:t>
            </a:r>
            <a:r>
              <a:rPr dirty="0" baseline="-11111" sz="1500" spc="359" i="1">
                <a:latin typeface="Arial"/>
                <a:cs typeface="Arial"/>
              </a:rPr>
              <a:t> </a:t>
            </a:r>
            <a:r>
              <a:rPr dirty="0" sz="1400">
                <a:latin typeface="Tahoma"/>
                <a:cs typeface="Tahoma"/>
              </a:rPr>
              <a:t>+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50" spc="-25" i="1">
                <a:latin typeface="Arial"/>
                <a:cs typeface="Arial"/>
              </a:rPr>
              <a:t>e</a:t>
            </a:r>
            <a:r>
              <a:rPr dirty="0" baseline="-11111" sz="1500" spc="-37" i="1">
                <a:latin typeface="Arial"/>
                <a:cs typeface="Arial"/>
              </a:rPr>
              <a:t>i</a:t>
            </a:r>
            <a:endParaRPr baseline="-11111" sz="15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31850" y="1606562"/>
            <a:ext cx="6184900" cy="6350"/>
          </a:xfrm>
          <a:custGeom>
            <a:avLst/>
            <a:gdLst/>
            <a:ahLst/>
            <a:cxnLst/>
            <a:rect l="l" t="t" r="r" b="b"/>
            <a:pathLst>
              <a:path w="6184900" h="6350">
                <a:moveTo>
                  <a:pt x="6184900" y="0"/>
                </a:moveTo>
                <a:lnTo>
                  <a:pt x="1543050" y="0"/>
                </a:lnTo>
                <a:lnTo>
                  <a:pt x="0" y="0"/>
                </a:lnTo>
                <a:lnTo>
                  <a:pt x="0" y="6350"/>
                </a:lnTo>
                <a:lnTo>
                  <a:pt x="1543050" y="6350"/>
                </a:lnTo>
                <a:lnTo>
                  <a:pt x="6184900" y="6350"/>
                </a:lnTo>
                <a:lnTo>
                  <a:pt x="6184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31850" y="2120912"/>
            <a:ext cx="6184900" cy="6350"/>
          </a:xfrm>
          <a:custGeom>
            <a:avLst/>
            <a:gdLst/>
            <a:ahLst/>
            <a:cxnLst/>
            <a:rect l="l" t="t" r="r" b="b"/>
            <a:pathLst>
              <a:path w="6184900" h="6350">
                <a:moveTo>
                  <a:pt x="6184900" y="0"/>
                </a:moveTo>
                <a:lnTo>
                  <a:pt x="1543050" y="0"/>
                </a:lnTo>
                <a:lnTo>
                  <a:pt x="0" y="0"/>
                </a:lnTo>
                <a:lnTo>
                  <a:pt x="0" y="6350"/>
                </a:lnTo>
                <a:lnTo>
                  <a:pt x="1543050" y="6350"/>
                </a:lnTo>
                <a:lnTo>
                  <a:pt x="6184900" y="6350"/>
                </a:lnTo>
                <a:lnTo>
                  <a:pt x="6184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31850" y="2419362"/>
            <a:ext cx="6184900" cy="6350"/>
          </a:xfrm>
          <a:custGeom>
            <a:avLst/>
            <a:gdLst/>
            <a:ahLst/>
            <a:cxnLst/>
            <a:rect l="l" t="t" r="r" b="b"/>
            <a:pathLst>
              <a:path w="6184900" h="6350">
                <a:moveTo>
                  <a:pt x="6184900" y="0"/>
                </a:moveTo>
                <a:lnTo>
                  <a:pt x="1543050" y="0"/>
                </a:lnTo>
                <a:lnTo>
                  <a:pt x="0" y="0"/>
                </a:lnTo>
                <a:lnTo>
                  <a:pt x="0" y="6350"/>
                </a:lnTo>
                <a:lnTo>
                  <a:pt x="1543050" y="6350"/>
                </a:lnTo>
                <a:lnTo>
                  <a:pt x="6184900" y="6350"/>
                </a:lnTo>
                <a:lnTo>
                  <a:pt x="6184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31850" y="2711462"/>
            <a:ext cx="6184900" cy="6350"/>
          </a:xfrm>
          <a:custGeom>
            <a:avLst/>
            <a:gdLst/>
            <a:ahLst/>
            <a:cxnLst/>
            <a:rect l="l" t="t" r="r" b="b"/>
            <a:pathLst>
              <a:path w="6184900" h="6350">
                <a:moveTo>
                  <a:pt x="6184900" y="0"/>
                </a:moveTo>
                <a:lnTo>
                  <a:pt x="1543050" y="0"/>
                </a:lnTo>
                <a:lnTo>
                  <a:pt x="0" y="0"/>
                </a:lnTo>
                <a:lnTo>
                  <a:pt x="0" y="6350"/>
                </a:lnTo>
                <a:lnTo>
                  <a:pt x="1543050" y="6350"/>
                </a:lnTo>
                <a:lnTo>
                  <a:pt x="6184900" y="6350"/>
                </a:lnTo>
                <a:lnTo>
                  <a:pt x="6184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31850" y="3003562"/>
            <a:ext cx="6184900" cy="6350"/>
          </a:xfrm>
          <a:custGeom>
            <a:avLst/>
            <a:gdLst/>
            <a:ahLst/>
            <a:cxnLst/>
            <a:rect l="l" t="t" r="r" b="b"/>
            <a:pathLst>
              <a:path w="6184900" h="6350">
                <a:moveTo>
                  <a:pt x="6184900" y="0"/>
                </a:moveTo>
                <a:lnTo>
                  <a:pt x="1543050" y="0"/>
                </a:lnTo>
                <a:lnTo>
                  <a:pt x="0" y="0"/>
                </a:lnTo>
                <a:lnTo>
                  <a:pt x="0" y="6350"/>
                </a:lnTo>
                <a:lnTo>
                  <a:pt x="1543050" y="6350"/>
                </a:lnTo>
                <a:lnTo>
                  <a:pt x="6184900" y="6350"/>
                </a:lnTo>
                <a:lnTo>
                  <a:pt x="6184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31850" y="3302012"/>
            <a:ext cx="6184900" cy="6350"/>
          </a:xfrm>
          <a:custGeom>
            <a:avLst/>
            <a:gdLst/>
            <a:ahLst/>
            <a:cxnLst/>
            <a:rect l="l" t="t" r="r" b="b"/>
            <a:pathLst>
              <a:path w="6184900" h="6350">
                <a:moveTo>
                  <a:pt x="6184900" y="0"/>
                </a:moveTo>
                <a:lnTo>
                  <a:pt x="1543050" y="0"/>
                </a:lnTo>
                <a:lnTo>
                  <a:pt x="0" y="0"/>
                </a:lnTo>
                <a:lnTo>
                  <a:pt x="0" y="6350"/>
                </a:lnTo>
                <a:lnTo>
                  <a:pt x="1543050" y="6350"/>
                </a:lnTo>
                <a:lnTo>
                  <a:pt x="6184900" y="6350"/>
                </a:lnTo>
                <a:lnTo>
                  <a:pt x="6184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31850" y="3816362"/>
            <a:ext cx="6184900" cy="6350"/>
          </a:xfrm>
          <a:custGeom>
            <a:avLst/>
            <a:gdLst/>
            <a:ahLst/>
            <a:cxnLst/>
            <a:rect l="l" t="t" r="r" b="b"/>
            <a:pathLst>
              <a:path w="6184900" h="6350">
                <a:moveTo>
                  <a:pt x="6184900" y="0"/>
                </a:moveTo>
                <a:lnTo>
                  <a:pt x="1543050" y="0"/>
                </a:lnTo>
                <a:lnTo>
                  <a:pt x="0" y="0"/>
                </a:lnTo>
                <a:lnTo>
                  <a:pt x="0" y="6350"/>
                </a:lnTo>
                <a:lnTo>
                  <a:pt x="1543050" y="6350"/>
                </a:lnTo>
                <a:lnTo>
                  <a:pt x="6184900" y="6350"/>
                </a:lnTo>
                <a:lnTo>
                  <a:pt x="6184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31850" y="4108462"/>
            <a:ext cx="6184900" cy="6350"/>
          </a:xfrm>
          <a:custGeom>
            <a:avLst/>
            <a:gdLst/>
            <a:ahLst/>
            <a:cxnLst/>
            <a:rect l="l" t="t" r="r" b="b"/>
            <a:pathLst>
              <a:path w="6184900" h="6350">
                <a:moveTo>
                  <a:pt x="6184900" y="0"/>
                </a:moveTo>
                <a:lnTo>
                  <a:pt x="1543050" y="0"/>
                </a:lnTo>
                <a:lnTo>
                  <a:pt x="0" y="0"/>
                </a:lnTo>
                <a:lnTo>
                  <a:pt x="0" y="6350"/>
                </a:lnTo>
                <a:lnTo>
                  <a:pt x="1543050" y="6350"/>
                </a:lnTo>
                <a:lnTo>
                  <a:pt x="6184900" y="6350"/>
                </a:lnTo>
                <a:lnTo>
                  <a:pt x="6184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780355" y="635728"/>
            <a:ext cx="2541270" cy="935355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845"/>
              </a:spcBef>
            </a:pPr>
            <a:r>
              <a:rPr dirty="0" sz="1600" spc="-90" b="1">
                <a:latin typeface="Tahoma"/>
                <a:cs typeface="Tahoma"/>
              </a:rPr>
              <a:t>The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100" b="1">
                <a:latin typeface="Tahoma"/>
                <a:cs typeface="Tahoma"/>
              </a:rPr>
              <a:t>Linear</a:t>
            </a:r>
            <a:r>
              <a:rPr dirty="0" sz="1600" spc="-114" b="1">
                <a:latin typeface="Tahoma"/>
                <a:cs typeface="Tahoma"/>
              </a:rPr>
              <a:t> </a:t>
            </a:r>
            <a:r>
              <a:rPr dirty="0" sz="1600" spc="-65" b="1">
                <a:latin typeface="Tahoma"/>
                <a:cs typeface="Tahoma"/>
              </a:rPr>
              <a:t>Model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45" b="1">
                <a:latin typeface="Tahoma"/>
                <a:cs typeface="Tahoma"/>
              </a:rPr>
              <a:t>Equation</a:t>
            </a:r>
            <a:endParaRPr sz="1600">
              <a:latin typeface="Tahoma"/>
              <a:cs typeface="Tahoma"/>
            </a:endParaRPr>
          </a:p>
          <a:p>
            <a:pPr marL="51435">
              <a:lnSpc>
                <a:spcPct val="100000"/>
              </a:lnSpc>
              <a:spcBef>
                <a:spcPts val="680"/>
              </a:spcBef>
            </a:pPr>
            <a:r>
              <a:rPr dirty="0" sz="1450" i="1">
                <a:latin typeface="Arial"/>
                <a:cs typeface="Arial"/>
              </a:rPr>
              <a:t>y</a:t>
            </a:r>
            <a:r>
              <a:rPr dirty="0" baseline="-11111" sz="1500" i="1">
                <a:latin typeface="Arial"/>
                <a:cs typeface="Arial"/>
              </a:rPr>
              <a:t>i</a:t>
            </a:r>
            <a:r>
              <a:rPr dirty="0" baseline="-11111" sz="1500" spc="337" i="1">
                <a:latin typeface="Arial"/>
                <a:cs typeface="Arial"/>
              </a:rPr>
              <a:t> </a:t>
            </a:r>
            <a:r>
              <a:rPr dirty="0" sz="1400">
                <a:latin typeface="Tahoma"/>
                <a:cs typeface="Tahoma"/>
              </a:rPr>
              <a:t>=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50" spc="-60" i="1">
                <a:latin typeface="Arial"/>
                <a:cs typeface="Arial"/>
              </a:rPr>
              <a:t>b</a:t>
            </a:r>
            <a:r>
              <a:rPr dirty="0" baseline="-11695" sz="1425" spc="-89">
                <a:latin typeface="Tahoma"/>
                <a:cs typeface="Tahoma"/>
              </a:rPr>
              <a:t>0</a:t>
            </a:r>
            <a:r>
              <a:rPr dirty="0" baseline="-11695" sz="1425" spc="209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+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50" spc="-60" i="1">
                <a:latin typeface="Arial"/>
                <a:cs typeface="Arial"/>
              </a:rPr>
              <a:t>b</a:t>
            </a:r>
            <a:r>
              <a:rPr dirty="0" baseline="-11695" sz="1425" spc="-89">
                <a:latin typeface="Tahoma"/>
                <a:cs typeface="Tahoma"/>
              </a:rPr>
              <a:t>1</a:t>
            </a:r>
            <a:r>
              <a:rPr dirty="0" baseline="-11695" sz="1425" spc="209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×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50" i="1">
                <a:latin typeface="Arial"/>
                <a:cs typeface="Arial"/>
              </a:rPr>
              <a:t>x</a:t>
            </a:r>
            <a:r>
              <a:rPr dirty="0" baseline="-11695" sz="1425">
                <a:latin typeface="Tahoma"/>
                <a:cs typeface="Tahoma"/>
              </a:rPr>
              <a:t>1</a:t>
            </a:r>
            <a:r>
              <a:rPr dirty="0" baseline="-11111" sz="1500" i="1">
                <a:latin typeface="Arial"/>
                <a:cs typeface="Arial"/>
              </a:rPr>
              <a:t>i</a:t>
            </a:r>
            <a:r>
              <a:rPr dirty="0" baseline="-11111" sz="1500" spc="359" i="1">
                <a:latin typeface="Arial"/>
                <a:cs typeface="Arial"/>
              </a:rPr>
              <a:t> </a:t>
            </a:r>
            <a:r>
              <a:rPr dirty="0" sz="1400">
                <a:latin typeface="Tahoma"/>
                <a:cs typeface="Tahoma"/>
              </a:rPr>
              <a:t>+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50" spc="-25" i="1">
                <a:latin typeface="Arial"/>
                <a:cs typeface="Arial"/>
              </a:rPr>
              <a:t>e</a:t>
            </a:r>
            <a:r>
              <a:rPr dirty="0" baseline="-11111" sz="1500" spc="-37" i="1">
                <a:latin typeface="Arial"/>
                <a:cs typeface="Arial"/>
              </a:rPr>
              <a:t>i</a:t>
            </a:r>
            <a:endParaRPr baseline="-11111" sz="1500">
              <a:latin typeface="Arial"/>
              <a:cs typeface="Arial"/>
            </a:endParaRPr>
          </a:p>
          <a:p>
            <a:pPr marL="135255">
              <a:lnSpc>
                <a:spcPct val="100000"/>
              </a:lnSpc>
              <a:spcBef>
                <a:spcPts val="509"/>
              </a:spcBef>
              <a:tabLst>
                <a:tab pos="1681480" algn="l"/>
              </a:tabLst>
            </a:pPr>
            <a:r>
              <a:rPr dirty="0" sz="1300" spc="-20" b="1">
                <a:solidFill>
                  <a:srgbClr val="1C4189"/>
                </a:solidFill>
                <a:latin typeface="Tahoma"/>
                <a:cs typeface="Tahoma"/>
              </a:rPr>
              <a:t>Term</a:t>
            </a:r>
            <a:r>
              <a:rPr dirty="0" sz="1300" b="1">
                <a:solidFill>
                  <a:srgbClr val="1C4189"/>
                </a:solidFill>
                <a:latin typeface="Tahoma"/>
                <a:cs typeface="Tahoma"/>
              </a:rPr>
              <a:t>	</a:t>
            </a:r>
            <a:r>
              <a:rPr dirty="0" sz="1300" spc="-10" b="1">
                <a:solidFill>
                  <a:srgbClr val="1C4189"/>
                </a:solidFill>
                <a:latin typeface="Tahoma"/>
                <a:cs typeface="Tahoma"/>
              </a:rPr>
              <a:t>Meaning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877689" y="1624788"/>
            <a:ext cx="351790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50" i="1">
                <a:latin typeface="Arial"/>
                <a:cs typeface="Arial"/>
              </a:rPr>
              <a:t>y</a:t>
            </a:r>
            <a:r>
              <a:rPr dirty="0" baseline="-8333" sz="1500" i="1">
                <a:latin typeface="Arial"/>
                <a:cs typeface="Arial"/>
              </a:rPr>
              <a:t>i</a:t>
            </a:r>
            <a:r>
              <a:rPr dirty="0" baseline="-8333" sz="1500" spc="232" i="1">
                <a:latin typeface="Arial"/>
                <a:cs typeface="Arial"/>
              </a:rPr>
              <a:t> </a:t>
            </a:r>
            <a:r>
              <a:rPr dirty="0" sz="1300" spc="-50">
                <a:latin typeface="Tahoma"/>
                <a:cs typeface="Tahoma"/>
              </a:rPr>
              <a:t>=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49611" y="1624788"/>
            <a:ext cx="4392295" cy="46037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195"/>
              </a:spcBef>
            </a:pP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predicted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outcome</a:t>
            </a:r>
            <a:r>
              <a:rPr dirty="0" sz="1300" spc="-105">
                <a:latin typeface="Tahoma"/>
                <a:cs typeface="Tahoma"/>
              </a:rPr>
              <a:t> (</a:t>
            </a:r>
            <a:r>
              <a:rPr dirty="0" sz="1450" spc="-105" i="1">
                <a:latin typeface="Arial"/>
                <a:cs typeface="Arial"/>
              </a:rPr>
              <a:t>y</a:t>
            </a:r>
            <a:r>
              <a:rPr dirty="0" sz="1300" spc="-105">
                <a:latin typeface="Tahoma"/>
                <a:cs typeface="Tahoma"/>
              </a:rPr>
              <a:t>)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for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an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individual’s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score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(</a:t>
            </a:r>
            <a:r>
              <a:rPr dirty="0" sz="1450" spc="-20" i="1">
                <a:latin typeface="Arial"/>
                <a:cs typeface="Arial"/>
              </a:rPr>
              <a:t>i</a:t>
            </a:r>
            <a:r>
              <a:rPr dirty="0" sz="1300" spc="-20">
                <a:latin typeface="Tahoma"/>
                <a:cs typeface="Tahoma"/>
              </a:rPr>
              <a:t>)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equal </a:t>
            </a:r>
            <a:r>
              <a:rPr dirty="0" sz="1300">
                <a:latin typeface="Tahoma"/>
                <a:cs typeface="Tahoma"/>
              </a:rPr>
              <a:t>to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-70">
                <a:latin typeface="Tahoma"/>
                <a:cs typeface="Tahoma"/>
              </a:rPr>
              <a:t>(or,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predicted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by)…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449611" y="2154811"/>
            <a:ext cx="3506470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-155">
                <a:latin typeface="Tahoma"/>
                <a:cs typeface="Tahoma"/>
              </a:rPr>
              <a:t>…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value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beta-</a:t>
            </a:r>
            <a:r>
              <a:rPr dirty="0" sz="1300">
                <a:latin typeface="Tahoma"/>
                <a:cs typeface="Tahoma"/>
              </a:rPr>
              <a:t>zero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(the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model’s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intercept)…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03089" y="2446911"/>
            <a:ext cx="123825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-125">
                <a:latin typeface="Tahoma"/>
                <a:cs typeface="Tahoma"/>
              </a:rPr>
              <a:t>+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449611" y="2446911"/>
            <a:ext cx="586740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-155">
                <a:latin typeface="Tahoma"/>
                <a:cs typeface="Tahoma"/>
              </a:rPr>
              <a:t>…</a:t>
            </a:r>
            <a:r>
              <a:rPr dirty="0" sz="1300" spc="-145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plus…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449611" y="2739011"/>
            <a:ext cx="3173730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-155">
                <a:latin typeface="Tahoma"/>
                <a:cs typeface="Tahoma"/>
              </a:rPr>
              <a:t>…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value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beta-</a:t>
            </a:r>
            <a:r>
              <a:rPr dirty="0" sz="1300">
                <a:latin typeface="Tahoma"/>
                <a:cs typeface="Tahoma"/>
              </a:rPr>
              <a:t>one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(the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model’s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slope)…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449611" y="3037461"/>
            <a:ext cx="1214120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-155">
                <a:latin typeface="Tahoma"/>
                <a:cs typeface="Tahoma"/>
              </a:rPr>
              <a:t>…</a:t>
            </a:r>
            <a:r>
              <a:rPr dirty="0" sz="1300" spc="-12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multiplied</a:t>
            </a:r>
            <a:r>
              <a:rPr dirty="0" sz="1300" spc="-114">
                <a:latin typeface="Tahoma"/>
                <a:cs typeface="Tahoma"/>
              </a:rPr>
              <a:t> </a:t>
            </a:r>
            <a:r>
              <a:rPr dirty="0" sz="1300" spc="-35">
                <a:latin typeface="Tahoma"/>
                <a:cs typeface="Tahoma"/>
              </a:rPr>
              <a:t>by…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424211" y="3314384"/>
            <a:ext cx="4532630" cy="469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300" spc="-155">
                <a:latin typeface="Tahoma"/>
                <a:cs typeface="Tahoma"/>
              </a:rPr>
              <a:t>…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hypothetical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value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of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predictor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45">
                <a:latin typeface="Tahoma"/>
                <a:cs typeface="Tahoma"/>
              </a:rPr>
              <a:t>(</a:t>
            </a:r>
            <a:r>
              <a:rPr dirty="0" sz="1450" spc="-45" i="1">
                <a:latin typeface="Arial"/>
                <a:cs typeface="Arial"/>
              </a:rPr>
              <a:t>x</a:t>
            </a:r>
            <a:r>
              <a:rPr dirty="0" baseline="-11695" sz="1425" spc="-67">
                <a:latin typeface="Tahoma"/>
                <a:cs typeface="Tahoma"/>
              </a:rPr>
              <a:t>1</a:t>
            </a:r>
            <a:r>
              <a:rPr dirty="0" baseline="-11695" sz="1425" spc="-209">
                <a:latin typeface="Tahoma"/>
                <a:cs typeface="Tahoma"/>
              </a:rPr>
              <a:t> </a:t>
            </a:r>
            <a:r>
              <a:rPr dirty="0" sz="1300" spc="-105">
                <a:latin typeface="Tahoma"/>
                <a:cs typeface="Tahoma"/>
              </a:rPr>
              <a:t>) </a:t>
            </a:r>
            <a:r>
              <a:rPr dirty="0" sz="1300">
                <a:latin typeface="Tahoma"/>
                <a:cs typeface="Tahoma"/>
              </a:rPr>
              <a:t>for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30">
                <a:latin typeface="Tahoma"/>
                <a:cs typeface="Tahoma"/>
              </a:rPr>
              <a:t>an</a:t>
            </a:r>
            <a:r>
              <a:rPr dirty="0" sz="1300" spc="-11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individual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(</a:t>
            </a:r>
            <a:endParaRPr sz="13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1450" spc="-25" i="1">
                <a:latin typeface="Arial"/>
                <a:cs typeface="Arial"/>
              </a:rPr>
              <a:t>i</a:t>
            </a:r>
            <a:r>
              <a:rPr dirty="0" sz="1300" spc="-25">
                <a:latin typeface="Tahoma"/>
                <a:cs typeface="Tahoma"/>
              </a:rPr>
              <a:t>)…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449611" y="3843911"/>
            <a:ext cx="586740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-155">
                <a:latin typeface="Tahoma"/>
                <a:cs typeface="Tahoma"/>
              </a:rPr>
              <a:t>…</a:t>
            </a:r>
            <a:r>
              <a:rPr dirty="0" sz="1300" spc="-145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plus…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449611" y="4120338"/>
            <a:ext cx="4378325" cy="469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155">
                <a:latin typeface="Tahoma"/>
                <a:cs typeface="Tahoma"/>
              </a:rPr>
              <a:t>…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(unknowable)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error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-130">
                <a:latin typeface="Tahoma"/>
                <a:cs typeface="Tahoma"/>
              </a:rPr>
              <a:t>(</a:t>
            </a:r>
            <a:r>
              <a:rPr dirty="0" sz="1450" spc="-130" i="1">
                <a:latin typeface="Arial"/>
                <a:cs typeface="Arial"/>
              </a:rPr>
              <a:t>e</a:t>
            </a:r>
            <a:r>
              <a:rPr dirty="0" sz="1300" spc="-130">
                <a:latin typeface="Tahoma"/>
                <a:cs typeface="Tahoma"/>
              </a:rPr>
              <a:t>)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for</a:t>
            </a:r>
            <a:r>
              <a:rPr dirty="0" sz="1300" spc="-9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individual’s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actual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score</a:t>
            </a:r>
            <a:r>
              <a:rPr dirty="0" sz="1300" spc="-95">
                <a:latin typeface="Tahoma"/>
                <a:cs typeface="Tahoma"/>
              </a:rPr>
              <a:t> </a:t>
            </a:r>
            <a:r>
              <a:rPr dirty="0" sz="1300" spc="-50">
                <a:latin typeface="Tahoma"/>
                <a:cs typeface="Tahoma"/>
              </a:rPr>
              <a:t>(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50" spc="-25" i="1">
                <a:latin typeface="Arial"/>
                <a:cs typeface="Arial"/>
              </a:rPr>
              <a:t>i</a:t>
            </a:r>
            <a:r>
              <a:rPr dirty="0" sz="1300" spc="-25">
                <a:latin typeface="Tahoma"/>
                <a:cs typeface="Tahoma"/>
              </a:rPr>
              <a:t>).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77689" y="2139633"/>
            <a:ext cx="21272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50" spc="-25" i="1">
                <a:latin typeface="Arial"/>
                <a:cs typeface="Arial"/>
              </a:rPr>
              <a:t>b</a:t>
            </a:r>
            <a:r>
              <a:rPr dirty="0" baseline="-8771" sz="1425" spc="-37">
                <a:latin typeface="Tahoma"/>
                <a:cs typeface="Tahoma"/>
              </a:rPr>
              <a:t>0</a:t>
            </a:r>
            <a:endParaRPr baseline="-8771" sz="1425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77689" y="2730183"/>
            <a:ext cx="21272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50" spc="-25" i="1">
                <a:latin typeface="Arial"/>
                <a:cs typeface="Arial"/>
              </a:rPr>
              <a:t>b</a:t>
            </a:r>
            <a:r>
              <a:rPr dirty="0" baseline="-8771" sz="1425" spc="-37">
                <a:latin typeface="Tahoma"/>
                <a:cs typeface="Tahoma"/>
              </a:rPr>
              <a:t>1</a:t>
            </a:r>
            <a:endParaRPr baseline="-8771" sz="1425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03089" y="3029608"/>
            <a:ext cx="16129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>
                <a:latin typeface="Tahoma"/>
                <a:cs typeface="Tahoma"/>
              </a:rPr>
              <a:t>×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77689" y="3339288"/>
            <a:ext cx="27622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7662" sz="2175" spc="-37" i="1">
                <a:latin typeface="Arial"/>
                <a:cs typeface="Arial"/>
              </a:rPr>
              <a:t>x</a:t>
            </a:r>
            <a:r>
              <a:rPr dirty="0" sz="950" spc="-25">
                <a:latin typeface="Tahoma"/>
                <a:cs typeface="Tahoma"/>
              </a:rPr>
              <a:t>1</a:t>
            </a:r>
            <a:r>
              <a:rPr dirty="0" sz="1000" spc="-25" i="1"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03089" y="3836058"/>
            <a:ext cx="16129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>
                <a:latin typeface="Tahoma"/>
                <a:cs typeface="Tahoma"/>
              </a:rPr>
              <a:t>+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77689" y="4127184"/>
            <a:ext cx="20383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50" spc="-25" i="1">
                <a:latin typeface="Arial"/>
                <a:cs typeface="Arial"/>
              </a:rPr>
              <a:t>e</a:t>
            </a:r>
            <a:r>
              <a:rPr dirty="0" baseline="-8333" sz="1500" spc="-37" i="1">
                <a:latin typeface="Arial"/>
                <a:cs typeface="Arial"/>
              </a:rPr>
              <a:t>i</a:t>
            </a:r>
            <a:endParaRPr baseline="-8333" sz="15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3055" y="635729"/>
            <a:ext cx="5326380" cy="2284730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45"/>
              </a:spcBef>
            </a:pPr>
            <a:r>
              <a:rPr dirty="0" sz="1600" spc="-90" b="1">
                <a:latin typeface="Tahoma"/>
                <a:cs typeface="Tahoma"/>
              </a:rPr>
              <a:t>The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100" b="1">
                <a:latin typeface="Tahoma"/>
                <a:cs typeface="Tahoma"/>
              </a:rPr>
              <a:t>Linear</a:t>
            </a:r>
            <a:r>
              <a:rPr dirty="0" sz="1600" spc="-114" b="1">
                <a:latin typeface="Tahoma"/>
                <a:cs typeface="Tahoma"/>
              </a:rPr>
              <a:t> </a:t>
            </a:r>
            <a:r>
              <a:rPr dirty="0" sz="1600" spc="-65" b="1">
                <a:latin typeface="Tahoma"/>
                <a:cs typeface="Tahoma"/>
              </a:rPr>
              <a:t>Model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Equation</a:t>
            </a:r>
            <a:endParaRPr sz="1600">
              <a:latin typeface="Tahoma"/>
              <a:cs typeface="Tahoma"/>
            </a:endParaRPr>
          </a:p>
          <a:p>
            <a:pPr marL="38100" marR="3418840" indent="635">
              <a:lnSpc>
                <a:spcPts val="2550"/>
              </a:lnSpc>
              <a:spcBef>
                <a:spcPts val="90"/>
              </a:spcBef>
            </a:pPr>
            <a:r>
              <a:rPr dirty="0" sz="1450" i="1">
                <a:latin typeface="Arial"/>
                <a:cs typeface="Arial"/>
              </a:rPr>
              <a:t>y</a:t>
            </a:r>
            <a:r>
              <a:rPr dirty="0" baseline="-11111" sz="1500" i="1">
                <a:latin typeface="Arial"/>
                <a:cs typeface="Arial"/>
              </a:rPr>
              <a:t>i</a:t>
            </a:r>
            <a:r>
              <a:rPr dirty="0" baseline="-11111" sz="1500" spc="337" i="1">
                <a:latin typeface="Arial"/>
                <a:cs typeface="Arial"/>
              </a:rPr>
              <a:t> </a:t>
            </a:r>
            <a:r>
              <a:rPr dirty="0" sz="1400">
                <a:latin typeface="Tahoma"/>
                <a:cs typeface="Tahoma"/>
              </a:rPr>
              <a:t>=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50" spc="-60" i="1">
                <a:latin typeface="Arial"/>
                <a:cs typeface="Arial"/>
              </a:rPr>
              <a:t>b</a:t>
            </a:r>
            <a:r>
              <a:rPr dirty="0" baseline="-11695" sz="1425" spc="-89">
                <a:latin typeface="Tahoma"/>
                <a:cs typeface="Tahoma"/>
              </a:rPr>
              <a:t>0</a:t>
            </a:r>
            <a:r>
              <a:rPr dirty="0" baseline="-11695" sz="1425" spc="209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+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50" spc="-60" i="1">
                <a:latin typeface="Arial"/>
                <a:cs typeface="Arial"/>
              </a:rPr>
              <a:t>b</a:t>
            </a:r>
            <a:r>
              <a:rPr dirty="0" baseline="-11695" sz="1425" spc="-89">
                <a:latin typeface="Tahoma"/>
                <a:cs typeface="Tahoma"/>
              </a:rPr>
              <a:t>1</a:t>
            </a:r>
            <a:r>
              <a:rPr dirty="0" baseline="-11695" sz="1425" spc="209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×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50" i="1">
                <a:latin typeface="Arial"/>
                <a:cs typeface="Arial"/>
              </a:rPr>
              <a:t>x</a:t>
            </a:r>
            <a:r>
              <a:rPr dirty="0" baseline="-11695" sz="1425">
                <a:latin typeface="Tahoma"/>
                <a:cs typeface="Tahoma"/>
              </a:rPr>
              <a:t>1</a:t>
            </a:r>
            <a:r>
              <a:rPr dirty="0" baseline="-11111" sz="1500" i="1">
                <a:latin typeface="Arial"/>
                <a:cs typeface="Arial"/>
              </a:rPr>
              <a:t>i</a:t>
            </a:r>
            <a:r>
              <a:rPr dirty="0" baseline="-11111" sz="1500" spc="359" i="1">
                <a:latin typeface="Arial"/>
                <a:cs typeface="Arial"/>
              </a:rPr>
              <a:t> </a:t>
            </a:r>
            <a:r>
              <a:rPr dirty="0" sz="1400">
                <a:latin typeface="Tahoma"/>
                <a:cs typeface="Tahoma"/>
              </a:rPr>
              <a:t>+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50" spc="-25" i="1">
                <a:latin typeface="Arial"/>
                <a:cs typeface="Arial"/>
              </a:rPr>
              <a:t>e</a:t>
            </a:r>
            <a:r>
              <a:rPr dirty="0" baseline="-11111" sz="1500" spc="-37" i="1">
                <a:latin typeface="Arial"/>
                <a:cs typeface="Arial"/>
              </a:rPr>
              <a:t>i</a:t>
            </a:r>
            <a:r>
              <a:rPr dirty="0" baseline="-11111" sz="1500" spc="750" i="1">
                <a:latin typeface="Arial"/>
                <a:cs typeface="Arial"/>
              </a:rPr>
              <a:t> </a:t>
            </a:r>
            <a:r>
              <a:rPr dirty="0" sz="1450" spc="-60" i="1">
                <a:latin typeface="Arial"/>
                <a:cs typeface="Arial"/>
              </a:rPr>
              <a:t>b</a:t>
            </a:r>
            <a:r>
              <a:rPr dirty="0" baseline="-8771" sz="1425" spc="-89">
                <a:latin typeface="Tahoma"/>
                <a:cs typeface="Tahoma"/>
              </a:rPr>
              <a:t>0</a:t>
            </a:r>
            <a:r>
              <a:rPr dirty="0" baseline="-8771" sz="1425" spc="1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+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50" spc="-60" i="1">
                <a:latin typeface="Arial"/>
                <a:cs typeface="Arial"/>
              </a:rPr>
              <a:t>b</a:t>
            </a:r>
            <a:r>
              <a:rPr dirty="0" baseline="-8771" sz="1425" spc="-89">
                <a:latin typeface="Tahoma"/>
                <a:cs typeface="Tahoma"/>
              </a:rPr>
              <a:t>1</a:t>
            </a:r>
            <a:r>
              <a:rPr dirty="0" baseline="-8771" sz="1425" spc="187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×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50" i="1">
                <a:latin typeface="Arial"/>
                <a:cs typeface="Arial"/>
              </a:rPr>
              <a:t>x</a:t>
            </a:r>
            <a:r>
              <a:rPr dirty="0" baseline="-8771" sz="1425">
                <a:latin typeface="Tahoma"/>
                <a:cs typeface="Tahoma"/>
              </a:rPr>
              <a:t>1</a:t>
            </a:r>
            <a:r>
              <a:rPr dirty="0" baseline="-8333" sz="1500" i="1">
                <a:latin typeface="Arial"/>
                <a:cs typeface="Arial"/>
              </a:rPr>
              <a:t>i</a:t>
            </a:r>
            <a:r>
              <a:rPr dirty="0" baseline="-8333" sz="1500" spc="254" i="1">
                <a:latin typeface="Arial"/>
                <a:cs typeface="Arial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5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5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model</a:t>
            </a:r>
            <a:endParaRPr sz="13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90"/>
              </a:spcBef>
            </a:pP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8771" sz="1425" spc="-127">
                <a:latin typeface="Tahoma"/>
                <a:cs typeface="Tahoma"/>
              </a:rPr>
              <a:t>0</a:t>
            </a:r>
            <a:r>
              <a:rPr dirty="0" baseline="-8771" sz="1425" spc="165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(intercept)</a:t>
            </a:r>
            <a:r>
              <a:rPr dirty="0" baseline="2136" sz="1950" spc="-217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is</a:t>
            </a:r>
            <a:r>
              <a:rPr dirty="0" baseline="2136" sz="1950" spc="-209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the</a:t>
            </a:r>
            <a:r>
              <a:rPr dirty="0" baseline="2136" sz="1950" spc="-217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value</a:t>
            </a:r>
            <a:r>
              <a:rPr dirty="0" baseline="2136" sz="1950" spc="-209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of</a:t>
            </a:r>
            <a:r>
              <a:rPr dirty="0" baseline="2136" sz="1950" spc="-217">
                <a:latin typeface="Tahoma"/>
                <a:cs typeface="Tahoma"/>
              </a:rPr>
              <a:t> </a:t>
            </a:r>
            <a:r>
              <a:rPr dirty="0" baseline="1915" sz="2175" spc="-97" i="1">
                <a:latin typeface="Arial"/>
                <a:cs typeface="Arial"/>
              </a:rPr>
              <a:t>y</a:t>
            </a:r>
            <a:r>
              <a:rPr dirty="0" baseline="1915" sz="2175" spc="-247" i="1">
                <a:latin typeface="Arial"/>
                <a:cs typeface="Arial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when</a:t>
            </a:r>
            <a:r>
              <a:rPr dirty="0" baseline="2136" sz="1950" spc="-209">
                <a:latin typeface="Tahoma"/>
                <a:cs typeface="Tahoma"/>
              </a:rPr>
              <a:t> </a:t>
            </a:r>
            <a:r>
              <a:rPr dirty="0" baseline="1915" sz="2175" spc="82" i="1">
                <a:latin typeface="Arial"/>
                <a:cs typeface="Arial"/>
              </a:rPr>
              <a:t>x</a:t>
            </a:r>
            <a:r>
              <a:rPr dirty="0" baseline="1915" sz="2175" spc="-165" i="1">
                <a:latin typeface="Arial"/>
                <a:cs typeface="Arial"/>
              </a:rPr>
              <a:t> </a:t>
            </a:r>
            <a:r>
              <a:rPr dirty="0" baseline="2136" sz="1950">
                <a:latin typeface="Tahoma"/>
                <a:cs typeface="Tahoma"/>
              </a:rPr>
              <a:t>is</a:t>
            </a:r>
            <a:r>
              <a:rPr dirty="0" baseline="2136" sz="1950" spc="-217">
                <a:latin typeface="Tahoma"/>
                <a:cs typeface="Tahoma"/>
              </a:rPr>
              <a:t> </a:t>
            </a:r>
            <a:r>
              <a:rPr dirty="0" baseline="2136" sz="1950" spc="7">
                <a:latin typeface="Tahoma"/>
                <a:cs typeface="Tahoma"/>
              </a:rPr>
              <a:t>0</a:t>
            </a:r>
            <a:endParaRPr baseline="2136" sz="19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60"/>
              </a:spcBef>
            </a:pP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11695" sz="1425" spc="-127">
                <a:latin typeface="Tahoma"/>
                <a:cs typeface="Tahoma"/>
              </a:rPr>
              <a:t>1</a:t>
            </a:r>
            <a:r>
              <a:rPr dirty="0" baseline="-11695" sz="1425" spc="195">
                <a:latin typeface="Tahoma"/>
                <a:cs typeface="Tahoma"/>
              </a:rPr>
              <a:t> </a:t>
            </a:r>
            <a:r>
              <a:rPr dirty="0" sz="1300" spc="-35">
                <a:latin typeface="Tahoma"/>
                <a:cs typeface="Tahoma"/>
              </a:rPr>
              <a:t>(slope)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change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450" spc="-65" i="1">
                <a:latin typeface="Arial"/>
                <a:cs typeface="Arial"/>
              </a:rPr>
              <a:t>y</a:t>
            </a:r>
            <a:r>
              <a:rPr dirty="0" sz="1450" spc="-150" i="1">
                <a:latin typeface="Arial"/>
                <a:cs typeface="Arial"/>
              </a:rPr>
              <a:t> </a:t>
            </a:r>
            <a:r>
              <a:rPr dirty="0" sz="1300">
                <a:latin typeface="Tahoma"/>
                <a:cs typeface="Tahoma"/>
              </a:rPr>
              <a:t>for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every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unit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change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450" spc="5" i="1">
                <a:latin typeface="Arial"/>
                <a:cs typeface="Arial"/>
              </a:rPr>
              <a:t>x</a:t>
            </a:r>
            <a:endParaRPr sz="14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10"/>
              </a:spcBef>
            </a:pP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4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model</a:t>
            </a:r>
            <a:r>
              <a:rPr dirty="0" sz="1300" spc="-14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uses</a:t>
            </a:r>
            <a:r>
              <a:rPr dirty="0" sz="1300" spc="-14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sample</a:t>
            </a:r>
            <a:r>
              <a:rPr dirty="0" sz="1300" spc="-14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data</a:t>
            </a:r>
            <a:r>
              <a:rPr dirty="0" sz="1300" spc="-14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to</a:t>
            </a:r>
            <a:r>
              <a:rPr dirty="0" sz="1300" spc="-14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estimate</a:t>
            </a:r>
            <a:r>
              <a:rPr dirty="0" sz="1300" spc="-140">
                <a:latin typeface="Tahoma"/>
                <a:cs typeface="Tahoma"/>
              </a:rPr>
              <a:t> </a:t>
            </a: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8771" sz="1425" spc="-127">
                <a:latin typeface="Tahoma"/>
                <a:cs typeface="Tahoma"/>
              </a:rPr>
              <a:t>0</a:t>
            </a:r>
            <a:r>
              <a:rPr dirty="0" baseline="-8771" sz="1425" spc="16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45">
                <a:latin typeface="Tahoma"/>
                <a:cs typeface="Tahoma"/>
              </a:rPr>
              <a:t> </a:t>
            </a: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8771" sz="1425" spc="-127">
                <a:latin typeface="Tahoma"/>
                <a:cs typeface="Tahoma"/>
              </a:rPr>
              <a:t>1</a:t>
            </a:r>
            <a:r>
              <a:rPr dirty="0" baseline="-8771" sz="1425" spc="16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</a:t>
            </a:r>
            <a:r>
              <a:rPr dirty="0" sz="1300" spc="-14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4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population</a:t>
            </a:r>
            <a:endParaRPr sz="13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10"/>
              </a:spcBef>
            </a:pPr>
            <a:r>
              <a:rPr dirty="0" baseline="2136" sz="1950">
                <a:latin typeface="Tahoma"/>
                <a:cs typeface="Tahoma"/>
              </a:rPr>
              <a:t>Once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we</a:t>
            </a:r>
            <a:r>
              <a:rPr dirty="0" baseline="2136" sz="1950" spc="-179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know</a:t>
            </a:r>
            <a:r>
              <a:rPr dirty="0" baseline="2136" sz="1950" spc="-179">
                <a:latin typeface="Tahoma"/>
                <a:cs typeface="Tahoma"/>
              </a:rPr>
              <a:t> </a:t>
            </a: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8771" sz="1425" spc="-127">
                <a:latin typeface="Tahoma"/>
                <a:cs typeface="Tahoma"/>
              </a:rPr>
              <a:t>0</a:t>
            </a:r>
            <a:r>
              <a:rPr dirty="0" baseline="-8771" sz="1425" spc="217">
                <a:latin typeface="Tahoma"/>
                <a:cs typeface="Tahoma"/>
              </a:rPr>
              <a:t> </a:t>
            </a:r>
            <a:r>
              <a:rPr dirty="0" baseline="2136" sz="1950" spc="-30">
                <a:latin typeface="Tahoma"/>
                <a:cs typeface="Tahoma"/>
              </a:rPr>
              <a:t>and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sz="1450" spc="-135" i="1">
                <a:latin typeface="Arial"/>
                <a:cs typeface="Arial"/>
              </a:rPr>
              <a:t>b</a:t>
            </a:r>
            <a:r>
              <a:rPr dirty="0" baseline="-8771" sz="1425" spc="-202">
                <a:latin typeface="Tahoma"/>
                <a:cs typeface="Tahoma"/>
              </a:rPr>
              <a:t>1 </a:t>
            </a:r>
            <a:r>
              <a:rPr dirty="0" baseline="2136" sz="1950" spc="-202">
                <a:latin typeface="Tahoma"/>
                <a:cs typeface="Tahoma"/>
              </a:rPr>
              <a:t>,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we</a:t>
            </a:r>
            <a:r>
              <a:rPr dirty="0" baseline="2136" sz="1950" spc="-179">
                <a:latin typeface="Tahoma"/>
                <a:cs typeface="Tahoma"/>
              </a:rPr>
              <a:t> </a:t>
            </a:r>
            <a:r>
              <a:rPr dirty="0" baseline="2136" sz="1950" spc="-30">
                <a:latin typeface="Tahoma"/>
                <a:cs typeface="Tahoma"/>
              </a:rPr>
              <a:t>can</a:t>
            </a:r>
            <a:r>
              <a:rPr dirty="0" baseline="2136" sz="1950" spc="-179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estimate</a:t>
            </a:r>
            <a:r>
              <a:rPr dirty="0" baseline="2136" sz="1950" spc="-179">
                <a:latin typeface="Tahoma"/>
                <a:cs typeface="Tahoma"/>
              </a:rPr>
              <a:t> </a:t>
            </a:r>
            <a:r>
              <a:rPr dirty="0" sz="1450" i="1">
                <a:latin typeface="Arial"/>
                <a:cs typeface="Arial"/>
              </a:rPr>
              <a:t>y</a:t>
            </a:r>
            <a:r>
              <a:rPr dirty="0" baseline="-8333" sz="1500" i="1">
                <a:latin typeface="Arial"/>
                <a:cs typeface="Arial"/>
              </a:rPr>
              <a:t>i</a:t>
            </a:r>
            <a:r>
              <a:rPr dirty="0" baseline="-8333" sz="1500" spc="225" i="1">
                <a:latin typeface="Arial"/>
                <a:cs typeface="Arial"/>
              </a:rPr>
              <a:t> </a:t>
            </a:r>
            <a:r>
              <a:rPr dirty="0" baseline="2136" sz="1950" spc="-44">
                <a:latin typeface="Tahoma"/>
                <a:cs typeface="Tahoma"/>
              </a:rPr>
              <a:t>(outcome)</a:t>
            </a:r>
            <a:r>
              <a:rPr dirty="0" baseline="2136" sz="1950" spc="-179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for</a:t>
            </a:r>
            <a:r>
              <a:rPr dirty="0" baseline="2136" sz="1950" spc="-179">
                <a:latin typeface="Tahoma"/>
                <a:cs typeface="Tahoma"/>
              </a:rPr>
              <a:t> </a:t>
            </a:r>
            <a:r>
              <a:rPr dirty="0" baseline="2136" sz="1950" spc="-37">
                <a:latin typeface="Tahoma"/>
                <a:cs typeface="Tahoma"/>
              </a:rPr>
              <a:t>any</a:t>
            </a:r>
            <a:r>
              <a:rPr dirty="0" baseline="2136" sz="1950" spc="-187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value</a:t>
            </a:r>
            <a:r>
              <a:rPr dirty="0" baseline="2136" sz="1950" spc="-179">
                <a:latin typeface="Tahoma"/>
                <a:cs typeface="Tahoma"/>
              </a:rPr>
              <a:t> </a:t>
            </a:r>
            <a:r>
              <a:rPr dirty="0" baseline="2136" sz="1950">
                <a:latin typeface="Tahoma"/>
                <a:cs typeface="Tahoma"/>
              </a:rPr>
              <a:t>of</a:t>
            </a:r>
            <a:r>
              <a:rPr dirty="0" baseline="2136" sz="1950" spc="-179">
                <a:latin typeface="Tahoma"/>
                <a:cs typeface="Tahoma"/>
              </a:rPr>
              <a:t> </a:t>
            </a:r>
            <a:r>
              <a:rPr dirty="0" sz="1450" spc="-25" i="1">
                <a:latin typeface="Arial"/>
                <a:cs typeface="Arial"/>
              </a:rPr>
              <a:t>x</a:t>
            </a:r>
            <a:r>
              <a:rPr dirty="0" baseline="-8771" sz="1425" spc="-37">
                <a:latin typeface="Tahoma"/>
                <a:cs typeface="Tahoma"/>
              </a:rPr>
              <a:t>1</a:t>
            </a:r>
            <a:r>
              <a:rPr dirty="0" baseline="-8333" sz="1500" spc="-37" i="1">
                <a:latin typeface="Arial"/>
                <a:cs typeface="Arial"/>
              </a:rPr>
              <a:t>i</a:t>
            </a:r>
            <a:endParaRPr baseline="-8333" sz="15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79449" y="149860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3"/>
                </a:moveTo>
                <a:lnTo>
                  <a:pt x="24785" y="57143"/>
                </a:lnTo>
                <a:lnTo>
                  <a:pt x="21140" y="56418"/>
                </a:lnTo>
                <a:lnTo>
                  <a:pt x="0" y="32364"/>
                </a:lnTo>
                <a:lnTo>
                  <a:pt x="0" y="24779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64"/>
                </a:lnTo>
                <a:lnTo>
                  <a:pt x="32364" y="57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9449" y="181610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3"/>
                </a:moveTo>
                <a:lnTo>
                  <a:pt x="24785" y="57143"/>
                </a:lnTo>
                <a:lnTo>
                  <a:pt x="21140" y="56418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64"/>
                </a:lnTo>
                <a:lnTo>
                  <a:pt x="32364" y="57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79449" y="213995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3"/>
                </a:moveTo>
                <a:lnTo>
                  <a:pt x="24785" y="57143"/>
                </a:lnTo>
                <a:lnTo>
                  <a:pt x="21140" y="56418"/>
                </a:lnTo>
                <a:lnTo>
                  <a:pt x="0" y="32364"/>
                </a:lnTo>
                <a:lnTo>
                  <a:pt x="0" y="24779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64"/>
                </a:lnTo>
                <a:lnTo>
                  <a:pt x="32364" y="57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79449" y="246380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3"/>
                </a:moveTo>
                <a:lnTo>
                  <a:pt x="24785" y="57143"/>
                </a:lnTo>
                <a:lnTo>
                  <a:pt x="21140" y="56418"/>
                </a:lnTo>
                <a:lnTo>
                  <a:pt x="0" y="32364"/>
                </a:lnTo>
                <a:lnTo>
                  <a:pt x="0" y="24779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64"/>
                </a:lnTo>
                <a:lnTo>
                  <a:pt x="32364" y="57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79449" y="278130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3"/>
                </a:moveTo>
                <a:lnTo>
                  <a:pt x="24785" y="57143"/>
                </a:lnTo>
                <a:lnTo>
                  <a:pt x="21140" y="56418"/>
                </a:lnTo>
                <a:lnTo>
                  <a:pt x="0" y="32364"/>
                </a:lnTo>
                <a:lnTo>
                  <a:pt x="0" y="24779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64"/>
                </a:lnTo>
                <a:lnTo>
                  <a:pt x="32364" y="57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355" y="645244"/>
            <a:ext cx="4618355" cy="203708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770"/>
              </a:spcBef>
            </a:pPr>
            <a:r>
              <a:rPr dirty="0" sz="1600" spc="-110" b="1">
                <a:latin typeface="Tahoma"/>
                <a:cs typeface="Tahoma"/>
              </a:rPr>
              <a:t>Your</a:t>
            </a:r>
            <a:r>
              <a:rPr dirty="0" sz="1600" spc="-125" b="1">
                <a:latin typeface="Tahoma"/>
                <a:cs typeface="Tahoma"/>
              </a:rPr>
              <a:t> </a:t>
            </a:r>
            <a:r>
              <a:rPr dirty="0" sz="1600" spc="-90" b="1">
                <a:latin typeface="Tahoma"/>
                <a:cs typeface="Tahoma"/>
              </a:rPr>
              <a:t>Questions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100" b="1">
                <a:latin typeface="Tahoma"/>
                <a:cs typeface="Tahoma"/>
              </a:rPr>
              <a:t>from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95" b="1">
                <a:latin typeface="Tahoma"/>
                <a:cs typeface="Tahoma"/>
              </a:rPr>
              <a:t>Lecture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25" b="1">
                <a:latin typeface="Tahoma"/>
                <a:cs typeface="Tahoma"/>
              </a:rPr>
              <a:t>08</a:t>
            </a:r>
            <a:endParaRPr sz="16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630"/>
              </a:spcBef>
            </a:pPr>
            <a:r>
              <a:rPr dirty="0" cap="small" sz="1450" spc="-135" b="1">
                <a:latin typeface="Tahoma"/>
                <a:cs typeface="Tahoma"/>
              </a:rPr>
              <a:t>“I’m</a:t>
            </a:r>
            <a:r>
              <a:rPr dirty="0" cap="small" sz="1450" spc="-25" b="1">
                <a:latin typeface="Tahoma"/>
                <a:cs typeface="Tahoma"/>
              </a:rPr>
              <a:t> </a:t>
            </a:r>
            <a:r>
              <a:rPr dirty="0" cap="small" sz="1450" spc="-100" b="1">
                <a:latin typeface="Tahoma"/>
                <a:cs typeface="Tahoma"/>
              </a:rPr>
              <a:t>confused</a:t>
            </a:r>
            <a:r>
              <a:rPr dirty="0" cap="small" sz="1450" spc="-25" b="1">
                <a:latin typeface="Tahoma"/>
                <a:cs typeface="Tahoma"/>
              </a:rPr>
              <a:t> </a:t>
            </a:r>
            <a:r>
              <a:rPr dirty="0" cap="small" sz="1450" spc="-85" b="1">
                <a:latin typeface="Tahoma"/>
                <a:cs typeface="Tahoma"/>
              </a:rPr>
              <a:t>about</a:t>
            </a:r>
            <a:r>
              <a:rPr dirty="0" cap="small" sz="1450" spc="-25" b="1">
                <a:latin typeface="Tahoma"/>
                <a:cs typeface="Tahoma"/>
              </a:rPr>
              <a:t> </a:t>
            </a:r>
            <a:r>
              <a:rPr dirty="0" cap="small" sz="1450" spc="-114" b="1">
                <a:latin typeface="Tahoma"/>
                <a:cs typeface="Tahoma"/>
              </a:rPr>
              <a:t>where</a:t>
            </a:r>
            <a:r>
              <a:rPr dirty="0" cap="small" sz="1450" spc="-25" b="1">
                <a:latin typeface="Tahoma"/>
                <a:cs typeface="Tahoma"/>
              </a:rPr>
              <a:t> </a:t>
            </a:r>
            <a:r>
              <a:rPr dirty="0" cap="small" sz="1450" spc="-100" b="1">
                <a:latin typeface="Tahoma"/>
                <a:cs typeface="Tahoma"/>
              </a:rPr>
              <a:t>you</a:t>
            </a:r>
            <a:r>
              <a:rPr dirty="0" cap="small" sz="1450" spc="-25" b="1">
                <a:latin typeface="Tahoma"/>
                <a:cs typeface="Tahoma"/>
              </a:rPr>
              <a:t> </a:t>
            </a:r>
            <a:r>
              <a:rPr dirty="0" cap="small" sz="1450" spc="-100" b="1">
                <a:latin typeface="Tahoma"/>
                <a:cs typeface="Tahoma"/>
              </a:rPr>
              <a:t>got</a:t>
            </a:r>
            <a:r>
              <a:rPr dirty="0" cap="small" sz="1450" spc="-20" b="1">
                <a:latin typeface="Tahoma"/>
                <a:cs typeface="Tahoma"/>
              </a:rPr>
              <a:t> </a:t>
            </a:r>
            <a:r>
              <a:rPr dirty="0" cap="small" sz="1450" spc="-200" b="1">
                <a:latin typeface="Tahoma"/>
                <a:cs typeface="Tahoma"/>
              </a:rPr>
              <a:t>-</a:t>
            </a:r>
            <a:r>
              <a:rPr dirty="0" cap="small" sz="1450" spc="-105" b="1">
                <a:latin typeface="Tahoma"/>
                <a:cs typeface="Tahoma"/>
              </a:rPr>
              <a:t>.08</a:t>
            </a:r>
            <a:r>
              <a:rPr dirty="0" cap="small" sz="1450" spc="-125" b="1">
                <a:latin typeface="Tahoma"/>
                <a:cs typeface="Tahoma"/>
              </a:rPr>
              <a:t> </a:t>
            </a:r>
            <a:r>
              <a:rPr dirty="0" cap="small" sz="1450" spc="-10" b="1">
                <a:latin typeface="Tahoma"/>
                <a:cs typeface="Tahoma"/>
              </a:rPr>
              <a:t>from”</a:t>
            </a:r>
            <a:endParaRPr sz="14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dirty="0" sz="1300" spc="-40">
                <a:latin typeface="Tahoma"/>
                <a:cs typeface="Tahoma"/>
              </a:rPr>
              <a:t>-</a:t>
            </a:r>
            <a:r>
              <a:rPr dirty="0" sz="1300" spc="-10">
                <a:latin typeface="Tahoma"/>
                <a:cs typeface="Tahoma"/>
              </a:rPr>
              <a:t>0.8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was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11695" sz="1425" spc="-127">
                <a:latin typeface="Tahoma"/>
                <a:cs typeface="Tahoma"/>
              </a:rPr>
              <a:t>1</a:t>
            </a:r>
            <a:r>
              <a:rPr dirty="0" baseline="-11695" sz="1425" spc="202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value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for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masculinity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and</a:t>
            </a:r>
            <a:r>
              <a:rPr dirty="0" sz="1300" spc="-12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femininity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example</a:t>
            </a:r>
            <a:endParaRPr sz="13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810"/>
              </a:spcBef>
            </a:pP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8771" sz="1425" spc="-127">
                <a:latin typeface="Tahoma"/>
                <a:cs typeface="Tahoma"/>
              </a:rPr>
              <a:t>1</a:t>
            </a:r>
            <a:r>
              <a:rPr dirty="0" baseline="-8771" sz="1425" spc="195">
                <a:latin typeface="Tahoma"/>
                <a:cs typeface="Tahoma"/>
              </a:rPr>
              <a:t> </a:t>
            </a:r>
            <a:r>
              <a:rPr dirty="0" sz="1300" spc="-35">
                <a:latin typeface="Tahoma"/>
                <a:cs typeface="Tahoma"/>
              </a:rPr>
              <a:t>(slope)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is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the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change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450" spc="-65" i="1">
                <a:latin typeface="Arial"/>
                <a:cs typeface="Arial"/>
              </a:rPr>
              <a:t>y</a:t>
            </a:r>
            <a:r>
              <a:rPr dirty="0" sz="1450" spc="-150" i="1">
                <a:latin typeface="Arial"/>
                <a:cs typeface="Arial"/>
              </a:rPr>
              <a:t> </a:t>
            </a:r>
            <a:r>
              <a:rPr dirty="0" sz="1300">
                <a:latin typeface="Tahoma"/>
                <a:cs typeface="Tahoma"/>
              </a:rPr>
              <a:t>for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every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unit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 spc="-25">
                <a:latin typeface="Tahoma"/>
                <a:cs typeface="Tahoma"/>
              </a:rPr>
              <a:t>change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in</a:t>
            </a:r>
            <a:r>
              <a:rPr dirty="0" sz="1300" spc="-130">
                <a:latin typeface="Tahoma"/>
                <a:cs typeface="Tahoma"/>
              </a:rPr>
              <a:t> </a:t>
            </a:r>
            <a:r>
              <a:rPr dirty="0" sz="1450" spc="5" i="1">
                <a:latin typeface="Arial"/>
                <a:cs typeface="Arial"/>
              </a:rPr>
              <a:t>x</a:t>
            </a:r>
            <a:endParaRPr sz="1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810"/>
              </a:spcBef>
            </a:pPr>
            <a:r>
              <a:rPr dirty="0" baseline="2136" sz="1950" spc="75">
                <a:latin typeface="Tahoma"/>
                <a:cs typeface="Tahoma"/>
              </a:rPr>
              <a:t>We</a:t>
            </a:r>
            <a:r>
              <a:rPr dirty="0" baseline="2136" sz="1950" spc="-225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calculated</a:t>
            </a:r>
            <a:r>
              <a:rPr dirty="0" baseline="2136" sz="1950" spc="-217">
                <a:latin typeface="Tahoma"/>
                <a:cs typeface="Tahoma"/>
              </a:rPr>
              <a:t> </a:t>
            </a:r>
            <a:r>
              <a:rPr dirty="0" sz="1450" spc="-85" i="1">
                <a:latin typeface="Arial"/>
                <a:cs typeface="Arial"/>
              </a:rPr>
              <a:t>b</a:t>
            </a:r>
            <a:r>
              <a:rPr dirty="0" baseline="-8771" sz="1425" spc="-127">
                <a:latin typeface="Tahoma"/>
                <a:cs typeface="Tahoma"/>
              </a:rPr>
              <a:t>1</a:t>
            </a:r>
            <a:r>
              <a:rPr dirty="0" baseline="-8771" sz="1425" spc="157">
                <a:latin typeface="Tahoma"/>
                <a:cs typeface="Tahoma"/>
              </a:rPr>
              <a:t> </a:t>
            </a:r>
            <a:r>
              <a:rPr dirty="0" baseline="2136" sz="1950" spc="-15">
                <a:latin typeface="Tahoma"/>
                <a:cs typeface="Tahoma"/>
              </a:rPr>
              <a:t>using</a:t>
            </a:r>
            <a:r>
              <a:rPr dirty="0" baseline="2136" sz="1950" spc="-217">
                <a:latin typeface="Tahoma"/>
                <a:cs typeface="Tahoma"/>
              </a:rPr>
              <a:t> </a:t>
            </a:r>
            <a:r>
              <a:rPr dirty="0" baseline="2136" sz="1950" spc="-37">
                <a:latin typeface="Tahoma"/>
                <a:cs typeface="Tahoma"/>
              </a:rPr>
              <a:t>R:</a:t>
            </a:r>
            <a:endParaRPr baseline="2136" sz="1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3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dirty="0" sz="1300" spc="50">
                <a:latin typeface="Tahoma"/>
                <a:cs typeface="Tahoma"/>
              </a:rPr>
              <a:t>We</a:t>
            </a:r>
            <a:r>
              <a:rPr dirty="0" sz="1300" spc="-10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also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20">
                <a:latin typeface="Tahoma"/>
                <a:cs typeface="Tahoma"/>
              </a:rPr>
              <a:t>saw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it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represented</a:t>
            </a:r>
            <a:r>
              <a:rPr dirty="0" sz="1300" spc="-10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graphically…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79449" y="147319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3"/>
                </a:moveTo>
                <a:lnTo>
                  <a:pt x="24785" y="57143"/>
                </a:lnTo>
                <a:lnTo>
                  <a:pt x="21140" y="56418"/>
                </a:lnTo>
                <a:lnTo>
                  <a:pt x="0" y="32357"/>
                </a:lnTo>
                <a:lnTo>
                  <a:pt x="0" y="24779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7"/>
                </a:lnTo>
                <a:lnTo>
                  <a:pt x="32364" y="57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9449" y="179704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3"/>
                </a:moveTo>
                <a:lnTo>
                  <a:pt x="24785" y="57143"/>
                </a:lnTo>
                <a:lnTo>
                  <a:pt x="21140" y="56418"/>
                </a:lnTo>
                <a:lnTo>
                  <a:pt x="0" y="32357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7"/>
                </a:lnTo>
                <a:lnTo>
                  <a:pt x="32364" y="57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79449" y="211454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3"/>
                </a:moveTo>
                <a:lnTo>
                  <a:pt x="24785" y="57143"/>
                </a:lnTo>
                <a:lnTo>
                  <a:pt x="21140" y="56412"/>
                </a:lnTo>
                <a:lnTo>
                  <a:pt x="0" y="32364"/>
                </a:lnTo>
                <a:lnTo>
                  <a:pt x="0" y="24779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64"/>
                </a:lnTo>
                <a:lnTo>
                  <a:pt x="32364" y="57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79449" y="255269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3"/>
                </a:moveTo>
                <a:lnTo>
                  <a:pt x="24785" y="57143"/>
                </a:lnTo>
                <a:lnTo>
                  <a:pt x="21140" y="56418"/>
                </a:lnTo>
                <a:lnTo>
                  <a:pt x="0" y="32357"/>
                </a:lnTo>
                <a:lnTo>
                  <a:pt x="0" y="24779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5"/>
                </a:lnTo>
                <a:lnTo>
                  <a:pt x="57150" y="32357"/>
                </a:lnTo>
                <a:lnTo>
                  <a:pt x="32364" y="57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35025" y="2359023"/>
            <a:ext cx="3009900" cy="6350"/>
          </a:xfrm>
          <a:custGeom>
            <a:avLst/>
            <a:gdLst/>
            <a:ahLst/>
            <a:cxnLst/>
            <a:rect l="l" t="t" r="r" b="b"/>
            <a:pathLst>
              <a:path w="3009900" h="6350">
                <a:moveTo>
                  <a:pt x="0" y="0"/>
                </a:moveTo>
                <a:lnTo>
                  <a:pt x="3009900" y="0"/>
                </a:lnTo>
                <a:lnTo>
                  <a:pt x="3009900" y="6350"/>
                </a:lnTo>
                <a:lnTo>
                  <a:pt x="0" y="635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3055" y="712039"/>
            <a:ext cx="2278380" cy="292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10" b="1">
                <a:latin typeface="Tahoma"/>
                <a:cs typeface="Tahoma"/>
              </a:rPr>
              <a:t>Estimating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95" b="1">
                <a:latin typeface="Tahoma"/>
                <a:cs typeface="Tahoma"/>
              </a:rPr>
              <a:t>the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110" b="1">
                <a:latin typeface="Tahoma"/>
                <a:cs typeface="Tahoma"/>
              </a:rPr>
              <a:t>Slope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195" b="1">
                <a:latin typeface="Tahoma"/>
                <a:cs typeface="Tahoma"/>
              </a:rPr>
              <a:t>(</a:t>
            </a:r>
            <a:r>
              <a:rPr dirty="0" sz="1750" spc="-195" i="1">
                <a:latin typeface="Arial"/>
                <a:cs typeface="Arial"/>
              </a:rPr>
              <a:t>b</a:t>
            </a:r>
            <a:r>
              <a:rPr dirty="0" baseline="-9661" sz="1725" spc="-292">
                <a:latin typeface="Tahoma"/>
                <a:cs typeface="Tahoma"/>
              </a:rPr>
              <a:t>1</a:t>
            </a:r>
            <a:r>
              <a:rPr dirty="0" baseline="-9661" sz="1725" spc="-247">
                <a:latin typeface="Tahoma"/>
                <a:cs typeface="Tahoma"/>
              </a:rPr>
              <a:t> </a:t>
            </a:r>
            <a:r>
              <a:rPr dirty="0" sz="1600" spc="-50" b="1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35025" y="1089026"/>
            <a:ext cx="6367145" cy="6350"/>
          </a:xfrm>
          <a:custGeom>
            <a:avLst/>
            <a:gdLst/>
            <a:ahLst/>
            <a:cxnLst/>
            <a:rect l="l" t="t" r="r" b="b"/>
            <a:pathLst>
              <a:path w="6367145" h="6350">
                <a:moveTo>
                  <a:pt x="6366767" y="6350"/>
                </a:moveTo>
                <a:lnTo>
                  <a:pt x="0" y="6350"/>
                </a:lnTo>
                <a:lnTo>
                  <a:pt x="0" y="0"/>
                </a:lnTo>
                <a:lnTo>
                  <a:pt x="6366767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92099" y="171513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26/03/2025,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08:36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file:///C:/Users/Jenny</a:t>
            </a:r>
            <a:r>
              <a:rPr dirty="0" spc="75"/>
              <a:t> </a:t>
            </a:r>
            <a:r>
              <a:rPr dirty="0" spc="-10"/>
              <a:t>Terry/OneDrive</a:t>
            </a:r>
            <a:r>
              <a:rPr dirty="0" spc="90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/>
              <a:t>University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 spc="-10"/>
              <a:t>Sussex/r_projects/and_materials/2023_24/2025/lecture_09.html#/title-slide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38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3654425" y="171513"/>
            <a:ext cx="14497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Linear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Model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Awakens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 2: The F Awakens</dc:title>
  <dcterms:created xsi:type="dcterms:W3CDTF">2025-03-26T08:37:42Z</dcterms:created>
  <dcterms:modified xsi:type="dcterms:W3CDTF">2025-03-26T08:37:42Z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2025-03-26T00:00:00Z</vt:filetime>
  </property>
  <property fmtid="{D5CDD505-2E9C-101B-9397-08002B2CF9AE}" pid="3" name="Creator">
    <vt:lpwstr>Mozilla/5.0 (Windows NT 10.0; Win64; x64) AppleWebKit/537.36 (KHTML, like Gecko) Chrome/134.0.0.0 Safari/537.36</vt:lpwstr>
  </property>
  <property fmtid="{D5CDD505-2E9C-101B-9397-08002B2CF9AE}" pid="4" name="LastSaved">
    <vt:filetime>2025-03-26T00:00:00Z</vt:filetime>
  </property>
  <property fmtid="{D5CDD505-2E9C-101B-9397-08002B2CF9AE}" pid="5" name="Producer">
    <vt:lpwstr>Skia/PDF m134</vt:lpwstr>
  </property>
</Properties>
</file>