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1" r:id="rId59"/>
    <p:sldId id="322" r:id="rId60"/>
    <p:sldId id="323" r:id="rId61"/>
  </p:sldIdLst>
  <p:sldSz cx="13411200" cy="7543800"/>
  <p:notesSz cx="13411200" cy="754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0"/>
  </p:normalViewPr>
  <p:slideViewPr>
    <p:cSldViewPr>
      <p:cViewPr varScale="1">
        <p:scale>
          <a:sx n="88" d="100"/>
          <a:sy n="88" d="100"/>
        </p:scale>
        <p:origin x="18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338578"/>
            <a:ext cx="11399520" cy="1584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20675"/>
            <a:ext cx="103143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924" y="3140075"/>
            <a:ext cx="11900535" cy="186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75443" y="7218508"/>
            <a:ext cx="24384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localhost/Users/ms2027/Downloads/lecture_03.html?view=print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6.png"/><Relationship Id="rId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jp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jpg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jp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localhost/Users/ms2027/Downloads/lecture_03.html?view=prin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tmb0000059" TargetMode="External"/><Relationship Id="rId2" Type="http://schemas.openxmlformats.org/officeDocument/2006/relationships/hyperlink" Target="https://doi.org/10.3758/s13423-013-0572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file:///localhost/Users/ms2027/Downloads/lecture_03.html?view=pri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analysing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0"/>
            <a:ext cx="11306174" cy="7534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2216150"/>
            <a:ext cx="647446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5600" spc="-25" dirty="0"/>
              <a:t>Uncertainty, </a:t>
            </a:r>
            <a:r>
              <a:rPr sz="5600" spc="-170" dirty="0"/>
              <a:t>standard</a:t>
            </a:r>
            <a:r>
              <a:rPr sz="5600" spc="-420" dirty="0"/>
              <a:t> </a:t>
            </a:r>
            <a:r>
              <a:rPr sz="5600" spc="-130" dirty="0"/>
              <a:t>errors</a:t>
            </a:r>
            <a:r>
              <a:rPr sz="5600" spc="-415" dirty="0"/>
              <a:t> </a:t>
            </a:r>
            <a:r>
              <a:rPr sz="5600" spc="-25" dirty="0"/>
              <a:t>and </a:t>
            </a:r>
            <a:r>
              <a:rPr sz="5600" spc="-220" dirty="0"/>
              <a:t>confidence</a:t>
            </a:r>
            <a:r>
              <a:rPr sz="5600" spc="-390" dirty="0"/>
              <a:t> </a:t>
            </a:r>
            <a:r>
              <a:rPr sz="5600" spc="-100" dirty="0"/>
              <a:t>intervals</a:t>
            </a:r>
            <a:endParaRPr sz="5600"/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Dr.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Martina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Sladekova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1</a:t>
            </a:fld>
            <a:endParaRPr spc="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5498"/>
            <a:ext cx="12209145" cy="17767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(1)</a:t>
            </a:r>
          </a:p>
          <a:p>
            <a:pPr marL="12700" marR="5080">
              <a:lnSpc>
                <a:spcPct val="125000"/>
              </a:lnSpc>
              <a:spcBef>
                <a:spcPts val="630"/>
              </a:spcBef>
            </a:pPr>
            <a:r>
              <a:rPr sz="2250" spc="-100" dirty="0"/>
              <a:t>Example</a:t>
            </a:r>
            <a:r>
              <a:rPr sz="2250" spc="-160" dirty="0"/>
              <a:t> </a:t>
            </a:r>
            <a:r>
              <a:rPr sz="2250" spc="-60" dirty="0"/>
              <a:t>1:</a:t>
            </a:r>
            <a:r>
              <a:rPr sz="2250" spc="-155" dirty="0"/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Average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individual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drinks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730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cups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coffee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year.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Jennifer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drinks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1100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cups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coffee per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year.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Jennifer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top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25" dirty="0">
                <a:solidFill>
                  <a:srgbClr val="000000"/>
                </a:solidFill>
                <a:latin typeface="Arial"/>
                <a:cs typeface="Arial"/>
              </a:rPr>
              <a:t>5%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(shaded)?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219325"/>
            <a:ext cx="8948737" cy="4319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5498"/>
            <a:ext cx="12130405" cy="17767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(2)</a:t>
            </a:r>
          </a:p>
          <a:p>
            <a:pPr marL="12700" marR="5080">
              <a:lnSpc>
                <a:spcPct val="125000"/>
              </a:lnSpc>
              <a:spcBef>
                <a:spcPts val="630"/>
              </a:spcBef>
            </a:pPr>
            <a:r>
              <a:rPr sz="2250" spc="-100" dirty="0"/>
              <a:t>Example</a:t>
            </a:r>
            <a:r>
              <a:rPr sz="2250" spc="-160" dirty="0"/>
              <a:t> </a:t>
            </a:r>
            <a:r>
              <a:rPr sz="2250" spc="-60" dirty="0"/>
              <a:t>2:</a:t>
            </a:r>
            <a:r>
              <a:rPr sz="2250" spc="-150" dirty="0"/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critical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6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bottom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25" dirty="0">
                <a:solidFill>
                  <a:srgbClr val="000000"/>
                </a:solidFill>
                <a:latin typeface="Arial"/>
                <a:cs typeface="Arial"/>
              </a:rPr>
              <a:t>5%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anxiety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scale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7.08.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study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participant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receives 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0" dirty="0">
                <a:solidFill>
                  <a:srgbClr val="000000"/>
                </a:solidFill>
                <a:latin typeface="Arial"/>
                <a:cs typeface="Arial"/>
              </a:rPr>
              <a:t>score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5" dirty="0">
                <a:solidFill>
                  <a:srgbClr val="000000"/>
                </a:solidFill>
                <a:latin typeface="Arial"/>
                <a:cs typeface="Arial"/>
              </a:rPr>
              <a:t>8.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bottom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5%?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219325"/>
            <a:ext cx="8891587" cy="4319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5498"/>
            <a:ext cx="12130405" cy="17767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(2)</a:t>
            </a:r>
          </a:p>
          <a:p>
            <a:pPr marL="12700" marR="5080">
              <a:lnSpc>
                <a:spcPct val="125000"/>
              </a:lnSpc>
              <a:spcBef>
                <a:spcPts val="630"/>
              </a:spcBef>
            </a:pPr>
            <a:r>
              <a:rPr sz="2250" spc="-100" dirty="0"/>
              <a:t>Example</a:t>
            </a:r>
            <a:r>
              <a:rPr sz="2250" spc="-160" dirty="0"/>
              <a:t> </a:t>
            </a:r>
            <a:r>
              <a:rPr sz="2250" spc="-60" dirty="0"/>
              <a:t>2:</a:t>
            </a:r>
            <a:r>
              <a:rPr sz="2250" spc="-150" dirty="0"/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critical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6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bottom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25" dirty="0">
                <a:solidFill>
                  <a:srgbClr val="000000"/>
                </a:solidFill>
                <a:latin typeface="Arial"/>
                <a:cs typeface="Arial"/>
              </a:rPr>
              <a:t>5%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anxiety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scale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7.08.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study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participant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receives 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0" dirty="0">
                <a:solidFill>
                  <a:srgbClr val="000000"/>
                </a:solidFill>
                <a:latin typeface="Arial"/>
                <a:cs typeface="Arial"/>
              </a:rPr>
              <a:t>score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75" dirty="0">
                <a:solidFill>
                  <a:srgbClr val="000000"/>
                </a:solidFill>
                <a:latin typeface="Arial"/>
                <a:cs typeface="Arial"/>
              </a:rPr>
              <a:t>8.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they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bottom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5%?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219325"/>
            <a:ext cx="8891587" cy="4319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46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234" y="949325"/>
            <a:ext cx="7319645" cy="274002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1675"/>
              </a:spcBef>
              <a:buAutoNum type="arabicPeriod"/>
              <a:tabLst>
                <a:tab pos="288925" algn="l"/>
              </a:tabLst>
            </a:pPr>
            <a:r>
              <a:rPr sz="2250" spc="-100" dirty="0">
                <a:latin typeface="Arial"/>
                <a:cs typeface="Arial"/>
              </a:rPr>
              <a:t>Sampling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populations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broader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picture</a:t>
            </a:r>
            <a:endParaRPr sz="2250">
              <a:latin typeface="Arial"/>
              <a:cs typeface="Arial"/>
            </a:endParaRPr>
          </a:p>
          <a:p>
            <a:pPr marL="288925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288925" algn="l"/>
              </a:tabLst>
            </a:pPr>
            <a:r>
              <a:rPr sz="2250" dirty="0">
                <a:latin typeface="Arial"/>
                <a:cs typeface="Arial"/>
              </a:rPr>
              <a:t>Uncertainty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estimation</a:t>
            </a:r>
            <a:endParaRPr sz="2250">
              <a:latin typeface="Arial"/>
              <a:cs typeface="Arial"/>
            </a:endParaRPr>
          </a:p>
          <a:p>
            <a:pPr marL="288925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288925" algn="l"/>
              </a:tabLst>
            </a:pPr>
            <a:r>
              <a:rPr sz="2250" spc="-100" dirty="0">
                <a:latin typeface="Arial"/>
                <a:cs typeface="Arial"/>
              </a:rPr>
              <a:t>Sampling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Central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Limit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Theorem</a:t>
            </a:r>
            <a:endParaRPr sz="2250">
              <a:latin typeface="Arial"/>
              <a:cs typeface="Arial"/>
            </a:endParaRPr>
          </a:p>
          <a:p>
            <a:pPr marL="288925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288925" algn="l"/>
              </a:tabLst>
            </a:pPr>
            <a:r>
              <a:rPr sz="2250" spc="-60" dirty="0">
                <a:latin typeface="Arial"/>
                <a:cs typeface="Arial"/>
              </a:rPr>
              <a:t>Standard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error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mean</a:t>
            </a:r>
            <a:endParaRPr sz="2250">
              <a:latin typeface="Arial"/>
              <a:cs typeface="Arial"/>
            </a:endParaRPr>
          </a:p>
          <a:p>
            <a:pPr marL="288925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288925" algn="l"/>
              </a:tabLst>
            </a:pPr>
            <a:r>
              <a:rPr sz="2250" spc="-50" dirty="0">
                <a:latin typeface="Arial"/>
                <a:cs typeface="Arial"/>
              </a:rPr>
              <a:t>Confidence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intervals: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are,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they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not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</a:t>
            </a:r>
            <a:r>
              <a:rPr spc="-260" dirty="0"/>
              <a:t> </a:t>
            </a:r>
            <a:r>
              <a:rPr spc="-55" dirty="0"/>
              <a:t>are</a:t>
            </a:r>
            <a:r>
              <a:rPr spc="-260" dirty="0"/>
              <a:t> </a:t>
            </a:r>
            <a:r>
              <a:rPr spc="-280" dirty="0"/>
              <a:t>we?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23899"/>
            <a:ext cx="11582399" cy="65150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817118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65" dirty="0"/>
              <a:t>Uncertainty</a:t>
            </a:r>
            <a:r>
              <a:rPr sz="5600" spc="-440" dirty="0"/>
              <a:t> </a:t>
            </a:r>
            <a:r>
              <a:rPr sz="5600" spc="-150" dirty="0"/>
              <a:t>in</a:t>
            </a:r>
            <a:r>
              <a:rPr sz="5600" spc="-434" dirty="0"/>
              <a:t> </a:t>
            </a:r>
            <a:r>
              <a:rPr sz="5600" spc="-90" dirty="0"/>
              <a:t>estimation</a:t>
            </a:r>
            <a:endParaRPr sz="5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Samples</a:t>
            </a:r>
            <a:r>
              <a:rPr spc="-300" dirty="0"/>
              <a:t> </a:t>
            </a:r>
            <a:r>
              <a:rPr spc="-150" dirty="0"/>
              <a:t>and</a:t>
            </a:r>
            <a:r>
              <a:rPr spc="-300" dirty="0"/>
              <a:t> </a:t>
            </a:r>
            <a:r>
              <a:rPr spc="-120" dirty="0"/>
              <a:t>populations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4" y="3276594"/>
            <a:ext cx="95250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4" y="3762369"/>
            <a:ext cx="95250" cy="95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174" y="4248144"/>
            <a:ext cx="95250" cy="952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1035050"/>
            <a:ext cx="7129145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90" dirty="0">
                <a:latin typeface="Arial"/>
                <a:cs typeface="Arial"/>
              </a:rPr>
              <a:t>So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far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we:</a:t>
            </a:r>
            <a:endParaRPr sz="22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spcBef>
                <a:spcPts val="2250"/>
              </a:spcBef>
              <a:buAutoNum type="arabicPeriod"/>
              <a:tabLst>
                <a:tab pos="297180" algn="l"/>
              </a:tabLst>
            </a:pPr>
            <a:r>
              <a:rPr sz="2250" spc="-40" dirty="0">
                <a:latin typeface="Arial"/>
                <a:cs typeface="Arial"/>
              </a:rPr>
              <a:t>Described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</a:t>
            </a:r>
            <a:endParaRPr sz="22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297180" algn="l"/>
              </a:tabLst>
            </a:pPr>
            <a:r>
              <a:rPr sz="2250" spc="-100" dirty="0">
                <a:latin typeface="Arial"/>
                <a:cs typeface="Arial"/>
              </a:rPr>
              <a:t>Assumed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deviation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</a:t>
            </a:r>
            <a:endParaRPr sz="2250">
              <a:latin typeface="Arial"/>
              <a:cs typeface="Arial"/>
            </a:endParaRPr>
          </a:p>
          <a:p>
            <a:pPr marL="296545" marR="3703320" indent="-276225">
              <a:lnSpc>
                <a:spcPct val="141700"/>
              </a:lnSpc>
              <a:buAutoNum type="arabicPeriod"/>
              <a:tabLst>
                <a:tab pos="678815" algn="l"/>
              </a:tabLst>
            </a:pPr>
            <a:r>
              <a:rPr sz="2250" spc="-85" dirty="0">
                <a:latin typeface="Arial"/>
                <a:cs typeface="Arial"/>
              </a:rPr>
              <a:t>Looked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individuals 	</a:t>
            </a:r>
            <a:r>
              <a:rPr sz="225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they?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sz="2250" spc="-20" dirty="0">
                <a:latin typeface="Arial"/>
                <a:cs typeface="Arial"/>
              </a:rPr>
              <a:t>Are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far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mean?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sz="2250" spc="-20" dirty="0">
                <a:latin typeface="Arial"/>
                <a:cs typeface="Arial"/>
              </a:rPr>
              <a:t>Are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they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above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below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value?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Samples</a:t>
            </a:r>
            <a:r>
              <a:rPr spc="-300" dirty="0"/>
              <a:t> </a:t>
            </a:r>
            <a:r>
              <a:rPr spc="-150" dirty="0"/>
              <a:t>and</a:t>
            </a:r>
            <a:r>
              <a:rPr spc="-300" dirty="0"/>
              <a:t> </a:t>
            </a:r>
            <a:r>
              <a:rPr spc="-120" dirty="0"/>
              <a:t>populations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9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44"/>
            <a:ext cx="95249" cy="95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899" y="1035050"/>
            <a:ext cx="1013968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In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research,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often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want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know: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2250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well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does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represent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population?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(under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certain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assumptions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make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population)?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Samples</a:t>
            </a:r>
            <a:r>
              <a:rPr spc="-300" dirty="0"/>
              <a:t> </a:t>
            </a:r>
            <a:r>
              <a:rPr spc="-150" dirty="0"/>
              <a:t>and</a:t>
            </a:r>
            <a:r>
              <a:rPr spc="-300" dirty="0"/>
              <a:t> </a:t>
            </a:r>
            <a:r>
              <a:rPr spc="-120" dirty="0"/>
              <a:t>populations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9"/>
            <a:ext cx="95249" cy="95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0600690" cy="16541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PROBLEM: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Samples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perfect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representations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45" dirty="0">
                <a:latin typeface="Arial"/>
                <a:cs typeface="Arial"/>
              </a:rPr>
              <a:t>There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003B49"/>
                </a:solidFill>
                <a:latin typeface="Arial"/>
                <a:cs typeface="Arial"/>
              </a:rPr>
              <a:t>uncertainty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close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matches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true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80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errors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003B49"/>
                </a:solidFill>
                <a:latin typeface="Arial"/>
                <a:cs typeface="Arial"/>
              </a:rPr>
              <a:t>confidence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intervals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tools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quantify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uncertainty.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4"/>
            <a:ext cx="95249" cy="95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9"/>
            <a:ext cx="95249" cy="95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519" y="3030140"/>
            <a:ext cx="5569485" cy="21282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2194" y="3030140"/>
            <a:ext cx="5569485" cy="212824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Samples</a:t>
            </a:r>
            <a:r>
              <a:rPr spc="-300" dirty="0"/>
              <a:t> </a:t>
            </a:r>
            <a:r>
              <a:rPr spc="-150" dirty="0"/>
              <a:t>and</a:t>
            </a:r>
            <a:r>
              <a:rPr spc="-300" dirty="0"/>
              <a:t> </a:t>
            </a:r>
            <a:r>
              <a:rPr spc="-120" dirty="0"/>
              <a:t>populations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8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8329930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best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guess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trying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estimate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called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parameter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3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519" y="2487215"/>
            <a:ext cx="5569485" cy="21282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2194" y="2487215"/>
            <a:ext cx="5569485" cy="212824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4" y="2362199"/>
            <a:ext cx="3438524" cy="2200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Parameter</a:t>
            </a:r>
            <a:r>
              <a:rPr spc="-225" dirty="0"/>
              <a:t> </a:t>
            </a:r>
            <a:r>
              <a:rPr spc="-100" dirty="0"/>
              <a:t>estimates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143000"/>
            <a:ext cx="5419725" cy="3705225"/>
            <a:chOff x="609599" y="1143000"/>
            <a:chExt cx="5419725" cy="3705225"/>
          </a:xfrm>
        </p:grpSpPr>
        <p:sp>
          <p:nvSpPr>
            <p:cNvPr id="4" name="object 4"/>
            <p:cNvSpPr/>
            <p:nvPr/>
          </p:nvSpPr>
          <p:spPr>
            <a:xfrm>
              <a:off x="628878" y="1142999"/>
              <a:ext cx="5400675" cy="3705225"/>
            </a:xfrm>
            <a:custGeom>
              <a:avLst/>
              <a:gdLst/>
              <a:ahLst/>
              <a:cxnLst/>
              <a:rect l="l" t="t" r="r" b="b"/>
              <a:pathLst>
                <a:path w="5400675" h="3705225">
                  <a:moveTo>
                    <a:pt x="5400433" y="38087"/>
                  </a:moveTo>
                  <a:lnTo>
                    <a:pt x="5399748" y="30492"/>
                  </a:lnTo>
                  <a:lnTo>
                    <a:pt x="5397652" y="23469"/>
                  </a:lnTo>
                  <a:lnTo>
                    <a:pt x="5394160" y="17018"/>
                  </a:lnTo>
                  <a:lnTo>
                    <a:pt x="5389715" y="11671"/>
                  </a:lnTo>
                  <a:lnTo>
                    <a:pt x="5389283" y="11150"/>
                  </a:lnTo>
                  <a:lnTo>
                    <a:pt x="5362499" y="0"/>
                  </a:lnTo>
                  <a:lnTo>
                    <a:pt x="18656" y="0"/>
                  </a:lnTo>
                  <a:lnTo>
                    <a:pt x="11214" y="685"/>
                  </a:lnTo>
                  <a:lnTo>
                    <a:pt x="4191" y="2781"/>
                  </a:lnTo>
                  <a:lnTo>
                    <a:pt x="0" y="5054"/>
                  </a:lnTo>
                  <a:lnTo>
                    <a:pt x="18808" y="9753"/>
                  </a:lnTo>
                  <a:lnTo>
                    <a:pt x="18808" y="9512"/>
                  </a:lnTo>
                  <a:lnTo>
                    <a:pt x="5370233" y="9512"/>
                  </a:lnTo>
                  <a:lnTo>
                    <a:pt x="5376964" y="12306"/>
                  </a:lnTo>
                  <a:lnTo>
                    <a:pt x="5382539" y="17881"/>
                  </a:lnTo>
                  <a:lnTo>
                    <a:pt x="5383022" y="18364"/>
                  </a:lnTo>
                  <a:lnTo>
                    <a:pt x="5388127" y="23469"/>
                  </a:lnTo>
                  <a:lnTo>
                    <a:pt x="5390908" y="30200"/>
                  </a:lnTo>
                  <a:lnTo>
                    <a:pt x="5390908" y="3675011"/>
                  </a:lnTo>
                  <a:lnTo>
                    <a:pt x="5388127" y="3681742"/>
                  </a:lnTo>
                  <a:lnTo>
                    <a:pt x="5383022" y="3686848"/>
                  </a:lnTo>
                  <a:lnTo>
                    <a:pt x="5382539" y="3687318"/>
                  </a:lnTo>
                  <a:lnTo>
                    <a:pt x="5376964" y="3692906"/>
                  </a:lnTo>
                  <a:lnTo>
                    <a:pt x="5370233" y="3695687"/>
                  </a:lnTo>
                  <a:lnTo>
                    <a:pt x="18808" y="3695687"/>
                  </a:lnTo>
                  <a:lnTo>
                    <a:pt x="18808" y="3695458"/>
                  </a:lnTo>
                  <a:lnTo>
                    <a:pt x="0" y="3700157"/>
                  </a:lnTo>
                  <a:lnTo>
                    <a:pt x="4191" y="3702431"/>
                  </a:lnTo>
                  <a:lnTo>
                    <a:pt x="11214" y="3704513"/>
                  </a:lnTo>
                  <a:lnTo>
                    <a:pt x="18808" y="3705212"/>
                  </a:lnTo>
                  <a:lnTo>
                    <a:pt x="5362333" y="3705212"/>
                  </a:lnTo>
                  <a:lnTo>
                    <a:pt x="5369941" y="3704513"/>
                  </a:lnTo>
                  <a:lnTo>
                    <a:pt x="5376964" y="3702431"/>
                  </a:lnTo>
                  <a:lnTo>
                    <a:pt x="5383415" y="3698938"/>
                  </a:lnTo>
                  <a:lnTo>
                    <a:pt x="5387314" y="3695687"/>
                  </a:lnTo>
                  <a:lnTo>
                    <a:pt x="5389283" y="3694061"/>
                  </a:lnTo>
                  <a:lnTo>
                    <a:pt x="5389715" y="3693541"/>
                  </a:lnTo>
                  <a:lnTo>
                    <a:pt x="5394160" y="3688194"/>
                  </a:lnTo>
                  <a:lnTo>
                    <a:pt x="5397652" y="3681742"/>
                  </a:lnTo>
                  <a:lnTo>
                    <a:pt x="5399748" y="3674719"/>
                  </a:lnTo>
                  <a:lnTo>
                    <a:pt x="5400433" y="3667112"/>
                  </a:lnTo>
                  <a:lnTo>
                    <a:pt x="5400433" y="3808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147874"/>
              <a:ext cx="38100" cy="3695700"/>
            </a:xfrm>
            <a:custGeom>
              <a:avLst/>
              <a:gdLst/>
              <a:ahLst/>
              <a:cxnLst/>
              <a:rect l="l" t="t" r="r" b="b"/>
              <a:pathLst>
                <a:path w="38100" h="3695700">
                  <a:moveTo>
                    <a:pt x="19582" y="3695433"/>
                  </a:moveTo>
                  <a:lnTo>
                    <a:pt x="0" y="366222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3690804"/>
                  </a:lnTo>
                  <a:lnTo>
                    <a:pt x="19582" y="3695433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771768"/>
              <a:ext cx="66675" cy="66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514718"/>
              <a:ext cx="66675" cy="66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952868"/>
              <a:ext cx="66675" cy="666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" y="1152518"/>
              <a:ext cx="5372100" cy="504825"/>
            </a:xfrm>
            <a:custGeom>
              <a:avLst/>
              <a:gdLst/>
              <a:ahLst/>
              <a:cxnLst/>
              <a:rect l="l" t="t" r="r" b="b"/>
              <a:pathLst>
                <a:path w="5372100" h="504825">
                  <a:moveTo>
                    <a:pt x="53720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31" y="1276273"/>
              <a:ext cx="185795" cy="2477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7699" y="1273175"/>
            <a:ext cx="5363845" cy="34372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What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an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i="1" spc="-10" dirty="0">
                <a:solidFill>
                  <a:srgbClr val="003B49"/>
                </a:solidFill>
                <a:latin typeface="Arial-BoldItalicMT"/>
                <a:cs typeface="Arial-BoldItalicMT"/>
              </a:rPr>
              <a:t>estimate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99695" marR="488315">
              <a:lnSpc>
                <a:spcPct val="129000"/>
              </a:lnSpc>
            </a:pP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parameter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take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many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forms.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We </a:t>
            </a:r>
            <a:r>
              <a:rPr sz="1550" dirty="0">
                <a:latin typeface="Arial"/>
                <a:cs typeface="Arial"/>
              </a:rPr>
              <a:t>might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want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to: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"/>
              <a:cs typeface="Arial"/>
            </a:endParaRPr>
          </a:p>
          <a:p>
            <a:pPr marL="299720" marR="912494">
              <a:lnSpc>
                <a:spcPct val="129000"/>
              </a:lnSpc>
            </a:pP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3B49"/>
                </a:solidFill>
                <a:latin typeface="Arial"/>
                <a:cs typeface="Arial"/>
              </a:rPr>
              <a:t>typical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75" dirty="0">
                <a:solidFill>
                  <a:srgbClr val="003B49"/>
                </a:solidFill>
                <a:latin typeface="Arial"/>
                <a:cs typeface="Arial"/>
              </a:rPr>
              <a:t>single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3B49"/>
                </a:solidFill>
                <a:latin typeface="Arial"/>
                <a:cs typeface="Arial"/>
              </a:rPr>
              <a:t>variable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a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population</a:t>
            </a:r>
            <a:endParaRPr sz="15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590"/>
              </a:spcBef>
            </a:pP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group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differences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variable</a:t>
            </a:r>
            <a:endParaRPr sz="1550">
              <a:latin typeface="Arial"/>
              <a:cs typeface="Arial"/>
            </a:endParaRPr>
          </a:p>
          <a:p>
            <a:pPr marL="299720" marR="477520">
              <a:lnSpc>
                <a:spcPct val="127000"/>
              </a:lnSpc>
              <a:spcBef>
                <a:spcPts val="1090"/>
              </a:spcBef>
            </a:pP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strength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association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two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more </a:t>
            </a:r>
            <a:r>
              <a:rPr sz="1550" spc="-35" dirty="0">
                <a:latin typeface="Arial"/>
                <a:cs typeface="Arial"/>
              </a:rPr>
              <a:t>variables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(e.g.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correlation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coefficient,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slope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dirty="0">
                <a:latin typeface="Arial"/>
                <a:cs typeface="Arial"/>
              </a:rPr>
              <a:t>straight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line).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3774" y="1962143"/>
            <a:ext cx="95250" cy="952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3774" y="2933693"/>
            <a:ext cx="95250" cy="952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3774" y="3476618"/>
            <a:ext cx="95250" cy="952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3774" y="4019543"/>
            <a:ext cx="95250" cy="952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43774" y="4562468"/>
            <a:ext cx="95250" cy="952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72300" y="1149350"/>
            <a:ext cx="5264785" cy="364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average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person…</a:t>
            </a:r>
            <a:endParaRPr sz="2250">
              <a:latin typeface="Arial"/>
              <a:cs typeface="Arial"/>
            </a:endParaRPr>
          </a:p>
          <a:p>
            <a:pPr marL="228600" marR="132080">
              <a:lnSpc>
                <a:spcPct val="104600"/>
              </a:lnSpc>
              <a:spcBef>
                <a:spcPts val="2350"/>
              </a:spcBef>
            </a:pPr>
            <a:r>
              <a:rPr sz="2250" spc="-20" dirty="0">
                <a:latin typeface="Arial"/>
                <a:cs typeface="Arial"/>
              </a:rPr>
              <a:t>drinks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730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cups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coffee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year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(twice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much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academics,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incl.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students)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☕</a:t>
            </a:r>
            <a:endParaRPr sz="2800">
              <a:latin typeface="Apple Color Emoji"/>
              <a:cs typeface="Apple Color Emoji"/>
            </a:endParaRPr>
          </a:p>
          <a:p>
            <a:pPr marL="228600" marR="5080">
              <a:lnSpc>
                <a:spcPct val="127200"/>
              </a:lnSpc>
            </a:pPr>
            <a:r>
              <a:rPr sz="2250" spc="-100" dirty="0">
                <a:latin typeface="Arial"/>
                <a:cs typeface="Arial"/>
              </a:rPr>
              <a:t>spends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192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minutes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day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watching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TV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📺 </a:t>
            </a:r>
            <a:r>
              <a:rPr sz="2250" spc="-70" dirty="0">
                <a:latin typeface="Arial"/>
                <a:cs typeface="Arial"/>
              </a:rPr>
              <a:t>eats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250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cloves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garlic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year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🧄 </a:t>
            </a:r>
            <a:r>
              <a:rPr sz="2250" spc="-80" dirty="0">
                <a:latin typeface="Arial"/>
                <a:cs typeface="Arial"/>
              </a:rPr>
              <a:t>takes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3500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steps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day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🚶</a:t>
            </a:r>
            <a:endParaRPr sz="2800">
              <a:latin typeface="Apple Color Emoji"/>
              <a:cs typeface="Apple Color Emoji"/>
            </a:endParaRPr>
          </a:p>
          <a:p>
            <a:pPr marL="228600">
              <a:lnSpc>
                <a:spcPct val="100000"/>
              </a:lnSpc>
              <a:spcBef>
                <a:spcPts val="915"/>
              </a:spcBef>
            </a:pPr>
            <a:r>
              <a:rPr sz="2250" spc="-45" dirty="0">
                <a:latin typeface="Arial"/>
                <a:cs typeface="Arial"/>
              </a:rPr>
              <a:t>falls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asleep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7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minutes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800" spc="-620" dirty="0">
                <a:latin typeface="Apple Color Emoji"/>
                <a:cs typeface="Apple Color Emoji"/>
              </a:rPr>
              <a:t>😴</a:t>
            </a:r>
            <a:endParaRPr sz="2800">
              <a:latin typeface="Apple Color Emoji"/>
              <a:cs typeface="Apple Color Emoj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Parameter</a:t>
            </a:r>
            <a:r>
              <a:rPr spc="-225" dirty="0"/>
              <a:t> </a:t>
            </a:r>
            <a:r>
              <a:rPr spc="-100" dirty="0"/>
              <a:t>estimates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143000"/>
            <a:ext cx="5419725" cy="3409950"/>
            <a:chOff x="609599" y="1143000"/>
            <a:chExt cx="5419725" cy="3409950"/>
          </a:xfrm>
        </p:grpSpPr>
        <p:sp>
          <p:nvSpPr>
            <p:cNvPr id="4" name="object 4"/>
            <p:cNvSpPr/>
            <p:nvPr/>
          </p:nvSpPr>
          <p:spPr>
            <a:xfrm>
              <a:off x="628878" y="1142999"/>
              <a:ext cx="5400675" cy="3409950"/>
            </a:xfrm>
            <a:custGeom>
              <a:avLst/>
              <a:gdLst/>
              <a:ahLst/>
              <a:cxnLst/>
              <a:rect l="l" t="t" r="r" b="b"/>
              <a:pathLst>
                <a:path w="5400675" h="3409950">
                  <a:moveTo>
                    <a:pt x="5400433" y="38087"/>
                  </a:moveTo>
                  <a:lnTo>
                    <a:pt x="5399748" y="30492"/>
                  </a:lnTo>
                  <a:lnTo>
                    <a:pt x="5397652" y="23469"/>
                  </a:lnTo>
                  <a:lnTo>
                    <a:pt x="5394160" y="17018"/>
                  </a:lnTo>
                  <a:lnTo>
                    <a:pt x="5389715" y="11671"/>
                  </a:lnTo>
                  <a:lnTo>
                    <a:pt x="5389283" y="11150"/>
                  </a:lnTo>
                  <a:lnTo>
                    <a:pt x="5362499" y="0"/>
                  </a:lnTo>
                  <a:lnTo>
                    <a:pt x="18656" y="0"/>
                  </a:lnTo>
                  <a:lnTo>
                    <a:pt x="11214" y="685"/>
                  </a:lnTo>
                  <a:lnTo>
                    <a:pt x="4191" y="2781"/>
                  </a:lnTo>
                  <a:lnTo>
                    <a:pt x="0" y="5054"/>
                  </a:lnTo>
                  <a:lnTo>
                    <a:pt x="18808" y="9753"/>
                  </a:lnTo>
                  <a:lnTo>
                    <a:pt x="18808" y="9512"/>
                  </a:lnTo>
                  <a:lnTo>
                    <a:pt x="5370233" y="9512"/>
                  </a:lnTo>
                  <a:lnTo>
                    <a:pt x="5376964" y="12306"/>
                  </a:lnTo>
                  <a:lnTo>
                    <a:pt x="5382539" y="17881"/>
                  </a:lnTo>
                  <a:lnTo>
                    <a:pt x="5383022" y="18364"/>
                  </a:lnTo>
                  <a:lnTo>
                    <a:pt x="5388127" y="23469"/>
                  </a:lnTo>
                  <a:lnTo>
                    <a:pt x="5390908" y="30200"/>
                  </a:lnTo>
                  <a:lnTo>
                    <a:pt x="5390908" y="3379736"/>
                  </a:lnTo>
                  <a:lnTo>
                    <a:pt x="5388127" y="3386467"/>
                  </a:lnTo>
                  <a:lnTo>
                    <a:pt x="5383022" y="3391573"/>
                  </a:lnTo>
                  <a:lnTo>
                    <a:pt x="5382539" y="3392043"/>
                  </a:lnTo>
                  <a:lnTo>
                    <a:pt x="5376964" y="3397631"/>
                  </a:lnTo>
                  <a:lnTo>
                    <a:pt x="5370233" y="3400412"/>
                  </a:lnTo>
                  <a:lnTo>
                    <a:pt x="18808" y="3400412"/>
                  </a:lnTo>
                  <a:lnTo>
                    <a:pt x="18808" y="3400183"/>
                  </a:lnTo>
                  <a:lnTo>
                    <a:pt x="0" y="3404882"/>
                  </a:lnTo>
                  <a:lnTo>
                    <a:pt x="4191" y="3407156"/>
                  </a:lnTo>
                  <a:lnTo>
                    <a:pt x="11214" y="3409238"/>
                  </a:lnTo>
                  <a:lnTo>
                    <a:pt x="18808" y="3409937"/>
                  </a:lnTo>
                  <a:lnTo>
                    <a:pt x="5362333" y="3409937"/>
                  </a:lnTo>
                  <a:lnTo>
                    <a:pt x="5369941" y="3409238"/>
                  </a:lnTo>
                  <a:lnTo>
                    <a:pt x="5376964" y="3407156"/>
                  </a:lnTo>
                  <a:lnTo>
                    <a:pt x="5383415" y="3403663"/>
                  </a:lnTo>
                  <a:lnTo>
                    <a:pt x="5387314" y="3400412"/>
                  </a:lnTo>
                  <a:lnTo>
                    <a:pt x="5389283" y="3398786"/>
                  </a:lnTo>
                  <a:lnTo>
                    <a:pt x="5389715" y="3398266"/>
                  </a:lnTo>
                  <a:lnTo>
                    <a:pt x="5394160" y="3392919"/>
                  </a:lnTo>
                  <a:lnTo>
                    <a:pt x="5397652" y="3386467"/>
                  </a:lnTo>
                  <a:lnTo>
                    <a:pt x="5399748" y="3379444"/>
                  </a:lnTo>
                  <a:lnTo>
                    <a:pt x="5400433" y="3371837"/>
                  </a:lnTo>
                  <a:lnTo>
                    <a:pt x="5400433" y="3808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147874"/>
              <a:ext cx="38100" cy="3400425"/>
            </a:xfrm>
            <a:custGeom>
              <a:avLst/>
              <a:gdLst/>
              <a:ahLst/>
              <a:cxnLst/>
              <a:rect l="l" t="t" r="r" b="b"/>
              <a:pathLst>
                <a:path w="38100" h="3400425">
                  <a:moveTo>
                    <a:pt x="19582" y="3400158"/>
                  </a:moveTo>
                  <a:lnTo>
                    <a:pt x="0" y="33669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3395529"/>
                  </a:lnTo>
                  <a:lnTo>
                    <a:pt x="19582" y="3400158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771768"/>
              <a:ext cx="66675" cy="66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209918"/>
              <a:ext cx="66675" cy="66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657593"/>
              <a:ext cx="66675" cy="666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" y="1152518"/>
              <a:ext cx="5372100" cy="504825"/>
            </a:xfrm>
            <a:custGeom>
              <a:avLst/>
              <a:gdLst/>
              <a:ahLst/>
              <a:cxnLst/>
              <a:rect l="l" t="t" r="r" b="b"/>
              <a:pathLst>
                <a:path w="5372100" h="504825">
                  <a:moveTo>
                    <a:pt x="53720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31" y="1276273"/>
              <a:ext cx="185795" cy="2477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7699" y="1273175"/>
            <a:ext cx="5363845" cy="3141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What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an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i="1" spc="-10" dirty="0">
                <a:solidFill>
                  <a:srgbClr val="003B49"/>
                </a:solidFill>
                <a:latin typeface="Arial-BoldItalicMT"/>
                <a:cs typeface="Arial-BoldItalicMT"/>
              </a:rPr>
              <a:t>estimate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99695" marR="488315">
              <a:lnSpc>
                <a:spcPct val="129000"/>
              </a:lnSpc>
            </a:pP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parameter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take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many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forms.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We </a:t>
            </a:r>
            <a:r>
              <a:rPr sz="1550" dirty="0">
                <a:latin typeface="Arial"/>
                <a:cs typeface="Arial"/>
              </a:rPr>
              <a:t>might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want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to: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typical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single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variable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endParaRPr sz="15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590"/>
              </a:spcBef>
            </a:pP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group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differences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for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variable</a:t>
            </a:r>
            <a:endParaRPr sz="1550">
              <a:latin typeface="Arial"/>
              <a:cs typeface="Arial"/>
            </a:endParaRPr>
          </a:p>
          <a:p>
            <a:pPr marL="299720" marR="477520">
              <a:lnSpc>
                <a:spcPct val="127000"/>
              </a:lnSpc>
              <a:spcBef>
                <a:spcPts val="1160"/>
              </a:spcBef>
            </a:pP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strength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association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two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more </a:t>
            </a:r>
            <a:r>
              <a:rPr sz="1550" spc="-35" dirty="0">
                <a:latin typeface="Arial"/>
                <a:cs typeface="Arial"/>
              </a:rPr>
              <a:t>variables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(e.g.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correlation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coefficient,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slope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dirty="0">
                <a:latin typeface="Arial"/>
                <a:cs typeface="Arial"/>
              </a:rPr>
              <a:t>straight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line).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34325" y="1252537"/>
            <a:ext cx="4324349" cy="4314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Parameter</a:t>
            </a:r>
            <a:r>
              <a:rPr spc="-225" dirty="0"/>
              <a:t> </a:t>
            </a:r>
            <a:r>
              <a:rPr spc="-100" dirty="0"/>
              <a:t>estimates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143000"/>
            <a:ext cx="5419725" cy="3409950"/>
            <a:chOff x="609599" y="1143000"/>
            <a:chExt cx="5419725" cy="3409950"/>
          </a:xfrm>
        </p:grpSpPr>
        <p:sp>
          <p:nvSpPr>
            <p:cNvPr id="4" name="object 4"/>
            <p:cNvSpPr/>
            <p:nvPr/>
          </p:nvSpPr>
          <p:spPr>
            <a:xfrm>
              <a:off x="628878" y="1142999"/>
              <a:ext cx="5400675" cy="3409950"/>
            </a:xfrm>
            <a:custGeom>
              <a:avLst/>
              <a:gdLst/>
              <a:ahLst/>
              <a:cxnLst/>
              <a:rect l="l" t="t" r="r" b="b"/>
              <a:pathLst>
                <a:path w="5400675" h="3409950">
                  <a:moveTo>
                    <a:pt x="5400433" y="38087"/>
                  </a:moveTo>
                  <a:lnTo>
                    <a:pt x="5399748" y="30492"/>
                  </a:lnTo>
                  <a:lnTo>
                    <a:pt x="5397652" y="23469"/>
                  </a:lnTo>
                  <a:lnTo>
                    <a:pt x="5394160" y="17018"/>
                  </a:lnTo>
                  <a:lnTo>
                    <a:pt x="5389715" y="11671"/>
                  </a:lnTo>
                  <a:lnTo>
                    <a:pt x="5389283" y="11150"/>
                  </a:lnTo>
                  <a:lnTo>
                    <a:pt x="5362486" y="0"/>
                  </a:lnTo>
                  <a:lnTo>
                    <a:pt x="18669" y="0"/>
                  </a:lnTo>
                  <a:lnTo>
                    <a:pt x="11214" y="685"/>
                  </a:lnTo>
                  <a:lnTo>
                    <a:pt x="4191" y="2781"/>
                  </a:lnTo>
                  <a:lnTo>
                    <a:pt x="0" y="5054"/>
                  </a:lnTo>
                  <a:lnTo>
                    <a:pt x="18808" y="9753"/>
                  </a:lnTo>
                  <a:lnTo>
                    <a:pt x="18808" y="9512"/>
                  </a:lnTo>
                  <a:lnTo>
                    <a:pt x="5370233" y="9512"/>
                  </a:lnTo>
                  <a:lnTo>
                    <a:pt x="5376964" y="12306"/>
                  </a:lnTo>
                  <a:lnTo>
                    <a:pt x="5382539" y="17881"/>
                  </a:lnTo>
                  <a:lnTo>
                    <a:pt x="5383022" y="18364"/>
                  </a:lnTo>
                  <a:lnTo>
                    <a:pt x="5388127" y="23469"/>
                  </a:lnTo>
                  <a:lnTo>
                    <a:pt x="5390908" y="30200"/>
                  </a:lnTo>
                  <a:lnTo>
                    <a:pt x="5390908" y="3379736"/>
                  </a:lnTo>
                  <a:lnTo>
                    <a:pt x="5388127" y="3386467"/>
                  </a:lnTo>
                  <a:lnTo>
                    <a:pt x="5383022" y="3391573"/>
                  </a:lnTo>
                  <a:lnTo>
                    <a:pt x="5382539" y="3392043"/>
                  </a:lnTo>
                  <a:lnTo>
                    <a:pt x="5376964" y="3397631"/>
                  </a:lnTo>
                  <a:lnTo>
                    <a:pt x="5370233" y="3400412"/>
                  </a:lnTo>
                  <a:lnTo>
                    <a:pt x="18808" y="3400412"/>
                  </a:lnTo>
                  <a:lnTo>
                    <a:pt x="18808" y="3400183"/>
                  </a:lnTo>
                  <a:lnTo>
                    <a:pt x="0" y="3404882"/>
                  </a:lnTo>
                  <a:lnTo>
                    <a:pt x="4191" y="3407156"/>
                  </a:lnTo>
                  <a:lnTo>
                    <a:pt x="11214" y="3409251"/>
                  </a:lnTo>
                  <a:lnTo>
                    <a:pt x="18808" y="3409937"/>
                  </a:lnTo>
                  <a:lnTo>
                    <a:pt x="5362333" y="3409937"/>
                  </a:lnTo>
                  <a:lnTo>
                    <a:pt x="5369941" y="3409251"/>
                  </a:lnTo>
                  <a:lnTo>
                    <a:pt x="5376964" y="3407156"/>
                  </a:lnTo>
                  <a:lnTo>
                    <a:pt x="5383415" y="3403663"/>
                  </a:lnTo>
                  <a:lnTo>
                    <a:pt x="5387314" y="3400412"/>
                  </a:lnTo>
                  <a:lnTo>
                    <a:pt x="5389283" y="3398786"/>
                  </a:lnTo>
                  <a:lnTo>
                    <a:pt x="5389715" y="3398266"/>
                  </a:lnTo>
                  <a:lnTo>
                    <a:pt x="5394160" y="3392919"/>
                  </a:lnTo>
                  <a:lnTo>
                    <a:pt x="5397652" y="3386467"/>
                  </a:lnTo>
                  <a:lnTo>
                    <a:pt x="5399748" y="3379444"/>
                  </a:lnTo>
                  <a:lnTo>
                    <a:pt x="5400433" y="3371837"/>
                  </a:lnTo>
                  <a:lnTo>
                    <a:pt x="5400433" y="3808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147875"/>
              <a:ext cx="38100" cy="3400425"/>
            </a:xfrm>
            <a:custGeom>
              <a:avLst/>
              <a:gdLst/>
              <a:ahLst/>
              <a:cxnLst/>
              <a:rect l="l" t="t" r="r" b="b"/>
              <a:pathLst>
                <a:path w="38100" h="3400425">
                  <a:moveTo>
                    <a:pt x="19582" y="3400158"/>
                  </a:moveTo>
                  <a:lnTo>
                    <a:pt x="0" y="33669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3395529"/>
                  </a:lnTo>
                  <a:lnTo>
                    <a:pt x="19582" y="3400158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771767"/>
              <a:ext cx="66675" cy="66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209917"/>
              <a:ext cx="66675" cy="66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657592"/>
              <a:ext cx="66675" cy="666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" y="1152518"/>
              <a:ext cx="5372100" cy="504825"/>
            </a:xfrm>
            <a:custGeom>
              <a:avLst/>
              <a:gdLst/>
              <a:ahLst/>
              <a:cxnLst/>
              <a:rect l="l" t="t" r="r" b="b"/>
              <a:pathLst>
                <a:path w="5372100" h="504825">
                  <a:moveTo>
                    <a:pt x="53720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372099" y="0"/>
                  </a:lnTo>
                  <a:lnTo>
                    <a:pt x="53720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31" y="1276273"/>
              <a:ext cx="185795" cy="2477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7699" y="1273175"/>
            <a:ext cx="5363845" cy="3141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What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an</a:t>
            </a:r>
            <a:r>
              <a:rPr sz="1550" b="1" spc="-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i="1" spc="-10" dirty="0">
                <a:solidFill>
                  <a:srgbClr val="003B49"/>
                </a:solidFill>
                <a:latin typeface="Arial-BoldItalicMT"/>
                <a:cs typeface="Arial-BoldItalicMT"/>
              </a:rPr>
              <a:t>estimate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99695" marR="488315">
              <a:lnSpc>
                <a:spcPct val="129000"/>
              </a:lnSpc>
            </a:pP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parameter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take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many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forms.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We </a:t>
            </a:r>
            <a:r>
              <a:rPr sz="1550" dirty="0">
                <a:latin typeface="Arial"/>
                <a:cs typeface="Arial"/>
              </a:rPr>
              <a:t>might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want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to:</a:t>
            </a:r>
            <a:endParaRPr sz="1550">
              <a:latin typeface="Arial"/>
              <a:cs typeface="Arial"/>
            </a:endParaRPr>
          </a:p>
          <a:p>
            <a:pPr marL="299720" marR="203835">
              <a:lnSpc>
                <a:spcPct val="185500"/>
              </a:lnSpc>
              <a:spcBef>
                <a:spcPts val="900"/>
              </a:spcBef>
            </a:pP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typical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single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variable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 </a:t>
            </a:r>
            <a:r>
              <a:rPr sz="1550" spc="-25" dirty="0">
                <a:latin typeface="Arial"/>
                <a:cs typeface="Arial"/>
              </a:rPr>
              <a:t>Estimate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group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differences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variable</a:t>
            </a:r>
            <a:endParaRPr sz="1550">
              <a:latin typeface="Arial"/>
              <a:cs typeface="Arial"/>
            </a:endParaRPr>
          </a:p>
          <a:p>
            <a:pPr marL="299720" marR="335915">
              <a:lnSpc>
                <a:spcPct val="127000"/>
              </a:lnSpc>
              <a:spcBef>
                <a:spcPts val="1165"/>
              </a:spcBef>
            </a:pP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strength</a:t>
            </a: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association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two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more </a:t>
            </a:r>
            <a:r>
              <a:rPr sz="1550" spc="-35" dirty="0">
                <a:latin typeface="Arial"/>
                <a:cs typeface="Arial"/>
              </a:rPr>
              <a:t>variables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(e.g.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correlation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coefficient,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slope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dirty="0">
                <a:latin typeface="Arial"/>
                <a:cs typeface="Arial"/>
              </a:rPr>
              <a:t>straight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line).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5750" y="1223962"/>
            <a:ext cx="4376737" cy="43291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473392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50"/>
                </a:moveTo>
                <a:lnTo>
                  <a:pt x="0" y="5045"/>
                </a:lnTo>
                <a:lnTo>
                  <a:pt x="4193" y="2777"/>
                </a:lnTo>
                <a:lnTo>
                  <a:pt x="11217" y="684"/>
                </a:lnTo>
                <a:lnTo>
                  <a:pt x="18683" y="0"/>
                </a:lnTo>
                <a:lnTo>
                  <a:pt x="12134755" y="0"/>
                </a:lnTo>
                <a:lnTo>
                  <a:pt x="12142220" y="684"/>
                </a:lnTo>
                <a:lnTo>
                  <a:pt x="12149244" y="2777"/>
                </a:lnTo>
                <a:lnTo>
                  <a:pt x="12155691" y="6264"/>
                </a:lnTo>
                <a:lnTo>
                  <a:pt x="12159596" y="9512"/>
                </a:lnTo>
                <a:lnTo>
                  <a:pt x="18819" y="9512"/>
                </a:lnTo>
                <a:lnTo>
                  <a:pt x="18819" y="9750"/>
                </a:lnTo>
                <a:close/>
              </a:path>
              <a:path w="12162155" h="18414">
                <a:moveTo>
                  <a:pt x="12155300" y="18358"/>
                </a:moveTo>
                <a:lnTo>
                  <a:pt x="12149244" y="12302"/>
                </a:lnTo>
                <a:lnTo>
                  <a:pt x="12142508" y="9512"/>
                </a:lnTo>
                <a:lnTo>
                  <a:pt x="12159596" y="9512"/>
                </a:lnTo>
                <a:lnTo>
                  <a:pt x="12161560" y="11146"/>
                </a:lnTo>
                <a:lnTo>
                  <a:pt x="12161992" y="11666"/>
                </a:lnTo>
                <a:lnTo>
                  <a:pt x="12155300" y="1835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4738800"/>
            <a:ext cx="12192000" cy="1024255"/>
            <a:chOff x="609599" y="4738800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47450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808" y="1017536"/>
                  </a:lnTo>
                  <a:lnTo>
                    <a:pt x="12134609" y="1017536"/>
                  </a:lnTo>
                  <a:lnTo>
                    <a:pt x="12142216" y="1016850"/>
                  </a:lnTo>
                  <a:lnTo>
                    <a:pt x="12149239" y="1014755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738800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4743442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4867274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336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Today’s </a:t>
            </a:r>
            <a:r>
              <a:rPr spc="-100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699" y="4864100"/>
            <a:ext cx="12136120" cy="798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question…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How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much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does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an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average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person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doomscroll?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" y="1295392"/>
            <a:ext cx="47625" cy="3019425"/>
          </a:xfrm>
          <a:custGeom>
            <a:avLst/>
            <a:gdLst/>
            <a:ahLst/>
            <a:cxnLst/>
            <a:rect l="l" t="t" r="r" b="b"/>
            <a:pathLst>
              <a:path w="47625" h="3019425">
                <a:moveTo>
                  <a:pt x="47624" y="3019424"/>
                </a:moveTo>
                <a:lnTo>
                  <a:pt x="0" y="3019424"/>
                </a:lnTo>
                <a:lnTo>
                  <a:pt x="0" y="0"/>
                </a:lnTo>
                <a:lnTo>
                  <a:pt x="47624" y="0"/>
                </a:lnTo>
                <a:lnTo>
                  <a:pt x="47624" y="301942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9" y="1072578"/>
            <a:ext cx="5530215" cy="299783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900" b="1" spc="-30" dirty="0">
                <a:solidFill>
                  <a:srgbClr val="003B49"/>
                </a:solidFill>
                <a:latin typeface="Arial"/>
                <a:cs typeface="Arial"/>
              </a:rPr>
              <a:t>Doomscrolling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545"/>
              </a:spcBef>
            </a:pPr>
            <a:r>
              <a:rPr sz="2250" spc="-365" dirty="0">
                <a:latin typeface="Arial"/>
                <a:cs typeface="Arial"/>
              </a:rPr>
              <a:t>“…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refers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 </a:t>
            </a:r>
            <a:r>
              <a:rPr sz="2250" spc="-45" dirty="0">
                <a:latin typeface="Arial"/>
                <a:cs typeface="Arial"/>
              </a:rPr>
              <a:t>unique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media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habit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where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social </a:t>
            </a:r>
            <a:r>
              <a:rPr sz="2250" spc="-80" dirty="0">
                <a:latin typeface="Arial"/>
                <a:cs typeface="Arial"/>
              </a:rPr>
              <a:t>media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users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persistently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negative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newsfeeds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crises, </a:t>
            </a:r>
            <a:r>
              <a:rPr sz="2250" spc="-70" dirty="0">
                <a:latin typeface="Arial"/>
                <a:cs typeface="Arial"/>
              </a:rPr>
              <a:t>disasters,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tragedies.”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Sharma,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Lee,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Johnson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2022</a:t>
            </a:r>
            <a:r>
              <a:rPr sz="2250" spc="-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2275" y="1666875"/>
            <a:ext cx="4057649" cy="22859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38595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Doomscrolling</a:t>
            </a:r>
            <a:r>
              <a:rPr spc="-204" dirty="0"/>
              <a:t> </a:t>
            </a:r>
            <a:r>
              <a:rPr spc="-60" dirty="0"/>
              <a:t>poll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949325"/>
            <a:ext cx="684466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8630">
              <a:lnSpc>
                <a:spcPct val="158300"/>
              </a:lnSpc>
              <a:spcBef>
                <a:spcPts val="100"/>
              </a:spcBef>
            </a:pP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Group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B49"/>
                </a:solidFill>
                <a:latin typeface="Arial"/>
                <a:cs typeface="Arial"/>
              </a:rPr>
              <a:t>1</a:t>
            </a:r>
            <a:r>
              <a:rPr sz="2250" spc="-30" dirty="0">
                <a:latin typeface="Arial"/>
                <a:cs typeface="Arial"/>
              </a:rPr>
              <a:t>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Right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side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room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Group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B49"/>
                </a:solidFill>
                <a:latin typeface="Arial"/>
                <a:cs typeface="Arial"/>
              </a:rPr>
              <a:t>2</a:t>
            </a:r>
            <a:r>
              <a:rPr sz="2250" spc="-30" dirty="0">
                <a:latin typeface="Arial"/>
                <a:cs typeface="Arial"/>
              </a:rPr>
              <a:t>: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Middle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room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Group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003B49"/>
                </a:solidFill>
                <a:latin typeface="Arial"/>
                <a:cs typeface="Arial"/>
              </a:rPr>
              <a:t>3</a:t>
            </a:r>
            <a:r>
              <a:rPr sz="2250" spc="-30" dirty="0">
                <a:latin typeface="Arial"/>
                <a:cs typeface="Arial"/>
              </a:rPr>
              <a:t>: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Left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side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room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5250" b="1" spc="-130" dirty="0">
                <a:solidFill>
                  <a:srgbClr val="00A225"/>
                </a:solidFill>
                <a:latin typeface="Arial"/>
                <a:cs typeface="Arial"/>
                <a:hlinkClick r:id="rId2"/>
              </a:rPr>
              <a:t>linktr.ee/analysingdata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6350" y="1504949"/>
            <a:ext cx="3524249" cy="3524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838200"/>
            <a:ext cx="9848849" cy="5934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35" dirty="0"/>
              <a:t>Uncertainty</a:t>
            </a:r>
            <a:r>
              <a:rPr sz="2900" spc="-200" dirty="0"/>
              <a:t> </a:t>
            </a:r>
            <a:r>
              <a:rPr sz="2900" spc="-70" dirty="0"/>
              <a:t>in</a:t>
            </a:r>
            <a:r>
              <a:rPr sz="2900" spc="-195" dirty="0"/>
              <a:t> </a:t>
            </a:r>
            <a:r>
              <a:rPr sz="2900" spc="-110" dirty="0"/>
              <a:t>research</a:t>
            </a:r>
            <a:r>
              <a:rPr sz="2900" spc="-195" dirty="0"/>
              <a:t> </a:t>
            </a:r>
            <a:r>
              <a:rPr sz="2900" spc="-114" dirty="0"/>
              <a:t>and</a:t>
            </a:r>
            <a:r>
              <a:rPr sz="2900" spc="-200" dirty="0"/>
              <a:t> </a:t>
            </a:r>
            <a:r>
              <a:rPr sz="2900" spc="-25" dirty="0"/>
              <a:t>estimation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2752734"/>
            <a:ext cx="6029325" cy="819150"/>
            <a:chOff x="609599" y="2752734"/>
            <a:chExt cx="6029325" cy="819150"/>
          </a:xfrm>
        </p:grpSpPr>
        <p:sp>
          <p:nvSpPr>
            <p:cNvPr id="4" name="object 4"/>
            <p:cNvSpPr/>
            <p:nvPr/>
          </p:nvSpPr>
          <p:spPr>
            <a:xfrm>
              <a:off x="628878" y="2752737"/>
              <a:ext cx="6010275" cy="819150"/>
            </a:xfrm>
            <a:custGeom>
              <a:avLst/>
              <a:gdLst/>
              <a:ahLst/>
              <a:cxnLst/>
              <a:rect l="l" t="t" r="r" b="b"/>
              <a:pathLst>
                <a:path w="6010275" h="819150">
                  <a:moveTo>
                    <a:pt x="5999315" y="807478"/>
                  </a:moveTo>
                  <a:lnTo>
                    <a:pt x="5992622" y="800785"/>
                  </a:lnTo>
                  <a:lnTo>
                    <a:pt x="5986564" y="806831"/>
                  </a:lnTo>
                  <a:lnTo>
                    <a:pt x="5979833" y="809625"/>
                  </a:lnTo>
                  <a:lnTo>
                    <a:pt x="18808" y="809625"/>
                  </a:lnTo>
                  <a:lnTo>
                    <a:pt x="18808" y="809383"/>
                  </a:lnTo>
                  <a:lnTo>
                    <a:pt x="0" y="814095"/>
                  </a:lnTo>
                  <a:lnTo>
                    <a:pt x="4191" y="816356"/>
                  </a:lnTo>
                  <a:lnTo>
                    <a:pt x="11214" y="818451"/>
                  </a:lnTo>
                  <a:lnTo>
                    <a:pt x="18719" y="819137"/>
                  </a:lnTo>
                  <a:lnTo>
                    <a:pt x="5972035" y="819137"/>
                  </a:lnTo>
                  <a:lnTo>
                    <a:pt x="5979541" y="818451"/>
                  </a:lnTo>
                  <a:lnTo>
                    <a:pt x="5986564" y="816356"/>
                  </a:lnTo>
                  <a:lnTo>
                    <a:pt x="5993015" y="812876"/>
                  </a:lnTo>
                  <a:lnTo>
                    <a:pt x="5996914" y="809625"/>
                  </a:lnTo>
                  <a:lnTo>
                    <a:pt x="5998883" y="807986"/>
                  </a:lnTo>
                  <a:lnTo>
                    <a:pt x="5999315" y="807478"/>
                  </a:lnTo>
                  <a:close/>
                </a:path>
                <a:path w="6010275" h="819150">
                  <a:moveTo>
                    <a:pt x="5999315" y="11684"/>
                  </a:moveTo>
                  <a:lnTo>
                    <a:pt x="5998883" y="11163"/>
                  </a:lnTo>
                  <a:lnTo>
                    <a:pt x="5996914" y="9525"/>
                  </a:lnTo>
                  <a:lnTo>
                    <a:pt x="5993015" y="6273"/>
                  </a:lnTo>
                  <a:lnTo>
                    <a:pt x="5986564" y="2794"/>
                  </a:lnTo>
                  <a:lnTo>
                    <a:pt x="5979541" y="698"/>
                  </a:lnTo>
                  <a:lnTo>
                    <a:pt x="5971933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94"/>
                  </a:lnTo>
                  <a:lnTo>
                    <a:pt x="0" y="5054"/>
                  </a:lnTo>
                  <a:lnTo>
                    <a:pt x="18808" y="9766"/>
                  </a:lnTo>
                  <a:lnTo>
                    <a:pt x="18808" y="9525"/>
                  </a:lnTo>
                  <a:lnTo>
                    <a:pt x="5979833" y="9525"/>
                  </a:lnTo>
                  <a:lnTo>
                    <a:pt x="5986564" y="12319"/>
                  </a:lnTo>
                  <a:lnTo>
                    <a:pt x="5992622" y="18376"/>
                  </a:lnTo>
                  <a:lnTo>
                    <a:pt x="5999315" y="11684"/>
                  </a:lnTo>
                  <a:close/>
                </a:path>
                <a:path w="6010275" h="819150">
                  <a:moveTo>
                    <a:pt x="6010033" y="11163"/>
                  </a:moveTo>
                  <a:lnTo>
                    <a:pt x="6000508" y="11163"/>
                  </a:lnTo>
                  <a:lnTo>
                    <a:pt x="6000508" y="807999"/>
                  </a:lnTo>
                  <a:lnTo>
                    <a:pt x="6010033" y="807999"/>
                  </a:lnTo>
                  <a:lnTo>
                    <a:pt x="6010033" y="1116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757620"/>
              <a:ext cx="38100" cy="809625"/>
            </a:xfrm>
            <a:custGeom>
              <a:avLst/>
              <a:gdLst/>
              <a:ahLst/>
              <a:cxnLst/>
              <a:rect l="l" t="t" r="r" b="b"/>
              <a:pathLst>
                <a:path w="38100" h="809625">
                  <a:moveTo>
                    <a:pt x="19582" y="809359"/>
                  </a:moveTo>
                  <a:lnTo>
                    <a:pt x="0" y="7761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804729"/>
                  </a:lnTo>
                  <a:lnTo>
                    <a:pt x="19582" y="8093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2762240"/>
              <a:ext cx="5981700" cy="800100"/>
            </a:xfrm>
            <a:custGeom>
              <a:avLst/>
              <a:gdLst/>
              <a:ahLst/>
              <a:cxnLst/>
              <a:rect l="l" t="t" r="r" b="b"/>
              <a:pathLst>
                <a:path w="5981700" h="800100">
                  <a:moveTo>
                    <a:pt x="59816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5981699" y="0"/>
                  </a:lnTo>
                  <a:lnTo>
                    <a:pt x="5981699" y="800099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3038474"/>
              <a:ext cx="247649" cy="2476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00141"/>
            <a:ext cx="95249" cy="952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171690"/>
            <a:ext cx="95249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7699" y="958850"/>
            <a:ext cx="5981700" cy="248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209550">
              <a:lnSpc>
                <a:spcPct val="125000"/>
              </a:lnSpc>
              <a:spcBef>
                <a:spcPts val="100"/>
              </a:spcBef>
            </a:pPr>
            <a:r>
              <a:rPr sz="2250" spc="-130" dirty="0">
                <a:latin typeface="Arial"/>
                <a:cs typeface="Arial"/>
              </a:rPr>
              <a:t>Each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take</a:t>
            </a:r>
            <a:r>
              <a:rPr sz="2250" spc="-170" dirty="0">
                <a:latin typeface="Arial"/>
                <a:cs typeface="Arial"/>
              </a:rPr>
              <a:t> a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70" dirty="0">
                <a:latin typeface="Arial"/>
                <a:cs typeface="Arial"/>
              </a:rPr>
              <a:t> a </a:t>
            </a:r>
            <a:r>
              <a:rPr sz="2250" spc="-10" dirty="0">
                <a:latin typeface="Arial"/>
                <a:cs typeface="Arial"/>
              </a:rPr>
              <a:t>different estimate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575"/>
              </a:spcBef>
            </a:pPr>
            <a:r>
              <a:rPr sz="2250" spc="-65" dirty="0">
                <a:latin typeface="Arial"/>
                <a:cs typeface="Arial"/>
              </a:rPr>
              <a:t>This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because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random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sampling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400050" marR="283210">
              <a:lnSpc>
                <a:spcPct val="125000"/>
              </a:lnSpc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How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do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we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know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if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our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is 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accurate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close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to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the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real</a:t>
            </a: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population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value?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3223" y="1060916"/>
            <a:ext cx="5351833" cy="563806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35" dirty="0"/>
              <a:t>Uncertainty</a:t>
            </a:r>
            <a:r>
              <a:rPr sz="2900" spc="-200" dirty="0"/>
              <a:t> </a:t>
            </a:r>
            <a:r>
              <a:rPr sz="2900" spc="-70" dirty="0"/>
              <a:t>in</a:t>
            </a:r>
            <a:r>
              <a:rPr sz="2900" spc="-195" dirty="0"/>
              <a:t> </a:t>
            </a:r>
            <a:r>
              <a:rPr sz="2900" spc="-110" dirty="0"/>
              <a:t>research</a:t>
            </a:r>
            <a:r>
              <a:rPr sz="2900" spc="-195" dirty="0"/>
              <a:t> </a:t>
            </a:r>
            <a:r>
              <a:rPr sz="2900" spc="-114" dirty="0"/>
              <a:t>and</a:t>
            </a:r>
            <a:r>
              <a:rPr sz="2900" spc="-200" dirty="0"/>
              <a:t> </a:t>
            </a:r>
            <a:r>
              <a:rPr sz="2900" spc="-25" dirty="0"/>
              <a:t>estimation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2752735"/>
            <a:ext cx="6029325" cy="819150"/>
            <a:chOff x="609599" y="2752735"/>
            <a:chExt cx="6029325" cy="819150"/>
          </a:xfrm>
        </p:grpSpPr>
        <p:sp>
          <p:nvSpPr>
            <p:cNvPr id="4" name="object 4"/>
            <p:cNvSpPr/>
            <p:nvPr/>
          </p:nvSpPr>
          <p:spPr>
            <a:xfrm>
              <a:off x="628878" y="2752737"/>
              <a:ext cx="6010275" cy="819150"/>
            </a:xfrm>
            <a:custGeom>
              <a:avLst/>
              <a:gdLst/>
              <a:ahLst/>
              <a:cxnLst/>
              <a:rect l="l" t="t" r="r" b="b"/>
              <a:pathLst>
                <a:path w="6010275" h="819150">
                  <a:moveTo>
                    <a:pt x="5999315" y="807478"/>
                  </a:moveTo>
                  <a:lnTo>
                    <a:pt x="5992622" y="800785"/>
                  </a:lnTo>
                  <a:lnTo>
                    <a:pt x="5986564" y="806843"/>
                  </a:lnTo>
                  <a:lnTo>
                    <a:pt x="5979833" y="809625"/>
                  </a:lnTo>
                  <a:lnTo>
                    <a:pt x="18808" y="809625"/>
                  </a:lnTo>
                  <a:lnTo>
                    <a:pt x="18808" y="809383"/>
                  </a:lnTo>
                  <a:lnTo>
                    <a:pt x="0" y="814095"/>
                  </a:lnTo>
                  <a:lnTo>
                    <a:pt x="4191" y="816368"/>
                  </a:lnTo>
                  <a:lnTo>
                    <a:pt x="11214" y="818451"/>
                  </a:lnTo>
                  <a:lnTo>
                    <a:pt x="18707" y="819137"/>
                  </a:lnTo>
                  <a:lnTo>
                    <a:pt x="5972048" y="819137"/>
                  </a:lnTo>
                  <a:lnTo>
                    <a:pt x="5979541" y="818451"/>
                  </a:lnTo>
                  <a:lnTo>
                    <a:pt x="5986564" y="816368"/>
                  </a:lnTo>
                  <a:lnTo>
                    <a:pt x="5993015" y="812876"/>
                  </a:lnTo>
                  <a:lnTo>
                    <a:pt x="5996914" y="809625"/>
                  </a:lnTo>
                  <a:lnTo>
                    <a:pt x="5998883" y="807999"/>
                  </a:lnTo>
                  <a:lnTo>
                    <a:pt x="5999315" y="807478"/>
                  </a:lnTo>
                  <a:close/>
                </a:path>
                <a:path w="6010275" h="819150">
                  <a:moveTo>
                    <a:pt x="5999315" y="11684"/>
                  </a:moveTo>
                  <a:lnTo>
                    <a:pt x="5998883" y="11163"/>
                  </a:lnTo>
                  <a:lnTo>
                    <a:pt x="5996914" y="9525"/>
                  </a:lnTo>
                  <a:lnTo>
                    <a:pt x="5993015" y="6273"/>
                  </a:lnTo>
                  <a:lnTo>
                    <a:pt x="5986564" y="2794"/>
                  </a:lnTo>
                  <a:lnTo>
                    <a:pt x="5979541" y="698"/>
                  </a:lnTo>
                  <a:lnTo>
                    <a:pt x="5971933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94"/>
                  </a:lnTo>
                  <a:lnTo>
                    <a:pt x="0" y="5067"/>
                  </a:lnTo>
                  <a:lnTo>
                    <a:pt x="18808" y="9766"/>
                  </a:lnTo>
                  <a:lnTo>
                    <a:pt x="18808" y="9525"/>
                  </a:lnTo>
                  <a:lnTo>
                    <a:pt x="5979833" y="9525"/>
                  </a:lnTo>
                  <a:lnTo>
                    <a:pt x="5986564" y="12319"/>
                  </a:lnTo>
                  <a:lnTo>
                    <a:pt x="5992622" y="18376"/>
                  </a:lnTo>
                  <a:lnTo>
                    <a:pt x="5999315" y="11684"/>
                  </a:lnTo>
                  <a:close/>
                </a:path>
                <a:path w="6010275" h="819150">
                  <a:moveTo>
                    <a:pt x="6010033" y="11163"/>
                  </a:moveTo>
                  <a:lnTo>
                    <a:pt x="6000508" y="11163"/>
                  </a:lnTo>
                  <a:lnTo>
                    <a:pt x="6000508" y="807999"/>
                  </a:lnTo>
                  <a:lnTo>
                    <a:pt x="6010033" y="807999"/>
                  </a:lnTo>
                  <a:lnTo>
                    <a:pt x="6010033" y="1116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757620"/>
              <a:ext cx="38100" cy="809625"/>
            </a:xfrm>
            <a:custGeom>
              <a:avLst/>
              <a:gdLst/>
              <a:ahLst/>
              <a:cxnLst/>
              <a:rect l="l" t="t" r="r" b="b"/>
              <a:pathLst>
                <a:path w="38100" h="809625">
                  <a:moveTo>
                    <a:pt x="19582" y="809359"/>
                  </a:moveTo>
                  <a:lnTo>
                    <a:pt x="0" y="7761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804729"/>
                  </a:lnTo>
                  <a:lnTo>
                    <a:pt x="19582" y="80935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2762240"/>
              <a:ext cx="5981700" cy="800100"/>
            </a:xfrm>
            <a:custGeom>
              <a:avLst/>
              <a:gdLst/>
              <a:ahLst/>
              <a:cxnLst/>
              <a:rect l="l" t="t" r="r" b="b"/>
              <a:pathLst>
                <a:path w="5981700" h="800100">
                  <a:moveTo>
                    <a:pt x="59816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5981699" y="0"/>
                  </a:lnTo>
                  <a:lnTo>
                    <a:pt x="5981699" y="800099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3038474"/>
              <a:ext cx="247649" cy="2476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00140"/>
            <a:ext cx="95249" cy="952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171690"/>
            <a:ext cx="95249" cy="952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981440"/>
            <a:ext cx="95249" cy="952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7699" y="958850"/>
            <a:ext cx="598170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209550">
              <a:lnSpc>
                <a:spcPct val="125000"/>
              </a:lnSpc>
              <a:spcBef>
                <a:spcPts val="100"/>
              </a:spcBef>
            </a:pPr>
            <a:r>
              <a:rPr sz="2250" spc="-130" dirty="0">
                <a:latin typeface="Arial"/>
                <a:cs typeface="Arial"/>
              </a:rPr>
              <a:t>Each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take</a:t>
            </a:r>
            <a:r>
              <a:rPr sz="2250" spc="-170" dirty="0">
                <a:latin typeface="Arial"/>
                <a:cs typeface="Arial"/>
              </a:rPr>
              <a:t> a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70" dirty="0">
                <a:latin typeface="Arial"/>
                <a:cs typeface="Arial"/>
              </a:rPr>
              <a:t> a </a:t>
            </a:r>
            <a:r>
              <a:rPr sz="2250" spc="-10" dirty="0">
                <a:latin typeface="Arial"/>
                <a:cs typeface="Arial"/>
              </a:rPr>
              <a:t>different estimate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575"/>
              </a:spcBef>
            </a:pPr>
            <a:r>
              <a:rPr sz="2250" spc="-65" dirty="0">
                <a:latin typeface="Arial"/>
                <a:cs typeface="Arial"/>
              </a:rPr>
              <a:t>This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because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random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sampling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400050" marR="283210">
              <a:lnSpc>
                <a:spcPct val="125000"/>
              </a:lnSpc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How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do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we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know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if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our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estimate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is 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accurate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close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to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the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real</a:t>
            </a: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population</a:t>
            </a:r>
            <a:r>
              <a:rPr sz="1550" b="1" spc="-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value?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247650" marR="43815">
              <a:lnSpc>
                <a:spcPct val="108300"/>
              </a:lnSpc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never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certain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need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able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 </a:t>
            </a:r>
            <a:r>
              <a:rPr sz="2250" dirty="0">
                <a:latin typeface="Arial"/>
                <a:cs typeface="Arial"/>
              </a:rPr>
              <a:t>quantify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uncertainty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3408" y="1060916"/>
            <a:ext cx="5381649" cy="563806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Sampling</a:t>
            </a:r>
            <a:r>
              <a:rPr spc="-235" dirty="0"/>
              <a:t> </a:t>
            </a:r>
            <a:r>
              <a:rPr spc="-95" dirty="0"/>
              <a:t>distributions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0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77900"/>
            <a:ext cx="11370945" cy="13684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plot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sample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estimates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histogram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see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they’re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distributed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900"/>
              </a:spcBef>
            </a:pPr>
            <a:r>
              <a:rPr sz="2250" spc="-45" dirty="0">
                <a:latin typeface="Arial"/>
                <a:cs typeface="Arial"/>
              </a:rPr>
              <a:t>We’re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now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sample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means</a:t>
            </a:r>
            <a:r>
              <a:rPr sz="2250" spc="-140" dirty="0">
                <a:latin typeface="Arial"/>
                <a:cs typeface="Arial"/>
              </a:rPr>
              <a:t>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individual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people.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Therefore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plot </a:t>
            </a:r>
            <a:r>
              <a:rPr sz="2250" spc="-30" dirty="0">
                <a:latin typeface="Arial"/>
                <a:cs typeface="Arial"/>
              </a:rPr>
              <a:t>below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shows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sampling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distribution</a:t>
            </a:r>
            <a:r>
              <a:rPr sz="2250" spc="-10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5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5037" y="2733674"/>
            <a:ext cx="9005887" cy="35194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0" dirty="0"/>
              <a:t> </a:t>
            </a:r>
            <a:r>
              <a:rPr spc="-65" dirty="0"/>
              <a:t>Central</a:t>
            </a:r>
            <a:r>
              <a:rPr spc="-280" dirty="0"/>
              <a:t> </a:t>
            </a:r>
            <a:r>
              <a:rPr spc="-90" dirty="0"/>
              <a:t>Limit</a:t>
            </a:r>
            <a:r>
              <a:rPr spc="-280" dirty="0"/>
              <a:t> </a:t>
            </a:r>
            <a:r>
              <a:rPr spc="-70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5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9363075" cy="32829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55" dirty="0">
                <a:latin typeface="Arial"/>
                <a:cs typeface="Arial"/>
              </a:rPr>
              <a:t>Describes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arise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70" dirty="0">
                <a:latin typeface="Arial"/>
                <a:cs typeface="Arial"/>
              </a:rPr>
              <a:t>Imagine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repeat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following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process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thousands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(infinite)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number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times:</a:t>
            </a:r>
            <a:endParaRPr sz="2250">
              <a:latin typeface="Arial"/>
              <a:cs typeface="Arial"/>
            </a:endParaRPr>
          </a:p>
          <a:p>
            <a:pPr marL="392430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392430" algn="l"/>
              </a:tabLst>
            </a:pPr>
            <a:r>
              <a:rPr sz="2250" spc="-10" dirty="0">
                <a:latin typeface="Arial"/>
                <a:cs typeface="Arial"/>
              </a:rPr>
              <a:t>Collect</a:t>
            </a:r>
            <a:r>
              <a:rPr sz="2250" spc="-170" dirty="0">
                <a:latin typeface="Arial"/>
                <a:cs typeface="Arial"/>
              </a:rPr>
              <a:t> 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individuals</a:t>
            </a:r>
            <a:endParaRPr sz="2250">
              <a:latin typeface="Arial"/>
              <a:cs typeface="Arial"/>
            </a:endParaRPr>
          </a:p>
          <a:p>
            <a:pPr marL="392430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392430" algn="l"/>
              </a:tabLst>
            </a:pPr>
            <a:r>
              <a:rPr sz="2250" spc="-50" dirty="0">
                <a:latin typeface="Arial"/>
                <a:cs typeface="Arial"/>
              </a:rPr>
              <a:t>Calculate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doom-</a:t>
            </a:r>
            <a:r>
              <a:rPr sz="2250" spc="-30" dirty="0">
                <a:latin typeface="Arial"/>
                <a:cs typeface="Arial"/>
              </a:rPr>
              <a:t>scrolling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</a:t>
            </a:r>
            <a:endParaRPr sz="2250">
              <a:latin typeface="Arial"/>
              <a:cs typeface="Arial"/>
            </a:endParaRPr>
          </a:p>
          <a:p>
            <a:pPr marL="392430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392430" algn="l"/>
              </a:tabLst>
            </a:pPr>
            <a:r>
              <a:rPr sz="2250" spc="-180" dirty="0">
                <a:latin typeface="Arial"/>
                <a:cs typeface="Arial"/>
              </a:rPr>
              <a:t>Save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put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plot</a:t>
            </a:r>
            <a:endParaRPr sz="2250">
              <a:latin typeface="Arial"/>
              <a:cs typeface="Arial"/>
            </a:endParaRPr>
          </a:p>
          <a:p>
            <a:pPr marL="392430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392430" algn="l"/>
              </a:tabLst>
            </a:pPr>
            <a:r>
              <a:rPr sz="2250" spc="-10" dirty="0">
                <a:latin typeface="Arial"/>
                <a:cs typeface="Arial"/>
              </a:rPr>
              <a:t>Repeat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0"/>
            <a:ext cx="95249" cy="952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2019300"/>
            <a:ext cx="68446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130" dirty="0">
                <a:solidFill>
                  <a:srgbClr val="00A225"/>
                </a:solidFill>
                <a:hlinkClick r:id="rId2"/>
              </a:rPr>
              <a:t>linktr.ee/analysingdata</a:t>
            </a:r>
            <a:endParaRPr sz="525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390900"/>
            <a:ext cx="3524249" cy="3524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0625" y="114300"/>
            <a:ext cx="3990974" cy="741044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073B689-93C6-8944-9C96-68F7D7159FB2}"/>
              </a:ext>
            </a:extLst>
          </p:cNvPr>
          <p:cNvSpPr txBox="1">
            <a:spLocks/>
          </p:cNvSpPr>
          <p:nvPr/>
        </p:nvSpPr>
        <p:spPr>
          <a:xfrm>
            <a:off x="596899" y="320675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pc="-254"/>
              <a:t>Session</a:t>
            </a:r>
            <a:r>
              <a:rPr lang="en-GB" spc="-305"/>
              <a:t> </a:t>
            </a:r>
            <a:r>
              <a:rPr lang="en-GB" spc="-114"/>
              <a:t>links</a:t>
            </a:r>
            <a:endParaRPr lang="en-GB" spc="-114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0" dirty="0"/>
              <a:t> </a:t>
            </a:r>
            <a:r>
              <a:rPr spc="-65" dirty="0"/>
              <a:t>Central</a:t>
            </a:r>
            <a:r>
              <a:rPr spc="-280" dirty="0"/>
              <a:t> </a:t>
            </a:r>
            <a:r>
              <a:rPr spc="-90" dirty="0"/>
              <a:t>Limit</a:t>
            </a:r>
            <a:r>
              <a:rPr spc="-280" dirty="0"/>
              <a:t> </a:t>
            </a:r>
            <a:r>
              <a:rPr spc="-70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98" y="1193601"/>
            <a:ext cx="4972049" cy="16582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398" y="3327201"/>
            <a:ext cx="4972049" cy="1658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398" y="5460801"/>
            <a:ext cx="4972049" cy="16582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1123950"/>
            <a:ext cx="1085849" cy="1085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2828924"/>
            <a:ext cx="1085849" cy="1095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4543425"/>
            <a:ext cx="1085849" cy="10953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31906" y="1228427"/>
            <a:ext cx="4931866" cy="39031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75" dirty="0"/>
              <a:t>The</a:t>
            </a:r>
            <a:r>
              <a:rPr sz="3200" spc="-225" dirty="0"/>
              <a:t> </a:t>
            </a:r>
            <a:r>
              <a:rPr sz="3200" spc="-40" dirty="0"/>
              <a:t>Central</a:t>
            </a:r>
            <a:r>
              <a:rPr sz="3200" spc="-225" dirty="0"/>
              <a:t> </a:t>
            </a:r>
            <a:r>
              <a:rPr sz="3200" spc="-65" dirty="0"/>
              <a:t>Limit</a:t>
            </a:r>
            <a:r>
              <a:rPr sz="3200" spc="-225" dirty="0"/>
              <a:t> </a:t>
            </a:r>
            <a:r>
              <a:rPr sz="3200" spc="-40" dirty="0"/>
              <a:t>Theorem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190614"/>
            <a:ext cx="85725" cy="857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1962139"/>
            <a:ext cx="85725" cy="857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2733664"/>
            <a:ext cx="85725" cy="85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49" y="3505189"/>
            <a:ext cx="85725" cy="8570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9649" y="42767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9649" y="53816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649" y="615313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4075" y="1029335"/>
            <a:ext cx="5610860" cy="566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7485">
              <a:lnSpc>
                <a:spcPct val="109400"/>
              </a:lnSpc>
              <a:spcBef>
                <a:spcPts val="95"/>
              </a:spcBef>
            </a:pPr>
            <a:r>
              <a:rPr sz="2000" spc="-20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many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types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estimates,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including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003B49"/>
                </a:solidFill>
                <a:latin typeface="Arial"/>
                <a:cs typeface="Arial"/>
              </a:rPr>
              <a:t>means</a:t>
            </a:r>
            <a:r>
              <a:rPr sz="2000" spc="-114" dirty="0">
                <a:latin typeface="Arial"/>
                <a:cs typeface="Arial"/>
              </a:rPr>
              <a:t>,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sampling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normal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sampling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-50" dirty="0">
                <a:solidFill>
                  <a:srgbClr val="003B49"/>
                </a:solidFill>
                <a:latin typeface="Arial"/>
                <a:cs typeface="Arial"/>
              </a:rPr>
              <a:t>population</a:t>
            </a:r>
            <a:r>
              <a:rPr sz="200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  <a:p>
            <a:pPr marL="12700" marR="360045">
              <a:lnSpc>
                <a:spcPct val="109400"/>
              </a:lnSpc>
              <a:spcBef>
                <a:spcPts val="819"/>
              </a:spcBef>
            </a:pPr>
            <a:r>
              <a:rPr sz="2000" spc="-55" dirty="0">
                <a:latin typeface="Arial"/>
                <a:cs typeface="Arial"/>
              </a:rPr>
              <a:t>True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regardless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sample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population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distribution.</a:t>
            </a:r>
            <a:endParaRPr sz="2000">
              <a:latin typeface="Arial"/>
              <a:cs typeface="Arial"/>
            </a:endParaRPr>
          </a:p>
          <a:p>
            <a:pPr marL="12700" marR="295910">
              <a:lnSpc>
                <a:spcPct val="109400"/>
              </a:lnSpc>
              <a:spcBef>
                <a:spcPts val="825"/>
              </a:spcBef>
            </a:pPr>
            <a:r>
              <a:rPr sz="2000" spc="-95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long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samples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we’re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taking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large enough</a:t>
            </a:r>
            <a:endParaRPr sz="2000">
              <a:latin typeface="Arial"/>
              <a:cs typeface="Arial"/>
            </a:endParaRPr>
          </a:p>
          <a:p>
            <a:pPr marL="393065" marR="379095">
              <a:lnSpc>
                <a:spcPct val="109400"/>
              </a:lnSpc>
              <a:spcBef>
                <a:spcPts val="825"/>
              </a:spcBef>
            </a:pPr>
            <a:r>
              <a:rPr sz="2000" spc="65" dirty="0">
                <a:latin typeface="Arial"/>
                <a:cs typeface="Arial"/>
              </a:rPr>
              <a:t>If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each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sample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has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only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participants,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sampling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up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being normal</a:t>
            </a:r>
            <a:endParaRPr sz="2000">
              <a:latin typeface="Arial"/>
              <a:cs typeface="Arial"/>
            </a:endParaRPr>
          </a:p>
          <a:p>
            <a:pPr marL="393065" marR="5080">
              <a:lnSpc>
                <a:spcPct val="109400"/>
              </a:lnSpc>
              <a:spcBef>
                <a:spcPts val="825"/>
              </a:spcBef>
            </a:pPr>
            <a:r>
              <a:rPr sz="2000" spc="-65" dirty="0">
                <a:latin typeface="Arial"/>
                <a:cs typeface="Arial"/>
              </a:rPr>
              <a:t>Textbooks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often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say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enough,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there </a:t>
            </a:r>
            <a:r>
              <a:rPr sz="2000" spc="-35" dirty="0">
                <a:latin typeface="Arial"/>
                <a:cs typeface="Arial"/>
              </a:rPr>
              <a:t>are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situations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when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need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393065">
              <a:lnSpc>
                <a:spcPts val="2265"/>
              </a:lnSpc>
              <a:spcBef>
                <a:spcPts val="1050"/>
              </a:spcBef>
            </a:pPr>
            <a:r>
              <a:rPr sz="2000" spc="-50" dirty="0">
                <a:latin typeface="Arial"/>
                <a:cs typeface="Arial"/>
              </a:rPr>
              <a:t>Let’s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we’ll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back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later</a:t>
            </a:r>
            <a:endParaRPr sz="2000">
              <a:latin typeface="Arial"/>
              <a:cs typeface="Arial"/>
            </a:endParaRPr>
          </a:p>
          <a:p>
            <a:pPr marL="393065">
              <a:lnSpc>
                <a:spcPts val="2865"/>
              </a:lnSpc>
            </a:pPr>
            <a:r>
              <a:rPr sz="2500" spc="-525" dirty="0">
                <a:latin typeface="Apple Color Emoji"/>
                <a:cs typeface="Apple Color Emoji"/>
              </a:rPr>
              <a:t>📌</a:t>
            </a:r>
            <a:endParaRPr sz="2500">
              <a:latin typeface="Apple Color Emoji"/>
              <a:cs typeface="Apple Color Emoj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3935" y="1183127"/>
            <a:ext cx="5488984" cy="434588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141674"/>
            <a:ext cx="6353810" cy="1097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0" b="0" spc="-229" dirty="0">
                <a:solidFill>
                  <a:srgbClr val="000000"/>
                </a:solidFill>
                <a:latin typeface="Apple Color Emoji"/>
                <a:cs typeface="Apple Color Emoji"/>
              </a:rPr>
              <a:t>📌</a:t>
            </a:r>
            <a:r>
              <a:rPr sz="5600" spc="-229" dirty="0"/>
              <a:t>Attendance</a:t>
            </a:r>
            <a:r>
              <a:rPr sz="5600" spc="-390" dirty="0"/>
              <a:t> </a:t>
            </a:r>
            <a:r>
              <a:rPr sz="5600" spc="-509" dirty="0"/>
              <a:t>pin</a:t>
            </a:r>
            <a:r>
              <a:rPr sz="7000" b="0" spc="-509" dirty="0">
                <a:solidFill>
                  <a:srgbClr val="000000"/>
                </a:solidFill>
                <a:latin typeface="Apple Color Emoji"/>
                <a:cs typeface="Apple Color Emoji"/>
              </a:rPr>
              <a:t>🧷</a:t>
            </a:r>
            <a:endParaRPr sz="700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474726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180" dirty="0"/>
              <a:t>Standard</a:t>
            </a:r>
            <a:r>
              <a:rPr sz="5600" spc="-400" dirty="0"/>
              <a:t> </a:t>
            </a:r>
            <a:r>
              <a:rPr sz="5600" spc="-10" dirty="0"/>
              <a:t>error</a:t>
            </a:r>
            <a:endParaRPr sz="5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Normal</a:t>
            </a:r>
            <a:r>
              <a:rPr spc="-275" dirty="0"/>
              <a:t> </a:t>
            </a:r>
            <a:r>
              <a:rPr spc="-80" dirty="0"/>
              <a:t>distribution</a:t>
            </a:r>
            <a:r>
              <a:rPr spc="-270" dirty="0"/>
              <a:t> </a:t>
            </a:r>
            <a:r>
              <a:rPr spc="80" dirty="0"/>
              <a:t>-</a:t>
            </a:r>
            <a:r>
              <a:rPr spc="-270" dirty="0"/>
              <a:t> </a:t>
            </a:r>
            <a:r>
              <a:rPr spc="-20" dirty="0"/>
              <a:t>what</a:t>
            </a:r>
            <a:r>
              <a:rPr spc="-270" dirty="0"/>
              <a:t> </a:t>
            </a:r>
            <a:r>
              <a:rPr spc="-35" dirty="0"/>
              <a:t>we</a:t>
            </a:r>
            <a:r>
              <a:rPr spc="-270" dirty="0"/>
              <a:t> </a:t>
            </a:r>
            <a:r>
              <a:rPr spc="-85" dirty="0"/>
              <a:t>already</a:t>
            </a:r>
            <a:r>
              <a:rPr spc="-270" dirty="0"/>
              <a:t> </a:t>
            </a:r>
            <a:r>
              <a:rPr spc="-20" dirty="0"/>
              <a:t>know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90763"/>
            <a:ext cx="95249" cy="95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933688"/>
            <a:ext cx="95249" cy="95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19174" y="347661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401953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6899" y="1035050"/>
            <a:ext cx="8063865" cy="319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describe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every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using: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Mean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central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b="1" spc="-80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deviation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003B49"/>
                </a:solidFill>
                <a:latin typeface="Arial"/>
                <a:cs typeface="Arial"/>
              </a:rPr>
              <a:t>(SD)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average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difference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mean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b="1" spc="-70" dirty="0">
                <a:solidFill>
                  <a:srgbClr val="003B49"/>
                </a:solidFill>
                <a:latin typeface="Arial"/>
                <a:cs typeface="Arial"/>
              </a:rPr>
              <a:t>Proportions</a:t>
            </a:r>
            <a:r>
              <a:rPr sz="225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cut-</a:t>
            </a:r>
            <a:r>
              <a:rPr sz="2250" spc="40" dirty="0">
                <a:latin typeface="Arial"/>
                <a:cs typeface="Arial"/>
              </a:rPr>
              <a:t>off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points</a:t>
            </a:r>
            <a:endParaRPr sz="2250">
              <a:latin typeface="Arial"/>
              <a:cs typeface="Arial"/>
            </a:endParaRPr>
          </a:p>
          <a:p>
            <a:pPr marL="678815" marR="1315720">
              <a:lnSpc>
                <a:spcPct val="156500"/>
              </a:lnSpc>
              <a:spcBef>
                <a:spcPts val="50"/>
              </a:spcBef>
            </a:pPr>
            <a:r>
              <a:rPr sz="2250" spc="-10" dirty="0">
                <a:latin typeface="Arial"/>
                <a:cs typeface="Arial"/>
              </a:rPr>
              <a:t>Around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68%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SD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mean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±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Arial"/>
                <a:cs typeface="Arial"/>
              </a:rPr>
              <a:t>1.96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SDs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mean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340042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30"/>
                </a:moveTo>
                <a:lnTo>
                  <a:pt x="0" y="5025"/>
                </a:lnTo>
                <a:lnTo>
                  <a:pt x="4193" y="2756"/>
                </a:lnTo>
                <a:lnTo>
                  <a:pt x="11217" y="664"/>
                </a:lnTo>
                <a:lnTo>
                  <a:pt x="18462" y="0"/>
                </a:lnTo>
                <a:lnTo>
                  <a:pt x="12134976" y="0"/>
                </a:lnTo>
                <a:lnTo>
                  <a:pt x="12142220" y="664"/>
                </a:lnTo>
                <a:lnTo>
                  <a:pt x="12149244" y="2756"/>
                </a:lnTo>
                <a:lnTo>
                  <a:pt x="12155691" y="6244"/>
                </a:lnTo>
                <a:lnTo>
                  <a:pt x="12159595" y="9492"/>
                </a:lnTo>
                <a:lnTo>
                  <a:pt x="18819" y="9492"/>
                </a:lnTo>
                <a:lnTo>
                  <a:pt x="18819" y="9730"/>
                </a:lnTo>
                <a:close/>
              </a:path>
              <a:path w="12162155" h="18414">
                <a:moveTo>
                  <a:pt x="12155300" y="18338"/>
                </a:moveTo>
                <a:lnTo>
                  <a:pt x="12149244" y="12282"/>
                </a:lnTo>
                <a:lnTo>
                  <a:pt x="12142508" y="9492"/>
                </a:lnTo>
                <a:lnTo>
                  <a:pt x="12159595" y="9492"/>
                </a:lnTo>
                <a:lnTo>
                  <a:pt x="12161560" y="11126"/>
                </a:lnTo>
                <a:lnTo>
                  <a:pt x="12161992" y="11646"/>
                </a:lnTo>
                <a:lnTo>
                  <a:pt x="12155300" y="1833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3405275"/>
            <a:ext cx="12192000" cy="1024255"/>
            <a:chOff x="609599" y="3405275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3411562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987323"/>
                  </a:lnTo>
                  <a:lnTo>
                    <a:pt x="12160402" y="994067"/>
                  </a:lnTo>
                  <a:lnTo>
                    <a:pt x="12155297" y="999159"/>
                  </a:lnTo>
                  <a:lnTo>
                    <a:pt x="12154814" y="999642"/>
                  </a:lnTo>
                  <a:lnTo>
                    <a:pt x="12149239" y="1005217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70"/>
                  </a:lnTo>
                  <a:lnTo>
                    <a:pt x="0" y="1012482"/>
                  </a:lnTo>
                  <a:lnTo>
                    <a:pt x="4191" y="1014742"/>
                  </a:lnTo>
                  <a:lnTo>
                    <a:pt x="11214" y="1016838"/>
                  </a:lnTo>
                  <a:lnTo>
                    <a:pt x="18808" y="1017536"/>
                  </a:lnTo>
                  <a:lnTo>
                    <a:pt x="12134609" y="1017536"/>
                  </a:lnTo>
                  <a:lnTo>
                    <a:pt x="12142216" y="1016838"/>
                  </a:lnTo>
                  <a:lnTo>
                    <a:pt x="12149239" y="1014742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73"/>
                  </a:lnTo>
                  <a:lnTo>
                    <a:pt x="12161990" y="1005852"/>
                  </a:lnTo>
                  <a:lnTo>
                    <a:pt x="12166435" y="1000506"/>
                  </a:lnTo>
                  <a:lnTo>
                    <a:pt x="12169927" y="994067"/>
                  </a:lnTo>
                  <a:lnTo>
                    <a:pt x="12172023" y="987031"/>
                  </a:lnTo>
                  <a:lnTo>
                    <a:pt x="12172709" y="97943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405275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8880" y="457200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30"/>
                </a:moveTo>
                <a:lnTo>
                  <a:pt x="0" y="5025"/>
                </a:lnTo>
                <a:lnTo>
                  <a:pt x="4193" y="2756"/>
                </a:lnTo>
                <a:lnTo>
                  <a:pt x="11217" y="664"/>
                </a:lnTo>
                <a:lnTo>
                  <a:pt x="18462" y="0"/>
                </a:lnTo>
                <a:lnTo>
                  <a:pt x="12134976" y="0"/>
                </a:lnTo>
                <a:lnTo>
                  <a:pt x="12142220" y="664"/>
                </a:lnTo>
                <a:lnTo>
                  <a:pt x="12149244" y="2756"/>
                </a:lnTo>
                <a:lnTo>
                  <a:pt x="12155691" y="6244"/>
                </a:lnTo>
                <a:lnTo>
                  <a:pt x="12159596" y="9492"/>
                </a:lnTo>
                <a:lnTo>
                  <a:pt x="18819" y="9492"/>
                </a:lnTo>
                <a:lnTo>
                  <a:pt x="18819" y="9730"/>
                </a:lnTo>
                <a:close/>
              </a:path>
              <a:path w="12162155" h="18414">
                <a:moveTo>
                  <a:pt x="12155300" y="18338"/>
                </a:moveTo>
                <a:lnTo>
                  <a:pt x="12149244" y="12282"/>
                </a:lnTo>
                <a:lnTo>
                  <a:pt x="12142508" y="9492"/>
                </a:lnTo>
                <a:lnTo>
                  <a:pt x="12159596" y="9492"/>
                </a:lnTo>
                <a:lnTo>
                  <a:pt x="12161560" y="11125"/>
                </a:lnTo>
                <a:lnTo>
                  <a:pt x="12161992" y="11646"/>
                </a:lnTo>
                <a:lnTo>
                  <a:pt x="12155300" y="1833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599" y="4576850"/>
            <a:ext cx="12192000" cy="1500505"/>
            <a:chOff x="609599" y="4576850"/>
            <a:chExt cx="12192000" cy="1500505"/>
          </a:xfrm>
        </p:grpSpPr>
        <p:sp>
          <p:nvSpPr>
            <p:cNvPr id="8" name="object 8"/>
            <p:cNvSpPr/>
            <p:nvPr/>
          </p:nvSpPr>
          <p:spPr>
            <a:xfrm>
              <a:off x="628878" y="4583137"/>
              <a:ext cx="12172950" cy="1494155"/>
            </a:xfrm>
            <a:custGeom>
              <a:avLst/>
              <a:gdLst/>
              <a:ahLst/>
              <a:cxnLst/>
              <a:rect l="l" t="t" r="r" b="b"/>
              <a:pathLst>
                <a:path w="12172950" h="1494154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1463573"/>
                  </a:lnTo>
                  <a:lnTo>
                    <a:pt x="12160402" y="1470317"/>
                  </a:lnTo>
                  <a:lnTo>
                    <a:pt x="12155297" y="1475409"/>
                  </a:lnTo>
                  <a:lnTo>
                    <a:pt x="12154814" y="1475892"/>
                  </a:lnTo>
                  <a:lnTo>
                    <a:pt x="12149239" y="1481467"/>
                  </a:lnTo>
                  <a:lnTo>
                    <a:pt x="12142508" y="1484261"/>
                  </a:lnTo>
                  <a:lnTo>
                    <a:pt x="18808" y="1484261"/>
                  </a:lnTo>
                  <a:lnTo>
                    <a:pt x="18808" y="1484020"/>
                  </a:lnTo>
                  <a:lnTo>
                    <a:pt x="0" y="1488732"/>
                  </a:lnTo>
                  <a:lnTo>
                    <a:pt x="4191" y="1490992"/>
                  </a:lnTo>
                  <a:lnTo>
                    <a:pt x="11214" y="1493088"/>
                  </a:lnTo>
                  <a:lnTo>
                    <a:pt x="18808" y="1493786"/>
                  </a:lnTo>
                  <a:lnTo>
                    <a:pt x="12134609" y="1493786"/>
                  </a:lnTo>
                  <a:lnTo>
                    <a:pt x="12142216" y="1493088"/>
                  </a:lnTo>
                  <a:lnTo>
                    <a:pt x="12149239" y="1490992"/>
                  </a:lnTo>
                  <a:lnTo>
                    <a:pt x="12155691" y="1487512"/>
                  </a:lnTo>
                  <a:lnTo>
                    <a:pt x="12159590" y="1484261"/>
                  </a:lnTo>
                  <a:lnTo>
                    <a:pt x="12161558" y="1482623"/>
                  </a:lnTo>
                  <a:lnTo>
                    <a:pt x="12161990" y="1482102"/>
                  </a:lnTo>
                  <a:lnTo>
                    <a:pt x="12166435" y="1476756"/>
                  </a:lnTo>
                  <a:lnTo>
                    <a:pt x="12169927" y="1470317"/>
                  </a:lnTo>
                  <a:lnTo>
                    <a:pt x="12172023" y="1463281"/>
                  </a:lnTo>
                  <a:lnTo>
                    <a:pt x="12172709" y="14556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4576850"/>
              <a:ext cx="38100" cy="1495425"/>
            </a:xfrm>
            <a:custGeom>
              <a:avLst/>
              <a:gdLst/>
              <a:ahLst/>
              <a:cxnLst/>
              <a:rect l="l" t="t" r="r" b="b"/>
              <a:pathLst>
                <a:path w="38100" h="1495425">
                  <a:moveTo>
                    <a:pt x="19582" y="1495158"/>
                  </a:moveTo>
                  <a:lnTo>
                    <a:pt x="0" y="14619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490529"/>
                  </a:lnTo>
                  <a:lnTo>
                    <a:pt x="19582" y="1495158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5343512"/>
              <a:ext cx="66675" cy="66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5781662"/>
              <a:ext cx="66675" cy="66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7699" y="4581512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31" y="4705273"/>
              <a:ext cx="185795" cy="24772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Normal</a:t>
            </a:r>
            <a:r>
              <a:rPr spc="-280" dirty="0"/>
              <a:t> </a:t>
            </a:r>
            <a:r>
              <a:rPr i="1" spc="-290" dirty="0">
                <a:latin typeface="Arial-BoldItalicMT"/>
                <a:cs typeface="Arial-BoldItalicMT"/>
              </a:rPr>
              <a:t>sampling</a:t>
            </a:r>
            <a:r>
              <a:rPr i="1" spc="-275" dirty="0">
                <a:latin typeface="Arial-BoldItalicMT"/>
                <a:cs typeface="Arial-BoldItalicMT"/>
              </a:rPr>
              <a:t> </a:t>
            </a:r>
            <a:r>
              <a:rPr spc="-60" dirty="0"/>
              <a:t>distribution</a:t>
            </a: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1304913"/>
            <a:ext cx="95249" cy="952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2390763"/>
            <a:ext cx="95249" cy="9523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47699" y="3409937"/>
            <a:ext cx="12144375" cy="504825"/>
            <a:chOff x="647699" y="3409937"/>
            <a:chExt cx="12144375" cy="504825"/>
          </a:xfrm>
        </p:grpSpPr>
        <p:sp>
          <p:nvSpPr>
            <p:cNvPr id="19" name="object 19"/>
            <p:cNvSpPr/>
            <p:nvPr/>
          </p:nvSpPr>
          <p:spPr>
            <a:xfrm>
              <a:off x="647699" y="3409937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31" y="3533698"/>
              <a:ext cx="185795" cy="24772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47699" y="949325"/>
            <a:ext cx="12136120" cy="498983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675"/>
              </a:spcBef>
            </a:pPr>
            <a:r>
              <a:rPr sz="2250" spc="-180" dirty="0">
                <a:latin typeface="Arial"/>
                <a:cs typeface="Arial"/>
              </a:rPr>
              <a:t>Same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rules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apply!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57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centered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247650" marR="1020444">
              <a:lnSpc>
                <a:spcPct val="125000"/>
              </a:lnSpc>
              <a:spcBef>
                <a:spcPts val="900"/>
              </a:spcBef>
            </a:pP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LANGUAGE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80" dirty="0">
                <a:solidFill>
                  <a:srgbClr val="003B49"/>
                </a:solidFill>
                <a:latin typeface="Arial"/>
                <a:cs typeface="Arial"/>
              </a:rPr>
              <a:t>CHANGE</a:t>
            </a:r>
            <a:r>
              <a:rPr sz="2250" spc="-80" dirty="0">
                <a:latin typeface="Arial"/>
                <a:cs typeface="Arial"/>
              </a:rPr>
              <a:t>: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when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talking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deviation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context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sampling </a:t>
            </a:r>
            <a:r>
              <a:rPr sz="2250" dirty="0">
                <a:latin typeface="Arial"/>
                <a:cs typeface="Arial"/>
              </a:rPr>
              <a:t>distribution,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call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error</a:t>
            </a:r>
            <a:r>
              <a:rPr sz="2250" spc="-10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deviation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average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difference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each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score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mean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error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550" spc="-35" dirty="0">
                <a:latin typeface="Arial"/>
                <a:cs typeface="Arial"/>
              </a:rPr>
              <a:t>Standard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deviation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means</a:t>
            </a:r>
            <a:endParaRPr sz="15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590"/>
              </a:spcBef>
            </a:pP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average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difference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each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mean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value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Normal</a:t>
            </a:r>
            <a:r>
              <a:rPr spc="-254" dirty="0"/>
              <a:t> </a:t>
            </a:r>
            <a:r>
              <a:rPr spc="-195" dirty="0"/>
              <a:t>sampling</a:t>
            </a:r>
            <a:r>
              <a:rPr spc="-250" dirty="0"/>
              <a:t> </a:t>
            </a:r>
            <a:r>
              <a:rPr spc="-55" dirty="0"/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7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92200"/>
            <a:ext cx="115411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635">
              <a:lnSpc>
                <a:spcPct val="1083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sample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means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fall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3B49"/>
                </a:solidFill>
                <a:latin typeface="Arial"/>
                <a:cs typeface="Arial"/>
              </a:rPr>
              <a:t>1.96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errors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 </a:t>
            </a:r>
            <a:r>
              <a:rPr sz="2250" spc="-20" dirty="0">
                <a:latin typeface="Arial"/>
                <a:cs typeface="Arial"/>
              </a:rPr>
              <a:t>mean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knowledge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construct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interval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means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will </a:t>
            </a:r>
            <a:r>
              <a:rPr sz="2250" spc="-10" dirty="0">
                <a:latin typeface="Arial"/>
                <a:cs typeface="Arial"/>
              </a:rPr>
              <a:t>fall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133587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Normal</a:t>
            </a:r>
            <a:r>
              <a:rPr spc="-254" dirty="0"/>
              <a:t> </a:t>
            </a:r>
            <a:r>
              <a:rPr spc="-195" dirty="0"/>
              <a:t>sampling</a:t>
            </a:r>
            <a:r>
              <a:rPr spc="-250" dirty="0"/>
              <a:t> </a:t>
            </a:r>
            <a:r>
              <a:rPr spc="-55" dirty="0"/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7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77900"/>
            <a:ext cx="11541125" cy="13684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fall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03B49"/>
                </a:solidFill>
                <a:latin typeface="Arial"/>
                <a:cs typeface="Arial"/>
              </a:rPr>
              <a:t>1.96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errors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mean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knowledge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construct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interval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means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will </a:t>
            </a:r>
            <a:r>
              <a:rPr sz="2250" spc="-10" dirty="0">
                <a:latin typeface="Arial"/>
                <a:cs typeface="Arial"/>
              </a:rPr>
              <a:t>fall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2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100" y="2852737"/>
            <a:ext cx="8767762" cy="35623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Standard</a:t>
            </a:r>
            <a:r>
              <a:rPr spc="-265" dirty="0"/>
              <a:t> </a:t>
            </a:r>
            <a:r>
              <a:rPr spc="-20" dirty="0"/>
              <a:t>error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63625"/>
            <a:ext cx="1186243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Standard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error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useful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metric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quantifying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003B49"/>
                </a:solidFill>
                <a:latin typeface="Arial"/>
                <a:cs typeface="Arial"/>
              </a:rPr>
              <a:t>uncertainty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estimates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describes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extent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which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samples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differ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003B49"/>
                </a:solidFill>
                <a:latin typeface="Arial"/>
                <a:cs typeface="Arial"/>
              </a:rPr>
              <a:t>from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each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other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</a:t>
            </a:r>
            <a:endParaRPr sz="2250">
              <a:latin typeface="Arial"/>
              <a:cs typeface="Arial"/>
            </a:endParaRPr>
          </a:p>
          <a:p>
            <a:pPr marL="12700" marR="304165">
              <a:lnSpc>
                <a:spcPct val="158300"/>
              </a:lnSpc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construct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interval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which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certain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percentage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means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fall </a:t>
            </a:r>
            <a:r>
              <a:rPr sz="2250" spc="-10" dirty="0">
                <a:latin typeface="Arial"/>
                <a:cs typeface="Arial"/>
              </a:rPr>
              <a:t>However…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62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19387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Estimating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20" dirty="0"/>
              <a:t>standard</a:t>
            </a:r>
            <a:r>
              <a:rPr spc="-270" dirty="0"/>
              <a:t> </a:t>
            </a:r>
            <a:r>
              <a:rPr spc="-20" dirty="0"/>
              <a:t>error</a:t>
            </a:r>
            <a:r>
              <a:rPr spc="-275" dirty="0"/>
              <a:t> </a:t>
            </a:r>
            <a:r>
              <a:rPr spc="-65" dirty="0"/>
              <a:t>from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120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1910060" cy="29400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100" dirty="0">
                <a:latin typeface="Arial"/>
                <a:cs typeface="Arial"/>
              </a:rPr>
              <a:t>Sampling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don’t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exist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“in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wild”.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They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hypothetical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concept.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85" dirty="0">
                <a:latin typeface="Arial"/>
                <a:cs typeface="Arial"/>
              </a:rPr>
              <a:t>Remember: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error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refers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deviation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25" dirty="0">
                <a:solidFill>
                  <a:srgbClr val="003B49"/>
                </a:solidFill>
                <a:latin typeface="Arial"/>
                <a:cs typeface="Arial"/>
              </a:rPr>
              <a:t>sampling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distribution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(created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re-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computing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infinite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number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times),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only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40" dirty="0">
                <a:latin typeface="Arial"/>
                <a:cs typeface="Arial"/>
              </a:rPr>
              <a:t> access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one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mean.</a:t>
            </a:r>
            <a:endParaRPr sz="2250">
              <a:latin typeface="Arial"/>
              <a:cs typeface="Arial"/>
            </a:endParaRPr>
          </a:p>
          <a:p>
            <a:pPr marL="12700" marR="24765">
              <a:lnSpc>
                <a:spcPct val="1250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Therefore,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0" dirty="0">
                <a:latin typeface="Arial"/>
                <a:cs typeface="Arial"/>
              </a:rPr>
              <a:t>if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want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error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construct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interval,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need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i="1" spc="-110" dirty="0">
                <a:latin typeface="Arial"/>
                <a:cs typeface="Arial"/>
              </a:rPr>
              <a:t>estimate</a:t>
            </a:r>
            <a:r>
              <a:rPr sz="2250" i="1" spc="-170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from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7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248011"/>
            <a:ext cx="95249" cy="95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199390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90" dirty="0"/>
              <a:t>Recap</a:t>
            </a:r>
            <a:endParaRPr sz="5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4981561"/>
            <a:ext cx="12192000" cy="333375"/>
            <a:chOff x="609599" y="4981561"/>
            <a:chExt cx="12192000" cy="333375"/>
          </a:xfrm>
        </p:grpSpPr>
        <p:sp>
          <p:nvSpPr>
            <p:cNvPr id="3" name="object 3"/>
            <p:cNvSpPr/>
            <p:nvPr/>
          </p:nvSpPr>
          <p:spPr>
            <a:xfrm>
              <a:off x="614362" y="4986323"/>
              <a:ext cx="12182475" cy="323850"/>
            </a:xfrm>
            <a:custGeom>
              <a:avLst/>
              <a:gdLst/>
              <a:ahLst/>
              <a:cxnLst/>
              <a:rect l="l" t="t" r="r" b="b"/>
              <a:pathLst>
                <a:path w="12182475" h="323850">
                  <a:moveTo>
                    <a:pt x="12153556" y="323811"/>
                  </a:moveTo>
                  <a:lnTo>
                    <a:pt x="28916" y="323811"/>
                  </a:lnTo>
                  <a:lnTo>
                    <a:pt x="24664" y="322954"/>
                  </a:lnTo>
                  <a:lnTo>
                    <a:pt x="0" y="294903"/>
                  </a:lnTo>
                  <a:lnTo>
                    <a:pt x="0" y="290512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294903"/>
                  </a:lnTo>
                  <a:lnTo>
                    <a:pt x="12157809" y="322954"/>
                  </a:lnTo>
                  <a:lnTo>
                    <a:pt x="12153556" y="323811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4986323"/>
              <a:ext cx="12182475" cy="323850"/>
            </a:xfrm>
            <a:custGeom>
              <a:avLst/>
              <a:gdLst/>
              <a:ahLst/>
              <a:cxnLst/>
              <a:rect l="l" t="t" r="r" b="b"/>
              <a:pathLst>
                <a:path w="12182475" h="323850">
                  <a:moveTo>
                    <a:pt x="0" y="290512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31"/>
                  </a:lnTo>
                  <a:lnTo>
                    <a:pt x="2537" y="20535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44"/>
                  </a:lnTo>
                  <a:lnTo>
                    <a:pt x="12890" y="6581"/>
                  </a:lnTo>
                  <a:lnTo>
                    <a:pt x="16495" y="4171"/>
                  </a:lnTo>
                  <a:lnTo>
                    <a:pt x="20579" y="2495"/>
                  </a:lnTo>
                  <a:lnTo>
                    <a:pt x="24664" y="819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19"/>
                  </a:lnTo>
                  <a:lnTo>
                    <a:pt x="12161894" y="2495"/>
                  </a:lnTo>
                  <a:lnTo>
                    <a:pt x="12165978" y="4171"/>
                  </a:lnTo>
                  <a:lnTo>
                    <a:pt x="12169583" y="6581"/>
                  </a:lnTo>
                  <a:lnTo>
                    <a:pt x="12172709" y="9744"/>
                  </a:lnTo>
                  <a:lnTo>
                    <a:pt x="12175834" y="12839"/>
                  </a:lnTo>
                  <a:lnTo>
                    <a:pt x="12182474" y="33337"/>
                  </a:lnTo>
                  <a:lnTo>
                    <a:pt x="12182474" y="290512"/>
                  </a:lnTo>
                  <a:lnTo>
                    <a:pt x="12182472" y="294903"/>
                  </a:lnTo>
                  <a:lnTo>
                    <a:pt x="12181627" y="299142"/>
                  </a:lnTo>
                  <a:lnTo>
                    <a:pt x="12179935" y="303199"/>
                  </a:lnTo>
                  <a:lnTo>
                    <a:pt x="12178244" y="307333"/>
                  </a:lnTo>
                  <a:lnTo>
                    <a:pt x="12149136" y="323849"/>
                  </a:lnTo>
                  <a:lnTo>
                    <a:pt x="33337" y="323849"/>
                  </a:lnTo>
                  <a:lnTo>
                    <a:pt x="2537" y="303199"/>
                  </a:lnTo>
                  <a:lnTo>
                    <a:pt x="845" y="299142"/>
                  </a:lnTo>
                  <a:lnTo>
                    <a:pt x="0" y="294903"/>
                  </a:lnTo>
                  <a:lnTo>
                    <a:pt x="0" y="290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12" y="4991099"/>
              <a:ext cx="12172950" cy="314325"/>
            </a:xfrm>
            <a:custGeom>
              <a:avLst/>
              <a:gdLst/>
              <a:ahLst/>
              <a:cxnLst/>
              <a:rect l="l" t="t" r="r" b="b"/>
              <a:pathLst>
                <a:path w="12172950" h="314325">
                  <a:moveTo>
                    <a:pt x="12172950" y="20662"/>
                  </a:moveTo>
                  <a:lnTo>
                    <a:pt x="12170169" y="13931"/>
                  </a:lnTo>
                  <a:lnTo>
                    <a:pt x="12159005" y="2768"/>
                  </a:lnTo>
                  <a:lnTo>
                    <a:pt x="12152338" y="0"/>
                  </a:lnTo>
                  <a:lnTo>
                    <a:pt x="20624" y="0"/>
                  </a:lnTo>
                  <a:lnTo>
                    <a:pt x="13957" y="2768"/>
                  </a:lnTo>
                  <a:lnTo>
                    <a:pt x="2794" y="13931"/>
                  </a:lnTo>
                  <a:lnTo>
                    <a:pt x="0" y="20662"/>
                  </a:lnTo>
                  <a:lnTo>
                    <a:pt x="0" y="293624"/>
                  </a:lnTo>
                  <a:lnTo>
                    <a:pt x="2794" y="300355"/>
                  </a:lnTo>
                  <a:lnTo>
                    <a:pt x="13957" y="311518"/>
                  </a:lnTo>
                  <a:lnTo>
                    <a:pt x="20688" y="314299"/>
                  </a:lnTo>
                  <a:lnTo>
                    <a:pt x="12152274" y="314299"/>
                  </a:lnTo>
                  <a:lnTo>
                    <a:pt x="12159005" y="311518"/>
                  </a:lnTo>
                  <a:lnTo>
                    <a:pt x="12170169" y="300355"/>
                  </a:lnTo>
                  <a:lnTo>
                    <a:pt x="12172950" y="293624"/>
                  </a:lnTo>
                  <a:lnTo>
                    <a:pt x="12172950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Estimating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20" dirty="0"/>
              <a:t>standard</a:t>
            </a:r>
            <a:r>
              <a:rPr spc="-270" dirty="0"/>
              <a:t> </a:t>
            </a:r>
            <a:r>
              <a:rPr spc="-20" dirty="0"/>
              <a:t>error</a:t>
            </a:r>
            <a:r>
              <a:rPr spc="-275" dirty="0"/>
              <a:t> </a:t>
            </a:r>
            <a:r>
              <a:rPr spc="-65" dirty="0"/>
              <a:t>from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120" dirty="0"/>
              <a:t>sample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035050"/>
            <a:ext cx="11912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0" dirty="0">
                <a:latin typeface="Arial"/>
                <a:cs typeface="Arial"/>
              </a:rPr>
              <a:t>Equation: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499" y="2749550"/>
            <a:ext cx="929259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Translation:</a:t>
            </a:r>
            <a:endParaRPr sz="2250">
              <a:latin typeface="Arial"/>
              <a:cs typeface="Arial"/>
            </a:endParaRPr>
          </a:p>
          <a:p>
            <a:pPr marL="2990850" marR="55880" indent="2597785">
              <a:lnSpc>
                <a:spcPct val="116799"/>
              </a:lnSpc>
              <a:spcBef>
                <a:spcPts val="1565"/>
              </a:spcBef>
              <a:tabLst>
                <a:tab pos="5052695" algn="l"/>
              </a:tabLst>
            </a:pPr>
            <a:r>
              <a:rPr sz="2300" dirty="0">
                <a:latin typeface="Times New Roman"/>
                <a:cs typeface="Times New Roman"/>
              </a:rPr>
              <a:t>sample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standard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deviation </a:t>
            </a:r>
            <a:r>
              <a:rPr sz="3450" baseline="37439" dirty="0">
                <a:latin typeface="Times New Roman"/>
                <a:cs typeface="Times New Roman"/>
              </a:rPr>
              <a:t>standard</a:t>
            </a:r>
            <a:r>
              <a:rPr sz="3450" spc="97" baseline="37439" dirty="0">
                <a:latin typeface="Times New Roman"/>
                <a:cs typeface="Times New Roman"/>
              </a:rPr>
              <a:t> </a:t>
            </a:r>
            <a:r>
              <a:rPr sz="3450" baseline="37439" dirty="0">
                <a:latin typeface="Times New Roman"/>
                <a:cs typeface="Times New Roman"/>
              </a:rPr>
              <a:t>error</a:t>
            </a:r>
            <a:r>
              <a:rPr sz="3450" spc="292" baseline="37439" dirty="0">
                <a:latin typeface="Times New Roman"/>
                <a:cs typeface="Times New Roman"/>
              </a:rPr>
              <a:t> </a:t>
            </a:r>
            <a:r>
              <a:rPr sz="3450" spc="-75" baseline="37439" dirty="0">
                <a:latin typeface="Times New Roman"/>
                <a:cs typeface="Times New Roman"/>
              </a:rPr>
              <a:t>=</a:t>
            </a:r>
            <a:r>
              <a:rPr sz="3450" baseline="37439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(the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square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root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of)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sample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size</a:t>
            </a: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85"/>
              </a:spcBef>
            </a:pPr>
            <a:r>
              <a:rPr sz="2250" dirty="0">
                <a:latin typeface="Arial"/>
                <a:cs typeface="Arial"/>
              </a:rPr>
              <a:t>In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87388A"/>
                </a:solidFill>
                <a:latin typeface="Monaco"/>
                <a:cs typeface="Monaco"/>
              </a:rPr>
              <a:t>R</a:t>
            </a:r>
            <a:r>
              <a:rPr sz="2250" spc="-25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5581636"/>
            <a:ext cx="95249" cy="952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2650" y="5426075"/>
            <a:ext cx="113518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Note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60" dirty="0">
                <a:latin typeface="Arial"/>
                <a:cs typeface="Arial"/>
              </a:rPr>
              <a:t>SE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smaller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(because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dividing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number).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0585" y="1823720"/>
            <a:ext cx="6261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STIX Two Math"/>
                <a:cs typeface="STIX Two Math"/>
              </a:rPr>
              <a:t>𝑆𝐸</a:t>
            </a:r>
            <a:r>
              <a:rPr sz="2300" spc="204" dirty="0">
                <a:latin typeface="STIX Two Math"/>
                <a:cs typeface="STIX Two Math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2826" y="1633220"/>
            <a:ext cx="39370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25" dirty="0">
                <a:latin typeface="STIX Two Math"/>
                <a:cs typeface="STIX Two Math"/>
              </a:rPr>
              <a:t>𝑆𝐷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1708" y="2061845"/>
            <a:ext cx="50355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450" spc="284" baseline="-7246" dirty="0">
                <a:latin typeface="Arial"/>
                <a:cs typeface="Arial"/>
              </a:rPr>
              <a:t>√</a:t>
            </a:r>
            <a:r>
              <a:rPr sz="2300" spc="190" dirty="0">
                <a:latin typeface="STIX Two Math"/>
                <a:cs typeface="STIX Two Math"/>
              </a:rPr>
              <a:t>𝑁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81799" y="2057386"/>
            <a:ext cx="533400" cy="9525"/>
          </a:xfrm>
          <a:custGeom>
            <a:avLst/>
            <a:gdLst/>
            <a:ahLst/>
            <a:cxnLst/>
            <a:rect l="l" t="t" r="r" b="b"/>
            <a:pathLst>
              <a:path w="533400" h="9525">
                <a:moveTo>
                  <a:pt x="533399" y="9524"/>
                </a:moveTo>
                <a:lnTo>
                  <a:pt x="0" y="9524"/>
                </a:lnTo>
                <a:lnTo>
                  <a:pt x="0" y="0"/>
                </a:lnTo>
                <a:lnTo>
                  <a:pt x="533399" y="0"/>
                </a:lnTo>
                <a:lnTo>
                  <a:pt x="5333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0224" y="3790936"/>
            <a:ext cx="4210050" cy="9525"/>
          </a:xfrm>
          <a:custGeom>
            <a:avLst/>
            <a:gdLst/>
            <a:ahLst/>
            <a:cxnLst/>
            <a:rect l="l" t="t" r="r" b="b"/>
            <a:pathLst>
              <a:path w="4210050" h="9525">
                <a:moveTo>
                  <a:pt x="4210049" y="9524"/>
                </a:moveTo>
                <a:lnTo>
                  <a:pt x="0" y="9524"/>
                </a:lnTo>
                <a:lnTo>
                  <a:pt x="0" y="0"/>
                </a:lnTo>
                <a:lnTo>
                  <a:pt x="4210049" y="0"/>
                </a:lnTo>
                <a:lnTo>
                  <a:pt x="421004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607" y="5021262"/>
            <a:ext cx="328612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3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se</a:t>
            </a:r>
            <a:r>
              <a:rPr sz="1200" spc="13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=</a:t>
            </a:r>
            <a:r>
              <a:rPr sz="1200" spc="13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sd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(data</a:t>
            </a:r>
            <a:r>
              <a:rPr sz="1200" dirty="0">
                <a:solidFill>
                  <a:srgbClr val="5D5D5D"/>
                </a:solidFill>
                <a:latin typeface="Monaco"/>
                <a:cs typeface="Monaco"/>
              </a:rPr>
              <a:t>$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variable)</a:t>
            </a:r>
            <a:r>
              <a:rPr sz="1200" spc="13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5D5D5D"/>
                </a:solidFill>
                <a:latin typeface="Monaco"/>
                <a:cs typeface="Monaco"/>
              </a:rPr>
              <a:t>/</a:t>
            </a:r>
            <a:r>
              <a:rPr sz="1200" spc="130" dirty="0">
                <a:solidFill>
                  <a:srgbClr val="5D5D5D"/>
                </a:solidFill>
                <a:latin typeface="Monaco"/>
                <a:cs typeface="Monaco"/>
              </a:rPr>
              <a:t> </a:t>
            </a:r>
            <a:r>
              <a:rPr sz="1200" spc="-10" dirty="0">
                <a:solidFill>
                  <a:srgbClr val="4658AB"/>
                </a:solidFill>
                <a:latin typeface="Monaco"/>
                <a:cs typeface="Monaco"/>
              </a:rPr>
              <a:t>sqrt</a:t>
            </a:r>
            <a:r>
              <a:rPr sz="1200" spc="-10" dirty="0">
                <a:solidFill>
                  <a:srgbClr val="003B4E"/>
                </a:solidFill>
                <a:latin typeface="Monaco"/>
                <a:cs typeface="Monaco"/>
              </a:rPr>
              <a:t>(n)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Estimating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5" dirty="0"/>
              <a:t> </a:t>
            </a:r>
            <a:r>
              <a:rPr spc="-120" dirty="0"/>
              <a:t>standard</a:t>
            </a:r>
            <a:r>
              <a:rPr spc="-270" dirty="0"/>
              <a:t> </a:t>
            </a:r>
            <a:r>
              <a:rPr spc="-20" dirty="0"/>
              <a:t>error</a:t>
            </a:r>
            <a:r>
              <a:rPr spc="-275" dirty="0"/>
              <a:t> </a:t>
            </a:r>
            <a:r>
              <a:rPr spc="-65" dirty="0"/>
              <a:t>from</a:t>
            </a:r>
            <a:r>
              <a:rPr spc="-275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120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762111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36"/>
            <a:ext cx="9524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47961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390886"/>
            <a:ext cx="95249" cy="95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899" y="996950"/>
            <a:ext cx="9991090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Example: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21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collect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4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individuals.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58300"/>
              </a:lnSpc>
            </a:pPr>
            <a:r>
              <a:rPr sz="2250" spc="-130" dirty="0">
                <a:latin typeface="Arial"/>
                <a:cs typeface="Arial"/>
              </a:rPr>
              <a:t>Each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person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daily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doomscrolling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(in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minutes):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86,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114,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97,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107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101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minutes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deviation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is: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5457811"/>
            <a:ext cx="95249" cy="952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2650" y="5302250"/>
            <a:ext cx="399669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" dirty="0">
                <a:latin typeface="Arial"/>
                <a:cs typeface="Arial"/>
              </a:rPr>
              <a:t>Which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makes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error: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28758" y="4309744"/>
            <a:ext cx="95186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12.19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8596" y="4087840"/>
            <a:ext cx="132969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450" baseline="1207" dirty="0">
                <a:latin typeface="Times New Roman"/>
                <a:cs typeface="Times New Roman"/>
              </a:rPr>
              <a:t>∑(</a:t>
            </a:r>
            <a:r>
              <a:rPr sz="2300" dirty="0">
                <a:latin typeface="STIX Two Math"/>
                <a:cs typeface="STIX Two Math"/>
              </a:rPr>
              <a:t>𝑥</a:t>
            </a:r>
            <a:r>
              <a:rPr sz="2475" baseline="-10101" dirty="0">
                <a:latin typeface="STIX Two Math"/>
                <a:cs typeface="STIX Two Math"/>
              </a:rPr>
              <a:t>𝑖</a:t>
            </a:r>
            <a:r>
              <a:rPr sz="2475" spc="644" baseline="-10101" dirty="0">
                <a:latin typeface="STIX Two Math"/>
                <a:cs typeface="STIX Two Math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−</a:t>
            </a:r>
            <a:r>
              <a:rPr sz="3450" spc="-15" baseline="1207" dirty="0">
                <a:latin typeface="Times New Roman"/>
                <a:cs typeface="Times New Roman"/>
              </a:rPr>
              <a:t> </a:t>
            </a:r>
            <a:r>
              <a:rPr sz="3450" spc="-37" baseline="1207" dirty="0">
                <a:latin typeface="STIX Two Math"/>
                <a:cs typeface="STIX Two Math"/>
              </a:rPr>
              <a:t>𝑥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r>
              <a:rPr sz="2475" spc="-37" baseline="21885" dirty="0">
                <a:latin typeface="Times New Roman"/>
                <a:cs typeface="Times New Roman"/>
              </a:rPr>
              <a:t>2</a:t>
            </a:r>
            <a:endParaRPr sz="2475" baseline="218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6701" y="4309744"/>
            <a:ext cx="112649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STIX Two Math"/>
                <a:cs typeface="STIX Two Math"/>
              </a:rPr>
              <a:t>𝑆𝐷</a:t>
            </a:r>
            <a:r>
              <a:rPr sz="2300" spc="185" dirty="0">
                <a:latin typeface="STIX Two Math"/>
                <a:cs typeface="STIX Two Math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3450" spc="1964" baseline="-25362" dirty="0">
                <a:latin typeface="Arial"/>
                <a:cs typeface="Arial"/>
              </a:rPr>
              <a:t>√</a:t>
            </a:r>
            <a:endParaRPr sz="3450" baseline="-2536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7637" y="4509769"/>
            <a:ext cx="2381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50" dirty="0">
                <a:latin typeface="STIX Two Math"/>
                <a:cs typeface="STIX Two Math"/>
              </a:rPr>
              <a:t>𝑁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074" y="4543411"/>
            <a:ext cx="1400175" cy="9525"/>
          </a:xfrm>
          <a:custGeom>
            <a:avLst/>
            <a:gdLst/>
            <a:ahLst/>
            <a:cxnLst/>
            <a:rect l="l" t="t" r="r" b="b"/>
            <a:pathLst>
              <a:path w="1400175" h="9525">
                <a:moveTo>
                  <a:pt x="1400174" y="9524"/>
                </a:moveTo>
                <a:lnTo>
                  <a:pt x="0" y="9524"/>
                </a:lnTo>
                <a:lnTo>
                  <a:pt x="0" y="0"/>
                </a:lnTo>
                <a:lnTo>
                  <a:pt x="1400174" y="0"/>
                </a:lnTo>
                <a:lnTo>
                  <a:pt x="140017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61098" y="4125940"/>
            <a:ext cx="68275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450" baseline="1207" dirty="0">
                <a:latin typeface="Times New Roman"/>
                <a:cs typeface="Times New Roman"/>
              </a:rPr>
              <a:t>(86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−</a:t>
            </a:r>
            <a:r>
              <a:rPr sz="3450" spc="37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101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475" baseline="25252" dirty="0">
                <a:latin typeface="Times New Roman"/>
                <a:cs typeface="Times New Roman"/>
              </a:rPr>
              <a:t>2</a:t>
            </a:r>
            <a:r>
              <a:rPr sz="2475" spc="517" baseline="25252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+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(114</a:t>
            </a:r>
            <a:r>
              <a:rPr sz="3450" spc="37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−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101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475" baseline="25252" dirty="0">
                <a:latin typeface="Times New Roman"/>
                <a:cs typeface="Times New Roman"/>
              </a:rPr>
              <a:t>2</a:t>
            </a:r>
            <a:r>
              <a:rPr sz="2475" spc="525" baseline="25252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+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(97</a:t>
            </a:r>
            <a:r>
              <a:rPr sz="3450" spc="37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−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101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475" baseline="25252" dirty="0">
                <a:latin typeface="Times New Roman"/>
                <a:cs typeface="Times New Roman"/>
              </a:rPr>
              <a:t>2</a:t>
            </a:r>
            <a:r>
              <a:rPr sz="2475" spc="525" baseline="25252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+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(107</a:t>
            </a:r>
            <a:r>
              <a:rPr sz="3450" spc="37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−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spc="-15" baseline="1207" dirty="0">
                <a:latin typeface="Times New Roman"/>
                <a:cs typeface="Times New Roman"/>
              </a:rPr>
              <a:t>101</a:t>
            </a:r>
            <a:r>
              <a:rPr sz="2300" spc="-10" dirty="0">
                <a:latin typeface="Times New Roman"/>
                <a:cs typeface="Times New Roman"/>
              </a:rPr>
              <a:t>)</a:t>
            </a:r>
            <a:r>
              <a:rPr sz="2475" spc="-15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7444" y="4309744"/>
            <a:ext cx="66802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3450" spc="1964" baseline="-28985" dirty="0">
                <a:latin typeface="Arial"/>
                <a:cs typeface="Arial"/>
              </a:rPr>
              <a:t>√</a:t>
            </a:r>
            <a:endParaRPr sz="3450" baseline="-2898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5646" y="4516465"/>
            <a:ext cx="17399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2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76724" y="4543411"/>
            <a:ext cx="7038975" cy="9525"/>
          </a:xfrm>
          <a:custGeom>
            <a:avLst/>
            <a:gdLst/>
            <a:ahLst/>
            <a:cxnLst/>
            <a:rect l="l" t="t" r="r" b="b"/>
            <a:pathLst>
              <a:path w="7038975" h="9525">
                <a:moveTo>
                  <a:pt x="7038974" y="9524"/>
                </a:moveTo>
                <a:lnTo>
                  <a:pt x="0" y="9524"/>
                </a:lnTo>
                <a:lnTo>
                  <a:pt x="0" y="0"/>
                </a:lnTo>
                <a:lnTo>
                  <a:pt x="7038974" y="0"/>
                </a:lnTo>
                <a:lnTo>
                  <a:pt x="703897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77953" y="6271894"/>
            <a:ext cx="6261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STIX Two Math"/>
                <a:cs typeface="STIX Two Math"/>
              </a:rPr>
              <a:t>𝑆𝐸</a:t>
            </a:r>
            <a:r>
              <a:rPr sz="2300" spc="204" dirty="0">
                <a:latin typeface="STIX Two Math"/>
                <a:cs typeface="STIX Two Math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2905" y="6271894"/>
            <a:ext cx="212090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42265" algn="l"/>
                <a:tab pos="1155700" algn="l"/>
              </a:tabLst>
            </a:pPr>
            <a:r>
              <a:rPr sz="2300" spc="-50" dirty="0">
                <a:latin typeface="Times New Roman"/>
                <a:cs typeface="Times New Roman"/>
              </a:rPr>
              <a:t>=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-15" baseline="36231" dirty="0">
                <a:latin typeface="Times New Roman"/>
                <a:cs typeface="Times New Roman"/>
              </a:rPr>
              <a:t>12.19</a:t>
            </a:r>
            <a:r>
              <a:rPr sz="3450" baseline="36231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6.095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0194" y="6071869"/>
            <a:ext cx="39370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25" dirty="0">
                <a:latin typeface="STIX Two Math"/>
                <a:cs typeface="STIX Two Math"/>
              </a:rPr>
              <a:t>𝑆𝐷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9075" y="6500494"/>
            <a:ext cx="50355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450" spc="284" baseline="-7246" dirty="0">
                <a:latin typeface="Arial"/>
                <a:cs typeface="Arial"/>
              </a:rPr>
              <a:t>√</a:t>
            </a:r>
            <a:r>
              <a:rPr sz="2300" spc="190" dirty="0">
                <a:latin typeface="STIX Two Math"/>
                <a:cs typeface="STIX Two Math"/>
              </a:rPr>
              <a:t>𝑁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4999" y="6496036"/>
            <a:ext cx="542925" cy="9525"/>
          </a:xfrm>
          <a:custGeom>
            <a:avLst/>
            <a:gdLst/>
            <a:ahLst/>
            <a:cxnLst/>
            <a:rect l="l" t="t" r="r" b="b"/>
            <a:pathLst>
              <a:path w="542925" h="9525">
                <a:moveTo>
                  <a:pt x="542924" y="9524"/>
                </a:moveTo>
                <a:lnTo>
                  <a:pt x="0" y="9524"/>
                </a:lnTo>
                <a:lnTo>
                  <a:pt x="0" y="0"/>
                </a:lnTo>
                <a:lnTo>
                  <a:pt x="542924" y="0"/>
                </a:lnTo>
                <a:lnTo>
                  <a:pt x="54292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42" y="6500494"/>
            <a:ext cx="44005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450" spc="284" baseline="-7246" dirty="0">
                <a:latin typeface="Arial"/>
                <a:cs typeface="Arial"/>
              </a:rPr>
              <a:t>√</a:t>
            </a:r>
            <a:r>
              <a:rPr sz="2300" spc="19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77024" y="6496036"/>
            <a:ext cx="695325" cy="9525"/>
          </a:xfrm>
          <a:custGeom>
            <a:avLst/>
            <a:gdLst/>
            <a:ahLst/>
            <a:cxnLst/>
            <a:rect l="l" t="t" r="r" b="b"/>
            <a:pathLst>
              <a:path w="695325" h="9525">
                <a:moveTo>
                  <a:pt x="695324" y="9524"/>
                </a:moveTo>
                <a:lnTo>
                  <a:pt x="0" y="9524"/>
                </a:lnTo>
                <a:lnTo>
                  <a:pt x="0" y="0"/>
                </a:lnTo>
                <a:lnTo>
                  <a:pt x="695324" y="0"/>
                </a:lnTo>
                <a:lnTo>
                  <a:pt x="69532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661289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04" dirty="0"/>
              <a:t>Confidence</a:t>
            </a:r>
            <a:r>
              <a:rPr sz="5600" spc="-385" dirty="0"/>
              <a:t> </a:t>
            </a:r>
            <a:r>
              <a:rPr sz="5600" spc="-90" dirty="0"/>
              <a:t>intervals</a:t>
            </a:r>
            <a:endParaRPr sz="5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555307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36"/>
                </a:moveTo>
                <a:lnTo>
                  <a:pt x="0" y="5031"/>
                </a:lnTo>
                <a:lnTo>
                  <a:pt x="4193" y="2763"/>
                </a:lnTo>
                <a:lnTo>
                  <a:pt x="11217" y="671"/>
                </a:lnTo>
                <a:lnTo>
                  <a:pt x="18532" y="0"/>
                </a:lnTo>
                <a:lnTo>
                  <a:pt x="12134906" y="0"/>
                </a:lnTo>
                <a:lnTo>
                  <a:pt x="12142220" y="671"/>
                </a:lnTo>
                <a:lnTo>
                  <a:pt x="12149244" y="2763"/>
                </a:lnTo>
                <a:lnTo>
                  <a:pt x="12155691" y="6250"/>
                </a:lnTo>
                <a:lnTo>
                  <a:pt x="12159595" y="9498"/>
                </a:lnTo>
                <a:lnTo>
                  <a:pt x="18819" y="9498"/>
                </a:lnTo>
                <a:lnTo>
                  <a:pt x="18819" y="9736"/>
                </a:lnTo>
                <a:close/>
              </a:path>
              <a:path w="12162155" h="18414">
                <a:moveTo>
                  <a:pt x="12155300" y="18344"/>
                </a:moveTo>
                <a:lnTo>
                  <a:pt x="12149244" y="12288"/>
                </a:lnTo>
                <a:lnTo>
                  <a:pt x="12142508" y="9498"/>
                </a:lnTo>
                <a:lnTo>
                  <a:pt x="12159595" y="9498"/>
                </a:lnTo>
                <a:lnTo>
                  <a:pt x="12161560" y="11132"/>
                </a:lnTo>
                <a:lnTo>
                  <a:pt x="12161992" y="11652"/>
                </a:lnTo>
                <a:lnTo>
                  <a:pt x="12155300" y="1834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5557929"/>
            <a:ext cx="12192000" cy="929005"/>
            <a:chOff x="609599" y="5557929"/>
            <a:chExt cx="12192000" cy="929005"/>
          </a:xfrm>
        </p:grpSpPr>
        <p:sp>
          <p:nvSpPr>
            <p:cNvPr id="4" name="object 4"/>
            <p:cNvSpPr/>
            <p:nvPr/>
          </p:nvSpPr>
          <p:spPr>
            <a:xfrm>
              <a:off x="628878" y="5564212"/>
              <a:ext cx="12172950" cy="922655"/>
            </a:xfrm>
            <a:custGeom>
              <a:avLst/>
              <a:gdLst/>
              <a:ahLst/>
              <a:cxnLst/>
              <a:rect l="l" t="t" r="r" b="b"/>
              <a:pathLst>
                <a:path w="12172950" h="92265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892086"/>
                  </a:lnTo>
                  <a:lnTo>
                    <a:pt x="12160402" y="898817"/>
                  </a:lnTo>
                  <a:lnTo>
                    <a:pt x="12155297" y="903922"/>
                  </a:lnTo>
                  <a:lnTo>
                    <a:pt x="12154814" y="904392"/>
                  </a:lnTo>
                  <a:lnTo>
                    <a:pt x="12149239" y="909980"/>
                  </a:lnTo>
                  <a:lnTo>
                    <a:pt x="12142508" y="912761"/>
                  </a:lnTo>
                  <a:lnTo>
                    <a:pt x="18808" y="912761"/>
                  </a:lnTo>
                  <a:lnTo>
                    <a:pt x="18808" y="912533"/>
                  </a:lnTo>
                  <a:lnTo>
                    <a:pt x="0" y="917232"/>
                  </a:lnTo>
                  <a:lnTo>
                    <a:pt x="4191" y="919505"/>
                  </a:lnTo>
                  <a:lnTo>
                    <a:pt x="11214" y="921588"/>
                  </a:lnTo>
                  <a:lnTo>
                    <a:pt x="18808" y="922286"/>
                  </a:lnTo>
                  <a:lnTo>
                    <a:pt x="12134609" y="922286"/>
                  </a:lnTo>
                  <a:lnTo>
                    <a:pt x="12142216" y="921588"/>
                  </a:lnTo>
                  <a:lnTo>
                    <a:pt x="12149239" y="919505"/>
                  </a:lnTo>
                  <a:lnTo>
                    <a:pt x="12155691" y="916012"/>
                  </a:lnTo>
                  <a:lnTo>
                    <a:pt x="12159590" y="912761"/>
                  </a:lnTo>
                  <a:lnTo>
                    <a:pt x="12161558" y="911136"/>
                  </a:lnTo>
                  <a:lnTo>
                    <a:pt x="12161990" y="910615"/>
                  </a:lnTo>
                  <a:lnTo>
                    <a:pt x="12166435" y="905268"/>
                  </a:lnTo>
                  <a:lnTo>
                    <a:pt x="12169927" y="898817"/>
                  </a:lnTo>
                  <a:lnTo>
                    <a:pt x="12172023" y="891794"/>
                  </a:lnTo>
                  <a:lnTo>
                    <a:pt x="12172709" y="8841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5557929"/>
              <a:ext cx="38100" cy="923925"/>
            </a:xfrm>
            <a:custGeom>
              <a:avLst/>
              <a:gdLst/>
              <a:ahLst/>
              <a:cxnLst/>
              <a:rect l="l" t="t" r="r" b="b"/>
              <a:pathLst>
                <a:path w="38100" h="923925">
                  <a:moveTo>
                    <a:pt x="19582" y="923658"/>
                  </a:moveTo>
                  <a:lnTo>
                    <a:pt x="0" y="8904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919029"/>
                  </a:lnTo>
                  <a:lnTo>
                    <a:pt x="19582" y="923658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5562585"/>
              <a:ext cx="12144375" cy="447675"/>
            </a:xfrm>
            <a:custGeom>
              <a:avLst/>
              <a:gdLst/>
              <a:ahLst/>
              <a:cxnLst/>
              <a:rect l="l" t="t" r="r" b="b"/>
              <a:pathLst>
                <a:path w="12144375" h="447675">
                  <a:moveTo>
                    <a:pt x="12144374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47674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4" y="5667374"/>
              <a:ext cx="228599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5" dirty="0"/>
              <a:t>Confidence</a:t>
            </a:r>
            <a:r>
              <a:rPr sz="3200" spc="-200" dirty="0"/>
              <a:t> </a:t>
            </a:r>
            <a:r>
              <a:rPr sz="3200" spc="-40" dirty="0"/>
              <a:t>intervals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596899" y="968375"/>
            <a:ext cx="8611235" cy="3271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75" dirty="0">
                <a:latin typeface="Arial"/>
                <a:cs typeface="Arial"/>
              </a:rPr>
              <a:t>Average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doomscrolling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sample: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003B49"/>
                </a:solidFill>
                <a:latin typeface="Arial"/>
                <a:cs typeface="Arial"/>
              </a:rPr>
              <a:t>101</a:t>
            </a:r>
            <a:r>
              <a:rPr sz="2000" b="1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minutes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deviation: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B49"/>
                </a:solidFill>
                <a:latin typeface="Arial"/>
                <a:cs typeface="Arial"/>
              </a:rPr>
              <a:t>12.19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B49"/>
                </a:solidFill>
                <a:latin typeface="Arial"/>
                <a:cs typeface="Arial"/>
              </a:rPr>
              <a:t>6.095</a:t>
            </a:r>
            <a:endParaRPr sz="2000">
              <a:latin typeface="Arial"/>
              <a:cs typeface="Arial"/>
            </a:endParaRPr>
          </a:p>
          <a:p>
            <a:pPr marL="3730625" marR="209550" algn="ctr">
              <a:lnSpc>
                <a:spcPct val="113100"/>
              </a:lnSpc>
              <a:spcBef>
                <a:spcPts val="2055"/>
              </a:spcBef>
            </a:pPr>
            <a:r>
              <a:rPr sz="2100" dirty="0">
                <a:latin typeface="Times New Roman"/>
                <a:cs typeface="Times New Roman"/>
              </a:rPr>
              <a:t>Lower CI limit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sample mean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−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1.96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×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SE </a:t>
            </a:r>
            <a:r>
              <a:rPr sz="2100" dirty="0">
                <a:latin typeface="Times New Roman"/>
                <a:cs typeface="Times New Roman"/>
              </a:rPr>
              <a:t>Upper CI limit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sample mean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1.96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×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SE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495040" algn="ctr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Lower CI limit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101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−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1.96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×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6.095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89.054</a:t>
            </a:r>
            <a:endParaRPr sz="2100">
              <a:latin typeface="Times New Roman"/>
              <a:cs typeface="Times New Roman"/>
            </a:endParaRPr>
          </a:p>
          <a:p>
            <a:pPr marL="3492500" algn="ctr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Times New Roman"/>
                <a:cs typeface="Times New Roman"/>
              </a:rPr>
              <a:t>Upper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CI limit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101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1.96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×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6.095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112.946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699" y="5655627"/>
            <a:ext cx="12136120" cy="7277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14"/>
              </a:spcBef>
            </a:pPr>
            <a:r>
              <a:rPr sz="1400" b="1" spc="-85" dirty="0">
                <a:solidFill>
                  <a:srgbClr val="003B49"/>
                </a:solidFill>
                <a:latin typeface="Arial"/>
                <a:cs typeface="Arial"/>
              </a:rPr>
              <a:t>You</a:t>
            </a:r>
            <a:r>
              <a:rPr sz="14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3B49"/>
                </a:solidFill>
                <a:latin typeface="Arial"/>
                <a:cs typeface="Arial"/>
              </a:rPr>
              <a:t>might</a:t>
            </a:r>
            <a:r>
              <a:rPr sz="14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003B49"/>
                </a:solidFill>
                <a:latin typeface="Arial"/>
                <a:cs typeface="Arial"/>
              </a:rPr>
              <a:t>see</a:t>
            </a:r>
            <a:r>
              <a:rPr sz="14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14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140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B49"/>
                </a:solidFill>
                <a:latin typeface="Arial"/>
                <a:cs typeface="Arial"/>
              </a:rPr>
              <a:t>paper…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“The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average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doomscrolling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sample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was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101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minutes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(</a:t>
            </a:r>
            <a:r>
              <a:rPr sz="1400" i="1" spc="-110" dirty="0">
                <a:latin typeface="Arial"/>
                <a:cs typeface="Arial"/>
              </a:rPr>
              <a:t>SD</a:t>
            </a:r>
            <a:r>
              <a:rPr sz="1400" i="1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12.19)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95%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[89.05,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112.95].”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7175" y="4200525"/>
            <a:ext cx="5343524" cy="7334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5" dirty="0"/>
              <a:t>Confidence</a:t>
            </a:r>
            <a:r>
              <a:rPr sz="3200" spc="-200" dirty="0"/>
              <a:t> </a:t>
            </a:r>
            <a:r>
              <a:rPr sz="3200" spc="-40" dirty="0"/>
              <a:t>intervals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819260"/>
            <a:ext cx="85725" cy="856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695560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952860"/>
            <a:ext cx="85725" cy="856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1082675"/>
            <a:ext cx="5921375" cy="306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200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B49"/>
                </a:solidFill>
                <a:latin typeface="Arial"/>
                <a:cs typeface="Arial"/>
              </a:rPr>
              <a:t>papers:</a:t>
            </a:r>
            <a:endParaRPr sz="2000">
              <a:latin typeface="Arial"/>
              <a:cs typeface="Arial"/>
            </a:endParaRPr>
          </a:p>
          <a:p>
            <a:pPr marL="269240" marR="5080">
              <a:lnSpc>
                <a:spcPct val="128099"/>
              </a:lnSpc>
              <a:spcBef>
                <a:spcPts val="1650"/>
              </a:spcBef>
            </a:pPr>
            <a:r>
              <a:rPr sz="2000" dirty="0">
                <a:latin typeface="Arial"/>
                <a:cs typeface="Arial"/>
              </a:rPr>
              <a:t>“Error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bars”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plots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often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confidence </a:t>
            </a:r>
            <a:r>
              <a:rPr sz="2000" spc="-10" dirty="0">
                <a:latin typeface="Arial"/>
                <a:cs typeface="Arial"/>
              </a:rPr>
              <a:t>intervals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labelled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“CI”</a:t>
            </a:r>
            <a:endParaRPr sz="2000">
              <a:latin typeface="Arial"/>
              <a:cs typeface="Arial"/>
            </a:endParaRPr>
          </a:p>
          <a:p>
            <a:pPr marL="269240" marR="200660">
              <a:lnSpc>
                <a:spcPct val="126600"/>
              </a:lnSpc>
              <a:spcBef>
                <a:spcPts val="785"/>
              </a:spcBef>
            </a:pPr>
            <a:r>
              <a:rPr sz="2000" spc="-65" dirty="0">
                <a:latin typeface="Arial"/>
                <a:cs typeface="Arial"/>
              </a:rPr>
              <a:t>Sometimes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standard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- </a:t>
            </a:r>
            <a:r>
              <a:rPr sz="2000" spc="-35" dirty="0">
                <a:latin typeface="Arial"/>
                <a:cs typeface="Arial"/>
              </a:rPr>
              <a:t>labelled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“SE”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“SEM”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always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check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plot </a:t>
            </a:r>
            <a:r>
              <a:rPr sz="2000" spc="-10" dirty="0">
                <a:latin typeface="Arial"/>
                <a:cs typeface="Arial"/>
              </a:rPr>
              <a:t>description.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1425"/>
              </a:spcBef>
            </a:pPr>
            <a:r>
              <a:rPr sz="2000" dirty="0">
                <a:latin typeface="Arial"/>
                <a:cs typeface="Arial"/>
              </a:rPr>
              <a:t>Other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authors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just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keep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secret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9525" y="1195387"/>
            <a:ext cx="4324349" cy="43148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Confidence</a:t>
            </a:r>
            <a:r>
              <a:rPr spc="-270" dirty="0"/>
              <a:t> </a:t>
            </a:r>
            <a:r>
              <a:rPr spc="-85" dirty="0"/>
              <a:t>intervals</a:t>
            </a:r>
            <a:r>
              <a:rPr spc="-265" dirty="0"/>
              <a:t> </a:t>
            </a:r>
            <a:r>
              <a:rPr spc="-20" dirty="0"/>
              <a:t>for</a:t>
            </a:r>
            <a:r>
              <a:rPr spc="-270" dirty="0"/>
              <a:t> </a:t>
            </a:r>
            <a:r>
              <a:rPr spc="-170" dirty="0"/>
              <a:t>small</a:t>
            </a:r>
            <a:r>
              <a:rPr spc="-265" dirty="0"/>
              <a:t> </a:t>
            </a:r>
            <a:r>
              <a:rPr spc="-170" dirty="0"/>
              <a:t>samples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0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88303"/>
            <a:ext cx="11732260" cy="192976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485140">
              <a:lnSpc>
                <a:spcPct val="116799"/>
              </a:lnSpc>
              <a:spcBef>
                <a:spcPts val="250"/>
              </a:spcBef>
            </a:pPr>
            <a:r>
              <a:rPr sz="2800" spc="-560" dirty="0">
                <a:latin typeface="Apple Color Emoji"/>
                <a:cs typeface="Apple Color Emoji"/>
              </a:rPr>
              <a:t>📌</a:t>
            </a:r>
            <a:r>
              <a:rPr sz="2800" spc="-2320" dirty="0">
                <a:latin typeface="Apple Color Emoji"/>
                <a:cs typeface="Apple Color Emoji"/>
              </a:rPr>
              <a:t> </a:t>
            </a:r>
            <a:r>
              <a:rPr sz="2250" spc="-100" dirty="0">
                <a:latin typeface="Arial"/>
                <a:cs typeface="Arial"/>
              </a:rPr>
              <a:t>Sampling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03B49"/>
                </a:solidFill>
                <a:latin typeface="Arial"/>
                <a:cs typeface="Arial"/>
              </a:rPr>
              <a:t>normal</a:t>
            </a:r>
            <a:r>
              <a:rPr sz="2250" b="1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shape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size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large enough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75" dirty="0">
                <a:latin typeface="Arial"/>
                <a:cs typeface="Arial"/>
              </a:rPr>
              <a:t>Smaller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don’t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approximate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very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well.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Because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this,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we </a:t>
            </a:r>
            <a:r>
              <a:rPr sz="2250" spc="-60" dirty="0">
                <a:latin typeface="Arial"/>
                <a:cs typeface="Arial"/>
              </a:rPr>
              <a:t>can’t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rely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1.96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give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us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accurate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60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860" y="3383160"/>
            <a:ext cx="5488984" cy="25747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6997" y="3308746"/>
            <a:ext cx="5638060" cy="27235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85944" y="6109068"/>
            <a:ext cx="5166012" cy="57650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75" dirty="0"/>
              <a:t>The</a:t>
            </a:r>
            <a:r>
              <a:rPr sz="3200" spc="-250" dirty="0"/>
              <a:t> </a:t>
            </a:r>
            <a:r>
              <a:rPr sz="3200" i="1" spc="85" dirty="0">
                <a:latin typeface="Arial-BoldItalicMT"/>
                <a:cs typeface="Arial-BoldItalicMT"/>
              </a:rPr>
              <a:t>t</a:t>
            </a:r>
            <a:r>
              <a:rPr sz="3200" spc="85" dirty="0"/>
              <a:t>-</a:t>
            </a:r>
            <a:r>
              <a:rPr sz="3200" spc="-40" dirty="0"/>
              <a:t>distribution</a:t>
            </a:r>
            <a:endParaRPr sz="3200">
              <a:latin typeface="Arial-BoldItalicMT"/>
              <a:cs typeface="Arial-BoldItalic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209660"/>
            <a:ext cx="85725" cy="856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9649" y="170496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649" y="219073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649" y="30670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887" y="3929047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075" y="1073150"/>
            <a:ext cx="5594350" cy="3391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"/>
                <a:cs typeface="Arial"/>
              </a:rPr>
              <a:t>Instead,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can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use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t-</a:t>
            </a:r>
            <a:r>
              <a:rPr sz="2000" i="1" spc="-10" dirty="0"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00"/>
              </a:spcBef>
            </a:pPr>
            <a:r>
              <a:rPr sz="2000" spc="-65" dirty="0">
                <a:latin typeface="Arial"/>
                <a:cs typeface="Arial"/>
              </a:rPr>
              <a:t>Looks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like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normal,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isn’t.</a:t>
            </a:r>
            <a:endParaRPr sz="2000">
              <a:latin typeface="Arial"/>
              <a:cs typeface="Arial"/>
            </a:endParaRPr>
          </a:p>
          <a:p>
            <a:pPr marL="393065" marR="5080">
              <a:lnSpc>
                <a:spcPct val="128099"/>
              </a:lnSpc>
              <a:spcBef>
                <a:spcPts val="750"/>
              </a:spcBef>
            </a:pPr>
            <a:r>
              <a:rPr sz="2000" spc="-10" dirty="0">
                <a:latin typeface="Arial"/>
                <a:cs typeface="Arial"/>
              </a:rPr>
              <a:t>Defined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003B49"/>
                </a:solidFill>
                <a:latin typeface="Arial"/>
                <a:cs typeface="Arial"/>
              </a:rPr>
              <a:t>degrees</a:t>
            </a:r>
            <a:r>
              <a:rPr sz="200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3B49"/>
                </a:solidFill>
                <a:latin typeface="Arial"/>
                <a:cs typeface="Arial"/>
              </a:rPr>
              <a:t>freedom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3B49"/>
                </a:solidFill>
                <a:latin typeface="Arial"/>
                <a:cs typeface="Arial"/>
              </a:rPr>
              <a:t>(</a:t>
            </a:r>
            <a:r>
              <a:rPr sz="2000" b="1" i="1" spc="-80" dirty="0">
                <a:solidFill>
                  <a:srgbClr val="003B49"/>
                </a:solidFill>
                <a:latin typeface="Arial-BoldItalicMT"/>
                <a:cs typeface="Arial-BoldItalicMT"/>
              </a:rPr>
              <a:t>df</a:t>
            </a:r>
            <a:r>
              <a:rPr sz="2000" b="1" spc="-80" dirty="0">
                <a:solidFill>
                  <a:srgbClr val="003B49"/>
                </a:solidFill>
                <a:latin typeface="Arial"/>
                <a:cs typeface="Arial"/>
              </a:rPr>
              <a:t>)</a:t>
            </a:r>
            <a:r>
              <a:rPr sz="200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003B49"/>
                </a:solidFill>
                <a:latin typeface="Arial"/>
                <a:cs typeface="Arial"/>
              </a:rPr>
              <a:t>-</a:t>
            </a:r>
            <a:r>
              <a:rPr sz="2000" b="1" spc="-13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calculated </a:t>
            </a:r>
            <a:r>
              <a:rPr sz="2000" spc="-140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N-</a:t>
            </a:r>
            <a:r>
              <a:rPr sz="2000" spc="55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(number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observations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minus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  <a:p>
            <a:pPr marL="393065" marR="430530">
              <a:lnSpc>
                <a:spcPct val="128099"/>
              </a:lnSpc>
              <a:spcBef>
                <a:spcPts val="750"/>
              </a:spcBef>
            </a:pPr>
            <a:r>
              <a:rPr sz="2000" spc="-55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“critical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i="1" spc="105" dirty="0">
                <a:latin typeface="Arial"/>
                <a:cs typeface="Arial"/>
              </a:rPr>
              <a:t>t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value”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change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55" dirty="0">
                <a:latin typeface="Arial"/>
                <a:cs typeface="Arial"/>
              </a:rPr>
              <a:t>degrees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freedom.</a:t>
            </a:r>
            <a:endParaRPr sz="2000">
              <a:latin typeface="Arial"/>
              <a:cs typeface="Arial"/>
            </a:endParaRPr>
          </a:p>
          <a:p>
            <a:pPr marL="774065" marR="740410">
              <a:lnSpc>
                <a:spcPct val="109400"/>
              </a:lnSpc>
              <a:spcBef>
                <a:spcPts val="1125"/>
              </a:spcBef>
            </a:pPr>
            <a:r>
              <a:rPr sz="2000" dirty="0">
                <a:latin typeface="Arial"/>
                <a:cs typeface="Arial"/>
              </a:rPr>
              <a:t>It’s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value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use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-95" dirty="0">
                <a:latin typeface="Arial"/>
                <a:cs typeface="Arial"/>
              </a:rPr>
              <a:t>instead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1.96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calculate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95%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confidence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intervals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2438" y="1149149"/>
            <a:ext cx="4823658" cy="32743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75" dirty="0"/>
              <a:t>The</a:t>
            </a:r>
            <a:r>
              <a:rPr sz="3200" spc="-250" dirty="0"/>
              <a:t> </a:t>
            </a:r>
            <a:r>
              <a:rPr sz="3200" i="1" spc="85" dirty="0">
                <a:latin typeface="Arial-BoldItalicMT"/>
                <a:cs typeface="Arial-BoldItalicMT"/>
              </a:rPr>
              <a:t>t</a:t>
            </a:r>
            <a:r>
              <a:rPr sz="3200" spc="85" dirty="0"/>
              <a:t>-</a:t>
            </a:r>
            <a:r>
              <a:rPr sz="3200" spc="-40" dirty="0"/>
              <a:t>distribution</a:t>
            </a:r>
            <a:endParaRPr sz="3200">
              <a:latin typeface="Arial-BoldItalicMT"/>
              <a:cs typeface="Arial-BoldItalic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209659"/>
            <a:ext cx="85725" cy="85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4075" y="1000760"/>
            <a:ext cx="583184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110">
              <a:lnSpc>
                <a:spcPct val="125000"/>
              </a:lnSpc>
              <a:spcBef>
                <a:spcPts val="95"/>
              </a:spcBef>
            </a:pPr>
            <a:r>
              <a:rPr sz="2000" spc="-30" dirty="0">
                <a:latin typeface="Arial"/>
                <a:cs typeface="Arial"/>
              </a:rPr>
              <a:t>Instead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multiplying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standard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error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1.96,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multiply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critical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i="1" spc="105" dirty="0">
                <a:latin typeface="Arial"/>
                <a:cs typeface="Arial"/>
              </a:rPr>
              <a:t>t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6600"/>
              </a:lnSpc>
              <a:spcBef>
                <a:spcPts val="785"/>
              </a:spcBef>
            </a:pPr>
            <a:r>
              <a:rPr sz="2000" dirty="0">
                <a:latin typeface="Arial"/>
                <a:cs typeface="Arial"/>
              </a:rPr>
              <a:t>Critical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i="1" spc="105" dirty="0">
                <a:latin typeface="Arial"/>
                <a:cs typeface="Arial"/>
              </a:rPr>
              <a:t>t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gets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closer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1.96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larger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sample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3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itself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approximate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normal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more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closely</a:t>
            </a:r>
            <a:endParaRPr sz="2000">
              <a:latin typeface="Arial"/>
              <a:cs typeface="Arial"/>
            </a:endParaRPr>
          </a:p>
          <a:p>
            <a:pPr marL="12700" marR="20955">
              <a:lnSpc>
                <a:spcPct val="126600"/>
              </a:lnSpc>
              <a:spcBef>
                <a:spcPts val="860"/>
              </a:spcBef>
            </a:pPr>
            <a:r>
              <a:rPr sz="2000" spc="-20" dirty="0">
                <a:latin typeface="Arial"/>
                <a:cs typeface="Arial"/>
              </a:rPr>
              <a:t>For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example,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sample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4,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df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4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1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3. </a:t>
            </a:r>
            <a:r>
              <a:rPr sz="2000" dirty="0">
                <a:latin typeface="Arial"/>
                <a:cs typeface="Arial"/>
              </a:rPr>
              <a:t>Move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slider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df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see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critical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105" dirty="0">
                <a:latin typeface="Arial"/>
                <a:cs typeface="Arial"/>
              </a:rPr>
              <a:t>t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value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3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3.182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076434"/>
            <a:ext cx="85725" cy="856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343259"/>
            <a:ext cx="85725" cy="856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2438" y="1149149"/>
            <a:ext cx="4823658" cy="327439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89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75" dirty="0">
                <a:latin typeface="Arial-BoldItalicMT"/>
                <a:cs typeface="Arial-BoldItalicMT"/>
              </a:rPr>
              <a:t>t</a:t>
            </a:r>
            <a:r>
              <a:rPr spc="75" dirty="0"/>
              <a:t>-</a:t>
            </a:r>
            <a:r>
              <a:rPr spc="-195" dirty="0"/>
              <a:t>based</a:t>
            </a:r>
            <a:r>
              <a:rPr spc="-254" dirty="0"/>
              <a:t> </a:t>
            </a:r>
            <a:r>
              <a:rPr spc="-150" dirty="0"/>
              <a:t>confidence</a:t>
            </a:r>
            <a:r>
              <a:rPr spc="-254" dirty="0"/>
              <a:t> </a:t>
            </a:r>
            <a:r>
              <a:rPr spc="-80" dirty="0"/>
              <a:t>intervals: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835025"/>
            <a:ext cx="8020684" cy="308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3325">
              <a:lnSpc>
                <a:spcPct val="158300"/>
              </a:lnSpc>
              <a:spcBef>
                <a:spcPts val="100"/>
              </a:spcBef>
            </a:pPr>
            <a:r>
              <a:rPr sz="2250" spc="-95" dirty="0">
                <a:latin typeface="Arial"/>
                <a:cs typeface="Arial"/>
              </a:rPr>
              <a:t>Average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doomscrolling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50" dirty="0">
                <a:solidFill>
                  <a:srgbClr val="003B49"/>
                </a:solidFill>
                <a:latin typeface="Arial"/>
                <a:cs typeface="Arial"/>
              </a:rPr>
              <a:t>101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minutes </a:t>
            </a:r>
            <a:r>
              <a:rPr sz="2250" spc="-60" dirty="0">
                <a:latin typeface="Arial"/>
                <a:cs typeface="Arial"/>
              </a:rPr>
              <a:t>Standard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error:</a:t>
            </a:r>
            <a:r>
              <a:rPr sz="2250" spc="-70" dirty="0"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6.095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110" dirty="0">
                <a:latin typeface="Arial"/>
                <a:cs typeface="Arial"/>
              </a:rPr>
              <a:t>t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value: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03B49"/>
                </a:solidFill>
                <a:latin typeface="Arial"/>
                <a:cs typeface="Arial"/>
              </a:rPr>
              <a:t>3.182</a:t>
            </a:r>
            <a:endParaRPr sz="2250">
              <a:latin typeface="Arial"/>
              <a:cs typeface="Arial"/>
            </a:endParaRPr>
          </a:p>
          <a:p>
            <a:pPr marL="4109085" marR="5080" indent="19050" algn="ctr">
              <a:lnSpc>
                <a:spcPct val="107900"/>
              </a:lnSpc>
              <a:spcBef>
                <a:spcPts val="2355"/>
              </a:spcBef>
            </a:pPr>
            <a:r>
              <a:rPr sz="2300" dirty="0">
                <a:latin typeface="Times New Roman"/>
                <a:cs typeface="Times New Roman"/>
              </a:rPr>
              <a:t>CI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Limits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mean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±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3.182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×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SE </a:t>
            </a:r>
            <a:r>
              <a:rPr sz="2300" dirty="0">
                <a:latin typeface="Times New Roman"/>
                <a:cs typeface="Times New Roman"/>
              </a:rPr>
              <a:t>CI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Limits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=</a:t>
            </a:r>
            <a:r>
              <a:rPr sz="3450" spc="254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101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±</a:t>
            </a:r>
            <a:r>
              <a:rPr sz="3450" spc="22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3.182</a:t>
            </a:r>
            <a:r>
              <a:rPr sz="3450" spc="30" baseline="1207" dirty="0">
                <a:latin typeface="Times New Roman"/>
                <a:cs typeface="Times New Roman"/>
              </a:rPr>
              <a:t> </a:t>
            </a:r>
            <a:r>
              <a:rPr sz="3450" baseline="1207" dirty="0">
                <a:latin typeface="Times New Roman"/>
                <a:cs typeface="Times New Roman"/>
              </a:rPr>
              <a:t>×</a:t>
            </a:r>
            <a:r>
              <a:rPr sz="3450" spc="22" baseline="1207" dirty="0">
                <a:latin typeface="Times New Roman"/>
                <a:cs typeface="Times New Roman"/>
              </a:rPr>
              <a:t> </a:t>
            </a:r>
            <a:r>
              <a:rPr sz="3450" spc="-15" baseline="1207" dirty="0">
                <a:latin typeface="Times New Roman"/>
                <a:cs typeface="Times New Roman"/>
              </a:rPr>
              <a:t>6.095</a:t>
            </a:r>
            <a:endParaRPr sz="3450" baseline="1207">
              <a:latin typeface="Times New Roman"/>
              <a:cs typeface="Times New Roman"/>
            </a:endParaRPr>
          </a:p>
          <a:p>
            <a:pPr marL="4160520" algn="ctr">
              <a:lnSpc>
                <a:spcPct val="100000"/>
              </a:lnSpc>
              <a:spcBef>
                <a:spcPts val="190"/>
              </a:spcBef>
            </a:pPr>
            <a:r>
              <a:rPr sz="2300" dirty="0">
                <a:latin typeface="Times New Roman"/>
                <a:cs typeface="Times New Roman"/>
              </a:rPr>
              <a:t>CI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Limits</a:t>
            </a:r>
            <a:r>
              <a:rPr sz="2300" spc="1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[81.606,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120.394]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75" dirty="0">
                <a:latin typeface="Arial-BoldItalicMT"/>
                <a:cs typeface="Arial-BoldItalicMT"/>
              </a:rPr>
              <a:t>t</a:t>
            </a:r>
            <a:r>
              <a:rPr spc="75" dirty="0"/>
              <a:t>-</a:t>
            </a:r>
            <a:r>
              <a:rPr spc="-195" dirty="0"/>
              <a:t>based</a:t>
            </a:r>
            <a:r>
              <a:rPr spc="-254" dirty="0"/>
              <a:t> </a:t>
            </a:r>
            <a:r>
              <a:rPr spc="-150" dirty="0"/>
              <a:t>confidence</a:t>
            </a:r>
            <a:r>
              <a:rPr spc="-254" dirty="0"/>
              <a:t> </a:t>
            </a:r>
            <a:r>
              <a:rPr spc="-60" dirty="0"/>
              <a:t>intervals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4"/>
            <a:ext cx="95249" cy="952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76210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4" y="224788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2650" y="977900"/>
            <a:ext cx="356552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1000">
              <a:lnSpc>
                <a:spcPct val="1417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Compare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intervals: </a:t>
            </a:r>
            <a:r>
              <a:rPr sz="2250" spc="-20" dirty="0">
                <a:latin typeface="Arial"/>
                <a:cs typeface="Arial"/>
              </a:rPr>
              <a:t>Original: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[81.61,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120.394]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80" dirty="0">
                <a:latin typeface="Arial"/>
                <a:cs typeface="Arial"/>
              </a:rPr>
              <a:t>t-</a:t>
            </a:r>
            <a:r>
              <a:rPr sz="2250" spc="-105" dirty="0">
                <a:latin typeface="Arial"/>
                <a:cs typeface="Arial"/>
              </a:rPr>
              <a:t>based: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[89.05,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112.95].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new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CI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wider!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733659"/>
            <a:ext cx="95249" cy="95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0550" y="3390900"/>
            <a:ext cx="4924424" cy="1228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Recap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3"/>
            <a:ext cx="95249" cy="952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159256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27455">
              <a:lnSpc>
                <a:spcPct val="1583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describe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how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often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different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003B49"/>
                </a:solidFill>
                <a:latin typeface="Arial"/>
                <a:cs typeface="Arial"/>
              </a:rPr>
              <a:t>values</a:t>
            </a:r>
            <a:r>
              <a:rPr sz="225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occur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population. </a:t>
            </a:r>
            <a:r>
              <a:rPr sz="2250" spc="-25" dirty="0">
                <a:latin typeface="Arial"/>
                <a:cs typeface="Arial"/>
              </a:rPr>
              <a:t>“Mathematically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defined”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dsitribution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useful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kow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probable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are.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10" dirty="0">
                <a:latin typeface="Arial"/>
                <a:cs typeface="Arial"/>
              </a:rPr>
              <a:t>Normal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defined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mean</a:t>
            </a:r>
            <a:r>
              <a:rPr sz="2250" spc="-110" dirty="0">
                <a:latin typeface="Arial"/>
                <a:cs typeface="Arial"/>
              </a:rPr>
              <a:t>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2250" b="1" spc="-14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03B49"/>
                </a:solidFill>
                <a:latin typeface="Arial"/>
                <a:cs typeface="Arial"/>
              </a:rPr>
              <a:t>deviation</a:t>
            </a:r>
            <a:r>
              <a:rPr sz="2250" spc="-70" dirty="0">
                <a:latin typeface="Arial"/>
                <a:cs typeface="Arial"/>
              </a:rPr>
              <a:t>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03B49"/>
                </a:solidFill>
                <a:latin typeface="Arial"/>
                <a:cs typeface="Arial"/>
              </a:rPr>
              <a:t>proportions</a:t>
            </a:r>
            <a:r>
              <a:rPr sz="2250" b="1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expected </a:t>
            </a:r>
            <a:r>
              <a:rPr sz="2250" spc="-40" dirty="0">
                <a:latin typeface="Arial"/>
                <a:cs typeface="Arial"/>
              </a:rPr>
              <a:t>above/below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8"/>
            <a:ext cx="95249" cy="95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390773"/>
            <a:ext cx="95249" cy="9524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B2C17CC5-EE07-C840-B8B6-8624DC8F5BD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3238500"/>
            <a:ext cx="8891587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75" dirty="0">
                <a:latin typeface="Arial-BoldItalicMT"/>
                <a:cs typeface="Arial-BoldItalicMT"/>
              </a:rPr>
              <a:t>t</a:t>
            </a:r>
            <a:r>
              <a:rPr spc="75" dirty="0"/>
              <a:t>-</a:t>
            </a:r>
            <a:r>
              <a:rPr spc="-195" dirty="0"/>
              <a:t>based</a:t>
            </a:r>
            <a:r>
              <a:rPr spc="-254" dirty="0"/>
              <a:t> </a:t>
            </a:r>
            <a:r>
              <a:rPr spc="-150" dirty="0"/>
              <a:t>confidence</a:t>
            </a:r>
            <a:r>
              <a:rPr spc="-254" dirty="0"/>
              <a:t> </a:t>
            </a:r>
            <a:r>
              <a:rPr spc="-80" dirty="0"/>
              <a:t>intervals: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08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63625"/>
            <a:ext cx="582803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635">
              <a:lnSpc>
                <a:spcPct val="1250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CIs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generally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wider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smaller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-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uncertainty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80" dirty="0">
                <a:latin typeface="Arial"/>
                <a:cs typeface="Arial"/>
              </a:rPr>
              <a:t>t-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i="1" spc="-70" dirty="0">
                <a:latin typeface="Arial"/>
                <a:cs typeface="Arial"/>
              </a:rPr>
              <a:t>additionally</a:t>
            </a:r>
            <a:r>
              <a:rPr sz="2250" i="1" spc="-10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accounts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fact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small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don’t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always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generate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normal </a:t>
            </a:r>
            <a:r>
              <a:rPr sz="2250" spc="-80" dirty="0">
                <a:latin typeface="Arial"/>
                <a:cs typeface="Arial"/>
              </a:rPr>
              <a:t>sampling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distributions.</a:t>
            </a:r>
            <a:endParaRPr sz="2250">
              <a:latin typeface="Arial"/>
              <a:cs typeface="Arial"/>
            </a:endParaRPr>
          </a:p>
          <a:p>
            <a:pPr marL="12700" marR="1019175">
              <a:lnSpc>
                <a:spcPct val="125000"/>
              </a:lnSpc>
              <a:spcBef>
                <a:spcPts val="9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narrower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intervals</a:t>
            </a:r>
            <a:endParaRPr sz="2250">
              <a:latin typeface="Arial"/>
              <a:cs typeface="Arial"/>
            </a:endParaRPr>
          </a:p>
          <a:p>
            <a:pPr marL="12700" marR="249554">
              <a:lnSpc>
                <a:spcPct val="125000"/>
              </a:lnSpc>
              <a:spcBef>
                <a:spcPts val="900"/>
              </a:spcBef>
            </a:pPr>
            <a:r>
              <a:rPr sz="2250" spc="-10" dirty="0">
                <a:latin typeface="Arial"/>
                <a:cs typeface="Arial"/>
              </a:rPr>
              <a:t>note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i="1" spc="110" dirty="0">
                <a:latin typeface="Arial"/>
                <a:cs typeface="Arial"/>
              </a:rPr>
              <a:t>t</a:t>
            </a:r>
            <a:r>
              <a:rPr sz="2250" i="1" spc="-17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approaches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1.96</a:t>
            </a:r>
            <a:r>
              <a:rPr sz="2250" spc="-170" dirty="0">
                <a:latin typeface="Arial"/>
                <a:cs typeface="Arial"/>
              </a:rPr>
              <a:t> as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size </a:t>
            </a:r>
            <a:r>
              <a:rPr sz="2250" spc="-35" dirty="0">
                <a:latin typeface="Arial"/>
                <a:cs typeface="Arial"/>
              </a:rPr>
              <a:t>(df)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increases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58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676633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648183"/>
            <a:ext cx="95249" cy="95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3102" y="1276152"/>
            <a:ext cx="4561882" cy="309973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5" dirty="0"/>
              <a:t>Confidence</a:t>
            </a:r>
            <a:r>
              <a:rPr sz="3200" spc="-204" dirty="0"/>
              <a:t> </a:t>
            </a:r>
            <a:r>
              <a:rPr sz="3200" spc="-60" dirty="0"/>
              <a:t>intervals</a:t>
            </a:r>
            <a:r>
              <a:rPr sz="3200" spc="-204" dirty="0"/>
              <a:t> </a:t>
            </a:r>
            <a:r>
              <a:rPr sz="3200" spc="-195" dirty="0"/>
              <a:t>across</a:t>
            </a:r>
            <a:r>
              <a:rPr sz="3200" spc="-204" dirty="0"/>
              <a:t> </a:t>
            </a:r>
            <a:r>
              <a:rPr sz="3200" spc="-135" dirty="0"/>
              <a:t>samples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8924" y="7115175"/>
            <a:ext cx="19049" cy="428625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42571D07-439D-7E4E-86D0-0B508D31C5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862" y="3431520"/>
            <a:ext cx="6233784" cy="2990800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7AD86913-BB73-1B43-8323-E0DEF97ACC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9150" y="1133475"/>
            <a:ext cx="3000374" cy="561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9529A-1864-3B48-BC1C-EB2E5B5C904C}"/>
              </a:ext>
            </a:extLst>
          </p:cNvPr>
          <p:cNvSpPr/>
          <p:nvPr/>
        </p:nvSpPr>
        <p:spPr>
          <a:xfrm>
            <a:off x="975082" y="1119870"/>
            <a:ext cx="67056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dirty="0">
                <a:effectLst/>
                <a:latin typeface="inherit"/>
              </a:rPr>
              <a:t>We take samples over and over again, compute the mean for each, and construct confidence intervals around that mean - 95% of them will contain the population value, the remaining 5% will not.</a:t>
            </a:r>
          </a:p>
          <a:p>
            <a:pPr fontAlgn="base"/>
            <a:r>
              <a:rPr lang="en-GB" dirty="0">
                <a:effectLst/>
                <a:latin typeface="inherit"/>
              </a:rPr>
              <a:t>This is known as an interval with 95% </a:t>
            </a:r>
            <a:r>
              <a:rPr lang="en-GB" b="1" dirty="0">
                <a:solidFill>
                  <a:srgbClr val="003B49"/>
                </a:solidFill>
                <a:effectLst/>
                <a:latin typeface="inherit"/>
              </a:rPr>
              <a:t>coverage</a:t>
            </a:r>
            <a:r>
              <a:rPr lang="en-GB" dirty="0">
                <a:effectLst/>
                <a:latin typeface="inherit"/>
              </a:rPr>
              <a:t>. 95% is the most common value that we choose, but it can take on other values as well (</a:t>
            </a:r>
            <a:r>
              <a:rPr lang="en-GB" dirty="0" err="1">
                <a:effectLst/>
                <a:latin typeface="inherit"/>
              </a:rPr>
              <a:t>e.g</a:t>
            </a:r>
            <a:r>
              <a:rPr lang="en-GB" dirty="0">
                <a:effectLst/>
                <a:latin typeface="inherit"/>
              </a:rPr>
              <a:t> 50%, 90%, 99%).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5" dirty="0"/>
              <a:t>Confidence</a:t>
            </a:r>
            <a:r>
              <a:rPr sz="3200" spc="-204" dirty="0"/>
              <a:t> </a:t>
            </a:r>
            <a:r>
              <a:rPr sz="3200" spc="-60" dirty="0"/>
              <a:t>intervals</a:t>
            </a:r>
            <a:r>
              <a:rPr sz="3200" spc="-204" dirty="0"/>
              <a:t> </a:t>
            </a:r>
            <a:r>
              <a:rPr sz="3200" spc="-195" dirty="0"/>
              <a:t>across</a:t>
            </a:r>
            <a:r>
              <a:rPr sz="3200" spc="-204" dirty="0"/>
              <a:t> </a:t>
            </a:r>
            <a:r>
              <a:rPr sz="3200" spc="-135" dirty="0"/>
              <a:t>samples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209658"/>
            <a:ext cx="85725" cy="85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4075" y="1000760"/>
            <a:ext cx="6843395" cy="2044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275" algn="just">
              <a:lnSpc>
                <a:spcPct val="126600"/>
              </a:lnSpc>
              <a:spcBef>
                <a:spcPts val="55"/>
              </a:spcBef>
            </a:pPr>
            <a:r>
              <a:rPr sz="2000" spc="65" dirty="0">
                <a:latin typeface="Arial"/>
                <a:cs typeface="Arial"/>
              </a:rPr>
              <a:t>If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use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wrong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critical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value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calculation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e.g.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assuming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normal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sampling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distribution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when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it’s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not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there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coverage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will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inaccurate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825"/>
              </a:spcBef>
            </a:pPr>
            <a:r>
              <a:rPr sz="2000" spc="-13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might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expect</a:t>
            </a:r>
            <a:r>
              <a:rPr sz="2000" spc="-80" dirty="0">
                <a:latin typeface="Arial"/>
                <a:cs typeface="Arial"/>
              </a:rPr>
              <a:t> 95%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contain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population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value, </a:t>
            </a:r>
            <a:r>
              <a:rPr sz="2000" spc="-25" dirty="0">
                <a:latin typeface="Arial"/>
                <a:cs typeface="Arial"/>
              </a:rPr>
              <a:t>when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reality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coverage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lower.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466958"/>
            <a:ext cx="85725" cy="856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862" y="3431520"/>
            <a:ext cx="6233784" cy="2990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9150" y="1133475"/>
            <a:ext cx="3000374" cy="56102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265" dirty="0"/>
              <a:t> </a:t>
            </a:r>
            <a:r>
              <a:rPr dirty="0"/>
              <a:t>to</a:t>
            </a:r>
            <a:r>
              <a:rPr spc="-260" dirty="0"/>
              <a:t> </a:t>
            </a:r>
            <a:r>
              <a:rPr spc="-10" dirty="0"/>
              <a:t>interpret</a:t>
            </a:r>
            <a:r>
              <a:rPr spc="-265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55" dirty="0"/>
              <a:t>intervals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2343165"/>
            <a:ext cx="7248525" cy="1628775"/>
            <a:chOff x="609599" y="2343165"/>
            <a:chExt cx="7248525" cy="1628775"/>
          </a:xfrm>
        </p:grpSpPr>
        <p:sp>
          <p:nvSpPr>
            <p:cNvPr id="4" name="object 4"/>
            <p:cNvSpPr/>
            <p:nvPr/>
          </p:nvSpPr>
          <p:spPr>
            <a:xfrm>
              <a:off x="628878" y="2343175"/>
              <a:ext cx="7229475" cy="1628775"/>
            </a:xfrm>
            <a:custGeom>
              <a:avLst/>
              <a:gdLst/>
              <a:ahLst/>
              <a:cxnLst/>
              <a:rect l="l" t="t" r="r" b="b"/>
              <a:pathLst>
                <a:path w="7229475" h="1628775">
                  <a:moveTo>
                    <a:pt x="7229234" y="38100"/>
                  </a:moveTo>
                  <a:lnTo>
                    <a:pt x="7228548" y="30492"/>
                  </a:lnTo>
                  <a:lnTo>
                    <a:pt x="7226452" y="23469"/>
                  </a:lnTo>
                  <a:lnTo>
                    <a:pt x="7222960" y="17018"/>
                  </a:lnTo>
                  <a:lnTo>
                    <a:pt x="7218515" y="11671"/>
                  </a:lnTo>
                  <a:lnTo>
                    <a:pt x="7218083" y="11150"/>
                  </a:lnTo>
                  <a:lnTo>
                    <a:pt x="7216114" y="9525"/>
                  </a:lnTo>
                  <a:lnTo>
                    <a:pt x="7212216" y="6273"/>
                  </a:lnTo>
                  <a:lnTo>
                    <a:pt x="7205764" y="2781"/>
                  </a:lnTo>
                  <a:lnTo>
                    <a:pt x="7198741" y="698"/>
                  </a:lnTo>
                  <a:lnTo>
                    <a:pt x="7191134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81"/>
                  </a:lnTo>
                  <a:lnTo>
                    <a:pt x="0" y="5054"/>
                  </a:lnTo>
                  <a:lnTo>
                    <a:pt x="18808" y="9753"/>
                  </a:lnTo>
                  <a:lnTo>
                    <a:pt x="18808" y="9525"/>
                  </a:lnTo>
                  <a:lnTo>
                    <a:pt x="7199033" y="9525"/>
                  </a:lnTo>
                  <a:lnTo>
                    <a:pt x="7205764" y="12306"/>
                  </a:lnTo>
                  <a:lnTo>
                    <a:pt x="7211339" y="17894"/>
                  </a:lnTo>
                  <a:lnTo>
                    <a:pt x="7216927" y="23469"/>
                  </a:lnTo>
                  <a:lnTo>
                    <a:pt x="7219709" y="30200"/>
                  </a:lnTo>
                  <a:lnTo>
                    <a:pt x="7219709" y="1598561"/>
                  </a:lnTo>
                  <a:lnTo>
                    <a:pt x="7216927" y="1605292"/>
                  </a:lnTo>
                  <a:lnTo>
                    <a:pt x="7211822" y="1610398"/>
                  </a:lnTo>
                  <a:lnTo>
                    <a:pt x="7211339" y="1610880"/>
                  </a:lnTo>
                  <a:lnTo>
                    <a:pt x="7205764" y="1616456"/>
                  </a:lnTo>
                  <a:lnTo>
                    <a:pt x="7199033" y="1619250"/>
                  </a:lnTo>
                  <a:lnTo>
                    <a:pt x="18808" y="1619250"/>
                  </a:lnTo>
                  <a:lnTo>
                    <a:pt x="18808" y="1619008"/>
                  </a:lnTo>
                  <a:lnTo>
                    <a:pt x="0" y="1623707"/>
                  </a:lnTo>
                  <a:lnTo>
                    <a:pt x="4191" y="1625981"/>
                  </a:lnTo>
                  <a:lnTo>
                    <a:pt x="11214" y="1628076"/>
                  </a:lnTo>
                  <a:lnTo>
                    <a:pt x="18656" y="1628749"/>
                  </a:lnTo>
                  <a:lnTo>
                    <a:pt x="7191299" y="1628749"/>
                  </a:lnTo>
                  <a:lnTo>
                    <a:pt x="7218515" y="1617091"/>
                  </a:lnTo>
                  <a:lnTo>
                    <a:pt x="7222960" y="1611744"/>
                  </a:lnTo>
                  <a:lnTo>
                    <a:pt x="7226452" y="1605292"/>
                  </a:lnTo>
                  <a:lnTo>
                    <a:pt x="7228548" y="1598269"/>
                  </a:lnTo>
                  <a:lnTo>
                    <a:pt x="7229234" y="1590675"/>
                  </a:lnTo>
                  <a:lnTo>
                    <a:pt x="7229234" y="3810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348043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2" y="1618983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2" y="1618983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2352658"/>
              <a:ext cx="7200900" cy="504825"/>
            </a:xfrm>
            <a:custGeom>
              <a:avLst/>
              <a:gdLst/>
              <a:ahLst/>
              <a:cxnLst/>
              <a:rect l="l" t="t" r="r" b="b"/>
              <a:pathLst>
                <a:path w="7200900" h="504825">
                  <a:moveTo>
                    <a:pt x="72008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7200899" y="0"/>
                  </a:lnTo>
                  <a:lnTo>
                    <a:pt x="72008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2476423"/>
              <a:ext cx="185795" cy="24772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09599" y="4114815"/>
            <a:ext cx="7248525" cy="1323975"/>
            <a:chOff x="609599" y="4114815"/>
            <a:chExt cx="7248525" cy="1323975"/>
          </a:xfrm>
        </p:grpSpPr>
        <p:sp>
          <p:nvSpPr>
            <p:cNvPr id="9" name="object 9"/>
            <p:cNvSpPr/>
            <p:nvPr/>
          </p:nvSpPr>
          <p:spPr>
            <a:xfrm>
              <a:off x="628878" y="4114825"/>
              <a:ext cx="7229475" cy="1323975"/>
            </a:xfrm>
            <a:custGeom>
              <a:avLst/>
              <a:gdLst/>
              <a:ahLst/>
              <a:cxnLst/>
              <a:rect l="l" t="t" r="r" b="b"/>
              <a:pathLst>
                <a:path w="7229475" h="1323975">
                  <a:moveTo>
                    <a:pt x="7229234" y="38100"/>
                  </a:moveTo>
                  <a:lnTo>
                    <a:pt x="7228548" y="30492"/>
                  </a:lnTo>
                  <a:lnTo>
                    <a:pt x="7226452" y="23469"/>
                  </a:lnTo>
                  <a:lnTo>
                    <a:pt x="7222960" y="17018"/>
                  </a:lnTo>
                  <a:lnTo>
                    <a:pt x="7218515" y="11671"/>
                  </a:lnTo>
                  <a:lnTo>
                    <a:pt x="7218083" y="11150"/>
                  </a:lnTo>
                  <a:lnTo>
                    <a:pt x="7216114" y="9525"/>
                  </a:lnTo>
                  <a:lnTo>
                    <a:pt x="7212216" y="6273"/>
                  </a:lnTo>
                  <a:lnTo>
                    <a:pt x="7205764" y="2781"/>
                  </a:lnTo>
                  <a:lnTo>
                    <a:pt x="7198741" y="698"/>
                  </a:lnTo>
                  <a:lnTo>
                    <a:pt x="7191134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81"/>
                  </a:lnTo>
                  <a:lnTo>
                    <a:pt x="0" y="5054"/>
                  </a:lnTo>
                  <a:lnTo>
                    <a:pt x="18808" y="9753"/>
                  </a:lnTo>
                  <a:lnTo>
                    <a:pt x="18808" y="9525"/>
                  </a:lnTo>
                  <a:lnTo>
                    <a:pt x="7199033" y="9525"/>
                  </a:lnTo>
                  <a:lnTo>
                    <a:pt x="7205764" y="12306"/>
                  </a:lnTo>
                  <a:lnTo>
                    <a:pt x="7211339" y="17894"/>
                  </a:lnTo>
                  <a:lnTo>
                    <a:pt x="7216927" y="23469"/>
                  </a:lnTo>
                  <a:lnTo>
                    <a:pt x="7219709" y="30200"/>
                  </a:lnTo>
                  <a:lnTo>
                    <a:pt x="7219709" y="1293761"/>
                  </a:lnTo>
                  <a:lnTo>
                    <a:pt x="7216927" y="1300492"/>
                  </a:lnTo>
                  <a:lnTo>
                    <a:pt x="7211822" y="1305598"/>
                  </a:lnTo>
                  <a:lnTo>
                    <a:pt x="7211339" y="1306080"/>
                  </a:lnTo>
                  <a:lnTo>
                    <a:pt x="7205764" y="1311656"/>
                  </a:lnTo>
                  <a:lnTo>
                    <a:pt x="7199033" y="1314450"/>
                  </a:lnTo>
                  <a:lnTo>
                    <a:pt x="18808" y="1314450"/>
                  </a:lnTo>
                  <a:lnTo>
                    <a:pt x="18808" y="1314208"/>
                  </a:lnTo>
                  <a:lnTo>
                    <a:pt x="0" y="1318907"/>
                  </a:lnTo>
                  <a:lnTo>
                    <a:pt x="4191" y="1321181"/>
                  </a:lnTo>
                  <a:lnTo>
                    <a:pt x="11214" y="1323276"/>
                  </a:lnTo>
                  <a:lnTo>
                    <a:pt x="18656" y="1323949"/>
                  </a:lnTo>
                  <a:lnTo>
                    <a:pt x="7191299" y="1323949"/>
                  </a:lnTo>
                  <a:lnTo>
                    <a:pt x="7218515" y="1312291"/>
                  </a:lnTo>
                  <a:lnTo>
                    <a:pt x="7222960" y="1306944"/>
                  </a:lnTo>
                  <a:lnTo>
                    <a:pt x="7226452" y="1300492"/>
                  </a:lnTo>
                  <a:lnTo>
                    <a:pt x="7228548" y="1293469"/>
                  </a:lnTo>
                  <a:lnTo>
                    <a:pt x="7229234" y="1285875"/>
                  </a:lnTo>
                  <a:lnTo>
                    <a:pt x="7229234" y="3810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119693"/>
              <a:ext cx="38100" cy="1314450"/>
            </a:xfrm>
            <a:custGeom>
              <a:avLst/>
              <a:gdLst/>
              <a:ahLst/>
              <a:cxnLst/>
              <a:rect l="l" t="t" r="r" b="b"/>
              <a:pathLst>
                <a:path w="38100" h="1314450">
                  <a:moveTo>
                    <a:pt x="19582" y="1314183"/>
                  </a:moveTo>
                  <a:lnTo>
                    <a:pt x="0" y="12809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09554"/>
                  </a:lnTo>
                  <a:lnTo>
                    <a:pt x="19582" y="1314183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699" y="4124307"/>
              <a:ext cx="7200900" cy="495300"/>
            </a:xfrm>
            <a:custGeom>
              <a:avLst/>
              <a:gdLst/>
              <a:ahLst/>
              <a:cxnLst/>
              <a:rect l="l" t="t" r="r" b="b"/>
              <a:pathLst>
                <a:path w="7200900" h="495300">
                  <a:moveTo>
                    <a:pt x="72008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7200899" y="0"/>
                  </a:lnTo>
                  <a:lnTo>
                    <a:pt x="7200899" y="495299"/>
                  </a:lnTo>
                  <a:close/>
                </a:path>
              </a:pathLst>
            </a:custGeom>
            <a:solidFill>
              <a:srgbClr val="FFF9E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81" y="4263606"/>
              <a:ext cx="247691" cy="2167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7699" y="1215482"/>
            <a:ext cx="7192645" cy="412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7520" marR="502920">
              <a:lnSpc>
                <a:spcPct val="116799"/>
              </a:lnSpc>
              <a:spcBef>
                <a:spcPts val="90"/>
              </a:spcBef>
            </a:pPr>
            <a:r>
              <a:rPr sz="2300" dirty="0">
                <a:latin typeface="Times New Roman"/>
                <a:cs typeface="Times New Roman"/>
              </a:rPr>
              <a:t>"The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average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doomscrolling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time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our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sample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was </a:t>
            </a:r>
            <a:r>
              <a:rPr sz="2300" dirty="0">
                <a:latin typeface="Times New Roman"/>
                <a:cs typeface="Times New Roman"/>
              </a:rPr>
              <a:t>101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minutes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(SD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12.19)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95%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CI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[81.61,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120.39]."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Correct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interpretation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"/>
              <a:cs typeface="Arial"/>
            </a:endParaRPr>
          </a:p>
          <a:p>
            <a:pPr marL="99695" marR="386080">
              <a:lnSpc>
                <a:spcPct val="127000"/>
              </a:lnSpc>
            </a:pP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ASSUMING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THAT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one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95%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producing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confidence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intervals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contain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value,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time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spent </a:t>
            </a:r>
            <a:r>
              <a:rPr sz="1550" spc="-20" dirty="0">
                <a:latin typeface="Arial"/>
                <a:cs typeface="Arial"/>
              </a:rPr>
              <a:t>doomscrolling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day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falls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somewhere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81.61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120.39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minutes.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5"/>
              </a:spcBef>
            </a:pP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However…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99695" marR="393700">
              <a:lnSpc>
                <a:spcPct val="125000"/>
              </a:lnSpc>
            </a:pPr>
            <a:r>
              <a:rPr sz="1550" spc="-20" dirty="0">
                <a:latin typeface="Arial"/>
                <a:cs typeface="Arial"/>
              </a:rPr>
              <a:t>There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no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guarantee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assumption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above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correct!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we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just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have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to </a:t>
            </a:r>
            <a:r>
              <a:rPr sz="1550" spc="-10" dirty="0">
                <a:latin typeface="Arial"/>
                <a:cs typeface="Arial"/>
              </a:rPr>
              <a:t>live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lives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not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knowing…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9150" y="1190624"/>
            <a:ext cx="3000374" cy="469582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Researchers</a:t>
            </a:r>
            <a:r>
              <a:rPr spc="-210" dirty="0"/>
              <a:t> </a:t>
            </a:r>
            <a:r>
              <a:rPr spc="-95" dirty="0"/>
              <a:t>(mis)interpreting</a:t>
            </a:r>
            <a:r>
              <a:rPr spc="-204" dirty="0"/>
              <a:t> </a:t>
            </a:r>
            <a:r>
              <a:rPr spc="-150" dirty="0"/>
              <a:t>confidence</a:t>
            </a:r>
            <a:r>
              <a:rPr spc="-204" dirty="0"/>
              <a:t> </a:t>
            </a:r>
            <a:r>
              <a:rPr spc="-40" dirty="0"/>
              <a:t>intervals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07"/>
            <a:ext cx="47625" cy="2343150"/>
          </a:xfrm>
          <a:custGeom>
            <a:avLst/>
            <a:gdLst/>
            <a:ahLst/>
            <a:cxnLst/>
            <a:rect l="l" t="t" r="r" b="b"/>
            <a:pathLst>
              <a:path w="47625" h="2343150">
                <a:moveTo>
                  <a:pt x="47624" y="2343149"/>
                </a:moveTo>
                <a:lnTo>
                  <a:pt x="0" y="2343149"/>
                </a:lnTo>
                <a:lnTo>
                  <a:pt x="0" y="0"/>
                </a:lnTo>
                <a:lnTo>
                  <a:pt x="47624" y="0"/>
                </a:lnTo>
                <a:lnTo>
                  <a:pt x="47624" y="2343149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1153160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30" dirty="0">
                <a:latin typeface="Arial"/>
                <a:cs typeface="Arial"/>
              </a:rPr>
              <a:t>Hoekstra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al.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</a:rPr>
              <a:t>2014</a:t>
            </a:r>
            <a:r>
              <a:rPr sz="2250" dirty="0">
                <a:latin typeface="Arial"/>
                <a:cs typeface="Arial"/>
              </a:rPr>
              <a:t>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  <a:p>
            <a:pPr marL="583565" marR="5080">
              <a:lnSpc>
                <a:spcPct val="125000"/>
              </a:lnSpc>
              <a:spcBef>
                <a:spcPts val="2250"/>
              </a:spcBef>
            </a:pPr>
            <a:r>
              <a:rPr sz="2250" dirty="0">
                <a:latin typeface="Arial"/>
                <a:cs typeface="Arial"/>
              </a:rPr>
              <a:t>Both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researchers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students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endorsed,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average,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three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[incorrect] </a:t>
            </a:r>
            <a:r>
              <a:rPr sz="2250" spc="-40" dirty="0">
                <a:latin typeface="Arial"/>
                <a:cs typeface="Arial"/>
              </a:rPr>
              <a:t>statements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[about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intervals],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indicating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gross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misunderstanding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CIs.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Self- </a:t>
            </a:r>
            <a:r>
              <a:rPr sz="2250" spc="-50" dirty="0">
                <a:latin typeface="Arial"/>
                <a:cs typeface="Arial"/>
              </a:rPr>
              <a:t>declared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experience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statistics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was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related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researchers’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performance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[…] </a:t>
            </a:r>
            <a:r>
              <a:rPr sz="2250" spc="-90" dirty="0">
                <a:latin typeface="Arial"/>
                <a:cs typeface="Arial"/>
              </a:rPr>
              <a:t>Researchers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hardly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outperformed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students,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even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though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students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had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received </a:t>
            </a:r>
            <a:r>
              <a:rPr sz="2250" spc="-95" dirty="0">
                <a:latin typeface="Arial"/>
                <a:cs typeface="Arial"/>
              </a:rPr>
              <a:t>any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education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inference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whatsoever.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4467225"/>
            <a:ext cx="4571999" cy="257174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17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4"/>
            <a:ext cx="12192000" cy="1024255"/>
            <a:chOff x="609599" y="1033594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0398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80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43" y="1017524"/>
                  </a:lnTo>
                  <a:lnTo>
                    <a:pt x="12134787" y="1017524"/>
                  </a:lnTo>
                  <a:lnTo>
                    <a:pt x="12142216" y="1016850"/>
                  </a:lnTo>
                  <a:lnTo>
                    <a:pt x="12149239" y="1014755"/>
                  </a:lnTo>
                  <a:lnTo>
                    <a:pt x="12155691" y="1011275"/>
                  </a:lnTo>
                  <a:lnTo>
                    <a:pt x="12159590" y="1008024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4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8880" y="3028967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599" y="3033844"/>
            <a:ext cx="12192000" cy="1024255"/>
            <a:chOff x="609599" y="3033844"/>
            <a:chExt cx="12192000" cy="1024255"/>
          </a:xfrm>
        </p:grpSpPr>
        <p:sp>
          <p:nvSpPr>
            <p:cNvPr id="8" name="object 8"/>
            <p:cNvSpPr/>
            <p:nvPr/>
          </p:nvSpPr>
          <p:spPr>
            <a:xfrm>
              <a:off x="628878" y="304012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80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643" y="1017524"/>
                  </a:lnTo>
                  <a:lnTo>
                    <a:pt x="12134787" y="1017524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033844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699" y="3038457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FFF1E7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618" y="3164195"/>
              <a:ext cx="201362" cy="23817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265" dirty="0"/>
              <a:t> </a:t>
            </a:r>
            <a:r>
              <a:rPr spc="-20" dirty="0"/>
              <a:t>*not*</a:t>
            </a:r>
            <a:r>
              <a:rPr spc="-265" dirty="0"/>
              <a:t> </a:t>
            </a:r>
            <a:r>
              <a:rPr dirty="0"/>
              <a:t>to</a:t>
            </a:r>
            <a:r>
              <a:rPr spc="-265" dirty="0"/>
              <a:t> </a:t>
            </a:r>
            <a:r>
              <a:rPr spc="-10" dirty="0"/>
              <a:t>interpret</a:t>
            </a:r>
            <a:r>
              <a:rPr spc="-265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50" dirty="0"/>
              <a:t>intervals</a:t>
            </a: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66957"/>
            <a:ext cx="95249" cy="952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457682"/>
            <a:ext cx="95249" cy="9521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47699" y="1038207"/>
            <a:ext cx="12144375" cy="504825"/>
            <a:chOff x="647699" y="1038207"/>
            <a:chExt cx="12144375" cy="504825"/>
          </a:xfrm>
        </p:grpSpPr>
        <p:sp>
          <p:nvSpPr>
            <p:cNvPr id="16" name="object 16"/>
            <p:cNvSpPr/>
            <p:nvPr/>
          </p:nvSpPr>
          <p:spPr>
            <a:xfrm>
              <a:off x="647699" y="1038207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FF1E7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618" y="1163946"/>
              <a:ext cx="201362" cy="2381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7699" y="1158875"/>
            <a:ext cx="12136120" cy="3883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No: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“We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be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95%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confident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falls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81.61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120.39.”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</a:pPr>
            <a:r>
              <a:rPr sz="2250" spc="-45" dirty="0">
                <a:latin typeface="Arial"/>
                <a:cs typeface="Arial"/>
              </a:rPr>
              <a:t>“95%”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name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refers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coverage,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confident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feeling.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Also</a:t>
            </a:r>
            <a:r>
              <a:rPr sz="1550" b="1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no: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10" dirty="0">
                <a:latin typeface="Arial"/>
                <a:cs typeface="Arial"/>
              </a:rPr>
              <a:t>“There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95%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probability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falls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81.61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120.39.”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247650" marR="1081405">
              <a:lnSpc>
                <a:spcPct val="108300"/>
              </a:lnSpc>
            </a:pPr>
            <a:r>
              <a:rPr sz="2250" spc="-35" dirty="0">
                <a:latin typeface="Arial"/>
                <a:cs typeface="Arial"/>
              </a:rPr>
              <a:t>Think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back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“ladder”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intervals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intervals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plot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shows </a:t>
            </a:r>
            <a:r>
              <a:rPr sz="2250" dirty="0">
                <a:latin typeface="Arial"/>
                <a:cs typeface="Arial"/>
              </a:rPr>
              <a:t>different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limits.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90" dirty="0">
                <a:latin typeface="Arial"/>
                <a:cs typeface="Arial"/>
              </a:rPr>
              <a:t>So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probability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cannot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95%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every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single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them.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17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4"/>
            <a:ext cx="12192000" cy="1329055"/>
            <a:chOff x="609599" y="1033594"/>
            <a:chExt cx="12192000" cy="1329055"/>
          </a:xfrm>
        </p:grpSpPr>
        <p:sp>
          <p:nvSpPr>
            <p:cNvPr id="4" name="object 4"/>
            <p:cNvSpPr/>
            <p:nvPr/>
          </p:nvSpPr>
          <p:spPr>
            <a:xfrm>
              <a:off x="628878" y="1039888"/>
              <a:ext cx="12172950" cy="1322705"/>
            </a:xfrm>
            <a:custGeom>
              <a:avLst/>
              <a:gdLst/>
              <a:ahLst/>
              <a:cxnLst/>
              <a:rect l="l" t="t" r="r" b="b"/>
              <a:pathLst>
                <a:path w="12172950" h="1322705">
                  <a:moveTo>
                    <a:pt x="12172709" y="26936"/>
                  </a:moveTo>
                  <a:lnTo>
                    <a:pt x="12172023" y="19329"/>
                  </a:lnTo>
                  <a:lnTo>
                    <a:pt x="12169927" y="12306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06"/>
                  </a:lnTo>
                  <a:lnTo>
                    <a:pt x="12163184" y="19050"/>
                  </a:lnTo>
                  <a:lnTo>
                    <a:pt x="12163184" y="1292123"/>
                  </a:lnTo>
                  <a:lnTo>
                    <a:pt x="12160402" y="1298854"/>
                  </a:lnTo>
                  <a:lnTo>
                    <a:pt x="12155297" y="1303959"/>
                  </a:lnTo>
                  <a:lnTo>
                    <a:pt x="12154814" y="1304442"/>
                  </a:lnTo>
                  <a:lnTo>
                    <a:pt x="12149239" y="1310017"/>
                  </a:lnTo>
                  <a:lnTo>
                    <a:pt x="12142508" y="1312811"/>
                  </a:lnTo>
                  <a:lnTo>
                    <a:pt x="18808" y="1312811"/>
                  </a:lnTo>
                  <a:lnTo>
                    <a:pt x="18808" y="1312570"/>
                  </a:lnTo>
                  <a:lnTo>
                    <a:pt x="0" y="1317282"/>
                  </a:lnTo>
                  <a:lnTo>
                    <a:pt x="4191" y="1319542"/>
                  </a:lnTo>
                  <a:lnTo>
                    <a:pt x="11214" y="1321638"/>
                  </a:lnTo>
                  <a:lnTo>
                    <a:pt x="18630" y="1322311"/>
                  </a:lnTo>
                  <a:lnTo>
                    <a:pt x="12134799" y="1322311"/>
                  </a:lnTo>
                  <a:lnTo>
                    <a:pt x="12142216" y="1321638"/>
                  </a:lnTo>
                  <a:lnTo>
                    <a:pt x="12149239" y="1319542"/>
                  </a:lnTo>
                  <a:lnTo>
                    <a:pt x="12155691" y="1316062"/>
                  </a:lnTo>
                  <a:lnTo>
                    <a:pt x="12159590" y="1312811"/>
                  </a:lnTo>
                  <a:lnTo>
                    <a:pt x="12161558" y="1311173"/>
                  </a:lnTo>
                  <a:lnTo>
                    <a:pt x="12161990" y="1310652"/>
                  </a:lnTo>
                  <a:lnTo>
                    <a:pt x="12166435" y="1305306"/>
                  </a:lnTo>
                  <a:lnTo>
                    <a:pt x="12169927" y="1298854"/>
                  </a:lnTo>
                  <a:lnTo>
                    <a:pt x="12172023" y="1291831"/>
                  </a:lnTo>
                  <a:lnTo>
                    <a:pt x="12172709" y="128423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4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1" y="1323709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1" y="13237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8880" y="2495567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9599" y="2500444"/>
            <a:ext cx="12192000" cy="1329055"/>
            <a:chOff x="609599" y="2500444"/>
            <a:chExt cx="12192000" cy="1329055"/>
          </a:xfrm>
        </p:grpSpPr>
        <p:sp>
          <p:nvSpPr>
            <p:cNvPr id="8" name="object 8"/>
            <p:cNvSpPr/>
            <p:nvPr/>
          </p:nvSpPr>
          <p:spPr>
            <a:xfrm>
              <a:off x="628878" y="2506725"/>
              <a:ext cx="12172950" cy="1322705"/>
            </a:xfrm>
            <a:custGeom>
              <a:avLst/>
              <a:gdLst/>
              <a:ahLst/>
              <a:cxnLst/>
              <a:rect l="l" t="t" r="r" b="b"/>
              <a:pathLst>
                <a:path w="12172950" h="1322704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80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1292136"/>
                  </a:lnTo>
                  <a:lnTo>
                    <a:pt x="12160402" y="1298867"/>
                  </a:lnTo>
                  <a:lnTo>
                    <a:pt x="12155297" y="1303972"/>
                  </a:lnTo>
                  <a:lnTo>
                    <a:pt x="12154814" y="1304455"/>
                  </a:lnTo>
                  <a:lnTo>
                    <a:pt x="12149239" y="1310030"/>
                  </a:lnTo>
                  <a:lnTo>
                    <a:pt x="12142508" y="1312824"/>
                  </a:lnTo>
                  <a:lnTo>
                    <a:pt x="18808" y="1312824"/>
                  </a:lnTo>
                  <a:lnTo>
                    <a:pt x="18808" y="1312583"/>
                  </a:lnTo>
                  <a:lnTo>
                    <a:pt x="0" y="1317294"/>
                  </a:lnTo>
                  <a:lnTo>
                    <a:pt x="4191" y="1319555"/>
                  </a:lnTo>
                  <a:lnTo>
                    <a:pt x="11214" y="1321650"/>
                  </a:lnTo>
                  <a:lnTo>
                    <a:pt x="18630" y="1322324"/>
                  </a:lnTo>
                  <a:lnTo>
                    <a:pt x="12134799" y="1322324"/>
                  </a:lnTo>
                  <a:lnTo>
                    <a:pt x="12142216" y="1321650"/>
                  </a:lnTo>
                  <a:lnTo>
                    <a:pt x="12149239" y="1319555"/>
                  </a:lnTo>
                  <a:lnTo>
                    <a:pt x="12155691" y="1316075"/>
                  </a:lnTo>
                  <a:lnTo>
                    <a:pt x="12159590" y="1312824"/>
                  </a:lnTo>
                  <a:lnTo>
                    <a:pt x="12161558" y="1311186"/>
                  </a:lnTo>
                  <a:lnTo>
                    <a:pt x="12161990" y="1310665"/>
                  </a:lnTo>
                  <a:lnTo>
                    <a:pt x="12166435" y="1305318"/>
                  </a:lnTo>
                  <a:lnTo>
                    <a:pt x="12169927" y="1298867"/>
                  </a:lnTo>
                  <a:lnTo>
                    <a:pt x="12172023" y="1291844"/>
                  </a:lnTo>
                  <a:lnTo>
                    <a:pt x="12172709" y="12842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500444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2" y="1323708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2" y="1323708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699" y="2505057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2638348"/>
              <a:ext cx="185795" cy="2477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265" dirty="0"/>
              <a:t> </a:t>
            </a:r>
            <a:r>
              <a:rPr dirty="0"/>
              <a:t>to</a:t>
            </a:r>
            <a:r>
              <a:rPr spc="-260" dirty="0"/>
              <a:t> </a:t>
            </a:r>
            <a:r>
              <a:rPr spc="-10" dirty="0"/>
              <a:t>interpret</a:t>
            </a:r>
            <a:r>
              <a:rPr spc="-265" dirty="0"/>
              <a:t> </a:t>
            </a:r>
            <a:r>
              <a:rPr spc="-150" dirty="0"/>
              <a:t>confidence</a:t>
            </a:r>
            <a:r>
              <a:rPr spc="-260" dirty="0"/>
              <a:t> </a:t>
            </a:r>
            <a:r>
              <a:rPr spc="-55" dirty="0"/>
              <a:t>intervals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47699" y="1038207"/>
            <a:ext cx="12144375" cy="504825"/>
            <a:chOff x="647699" y="1038207"/>
            <a:chExt cx="12144375" cy="504825"/>
          </a:xfrm>
        </p:grpSpPr>
        <p:sp>
          <p:nvSpPr>
            <p:cNvPr id="14" name="object 14"/>
            <p:cNvSpPr/>
            <p:nvPr/>
          </p:nvSpPr>
          <p:spPr>
            <a:xfrm>
              <a:off x="647699" y="1038207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1161973"/>
              <a:ext cx="185795" cy="2477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96899" y="1158875"/>
            <a:ext cx="12186920" cy="3206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25"/>
              </a:spcBef>
            </a:pP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Correct</a:t>
            </a:r>
            <a:r>
              <a:rPr sz="1550"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interpretation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50495" marR="282575">
              <a:lnSpc>
                <a:spcPct val="129000"/>
              </a:lnSpc>
            </a:pP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ASSUMING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THAT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one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95%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producing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confidence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intervals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contain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value,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value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time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spent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doomscrolling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day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falls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somewhere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81.61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120.39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minutes.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/>
              <a:cs typeface="Arial"/>
            </a:endParaRPr>
          </a:p>
          <a:p>
            <a:pPr marL="450215">
              <a:lnSpc>
                <a:spcPct val="100000"/>
              </a:lnSpc>
            </a:pP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More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3B49"/>
                </a:solidFill>
                <a:latin typeface="Arial"/>
                <a:cs typeface="Arial"/>
              </a:rPr>
              <a:t>general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3B49"/>
                </a:solidFill>
                <a:latin typeface="Arial"/>
                <a:cs typeface="Arial"/>
              </a:rPr>
              <a:t>correct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3B49"/>
                </a:solidFill>
                <a:latin typeface="Arial"/>
                <a:cs typeface="Arial"/>
              </a:rPr>
              <a:t>interpretation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50495" marR="282575">
              <a:lnSpc>
                <a:spcPct val="125000"/>
              </a:lnSpc>
            </a:pPr>
            <a:r>
              <a:rPr sz="1550" b="1" spc="-25" dirty="0">
                <a:solidFill>
                  <a:srgbClr val="003B49"/>
                </a:solidFill>
                <a:latin typeface="Arial"/>
                <a:cs typeface="Arial"/>
              </a:rPr>
              <a:t>ASSUMING</a:t>
            </a:r>
            <a:r>
              <a:rPr sz="1550"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3B49"/>
                </a:solidFill>
                <a:latin typeface="Arial"/>
                <a:cs typeface="Arial"/>
              </a:rPr>
              <a:t>THAT</a:t>
            </a:r>
            <a:r>
              <a:rPr sz="1550" b="1" spc="-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one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95%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producing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confidence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intervals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contain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value,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population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value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interest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falls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somewhere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between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lower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limit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upper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limit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interval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we’ve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computed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sample.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spc="-30" dirty="0">
                <a:latin typeface="Arial"/>
                <a:cs typeface="Arial"/>
              </a:rPr>
              <a:t>Memorise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practice!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90" dirty="0"/>
              <a:t> </a:t>
            </a:r>
            <a:r>
              <a:rPr spc="-160" dirty="0"/>
              <a:t>bigger</a:t>
            </a:r>
            <a:r>
              <a:rPr spc="-290" dirty="0"/>
              <a:t> </a:t>
            </a:r>
            <a:r>
              <a:rPr spc="-155" dirty="0"/>
              <a:t>picture…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65D4F9-1855-394E-8E3C-1387D94F7C22}"/>
              </a:ext>
            </a:extLst>
          </p:cNvPr>
          <p:cNvSpPr txBox="1"/>
          <p:nvPr/>
        </p:nvSpPr>
        <p:spPr>
          <a:xfrm>
            <a:off x="762000" y="1589542"/>
            <a:ext cx="8201025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When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interpreting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estimates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confidence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intervals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always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consider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them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just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many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different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possible </a:t>
            </a:r>
            <a:r>
              <a:rPr sz="2250" spc="-10" dirty="0">
                <a:latin typeface="Arial"/>
                <a:cs typeface="Arial"/>
              </a:rPr>
              <a:t>estimates</a:t>
            </a:r>
            <a:endParaRPr sz="2250" dirty="0">
              <a:latin typeface="Arial"/>
              <a:cs typeface="Arial"/>
            </a:endParaRPr>
          </a:p>
          <a:p>
            <a:pPr marL="12700" marR="513080">
              <a:lnSpc>
                <a:spcPct val="125000"/>
              </a:lnSpc>
              <a:spcBef>
                <a:spcPts val="900"/>
              </a:spcBef>
            </a:pPr>
            <a:r>
              <a:rPr sz="2250" spc="-65" dirty="0">
                <a:latin typeface="Arial"/>
                <a:cs typeface="Arial"/>
              </a:rPr>
              <a:t>This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replication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important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science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could </a:t>
            </a:r>
            <a:r>
              <a:rPr sz="2250" spc="-75" dirty="0">
                <a:latin typeface="Arial"/>
                <a:cs typeface="Arial"/>
              </a:rPr>
              <a:t>easily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misses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</a:t>
            </a:r>
            <a:endParaRPr sz="2250" dirty="0">
              <a:latin typeface="Arial"/>
              <a:cs typeface="Arial"/>
            </a:endParaRPr>
          </a:p>
          <a:p>
            <a:pPr marL="12700" marR="582295">
              <a:lnSpc>
                <a:spcPct val="125000"/>
              </a:lnSpc>
              <a:spcBef>
                <a:spcPts val="900"/>
              </a:spcBef>
            </a:pPr>
            <a:r>
              <a:rPr sz="2250" spc="-70" dirty="0">
                <a:latin typeface="Arial"/>
                <a:cs typeface="Arial"/>
              </a:rPr>
              <a:t>Always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vary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studies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placing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much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certainty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single </a:t>
            </a:r>
            <a:r>
              <a:rPr sz="2250" spc="-10" dirty="0">
                <a:latin typeface="Arial"/>
                <a:cs typeface="Arial"/>
              </a:rPr>
              <a:t>finding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8302293A-DC18-3D4B-AA96-BEE74B94F7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2592" y="731606"/>
            <a:ext cx="2797224" cy="608058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97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90606"/>
            <a:ext cx="66675" cy="666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924" y="979805"/>
            <a:ext cx="7992745" cy="10445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550" dirty="0">
                <a:latin typeface="Arial"/>
                <a:cs typeface="Arial"/>
              </a:rPr>
              <a:t>We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want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use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our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sample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some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population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(e.g.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some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average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-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mean)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Confidence</a:t>
            </a: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3B49"/>
                </a:solidFill>
                <a:latin typeface="Arial"/>
                <a:cs typeface="Arial"/>
              </a:rPr>
              <a:t>intervals</a:t>
            </a:r>
            <a:r>
              <a:rPr sz="1550" b="1" spc="-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help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us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quantify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uncertainty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around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550" spc="-114" dirty="0">
                <a:latin typeface="Arial"/>
                <a:cs typeface="Arial"/>
              </a:rPr>
              <a:t>To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construct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confidence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interval,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we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use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003B49"/>
                </a:solidFill>
                <a:latin typeface="Arial"/>
                <a:cs typeface="Arial"/>
              </a:rPr>
              <a:t>standard</a:t>
            </a:r>
            <a:r>
              <a:rPr sz="1550" b="1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03B49"/>
                </a:solidFill>
                <a:latin typeface="Arial"/>
                <a:cs typeface="Arial"/>
              </a:rPr>
              <a:t>error</a:t>
            </a:r>
            <a:r>
              <a:rPr sz="1550" b="1" spc="-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which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we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estimate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1533506"/>
            <a:ext cx="66675" cy="666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1866881"/>
            <a:ext cx="66675" cy="66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248006"/>
            <a:ext cx="66675" cy="666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40" dirty="0">
                <a:solidFill>
                  <a:srgbClr val="003B49"/>
                </a:solidFill>
                <a:latin typeface="Arial"/>
                <a:cs typeface="Arial"/>
              </a:rPr>
              <a:t>Lower</a:t>
            </a:r>
            <a:r>
              <a:rPr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b="1" spc="-55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003B49"/>
                </a:solidFill>
                <a:latin typeface="Arial"/>
                <a:cs typeface="Arial"/>
              </a:rPr>
              <a:t>upper</a:t>
            </a:r>
            <a:r>
              <a:rPr b="1" spc="-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rgbClr val="003B49"/>
                </a:solidFill>
                <a:latin typeface="Arial"/>
                <a:cs typeface="Arial"/>
              </a:rPr>
              <a:t>limits</a:t>
            </a:r>
            <a:r>
              <a:rPr b="1" spc="-9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10" dirty="0"/>
              <a:t>a</a:t>
            </a:r>
            <a:r>
              <a:rPr spc="-90" dirty="0"/>
              <a:t> </a:t>
            </a:r>
            <a:r>
              <a:rPr spc="-40" dirty="0"/>
              <a:t>95%</a:t>
            </a:r>
            <a:r>
              <a:rPr spc="-85" dirty="0"/>
              <a:t> </a:t>
            </a:r>
            <a:r>
              <a:rPr spc="-30" dirty="0"/>
              <a:t>confidence</a:t>
            </a:r>
            <a:r>
              <a:rPr spc="-90" dirty="0"/>
              <a:t> </a:t>
            </a:r>
            <a:r>
              <a:rPr dirty="0"/>
              <a:t>interval</a:t>
            </a:r>
            <a:r>
              <a:rPr spc="-85" dirty="0"/>
              <a:t> </a:t>
            </a:r>
            <a:r>
              <a:rPr spc="-70" dirty="0"/>
              <a:t>can</a:t>
            </a:r>
            <a:r>
              <a:rPr spc="-90" dirty="0"/>
              <a:t> </a:t>
            </a:r>
            <a:r>
              <a:rPr spc="-40" dirty="0"/>
              <a:t>be</a:t>
            </a:r>
            <a:r>
              <a:rPr spc="-85" dirty="0"/>
              <a:t> </a:t>
            </a:r>
            <a:r>
              <a:rPr spc="-10" dirty="0"/>
              <a:t>estimated</a:t>
            </a:r>
            <a:r>
              <a:rPr spc="-90" dirty="0"/>
              <a:t> </a:t>
            </a:r>
            <a:r>
              <a:rPr spc="-110" dirty="0"/>
              <a:t>as</a:t>
            </a:r>
            <a:r>
              <a:rPr spc="-90" dirty="0"/>
              <a:t> </a:t>
            </a:r>
            <a:r>
              <a:rPr spc="-30" dirty="0"/>
              <a:t>(replacing</a:t>
            </a:r>
            <a:r>
              <a:rPr spc="-85" dirty="0"/>
              <a:t> </a:t>
            </a:r>
            <a:r>
              <a:rPr dirty="0"/>
              <a:t>1.96</a:t>
            </a:r>
            <a:r>
              <a:rPr spc="-9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critical</a:t>
            </a:r>
            <a:r>
              <a:rPr spc="-9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spc="50" dirty="0"/>
              <a:t>for</a:t>
            </a:r>
            <a:r>
              <a:rPr spc="-90" dirty="0"/>
              <a:t> </a:t>
            </a:r>
            <a:r>
              <a:rPr spc="-45" dirty="0"/>
              <a:t>small</a:t>
            </a:r>
            <a:r>
              <a:rPr spc="-85" dirty="0"/>
              <a:t> </a:t>
            </a:r>
            <a:r>
              <a:rPr spc="-10" dirty="0"/>
              <a:t>samples):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/>
          </a:p>
          <a:p>
            <a:pPr marR="150495"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CI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limits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 Two Math"/>
                <a:cs typeface="STIX Two Math"/>
              </a:rPr>
              <a:t>𝑚𝑒𝑎𝑛</a:t>
            </a:r>
            <a:r>
              <a:rPr sz="1600" spc="60" dirty="0">
                <a:latin typeface="STIX Two Math"/>
                <a:cs typeface="STIX Two Math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±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(1.96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×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TIX Two Math"/>
                <a:cs typeface="STIX Two Math"/>
              </a:rPr>
              <a:t>𝑆𝐸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8900"/>
              </a:lnSpc>
            </a:pPr>
            <a:r>
              <a:rPr spc="-10" dirty="0"/>
              <a:t>When</a:t>
            </a:r>
            <a:r>
              <a:rPr spc="-75" dirty="0"/>
              <a:t> </a:t>
            </a:r>
            <a:r>
              <a:rPr spc="-45" dirty="0"/>
              <a:t>sampling</a:t>
            </a:r>
            <a:r>
              <a:rPr spc="-75" dirty="0"/>
              <a:t> </a:t>
            </a:r>
            <a:r>
              <a:rPr spc="-35" dirty="0"/>
              <a:t>repeatedly,</a:t>
            </a:r>
            <a:r>
              <a:rPr spc="-75" dirty="0"/>
              <a:t> </a:t>
            </a:r>
            <a:r>
              <a:rPr b="1" spc="-20" dirty="0">
                <a:solidFill>
                  <a:srgbClr val="003B49"/>
                </a:solidFill>
                <a:latin typeface="Arial"/>
                <a:cs typeface="Arial"/>
              </a:rPr>
              <a:t>95%</a:t>
            </a:r>
            <a:r>
              <a:rPr b="1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3B49"/>
                </a:solidFill>
                <a:latin typeface="Arial"/>
                <a:cs typeface="Arial"/>
              </a:rPr>
              <a:t>of</a:t>
            </a:r>
            <a:r>
              <a:rPr b="1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b="1" spc="-85" dirty="0">
                <a:solidFill>
                  <a:srgbClr val="003B49"/>
                </a:solidFill>
                <a:latin typeface="Arial"/>
                <a:cs typeface="Arial"/>
              </a:rPr>
              <a:t>samples</a:t>
            </a:r>
            <a:r>
              <a:rPr b="1" spc="-7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pc="-20" dirty="0"/>
              <a:t>produce</a:t>
            </a:r>
            <a:r>
              <a:rPr spc="-75" dirty="0"/>
              <a:t> </a:t>
            </a:r>
            <a:r>
              <a:rPr spc="-30" dirty="0"/>
              <a:t>confidence</a:t>
            </a:r>
            <a:r>
              <a:rPr spc="-75" dirty="0"/>
              <a:t> </a:t>
            </a:r>
            <a:r>
              <a:rPr spc="-10" dirty="0"/>
              <a:t>intervals</a:t>
            </a:r>
            <a:r>
              <a:rPr spc="-7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10" dirty="0"/>
              <a:t>contain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true</a:t>
            </a:r>
            <a:r>
              <a:rPr spc="-75" dirty="0"/>
              <a:t> </a:t>
            </a:r>
            <a:r>
              <a:rPr spc="-10" dirty="0"/>
              <a:t>population</a:t>
            </a:r>
            <a:r>
              <a:rPr spc="-75" dirty="0"/>
              <a:t> </a:t>
            </a:r>
            <a:r>
              <a:rPr spc="-55" dirty="0"/>
              <a:t>value.</a:t>
            </a:r>
            <a:r>
              <a:rPr spc="-7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spc="-10" dirty="0"/>
              <a:t>don’t</a:t>
            </a:r>
            <a:r>
              <a:rPr spc="-75" dirty="0"/>
              <a:t> </a:t>
            </a:r>
            <a:r>
              <a:rPr spc="-10" dirty="0"/>
              <a:t>know</a:t>
            </a:r>
            <a:r>
              <a:rPr spc="-75" dirty="0"/>
              <a:t> </a:t>
            </a:r>
            <a:r>
              <a:rPr spc="50" dirty="0"/>
              <a:t>if</a:t>
            </a:r>
            <a:r>
              <a:rPr spc="-7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sample </a:t>
            </a:r>
            <a:r>
              <a:rPr spc="-45" dirty="0"/>
              <a:t>is</a:t>
            </a:r>
            <a:r>
              <a:rPr spc="-85" dirty="0"/>
              <a:t> </a:t>
            </a:r>
            <a:r>
              <a:rPr spc="-40" dirty="0"/>
              <a:t>one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them</a:t>
            </a:r>
            <a:r>
              <a:rPr spc="-85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" dirty="0"/>
              <a:t>we</a:t>
            </a:r>
            <a:r>
              <a:rPr spc="-85" dirty="0"/>
              <a:t> </a:t>
            </a:r>
            <a:r>
              <a:rPr spc="-10" dirty="0"/>
              <a:t>only</a:t>
            </a:r>
            <a:r>
              <a:rPr spc="-85" dirty="0"/>
              <a:t> </a:t>
            </a:r>
            <a:r>
              <a:rPr dirty="0"/>
              <a:t>(rightly</a:t>
            </a:r>
            <a:r>
              <a:rPr spc="-85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dirty="0"/>
              <a:t>wrongly)</a:t>
            </a:r>
            <a:r>
              <a:rPr spc="-85" dirty="0"/>
              <a:t> </a:t>
            </a:r>
            <a:r>
              <a:rPr spc="-80" dirty="0"/>
              <a:t>assume</a:t>
            </a:r>
            <a:r>
              <a:rPr spc="-85" dirty="0"/>
              <a:t> </a:t>
            </a:r>
            <a:r>
              <a:rPr dirty="0"/>
              <a:t>that</a:t>
            </a:r>
            <a:r>
              <a:rPr spc="-85" dirty="0"/>
              <a:t> </a:t>
            </a:r>
            <a:r>
              <a:rPr spc="75" dirty="0"/>
              <a:t>it</a:t>
            </a:r>
            <a:r>
              <a:rPr spc="-85" dirty="0"/>
              <a:t> </a:t>
            </a:r>
            <a:r>
              <a:rPr spc="-10" dirty="0"/>
              <a:t>does.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4591031"/>
            <a:ext cx="66675" cy="666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36294" y="2436748"/>
            <a:ext cx="44640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STIX Two Math"/>
                <a:cs typeface="STIX Two Math"/>
              </a:rPr>
              <a:t>𝑆𝐸</a:t>
            </a:r>
            <a:r>
              <a:rPr sz="1600" spc="165" dirty="0">
                <a:latin typeface="STIX Two Math"/>
                <a:cs typeface="STIX Two Math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3833" y="2293873"/>
            <a:ext cx="28321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25" dirty="0">
                <a:latin typeface="STIX Two Math"/>
                <a:cs typeface="STIX Two Math"/>
              </a:rPr>
              <a:t>𝑆𝐷</a:t>
            </a:r>
            <a:endParaRPr sz="1600">
              <a:latin typeface="STIX Two Math"/>
              <a:cs typeface="STIX Two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3430" y="2598673"/>
            <a:ext cx="37528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spc="202" baseline="-6944" dirty="0">
                <a:latin typeface="Arial"/>
                <a:cs typeface="Arial"/>
              </a:rPr>
              <a:t>√</a:t>
            </a:r>
            <a:r>
              <a:rPr sz="1600" spc="135" dirty="0">
                <a:latin typeface="STIX Two Math"/>
                <a:cs typeface="STIX Two Math"/>
              </a:rPr>
              <a:t>𝑁</a:t>
            </a:r>
            <a:endParaRPr sz="1600">
              <a:latin typeface="STIX Two Math"/>
              <a:cs typeface="STIX Two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62749" y="2600306"/>
            <a:ext cx="371475" cy="9525"/>
          </a:xfrm>
          <a:custGeom>
            <a:avLst/>
            <a:gdLst/>
            <a:ahLst/>
            <a:cxnLst/>
            <a:rect l="l" t="t" r="r" b="b"/>
            <a:pathLst>
              <a:path w="371475" h="9525">
                <a:moveTo>
                  <a:pt x="371474" y="9524"/>
                </a:moveTo>
                <a:lnTo>
                  <a:pt x="0" y="9524"/>
                </a:lnTo>
                <a:lnTo>
                  <a:pt x="0" y="0"/>
                </a:lnTo>
                <a:lnTo>
                  <a:pt x="371474" y="0"/>
                </a:lnTo>
                <a:lnTo>
                  <a:pt x="37147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2957" y="5368776"/>
            <a:ext cx="11015360" cy="125034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33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265" dirty="0"/>
              <a:t> </a:t>
            </a:r>
            <a:r>
              <a:rPr spc="-65" dirty="0"/>
              <a:t>week: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31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90756"/>
            <a:ext cx="95249" cy="95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933681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476606"/>
            <a:ext cx="95249" cy="95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899" y="1035050"/>
            <a:ext cx="86391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Putting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all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practice: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2250" spc="-100" dirty="0">
                <a:latin typeface="Arial"/>
                <a:cs typeface="Arial"/>
              </a:rPr>
              <a:t>Research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questions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spc="-50" dirty="0">
                <a:latin typeface="Arial"/>
                <a:cs typeface="Arial"/>
              </a:rPr>
              <a:t>Good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less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good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hypotheses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spc="-85" dirty="0">
                <a:latin typeface="Arial"/>
                <a:cs typeface="Arial"/>
              </a:rPr>
              <a:t>Testing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hypotheses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Null</a:t>
            </a:r>
            <a:r>
              <a:rPr sz="2250" b="1" spc="-11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r>
              <a:rPr sz="2250" b="1" spc="-114" dirty="0">
                <a:solidFill>
                  <a:srgbClr val="003B49"/>
                </a:solidFill>
                <a:latin typeface="Arial"/>
                <a:cs typeface="Arial"/>
              </a:rPr>
              <a:t> Significance </a:t>
            </a:r>
            <a:r>
              <a:rPr sz="2250" b="1" spc="-10" dirty="0">
                <a:solidFill>
                  <a:srgbClr val="003B49"/>
                </a:solidFill>
                <a:latin typeface="Arial"/>
                <a:cs typeface="Arial"/>
              </a:rPr>
              <a:t>Testing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spc="-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disappointing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answer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we’re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obsessed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95%.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02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5"/>
            <a:ext cx="12192000" cy="1024255"/>
            <a:chOff x="609599" y="1033595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039863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796" y="1017536"/>
                  </a:lnTo>
                  <a:lnTo>
                    <a:pt x="12134634" y="101753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5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1038222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1162050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95547"/>
            <a:ext cx="95249" cy="952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467097"/>
            <a:ext cx="95249" cy="952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438647"/>
            <a:ext cx="95249" cy="9524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19174" y="538162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381874" y="2200272"/>
            <a:ext cx="5419725" cy="333375"/>
            <a:chOff x="7381874" y="2200272"/>
            <a:chExt cx="5419725" cy="333375"/>
          </a:xfrm>
        </p:grpSpPr>
        <p:sp>
          <p:nvSpPr>
            <p:cNvPr id="14" name="object 14"/>
            <p:cNvSpPr/>
            <p:nvPr/>
          </p:nvSpPr>
          <p:spPr>
            <a:xfrm>
              <a:off x="7386636" y="2205035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5381282" y="323845"/>
                  </a:moveTo>
                  <a:lnTo>
                    <a:pt x="28916" y="323845"/>
                  </a:lnTo>
                  <a:lnTo>
                    <a:pt x="24664" y="322998"/>
                  </a:lnTo>
                  <a:lnTo>
                    <a:pt x="0" y="294935"/>
                  </a:lnTo>
                  <a:lnTo>
                    <a:pt x="0" y="290512"/>
                  </a:lnTo>
                  <a:lnTo>
                    <a:pt x="0" y="28914"/>
                  </a:lnTo>
                  <a:lnTo>
                    <a:pt x="28916" y="0"/>
                  </a:lnTo>
                  <a:lnTo>
                    <a:pt x="5381282" y="0"/>
                  </a:lnTo>
                  <a:lnTo>
                    <a:pt x="5410198" y="28914"/>
                  </a:lnTo>
                  <a:lnTo>
                    <a:pt x="5410198" y="294935"/>
                  </a:lnTo>
                  <a:lnTo>
                    <a:pt x="5385535" y="322998"/>
                  </a:lnTo>
                  <a:lnTo>
                    <a:pt x="5381282" y="32384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6636" y="2205035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0" y="290512"/>
                  </a:moveTo>
                  <a:lnTo>
                    <a:pt x="0" y="33337"/>
                  </a:lnTo>
                  <a:lnTo>
                    <a:pt x="0" y="28914"/>
                  </a:lnTo>
                  <a:lnTo>
                    <a:pt x="845" y="24664"/>
                  </a:lnTo>
                  <a:lnTo>
                    <a:pt x="2537" y="20575"/>
                  </a:lnTo>
                  <a:lnTo>
                    <a:pt x="4229" y="16487"/>
                  </a:lnTo>
                  <a:lnTo>
                    <a:pt x="6638" y="12882"/>
                  </a:lnTo>
                  <a:lnTo>
                    <a:pt x="9764" y="9762"/>
                  </a:lnTo>
                  <a:lnTo>
                    <a:pt x="12890" y="6632"/>
                  </a:lnTo>
                  <a:lnTo>
                    <a:pt x="16496" y="4223"/>
                  </a:lnTo>
                  <a:lnTo>
                    <a:pt x="20580" y="2534"/>
                  </a:lnTo>
                  <a:lnTo>
                    <a:pt x="24664" y="846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376862" y="0"/>
                  </a:lnTo>
                  <a:lnTo>
                    <a:pt x="5381282" y="0"/>
                  </a:lnTo>
                  <a:lnTo>
                    <a:pt x="5385535" y="846"/>
                  </a:lnTo>
                  <a:lnTo>
                    <a:pt x="5389620" y="2534"/>
                  </a:lnTo>
                  <a:lnTo>
                    <a:pt x="5393704" y="4223"/>
                  </a:lnTo>
                  <a:lnTo>
                    <a:pt x="5397309" y="6632"/>
                  </a:lnTo>
                  <a:lnTo>
                    <a:pt x="5400435" y="9762"/>
                  </a:lnTo>
                  <a:lnTo>
                    <a:pt x="5403561" y="12882"/>
                  </a:lnTo>
                  <a:lnTo>
                    <a:pt x="5405970" y="16487"/>
                  </a:lnTo>
                  <a:lnTo>
                    <a:pt x="5407661" y="20575"/>
                  </a:lnTo>
                  <a:lnTo>
                    <a:pt x="5409353" y="24664"/>
                  </a:lnTo>
                  <a:lnTo>
                    <a:pt x="5410198" y="28914"/>
                  </a:lnTo>
                  <a:lnTo>
                    <a:pt x="5410200" y="33337"/>
                  </a:lnTo>
                  <a:lnTo>
                    <a:pt x="5410200" y="290512"/>
                  </a:lnTo>
                  <a:lnTo>
                    <a:pt x="5389620" y="321305"/>
                  </a:lnTo>
                  <a:lnTo>
                    <a:pt x="5385535" y="322998"/>
                  </a:lnTo>
                  <a:lnTo>
                    <a:pt x="5381282" y="323845"/>
                  </a:lnTo>
                  <a:lnTo>
                    <a:pt x="5376862" y="323849"/>
                  </a:lnTo>
                  <a:lnTo>
                    <a:pt x="33338" y="323849"/>
                  </a:lnTo>
                  <a:lnTo>
                    <a:pt x="28916" y="323845"/>
                  </a:lnTo>
                  <a:lnTo>
                    <a:pt x="24664" y="322998"/>
                  </a:lnTo>
                  <a:lnTo>
                    <a:pt x="20580" y="321305"/>
                  </a:lnTo>
                  <a:lnTo>
                    <a:pt x="16496" y="319618"/>
                  </a:lnTo>
                  <a:lnTo>
                    <a:pt x="0" y="294935"/>
                  </a:lnTo>
                  <a:lnTo>
                    <a:pt x="0" y="290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4339" y="3060501"/>
            <a:ext cx="5010779" cy="242976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7699" y="1158875"/>
            <a:ext cx="12136120" cy="517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Key</a:t>
            </a:r>
            <a:r>
              <a:rPr sz="1550" b="1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idea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50" dirty="0">
                <a:latin typeface="Arial"/>
                <a:cs typeface="Arial"/>
              </a:rPr>
              <a:t>Assuming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distribution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particular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shape,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how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common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given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value?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Arial"/>
              <a:cs typeface="Arial"/>
            </a:endParaRPr>
          </a:p>
          <a:p>
            <a:pPr marL="247650" marR="7395209">
              <a:lnSpc>
                <a:spcPct val="125000"/>
              </a:lnSpc>
            </a:pPr>
            <a:r>
              <a:rPr sz="2250" spc="-95" dirty="0">
                <a:latin typeface="Arial"/>
                <a:cs typeface="Arial"/>
              </a:rPr>
              <a:t>Average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individual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attends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127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social </a:t>
            </a:r>
            <a:r>
              <a:rPr sz="2250" spc="-60" dirty="0">
                <a:latin typeface="Arial"/>
                <a:cs typeface="Arial"/>
              </a:rPr>
              <a:t>events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year.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575"/>
              </a:spcBef>
            </a:pPr>
            <a:r>
              <a:rPr sz="2250" spc="-110" dirty="0">
                <a:latin typeface="Arial"/>
                <a:cs typeface="Arial"/>
              </a:rPr>
              <a:t>Assume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i="1" dirty="0">
                <a:latin typeface="Arial"/>
                <a:cs typeface="Arial"/>
              </a:rPr>
              <a:t>M</a:t>
            </a:r>
            <a:r>
              <a:rPr sz="2250" i="1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127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i="1" spc="-25" dirty="0">
                <a:latin typeface="Arial"/>
                <a:cs typeface="Arial"/>
              </a:rPr>
              <a:t>SD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675"/>
              </a:spcBef>
            </a:pP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40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(e.g.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based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collected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sample)</a:t>
            </a:r>
            <a:endParaRPr sz="2250">
              <a:latin typeface="Arial"/>
              <a:cs typeface="Arial"/>
            </a:endParaRPr>
          </a:p>
          <a:p>
            <a:pPr marL="247650" marR="7176134">
              <a:lnSpc>
                <a:spcPct val="125000"/>
              </a:lnSpc>
              <a:spcBef>
                <a:spcPts val="900"/>
              </a:spcBef>
            </a:pPr>
            <a:r>
              <a:rPr sz="2250" b="1" spc="-105" dirty="0">
                <a:solidFill>
                  <a:srgbClr val="003B49"/>
                </a:solidFill>
                <a:latin typeface="Arial"/>
                <a:cs typeface="Arial"/>
              </a:rPr>
              <a:t>Is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003B49"/>
                </a:solidFill>
                <a:latin typeface="Arial"/>
                <a:cs typeface="Arial"/>
              </a:rPr>
              <a:t>an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individual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03B49"/>
                </a:solidFill>
                <a:latin typeface="Arial"/>
                <a:cs typeface="Arial"/>
              </a:rPr>
              <a:t>who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03B49"/>
                </a:solidFill>
                <a:latin typeface="Arial"/>
                <a:cs typeface="Arial"/>
              </a:rPr>
              <a:t>attends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50" dirty="0">
                <a:solidFill>
                  <a:srgbClr val="003B49"/>
                </a:solidFill>
                <a:latin typeface="Arial"/>
                <a:cs typeface="Arial"/>
              </a:rPr>
              <a:t>57</a:t>
            </a:r>
            <a:r>
              <a:rPr sz="2250" b="1" spc="-17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03B49"/>
                </a:solidFill>
                <a:latin typeface="Arial"/>
                <a:cs typeface="Arial"/>
              </a:rPr>
              <a:t>social </a:t>
            </a:r>
            <a:r>
              <a:rPr sz="2250" b="1" spc="-90" dirty="0">
                <a:solidFill>
                  <a:srgbClr val="003B49"/>
                </a:solidFill>
                <a:latin typeface="Arial"/>
                <a:cs typeface="Arial"/>
              </a:rPr>
              <a:t>events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003B49"/>
                </a:solidFill>
                <a:latin typeface="Arial"/>
                <a:cs typeface="Arial"/>
              </a:rPr>
              <a:t>per</a:t>
            </a:r>
            <a:r>
              <a:rPr sz="2250" b="1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003B49"/>
                </a:solidFill>
                <a:latin typeface="Arial"/>
                <a:cs typeface="Arial"/>
              </a:rPr>
              <a:t>year</a:t>
            </a:r>
            <a:r>
              <a:rPr sz="225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003B49"/>
                </a:solidFill>
                <a:latin typeface="Arial"/>
                <a:cs typeface="Arial"/>
              </a:rPr>
              <a:t>unusual?</a:t>
            </a:r>
            <a:endParaRPr sz="2250">
              <a:latin typeface="Arial"/>
              <a:cs typeface="Arial"/>
            </a:endParaRPr>
          </a:p>
          <a:p>
            <a:pPr marL="628015" marR="6949440">
              <a:lnSpc>
                <a:spcPct val="108300"/>
              </a:lnSpc>
              <a:spcBef>
                <a:spcPts val="1125"/>
              </a:spcBef>
            </a:pP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assumed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distribution, </a:t>
            </a:r>
            <a:r>
              <a:rPr sz="2250" spc="-25" dirty="0">
                <a:latin typeface="Arial"/>
                <a:cs typeface="Arial"/>
              </a:rPr>
              <a:t>only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4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85" dirty="0">
                <a:latin typeface="Arial"/>
                <a:cs typeface="Arial"/>
              </a:rPr>
              <a:t>%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people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less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57 </a:t>
            </a:r>
            <a:r>
              <a:rPr sz="2250" spc="-60" dirty="0">
                <a:latin typeface="Arial"/>
                <a:cs typeface="Arial"/>
              </a:rPr>
              <a:t>events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year.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91387" y="2209812"/>
            <a:ext cx="5400675" cy="314325"/>
          </a:xfrm>
          <a:custGeom>
            <a:avLst/>
            <a:gdLst/>
            <a:ahLst/>
            <a:cxnLst/>
            <a:rect l="l" t="t" r="r" b="b"/>
            <a:pathLst>
              <a:path w="5400675" h="314325">
                <a:moveTo>
                  <a:pt x="5400675" y="20675"/>
                </a:moveTo>
                <a:lnTo>
                  <a:pt x="5397893" y="13944"/>
                </a:lnTo>
                <a:lnTo>
                  <a:pt x="5386730" y="2781"/>
                </a:lnTo>
                <a:lnTo>
                  <a:pt x="5379999" y="0"/>
                </a:lnTo>
                <a:lnTo>
                  <a:pt x="20688" y="0"/>
                </a:lnTo>
                <a:lnTo>
                  <a:pt x="13957" y="2781"/>
                </a:lnTo>
                <a:lnTo>
                  <a:pt x="2794" y="13944"/>
                </a:lnTo>
                <a:lnTo>
                  <a:pt x="0" y="20675"/>
                </a:lnTo>
                <a:lnTo>
                  <a:pt x="0" y="293636"/>
                </a:lnTo>
                <a:lnTo>
                  <a:pt x="2794" y="300367"/>
                </a:lnTo>
                <a:lnTo>
                  <a:pt x="13957" y="311531"/>
                </a:lnTo>
                <a:lnTo>
                  <a:pt x="20688" y="314312"/>
                </a:lnTo>
                <a:lnTo>
                  <a:pt x="5379999" y="314312"/>
                </a:lnTo>
                <a:lnTo>
                  <a:pt x="5386730" y="311531"/>
                </a:lnTo>
                <a:lnTo>
                  <a:pt x="5397893" y="300367"/>
                </a:lnTo>
                <a:lnTo>
                  <a:pt x="5400675" y="293636"/>
                </a:lnTo>
                <a:lnTo>
                  <a:pt x="5400675" y="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00007" y="2239962"/>
            <a:ext cx="51727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6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1</a:t>
            </a:r>
            <a:r>
              <a:rPr sz="1200" dirty="0">
                <a:solidFill>
                  <a:srgbClr val="5D5D5D"/>
                </a:solidFill>
                <a:latin typeface="Monaco"/>
                <a:cs typeface="Monaco"/>
              </a:rPr>
              <a:t>-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57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0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200" spc="11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1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127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1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1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40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11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200" spc="11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10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20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1874" y="2533647"/>
            <a:ext cx="5419725" cy="3429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0.04005916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924" y="989330"/>
            <a:ext cx="11725275" cy="10541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50" spc="-25" dirty="0">
                <a:latin typeface="Arial"/>
                <a:cs typeface="Arial"/>
              </a:rPr>
              <a:t>Hoekstra,</a:t>
            </a:r>
            <a:r>
              <a:rPr sz="1550" spc="-60" dirty="0">
                <a:latin typeface="Arial"/>
                <a:cs typeface="Arial"/>
              </a:rPr>
              <a:t> Rink, </a:t>
            </a:r>
            <a:r>
              <a:rPr sz="1550" spc="-35" dirty="0">
                <a:latin typeface="Arial"/>
                <a:cs typeface="Arial"/>
              </a:rPr>
              <a:t>Richard</a:t>
            </a:r>
            <a:r>
              <a:rPr sz="1550" spc="-60" dirty="0">
                <a:latin typeface="Arial"/>
                <a:cs typeface="Arial"/>
              </a:rPr>
              <a:t> D. </a:t>
            </a:r>
            <a:r>
              <a:rPr sz="1550" spc="-25" dirty="0">
                <a:latin typeface="Arial"/>
                <a:cs typeface="Arial"/>
              </a:rPr>
              <a:t>Morey,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Jeffrey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N.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Rouder,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Eric-</a:t>
            </a:r>
            <a:r>
              <a:rPr sz="1550" spc="-70" dirty="0">
                <a:latin typeface="Arial"/>
                <a:cs typeface="Arial"/>
              </a:rPr>
              <a:t>Jan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Wagenmakers.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2014.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“Robust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Misinterpretation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Confidence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Intervals.”</a:t>
            </a:r>
            <a:endParaRPr sz="155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65"/>
              </a:spcBef>
            </a:pPr>
            <a:r>
              <a:rPr sz="1550" i="1" spc="-95" dirty="0">
                <a:latin typeface="Arial"/>
                <a:cs typeface="Arial"/>
              </a:rPr>
              <a:t>Psychonomic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45" dirty="0">
                <a:latin typeface="Arial"/>
                <a:cs typeface="Arial"/>
              </a:rPr>
              <a:t>Bulletin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40" dirty="0">
                <a:latin typeface="Arial"/>
                <a:cs typeface="Arial"/>
              </a:rPr>
              <a:t>&amp;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14" dirty="0">
                <a:latin typeface="Arial"/>
                <a:cs typeface="Arial"/>
              </a:rPr>
              <a:t>Review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21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(5):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1157–64.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https://doi.org/10.3758/s13423-013-0572-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3</a:t>
            </a:r>
            <a:r>
              <a:rPr sz="1550" spc="-2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412115" marR="697230" indent="-400050">
              <a:lnSpc>
                <a:spcPct val="108900"/>
              </a:lnSpc>
            </a:pPr>
            <a:r>
              <a:rPr sz="1550" spc="-80" dirty="0">
                <a:latin typeface="Arial"/>
                <a:cs typeface="Arial"/>
              </a:rPr>
              <a:t>Sharma,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Bhakti,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90" dirty="0">
                <a:latin typeface="Arial"/>
                <a:cs typeface="Arial"/>
              </a:rPr>
              <a:t>Susanna </a:t>
            </a:r>
            <a:r>
              <a:rPr sz="1550" spc="-175" dirty="0">
                <a:latin typeface="Arial"/>
                <a:cs typeface="Arial"/>
              </a:rPr>
              <a:t>S.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90" dirty="0">
                <a:latin typeface="Arial"/>
                <a:cs typeface="Arial"/>
              </a:rPr>
              <a:t>Lee,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Benjamin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K.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Johnson.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2022.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“The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Dark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End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Tunnel: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Doomscrolling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Social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Media </a:t>
            </a:r>
            <a:r>
              <a:rPr sz="1550" spc="-55" dirty="0">
                <a:latin typeface="Arial"/>
                <a:cs typeface="Arial"/>
              </a:rPr>
              <a:t>Newsfeeds.”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i="1" spc="-125" dirty="0">
                <a:latin typeface="Arial"/>
                <a:cs typeface="Arial"/>
              </a:rPr>
              <a:t>Technology,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-50" dirty="0">
                <a:latin typeface="Arial"/>
                <a:cs typeface="Arial"/>
              </a:rPr>
              <a:t>Mind,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-80" dirty="0">
                <a:latin typeface="Arial"/>
                <a:cs typeface="Arial"/>
              </a:rPr>
              <a:t>and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-75" dirty="0">
                <a:latin typeface="Arial"/>
                <a:cs typeface="Arial"/>
              </a:rPr>
              <a:t>Behavior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3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(1).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https://doi.org/10.1037/tmb0000059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02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8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7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5">
                <a:moveTo>
                  <a:pt x="12155300" y="18371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59" y="11159"/>
                </a:lnTo>
                <a:lnTo>
                  <a:pt x="12161992" y="11679"/>
                </a:lnTo>
                <a:lnTo>
                  <a:pt x="12155300" y="183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95"/>
            <a:ext cx="12192000" cy="1024255"/>
            <a:chOff x="609599" y="1033595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1039863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5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783" y="1017536"/>
                  </a:lnTo>
                  <a:lnTo>
                    <a:pt x="12134647" y="101753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95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1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1" y="1018909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1038222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1162049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Recap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699" y="1158875"/>
            <a:ext cx="12136120" cy="798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55" dirty="0">
                <a:solidFill>
                  <a:srgbClr val="003B49"/>
                </a:solidFill>
                <a:latin typeface="Arial"/>
                <a:cs typeface="Arial"/>
              </a:rPr>
              <a:t>Key</a:t>
            </a:r>
            <a:r>
              <a:rPr sz="1550" b="1" spc="-10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03B49"/>
                </a:solidFill>
                <a:latin typeface="Arial"/>
                <a:cs typeface="Arial"/>
              </a:rPr>
              <a:t>idea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50" dirty="0">
                <a:latin typeface="Arial"/>
                <a:cs typeface="Arial"/>
              </a:rPr>
              <a:t>Assuming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distribution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particular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shape,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value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we’re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interested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above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below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specific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cut-off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point?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495547"/>
            <a:ext cx="95249" cy="952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19174" y="42957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174" y="58959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2650" y="2254250"/>
            <a:ext cx="503682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Assuming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same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20" dirty="0">
                <a:latin typeface="Arial"/>
                <a:cs typeface="Arial"/>
              </a:rPr>
              <a:t>distribution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(</a:t>
            </a:r>
            <a:r>
              <a:rPr sz="2250" i="1" spc="-40" dirty="0">
                <a:latin typeface="Arial"/>
                <a:cs typeface="Arial"/>
              </a:rPr>
              <a:t>M</a:t>
            </a:r>
            <a:r>
              <a:rPr sz="2250" i="1" spc="-190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=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127,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i="1" spc="-245" dirty="0">
                <a:latin typeface="Arial"/>
                <a:cs typeface="Arial"/>
              </a:rPr>
              <a:t>SD</a:t>
            </a:r>
            <a:r>
              <a:rPr sz="2250" i="1" spc="-19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=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40)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individual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who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attends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190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social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events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year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among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top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10%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of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event-</a:t>
            </a:r>
            <a:r>
              <a:rPr sz="2250" spc="-120" dirty="0">
                <a:latin typeface="Arial"/>
                <a:cs typeface="Arial"/>
              </a:rPr>
              <a:t>goers?</a:t>
            </a:r>
            <a:endParaRPr sz="2250">
              <a:latin typeface="Arial"/>
              <a:cs typeface="Arial"/>
            </a:endParaRPr>
          </a:p>
          <a:p>
            <a:pPr marL="393065" marR="21590">
              <a:lnSpc>
                <a:spcPct val="108300"/>
              </a:lnSpc>
              <a:spcBef>
                <a:spcPts val="1125"/>
              </a:spcBef>
            </a:pP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assumed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an </a:t>
            </a:r>
            <a:r>
              <a:rPr sz="2250" spc="-25" dirty="0">
                <a:latin typeface="Arial"/>
                <a:cs typeface="Arial"/>
              </a:rPr>
              <a:t>individual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would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178 </a:t>
            </a:r>
            <a:r>
              <a:rPr sz="2250" spc="-60" dirty="0">
                <a:latin typeface="Arial"/>
                <a:cs typeface="Arial"/>
              </a:rPr>
              <a:t>events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10%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 </a:t>
            </a:r>
            <a:r>
              <a:rPr sz="2250" spc="-40" dirty="0">
                <a:latin typeface="Arial"/>
                <a:cs typeface="Arial"/>
              </a:rPr>
              <a:t>event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goers.</a:t>
            </a:r>
            <a:endParaRPr sz="2250">
              <a:latin typeface="Arial"/>
              <a:cs typeface="Arial"/>
            </a:endParaRPr>
          </a:p>
          <a:p>
            <a:pPr marL="393065" marR="203200">
              <a:lnSpc>
                <a:spcPct val="108300"/>
              </a:lnSpc>
              <a:spcBef>
                <a:spcPts val="900"/>
              </a:spcBef>
            </a:pPr>
            <a:r>
              <a:rPr sz="2250" spc="-20" dirty="0">
                <a:latin typeface="Arial"/>
                <a:cs typeface="Arial"/>
              </a:rPr>
              <a:t>Therefore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person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attends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190 </a:t>
            </a:r>
            <a:r>
              <a:rPr sz="2250" spc="-60" dirty="0">
                <a:latin typeface="Arial"/>
                <a:cs typeface="Arial"/>
              </a:rPr>
              <a:t>events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10%.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81874" y="2200272"/>
            <a:ext cx="5419725" cy="333375"/>
            <a:chOff x="7381874" y="2200272"/>
            <a:chExt cx="5419725" cy="333375"/>
          </a:xfrm>
        </p:grpSpPr>
        <p:sp>
          <p:nvSpPr>
            <p:cNvPr id="15" name="object 15"/>
            <p:cNvSpPr/>
            <p:nvPr/>
          </p:nvSpPr>
          <p:spPr>
            <a:xfrm>
              <a:off x="7386636" y="2205034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5381282" y="323845"/>
                  </a:moveTo>
                  <a:lnTo>
                    <a:pt x="28916" y="323845"/>
                  </a:lnTo>
                  <a:lnTo>
                    <a:pt x="24664" y="322994"/>
                  </a:lnTo>
                  <a:lnTo>
                    <a:pt x="0" y="294926"/>
                  </a:lnTo>
                  <a:lnTo>
                    <a:pt x="0" y="290512"/>
                  </a:lnTo>
                  <a:lnTo>
                    <a:pt x="0" y="28914"/>
                  </a:lnTo>
                  <a:lnTo>
                    <a:pt x="28916" y="0"/>
                  </a:lnTo>
                  <a:lnTo>
                    <a:pt x="5381282" y="0"/>
                  </a:lnTo>
                  <a:lnTo>
                    <a:pt x="5410198" y="28914"/>
                  </a:lnTo>
                  <a:lnTo>
                    <a:pt x="5410198" y="294926"/>
                  </a:lnTo>
                  <a:lnTo>
                    <a:pt x="5385535" y="322994"/>
                  </a:lnTo>
                  <a:lnTo>
                    <a:pt x="5381282" y="32384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86636" y="2205034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0" y="290512"/>
                  </a:moveTo>
                  <a:lnTo>
                    <a:pt x="0" y="33337"/>
                  </a:lnTo>
                  <a:lnTo>
                    <a:pt x="0" y="28914"/>
                  </a:lnTo>
                  <a:lnTo>
                    <a:pt x="845" y="24659"/>
                  </a:lnTo>
                  <a:lnTo>
                    <a:pt x="2537" y="20575"/>
                  </a:lnTo>
                  <a:lnTo>
                    <a:pt x="4229" y="16487"/>
                  </a:lnTo>
                  <a:lnTo>
                    <a:pt x="6638" y="12882"/>
                  </a:lnTo>
                  <a:lnTo>
                    <a:pt x="9764" y="9762"/>
                  </a:lnTo>
                  <a:lnTo>
                    <a:pt x="12890" y="6632"/>
                  </a:lnTo>
                  <a:lnTo>
                    <a:pt x="16496" y="4223"/>
                  </a:lnTo>
                  <a:lnTo>
                    <a:pt x="20580" y="2534"/>
                  </a:lnTo>
                  <a:lnTo>
                    <a:pt x="24664" y="846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376862" y="0"/>
                  </a:lnTo>
                  <a:lnTo>
                    <a:pt x="5381282" y="0"/>
                  </a:lnTo>
                  <a:lnTo>
                    <a:pt x="5385535" y="846"/>
                  </a:lnTo>
                  <a:lnTo>
                    <a:pt x="5389620" y="2534"/>
                  </a:lnTo>
                  <a:lnTo>
                    <a:pt x="5393704" y="4223"/>
                  </a:lnTo>
                  <a:lnTo>
                    <a:pt x="5397309" y="6632"/>
                  </a:lnTo>
                  <a:lnTo>
                    <a:pt x="5400435" y="9762"/>
                  </a:lnTo>
                  <a:lnTo>
                    <a:pt x="5403561" y="12882"/>
                  </a:lnTo>
                  <a:lnTo>
                    <a:pt x="5405970" y="16487"/>
                  </a:lnTo>
                  <a:lnTo>
                    <a:pt x="5407661" y="20575"/>
                  </a:lnTo>
                  <a:lnTo>
                    <a:pt x="5409353" y="24659"/>
                  </a:lnTo>
                  <a:lnTo>
                    <a:pt x="5410198" y="28914"/>
                  </a:lnTo>
                  <a:lnTo>
                    <a:pt x="5410200" y="33337"/>
                  </a:lnTo>
                  <a:lnTo>
                    <a:pt x="5410200" y="290512"/>
                  </a:lnTo>
                  <a:lnTo>
                    <a:pt x="5410198" y="294926"/>
                  </a:lnTo>
                  <a:lnTo>
                    <a:pt x="5409353" y="299177"/>
                  </a:lnTo>
                  <a:lnTo>
                    <a:pt x="5407661" y="303260"/>
                  </a:lnTo>
                  <a:lnTo>
                    <a:pt x="5405970" y="307344"/>
                  </a:lnTo>
                  <a:lnTo>
                    <a:pt x="5376862" y="323849"/>
                  </a:lnTo>
                  <a:lnTo>
                    <a:pt x="33338" y="323849"/>
                  </a:lnTo>
                  <a:lnTo>
                    <a:pt x="845" y="299177"/>
                  </a:lnTo>
                  <a:lnTo>
                    <a:pt x="0" y="294926"/>
                  </a:lnTo>
                  <a:lnTo>
                    <a:pt x="0" y="290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1388" y="2209812"/>
              <a:ext cx="5400675" cy="314325"/>
            </a:xfrm>
            <a:custGeom>
              <a:avLst/>
              <a:gdLst/>
              <a:ahLst/>
              <a:cxnLst/>
              <a:rect l="l" t="t" r="r" b="b"/>
              <a:pathLst>
                <a:path w="5400675" h="314325">
                  <a:moveTo>
                    <a:pt x="5400675" y="20675"/>
                  </a:moveTo>
                  <a:lnTo>
                    <a:pt x="5397893" y="13944"/>
                  </a:lnTo>
                  <a:lnTo>
                    <a:pt x="5386730" y="2781"/>
                  </a:lnTo>
                  <a:lnTo>
                    <a:pt x="5379999" y="0"/>
                  </a:lnTo>
                  <a:lnTo>
                    <a:pt x="20688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293636"/>
                  </a:lnTo>
                  <a:lnTo>
                    <a:pt x="2794" y="300367"/>
                  </a:lnTo>
                  <a:lnTo>
                    <a:pt x="13957" y="311531"/>
                  </a:lnTo>
                  <a:lnTo>
                    <a:pt x="20688" y="314312"/>
                  </a:lnTo>
                  <a:lnTo>
                    <a:pt x="5379999" y="314312"/>
                  </a:lnTo>
                  <a:lnTo>
                    <a:pt x="5386730" y="311531"/>
                  </a:lnTo>
                  <a:lnTo>
                    <a:pt x="5397893" y="300367"/>
                  </a:lnTo>
                  <a:lnTo>
                    <a:pt x="5400675" y="293636"/>
                  </a:lnTo>
                  <a:lnTo>
                    <a:pt x="5400675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381874" y="6724646"/>
            <a:ext cx="5419725" cy="333375"/>
            <a:chOff x="7381874" y="6724646"/>
            <a:chExt cx="5419725" cy="333375"/>
          </a:xfrm>
        </p:grpSpPr>
        <p:sp>
          <p:nvSpPr>
            <p:cNvPr id="19" name="object 19"/>
            <p:cNvSpPr/>
            <p:nvPr/>
          </p:nvSpPr>
          <p:spPr>
            <a:xfrm>
              <a:off x="7386636" y="6729409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5381282" y="323845"/>
                  </a:moveTo>
                  <a:lnTo>
                    <a:pt x="28916" y="323845"/>
                  </a:lnTo>
                  <a:lnTo>
                    <a:pt x="24664" y="322998"/>
                  </a:lnTo>
                  <a:lnTo>
                    <a:pt x="0" y="294931"/>
                  </a:lnTo>
                  <a:lnTo>
                    <a:pt x="0" y="290512"/>
                  </a:lnTo>
                  <a:lnTo>
                    <a:pt x="0" y="28910"/>
                  </a:lnTo>
                  <a:lnTo>
                    <a:pt x="28916" y="0"/>
                  </a:lnTo>
                  <a:lnTo>
                    <a:pt x="5381282" y="0"/>
                  </a:lnTo>
                  <a:lnTo>
                    <a:pt x="5410198" y="28910"/>
                  </a:lnTo>
                  <a:lnTo>
                    <a:pt x="5410198" y="294931"/>
                  </a:lnTo>
                  <a:lnTo>
                    <a:pt x="5385535" y="322998"/>
                  </a:lnTo>
                  <a:lnTo>
                    <a:pt x="5381282" y="32384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6636" y="6729409"/>
              <a:ext cx="5410200" cy="323850"/>
            </a:xfrm>
            <a:custGeom>
              <a:avLst/>
              <a:gdLst/>
              <a:ahLst/>
              <a:cxnLst/>
              <a:rect l="l" t="t" r="r" b="b"/>
              <a:pathLst>
                <a:path w="5410200" h="323850">
                  <a:moveTo>
                    <a:pt x="0" y="290512"/>
                  </a:moveTo>
                  <a:lnTo>
                    <a:pt x="0" y="33337"/>
                  </a:lnTo>
                  <a:lnTo>
                    <a:pt x="0" y="28910"/>
                  </a:lnTo>
                  <a:lnTo>
                    <a:pt x="845" y="24649"/>
                  </a:lnTo>
                  <a:lnTo>
                    <a:pt x="2537" y="20561"/>
                  </a:lnTo>
                  <a:lnTo>
                    <a:pt x="4229" y="16483"/>
                  </a:lnTo>
                  <a:lnTo>
                    <a:pt x="6638" y="12878"/>
                  </a:lnTo>
                  <a:lnTo>
                    <a:pt x="9764" y="9757"/>
                  </a:lnTo>
                  <a:lnTo>
                    <a:pt x="12890" y="6632"/>
                  </a:lnTo>
                  <a:lnTo>
                    <a:pt x="16496" y="4223"/>
                  </a:lnTo>
                  <a:lnTo>
                    <a:pt x="20580" y="2529"/>
                  </a:lnTo>
                  <a:lnTo>
                    <a:pt x="24664" y="842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376862" y="0"/>
                  </a:lnTo>
                  <a:lnTo>
                    <a:pt x="5381282" y="0"/>
                  </a:lnTo>
                  <a:lnTo>
                    <a:pt x="5385535" y="842"/>
                  </a:lnTo>
                  <a:lnTo>
                    <a:pt x="5389620" y="2529"/>
                  </a:lnTo>
                  <a:lnTo>
                    <a:pt x="5393704" y="4223"/>
                  </a:lnTo>
                  <a:lnTo>
                    <a:pt x="5397309" y="6632"/>
                  </a:lnTo>
                  <a:lnTo>
                    <a:pt x="5400435" y="9757"/>
                  </a:lnTo>
                  <a:lnTo>
                    <a:pt x="5403561" y="12878"/>
                  </a:lnTo>
                  <a:lnTo>
                    <a:pt x="5410200" y="33337"/>
                  </a:lnTo>
                  <a:lnTo>
                    <a:pt x="5410200" y="290512"/>
                  </a:lnTo>
                  <a:lnTo>
                    <a:pt x="5389620" y="321301"/>
                  </a:lnTo>
                  <a:lnTo>
                    <a:pt x="5385535" y="322998"/>
                  </a:lnTo>
                  <a:lnTo>
                    <a:pt x="5381282" y="323845"/>
                  </a:lnTo>
                  <a:lnTo>
                    <a:pt x="5376862" y="323849"/>
                  </a:lnTo>
                  <a:lnTo>
                    <a:pt x="33338" y="323849"/>
                  </a:lnTo>
                  <a:lnTo>
                    <a:pt x="2537" y="303260"/>
                  </a:lnTo>
                  <a:lnTo>
                    <a:pt x="845" y="299182"/>
                  </a:lnTo>
                  <a:lnTo>
                    <a:pt x="0" y="294931"/>
                  </a:lnTo>
                  <a:lnTo>
                    <a:pt x="0" y="290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91388" y="6734187"/>
              <a:ext cx="5400675" cy="314325"/>
            </a:xfrm>
            <a:custGeom>
              <a:avLst/>
              <a:gdLst/>
              <a:ahLst/>
              <a:cxnLst/>
              <a:rect l="l" t="t" r="r" b="b"/>
              <a:pathLst>
                <a:path w="5400675" h="314325">
                  <a:moveTo>
                    <a:pt x="5400675" y="20675"/>
                  </a:moveTo>
                  <a:lnTo>
                    <a:pt x="5397893" y="13944"/>
                  </a:lnTo>
                  <a:lnTo>
                    <a:pt x="5386730" y="2781"/>
                  </a:lnTo>
                  <a:lnTo>
                    <a:pt x="5379999" y="0"/>
                  </a:lnTo>
                  <a:lnTo>
                    <a:pt x="20688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293636"/>
                  </a:lnTo>
                  <a:lnTo>
                    <a:pt x="2794" y="300367"/>
                  </a:lnTo>
                  <a:lnTo>
                    <a:pt x="13957" y="311531"/>
                  </a:lnTo>
                  <a:lnTo>
                    <a:pt x="20688" y="314312"/>
                  </a:lnTo>
                  <a:lnTo>
                    <a:pt x="5379999" y="314312"/>
                  </a:lnTo>
                  <a:lnTo>
                    <a:pt x="5386730" y="311531"/>
                  </a:lnTo>
                  <a:lnTo>
                    <a:pt x="5397893" y="300367"/>
                  </a:lnTo>
                  <a:lnTo>
                    <a:pt x="5400675" y="293636"/>
                  </a:lnTo>
                  <a:lnTo>
                    <a:pt x="5400675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72300" y="6207124"/>
            <a:ext cx="52597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many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social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events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cut-</a:t>
            </a:r>
            <a:r>
              <a:rPr sz="2250" spc="40" dirty="0">
                <a:latin typeface="Arial"/>
                <a:cs typeface="Arial"/>
              </a:rPr>
              <a:t>off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5%?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0007" y="2239962"/>
            <a:ext cx="35693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4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qnorm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p</a:t>
            </a:r>
            <a:r>
              <a:rPr sz="1200" spc="8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8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0.9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8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200" spc="8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8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127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8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200" spc="8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8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25" dirty="0">
                <a:solidFill>
                  <a:srgbClr val="AC0000"/>
                </a:solidFill>
                <a:latin typeface="Monaco"/>
                <a:cs typeface="Monaco"/>
              </a:rPr>
              <a:t>40</a:t>
            </a:r>
            <a:r>
              <a:rPr sz="1200" spc="-25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6636" y="2533647"/>
            <a:ext cx="5410200" cy="3429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178.2621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7080" y="3060501"/>
            <a:ext cx="5001517" cy="242976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600007" y="6764337"/>
            <a:ext cx="51727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sz="1200" spc="-50" dirty="0">
                <a:solidFill>
                  <a:srgbClr val="AAAAAA"/>
                </a:solidFill>
                <a:latin typeface="Monaco"/>
                <a:cs typeface="Monaco"/>
                <a:hlinkClick r:id="rId4"/>
              </a:rPr>
              <a:t>1</a:t>
            </a:r>
            <a:r>
              <a:rPr sz="1200" dirty="0">
                <a:solidFill>
                  <a:srgbClr val="AAAAAA"/>
                </a:solidFill>
                <a:latin typeface="Monaco"/>
                <a:cs typeface="Monaco"/>
              </a:rPr>
              <a:t>	</a:t>
            </a:r>
            <a:r>
              <a:rPr sz="1200" dirty="0">
                <a:solidFill>
                  <a:srgbClr val="4658AB"/>
                </a:solidFill>
                <a:latin typeface="Monaco"/>
                <a:cs typeface="Monaco"/>
              </a:rPr>
              <a:t>qnorm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p</a:t>
            </a:r>
            <a:r>
              <a:rPr sz="1200" spc="9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9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0.05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9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mean</a:t>
            </a:r>
            <a:r>
              <a:rPr sz="1200" spc="10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9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127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9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sd</a:t>
            </a:r>
            <a:r>
              <a:rPr sz="1200" spc="10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9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AC0000"/>
                </a:solidFill>
                <a:latin typeface="Monaco"/>
                <a:cs typeface="Monaco"/>
              </a:rPr>
              <a:t>40</a:t>
            </a:r>
            <a:r>
              <a:rPr sz="120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200" spc="9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200" spc="10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200" spc="9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200" spc="-25" dirty="0">
                <a:solidFill>
                  <a:srgbClr val="8F5801"/>
                </a:solidFill>
                <a:latin typeface="Monaco"/>
                <a:cs typeface="Monaco"/>
              </a:rPr>
              <a:t>FA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6847" y="7058021"/>
            <a:ext cx="5410200" cy="34290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Monaco"/>
                <a:cs typeface="Monaco"/>
              </a:rPr>
              <a:t>[1]</a:t>
            </a:r>
            <a:r>
              <a:rPr sz="1200" spc="80" dirty="0">
                <a:latin typeface="Monaco"/>
                <a:cs typeface="Monaco"/>
              </a:rPr>
              <a:t> </a:t>
            </a:r>
            <a:r>
              <a:rPr sz="1200" spc="-10" dirty="0">
                <a:latin typeface="Monaco"/>
                <a:cs typeface="Monaco"/>
              </a:rPr>
              <a:t>192.7941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78234" y="72263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PollEverywhere: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49350"/>
            <a:ext cx="519747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70" dirty="0">
                <a:latin typeface="Arial"/>
                <a:cs typeface="Arial"/>
              </a:rPr>
              <a:t>Let’s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probability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2671989"/>
            <a:ext cx="6844665" cy="152273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50" spc="-40" dirty="0">
                <a:latin typeface="Arial"/>
                <a:cs typeface="Arial"/>
              </a:rPr>
              <a:t>Link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tree: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5250" b="1" spc="-130" dirty="0">
                <a:solidFill>
                  <a:srgbClr val="00A225"/>
                </a:solidFill>
                <a:latin typeface="Arial"/>
                <a:cs typeface="Arial"/>
                <a:hlinkClick r:id="rId2"/>
              </a:rPr>
              <a:t>linktr.ee/analysingdata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575" y="1504949"/>
            <a:ext cx="3524249" cy="3524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5498"/>
            <a:ext cx="12209145" cy="17767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00" dirty="0"/>
              <a:t>Let’s</a:t>
            </a:r>
            <a:r>
              <a:rPr spc="-254" dirty="0"/>
              <a:t> </a:t>
            </a:r>
            <a:r>
              <a:rPr spc="-110" dirty="0"/>
              <a:t>practice</a:t>
            </a:r>
            <a:r>
              <a:rPr spc="-250" dirty="0"/>
              <a:t> </a:t>
            </a:r>
            <a:r>
              <a:rPr spc="-25" dirty="0"/>
              <a:t>(1)</a:t>
            </a:r>
          </a:p>
          <a:p>
            <a:pPr marL="12700" marR="5080">
              <a:lnSpc>
                <a:spcPct val="125000"/>
              </a:lnSpc>
              <a:spcBef>
                <a:spcPts val="630"/>
              </a:spcBef>
            </a:pPr>
            <a:r>
              <a:rPr sz="2250" spc="-100" dirty="0"/>
              <a:t>Example</a:t>
            </a:r>
            <a:r>
              <a:rPr sz="2250" spc="-160" dirty="0"/>
              <a:t> </a:t>
            </a:r>
            <a:r>
              <a:rPr sz="2250" spc="-60" dirty="0"/>
              <a:t>1:</a:t>
            </a:r>
            <a:r>
              <a:rPr sz="2250" spc="-155" dirty="0"/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Average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individual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drinks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730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cups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coffee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year.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Jennifer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drinks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50" dirty="0">
                <a:solidFill>
                  <a:srgbClr val="000000"/>
                </a:solidFill>
                <a:latin typeface="Arial"/>
                <a:cs typeface="Arial"/>
              </a:rPr>
              <a:t>1100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95" dirty="0">
                <a:solidFill>
                  <a:srgbClr val="000000"/>
                </a:solidFill>
                <a:latin typeface="Arial"/>
                <a:cs typeface="Arial"/>
              </a:rPr>
              <a:t>cups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coffee per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year.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Jennifer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top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25" dirty="0">
                <a:solidFill>
                  <a:srgbClr val="000000"/>
                </a:solidFill>
                <a:latin typeface="Arial"/>
                <a:cs typeface="Arial"/>
              </a:rPr>
              <a:t>5%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(shaded)?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219325"/>
            <a:ext cx="8948737" cy="4319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2997</Words>
  <Application>Microsoft Macintosh PowerPoint</Application>
  <PresentationFormat>Custom</PresentationFormat>
  <Paragraphs>339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Apple Color Emoji</vt:lpstr>
      <vt:lpstr>Arial</vt:lpstr>
      <vt:lpstr>Arial-BoldItalicMT</vt:lpstr>
      <vt:lpstr>inherit</vt:lpstr>
      <vt:lpstr>Monaco</vt:lpstr>
      <vt:lpstr>STIX Two Math</vt:lpstr>
      <vt:lpstr>Times New Roman</vt:lpstr>
      <vt:lpstr>Office Theme</vt:lpstr>
      <vt:lpstr>Uncertainty, standard errors and confidence intervals Dr. Martina Sladekova</vt:lpstr>
      <vt:lpstr>PowerPoint Presentation</vt:lpstr>
      <vt:lpstr>linktr.ee/analysingdata</vt:lpstr>
      <vt:lpstr>Recap</vt:lpstr>
      <vt:lpstr>Recap</vt:lpstr>
      <vt:lpstr>Recap</vt:lpstr>
      <vt:lpstr>Recap</vt:lpstr>
      <vt:lpstr>PollEverywhere:</vt:lpstr>
      <vt:lpstr>Let’s practice (1) Example 1: Average individual drinks 730 cups of coffee per year. Jennifer drinks 1100 cups of coffee per year. Is Jennifer in top 5% of the distribution (shaded)?</vt:lpstr>
      <vt:lpstr>Let’s practice (1) Example 1: Average individual drinks 730 cups of coffee per year. Jennifer drinks 1100 cups of coffee per year. Is Jennifer in top 5% of the distribution (shaded)?</vt:lpstr>
      <vt:lpstr>Let’s practice (2) Example 2: A critical value for the bottom 5% on an anxiety scale is 7.08. A study participant receives a score of 8. Are they in the bottom 5%?</vt:lpstr>
      <vt:lpstr>Let’s practice (2) Example 2: A critical value for the bottom 5% on an anxiety scale is 7.08. A study participant receives a score of 8. Are they in the bottom 5%?</vt:lpstr>
      <vt:lpstr>Today</vt:lpstr>
      <vt:lpstr>Where are we?</vt:lpstr>
      <vt:lpstr>Uncertainty in estimation</vt:lpstr>
      <vt:lpstr>Samples and populations</vt:lpstr>
      <vt:lpstr>Samples and populations</vt:lpstr>
      <vt:lpstr>Samples and populations</vt:lpstr>
      <vt:lpstr>Samples and populations</vt:lpstr>
      <vt:lpstr>Parameter estimates</vt:lpstr>
      <vt:lpstr>Parameter estimates</vt:lpstr>
      <vt:lpstr>Parameter estimates</vt:lpstr>
      <vt:lpstr>Today’s example</vt:lpstr>
      <vt:lpstr>Doomscrolling poll</vt:lpstr>
      <vt:lpstr>PowerPoint Presentation</vt:lpstr>
      <vt:lpstr>Uncertainty in research and estimation</vt:lpstr>
      <vt:lpstr>Uncertainty in research and estimation</vt:lpstr>
      <vt:lpstr>Sampling distributions</vt:lpstr>
      <vt:lpstr>The Central Limit Theorem</vt:lpstr>
      <vt:lpstr>The Central Limit Theorem</vt:lpstr>
      <vt:lpstr>The Central Limit Theorem</vt:lpstr>
      <vt:lpstr>📌Attendance pin🧷</vt:lpstr>
      <vt:lpstr>Standard error</vt:lpstr>
      <vt:lpstr>Normal distribution - what we already know</vt:lpstr>
      <vt:lpstr>Normal sampling distribution</vt:lpstr>
      <vt:lpstr>Normal sampling distribution</vt:lpstr>
      <vt:lpstr>Normal sampling distribution</vt:lpstr>
      <vt:lpstr>Standard error</vt:lpstr>
      <vt:lpstr>Estimating the standard error from the sample</vt:lpstr>
      <vt:lpstr>Estimating the standard error from the sample</vt:lpstr>
      <vt:lpstr>Estimating the standard error from the sample</vt:lpstr>
      <vt:lpstr>Confidence intervals</vt:lpstr>
      <vt:lpstr>Confidence intervals</vt:lpstr>
      <vt:lpstr>Confidence intervals</vt:lpstr>
      <vt:lpstr>Confidence intervals for small samples</vt:lpstr>
      <vt:lpstr>The t-distribution</vt:lpstr>
      <vt:lpstr>The t-distribution</vt:lpstr>
      <vt:lpstr>t-based confidence intervals:</vt:lpstr>
      <vt:lpstr>t-based confidence intervals</vt:lpstr>
      <vt:lpstr>t-based confidence intervals:</vt:lpstr>
      <vt:lpstr>Confidence intervals across samples</vt:lpstr>
      <vt:lpstr>Confidence intervals across samples</vt:lpstr>
      <vt:lpstr>How to interpret confidence intervals</vt:lpstr>
      <vt:lpstr>Researchers (mis)interpreting confidence intervals</vt:lpstr>
      <vt:lpstr>How *not* to interpret confidence intervals</vt:lpstr>
      <vt:lpstr>How to interpret confidence intervals</vt:lpstr>
      <vt:lpstr>The bigger picture…</vt:lpstr>
      <vt:lpstr>Summary</vt:lpstr>
      <vt:lpstr>Next week: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quarto-input40a2fa85c74215e0</dc:title>
  <cp:lastModifiedBy>Martina Sladekova</cp:lastModifiedBy>
  <cp:revision>1</cp:revision>
  <dcterms:created xsi:type="dcterms:W3CDTF">2025-02-11T10:56:25Z</dcterms:created>
  <dcterms:modified xsi:type="dcterms:W3CDTF">2025-02-11T10:59:15Z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2025-02-11T00:00:00Z</vt:filetime>
  </property>
  <property fmtid="{D5CDD505-2E9C-101B-9397-08002B2CF9AE}" pid="3" name="Creator">
    <vt:lpwstr>Mozilla/5.0 (Macintosh; Intel Mac OS X 10_15_7) AppleWebKit/537.36 (KHTML, like Gecko) Chrome/128.0.0.0 Safari/537.36</vt:lpwstr>
  </property>
  <property fmtid="{D5CDD505-2E9C-101B-9397-08002B2CF9AE}" pid="4" name="LastSaved">
    <vt:filetime>2025-02-11T00:00:00Z</vt:filetime>
  </property>
  <property fmtid="{D5CDD505-2E9C-101B-9397-08002B2CF9AE}" pid="5" name="Producer">
    <vt:lpwstr>Skia/PDF m128</vt:lpwstr>
  </property>
</Properties>
</file>