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nvas.sussex.ac.uk/courses/23036/pages/week-7"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brand.ly/hybrid_ds" TargetMode="External" /><Relationship Id="rId3" Type="http://schemas.openxmlformats.org/officeDocument/2006/relationships/hyperlink" Target="https://rebrand.ly/gpt_uni" TargetMode="External" /><Relationship Id="rId4" Type="http://schemas.openxmlformats.org/officeDocument/2006/relationships/hyperlink" Target="https://student.sussex.ac.uk/experience/education-awards" TargetMode="External" /><Relationship Id="rId5" Type="http://schemas.openxmlformats.org/officeDocument/2006/relationships/hyperlink" Target="https://canvas.sussex.ac.uk/courses/27531/quizzes/44849"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anvas.sussex.ac.uk/courses/27531/pages/take-away-paper-information?wrap=1"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apa.org/pubs/journals/releases/abn-abn0000410.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ylervigen.com/spurious-correlations" TargetMode="External" /><Relationship Id="rId3" Type="http://schemas.openxmlformats.org/officeDocument/2006/relationships/hyperlink" Target="http://guessthecorrelation.com/" TargetMode="Externa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brand.ly/hybrid_ds" TargetMode="External" /><Relationship Id="rId3" Type="http://schemas.openxmlformats.org/officeDocument/2006/relationships/hyperlink" Target="https://rebrand.ly/gpt_uni" TargetMode="External" /><Relationship Id="rId4" Type="http://schemas.openxmlformats.org/officeDocument/2006/relationships/hyperlink" Target="https://canvas.sussex.ac.uk/courses/27531/quizzes/44849" TargetMode="External" /><Relationship Id="rId5" Type="http://schemas.openxmlformats.org/officeDocument/2006/relationships/hyperlink" Target="https://student.sussex.ac.uk/experience/education-awards" TargetMode="External" /><Relationship Id="rId6" Type="http://schemas.openxmlformats.org/officeDocument/2006/relationships/hyperlink" Target="https://canvas.sussex.ac.uk/courses/23004/pages/take-away-paper-information" TargetMode="Externa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Correlation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06</a:t>
            </a:r>
            <a:br/>
            <a:br/>
            <a:r>
              <a:rPr/>
              <a:t>Jennifer Mankin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Putting the Co in Covariance</a:t>
            </a:r>
          </a:p>
        </p:txBody>
      </p:sp>
      <p:sp>
        <p:nvSpPr>
          <p:cNvPr id="3" name="Content Placeholder 2"/>
          <p:cNvSpPr>
            <a:spLocks noGrp="1"/>
          </p:cNvSpPr>
          <p:nvPr>
            <p:ph idx="1"/>
          </p:nvPr>
        </p:nvSpPr>
        <p:spPr/>
        <p:txBody>
          <a:bodyPr/>
          <a:lstStyle/>
          <a:p>
            <a:pPr lvl="0"/>
            <a:r>
              <a:rPr/>
              <a:t>Variance should be familiar already!</a:t>
            </a:r>
          </a:p>
          <a:p>
            <a:pPr lvl="1"/>
            <a:r>
              <a:rPr/>
              <a:t>Check out </a:t>
            </a:r>
            <a:r>
              <a:rPr>
                <a:hlinkClick r:id="rId2"/>
              </a:rPr>
              <a:t>PAAS Lecture 7</a:t>
            </a:r>
            <a:r>
              <a:rPr/>
              <a:t> for a refresher</a:t>
            </a:r>
          </a:p>
          <a:p>
            <a:pPr lvl="0"/>
            <a:r>
              <a:rPr b="1"/>
              <a:t>Co</a:t>
            </a:r>
            <a:r>
              <a:rPr/>
              <a:t>variance (“co” = with) is a similar idea - and calculated in a similar way</a:t>
            </a:r>
          </a:p>
          <a:p>
            <a:pPr lvl="0" indent="0" marL="0">
              <a:buNone/>
            </a:pPr>
            <a:r>
              <a:rPr/>
              <a:t>. .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Vocabulary: Variance</a:t>
                </a:r>
              </a:p>
              <a:p>
                <a:pPr lvl="0" indent="0" marL="1270000">
                  <a:buNone/>
                </a:pPr>
                <a:r>
                  <a:rPr sz="2000"/>
                  <a:t>How much scores deviate from the mean, on average</a:t>
                </a:r>
              </a:p>
              <a:p>
                <a:pPr lvl="0" indent="0" marL="1270000">
                  <a:buNone/>
                </a:pPr>
                <a:r>
                  <a:rPr sz="2000"/>
                  <a:t>Calculate how far each data point is from the mean of </a:t>
                </a:r>
                <a:r>
                  <a:rPr sz="2000" i="1"/>
                  <a:t>x</a:t>
                </a:r>
                <a:r>
                  <a:rPr sz="2000"/>
                  <a:t>, </a:t>
                </a:r>
                <a:r>
                  <a:rPr sz="2000" b="1"/>
                  <a:t>multiply the deviations by themselves</a:t>
                </a:r>
                <a:r>
                  <a:rPr sz="2000"/>
                  <a:t> (i.e. square them), add them all together, divide by </a:t>
                </a:r>
                <a:r>
                  <a:rPr sz="2000" i="1"/>
                  <a:t>N</a:t>
                </a:r>
                <a:r>
                  <a:rPr sz="2000"/>
                  <a:t> - 1</a:t>
                </a:r>
              </a:p>
              <a:p>
                <a:pPr lvl="0" indent="0" marL="1270000">
                  <a:buNone/>
                </a:pPr>
                <a14:m>
                  <m:oMathPara xmlns:m="http://schemas.openxmlformats.org/officeDocument/2006/math">
                    <m:oMathParaPr>
                      <m:jc m:val="center"/>
                    </m:oMathParaPr>
                    <m:oMath>
                      <m:r>
                        <m:rPr>
                          <m:nor/>
                          <m:sty m:val="p"/>
                        </m:rPr>
                        <m:t>variance</m:t>
                      </m:r>
                      <m:r>
                        <m:rPr>
                          <m:sty m:val="p"/>
                        </m:rPr>
                        <m:t>=</m:t>
                      </m:r>
                      <m:sSup>
                        <m:e>
                          <m:r>
                            <m:t>s</m:t>
                          </m:r>
                        </m:e>
                        <m:sup>
                          <m:r>
                            <m:t>2</m:t>
                          </m:r>
                        </m:sup>
                      </m:sSup>
                      <m:r>
                        <m:rPr>
                          <m:sty m:val="p"/>
                        </m:rPr>
                        <m:t>=</m:t>
                      </m:r>
                      <m:f>
                        <m:fPr>
                          <m:type m:val="bar"/>
                        </m:fPr>
                        <m:num>
                          <m:nary>
                            <m:naryPr>
                              <m:chr m:val="∑"/>
                              <m:limLoc m:val="subSup"/>
                              <m:subHide m:val="off"/>
                              <m:supHide m:val="off"/>
                            </m:naryPr>
                            <m:sub>
                              <m:r>
                                <m:t>i</m:t>
                              </m:r>
                              <m:r>
                                <m:rPr>
                                  <m:sty m:val="p"/>
                                </m:rPr>
                                <m:t>=</m:t>
                              </m:r>
                              <m:r>
                                <m:t>1</m:t>
                              </m:r>
                            </m:sub>
                            <m:sup>
                              <m:r>
                                <m:t>n</m:t>
                              </m:r>
                            </m:sup>
                            <m:e>
                              <m:d>
                                <m:dPr>
                                  <m:begChr m:val="("/>
                                  <m:endChr m:val=")"/>
                                  <m:sepChr m:val=""/>
                                  <m:grow/>
                                </m:dPr>
                                <m:e>
                                  <m:sSub>
                                    <m:e>
                                      <m:r>
                                        <m:t>x</m:t>
                                      </m:r>
                                    </m:e>
                                    <m:sub>
                                      <m:r>
                                        <m:t>i</m:t>
                                      </m:r>
                                    </m:sub>
                                  </m:sSub>
                                  <m:r>
                                    <m:rPr>
                                      <m:sty m:val="p"/>
                                    </m:rPr>
                                    <m:t>−</m:t>
                                  </m:r>
                                  <m:acc>
                                    <m:accPr>
                                      <m:chr m:val="‾"/>
                                    </m:accPr>
                                    <m:e>
                                      <m:sSub>
                                        <m:e>
                                          <m:r>
                                            <m:t>x</m:t>
                                          </m:r>
                                        </m:e>
                                        <m:sub>
                                          <m:r>
                                            <m:t>i</m:t>
                                          </m:r>
                                        </m:sub>
                                      </m:sSub>
                                    </m:e>
                                  </m:acc>
                                </m:e>
                              </m:d>
                              <m:d>
                                <m:dPr>
                                  <m:begChr m:val="("/>
                                  <m:endChr m:val=")"/>
                                  <m:sepChr m:val=""/>
                                  <m:grow/>
                                </m:dPr>
                                <m:e>
                                  <m:sSub>
                                    <m:e>
                                      <m:r>
                                        <m:t>x</m:t>
                                      </m:r>
                                    </m:e>
                                    <m:sub>
                                      <m:r>
                                        <m:t>i</m:t>
                                      </m:r>
                                    </m:sub>
                                  </m:sSub>
                                  <m:r>
                                    <m:rPr>
                                      <m:sty m:val="p"/>
                                    </m:rPr>
                                    <m:t>−</m:t>
                                  </m:r>
                                  <m:acc>
                                    <m:accPr>
                                      <m:chr m:val="‾"/>
                                    </m:accPr>
                                    <m:e>
                                      <m:sSub>
                                        <m:e>
                                          <m:r>
                                            <m:t>x</m:t>
                                          </m:r>
                                        </m:e>
                                        <m:sub>
                                          <m:r>
                                            <m:t>i</m:t>
                                          </m:r>
                                        </m:sub>
                                      </m:sSub>
                                    </m:e>
                                  </m:acc>
                                </m:e>
                              </m:d>
                            </m:e>
                          </m:nary>
                        </m:num>
                        <m:den>
                          <m:r>
                            <m:t>N</m:t>
                          </m:r>
                          <m:r>
                            <m:rPr>
                              <m:sty m:val="p"/>
                            </m:rPr>
                            <m:t>−</m:t>
                          </m:r>
                          <m:r>
                            <m:t>1</m:t>
                          </m:r>
                        </m:den>
                      </m:f>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Vocabulary: Covariance</a:t>
                </a:r>
              </a:p>
              <a:p>
                <a:pPr lvl="0" indent="0" marL="1270000">
                  <a:buNone/>
                </a:pPr>
                <a:r>
                  <a:rPr sz="2000"/>
                  <a:t>How much pairs of scores deviate from their (respective) means in the same way, on average</a:t>
                </a:r>
              </a:p>
              <a:p>
                <a:pPr lvl="0" indent="0" marL="1270000">
                  <a:buNone/>
                </a:pPr>
                <a:r>
                  <a:rPr sz="2000"/>
                  <a:t>Calculate how far each data point is from the mean for both </a:t>
                </a:r>
                <a:r>
                  <a:rPr sz="2000" i="1"/>
                  <a:t>x</a:t>
                </a:r>
                <a:r>
                  <a:rPr sz="2000"/>
                  <a:t> and </a:t>
                </a:r>
                <a:r>
                  <a:rPr sz="2000" i="1"/>
                  <a:t>y</a:t>
                </a:r>
                <a:r>
                  <a:rPr sz="2000"/>
                  <a:t>, </a:t>
                </a:r>
                <a:r>
                  <a:rPr sz="2000" b="1"/>
                  <a:t>multiply them together</a:t>
                </a:r>
                <a:r>
                  <a:rPr sz="2000"/>
                  <a:t>, add all those together, divide by </a:t>
                </a:r>
                <a:r>
                  <a:rPr sz="2000" i="1"/>
                  <a:t>N</a:t>
                </a:r>
                <a:r>
                  <a:rPr sz="2000"/>
                  <a:t> - 1</a:t>
                </a:r>
              </a:p>
              <a:p>
                <a:pPr lvl="0" indent="0" marL="1270000">
                  <a:buNone/>
                </a:pPr>
                <a14:m>
                  <m:oMathPara xmlns:m="http://schemas.openxmlformats.org/officeDocument/2006/math">
                    <m:oMathParaPr>
                      <m:jc m:val="center"/>
                    </m:oMathParaPr>
                    <m:oMath>
                      <m:sSub>
                        <m:e>
                          <m:r>
                            <m:rPr>
                              <m:nor/>
                              <m:sty m:val="p"/>
                            </m:rPr>
                            <m:t>covariance</m:t>
                          </m:r>
                        </m:e>
                        <m:sub>
                          <m:r>
                            <m:t>x</m:t>
                          </m:r>
                          <m:r>
                            <m:t>y</m:t>
                          </m:r>
                        </m:sub>
                      </m:sSub>
                      <m:r>
                        <m:rPr>
                          <m:sty m:val="p"/>
                        </m:rPr>
                        <m:t>=</m:t>
                      </m:r>
                      <m:f>
                        <m:fPr>
                          <m:type m:val="bar"/>
                        </m:fPr>
                        <m:num>
                          <m:nary>
                            <m:naryPr>
                              <m:chr m:val="∑"/>
                              <m:limLoc m:val="subSup"/>
                              <m:subHide m:val="off"/>
                              <m:supHide m:val="off"/>
                            </m:naryPr>
                            <m:sub>
                              <m:r>
                                <m:t>i</m:t>
                              </m:r>
                              <m:r>
                                <m:rPr>
                                  <m:sty m:val="p"/>
                                </m:rPr>
                                <m:t>=</m:t>
                              </m:r>
                              <m:r>
                                <m:t>1</m:t>
                              </m:r>
                            </m:sub>
                            <m:sup>
                              <m:r>
                                <m:t>n</m:t>
                              </m:r>
                            </m:sup>
                            <m:e>
                              <m:d>
                                <m:dPr>
                                  <m:begChr m:val="("/>
                                  <m:endChr m:val=")"/>
                                  <m:sepChr m:val=""/>
                                  <m:grow/>
                                </m:dPr>
                                <m:e>
                                  <m:sSub>
                                    <m:e>
                                      <m:r>
                                        <m:t>x</m:t>
                                      </m:r>
                                    </m:e>
                                    <m:sub>
                                      <m:r>
                                        <m:t>i</m:t>
                                      </m:r>
                                    </m:sub>
                                  </m:sSub>
                                  <m:r>
                                    <m:rPr>
                                      <m:sty m:val="p"/>
                                    </m:rPr>
                                    <m:t>−</m:t>
                                  </m:r>
                                  <m:acc>
                                    <m:accPr>
                                      <m:chr m:val="‾"/>
                                    </m:accPr>
                                    <m:e>
                                      <m:sSub>
                                        <m:e>
                                          <m:r>
                                            <m:t>x</m:t>
                                          </m:r>
                                        </m:e>
                                        <m:sub>
                                          <m:r>
                                            <m:t>i</m:t>
                                          </m:r>
                                        </m:sub>
                                      </m:sSub>
                                    </m:e>
                                  </m:acc>
                                </m:e>
                              </m:d>
                              <m:d>
                                <m:dPr>
                                  <m:begChr m:val="("/>
                                  <m:endChr m:val=")"/>
                                  <m:sepChr m:val=""/>
                                  <m:grow/>
                                </m:dPr>
                                <m:e>
                                  <m:sSub>
                                    <m:e>
                                      <m:r>
                                        <m:t>y</m:t>
                                      </m:r>
                                    </m:e>
                                    <m:sub>
                                      <m:r>
                                        <m:t>i</m:t>
                                      </m:r>
                                    </m:sub>
                                  </m:sSub>
                                  <m:r>
                                    <m:rPr>
                                      <m:sty m:val="p"/>
                                    </m:rPr>
                                    <m:t>−</m:t>
                                  </m:r>
                                  <m:acc>
                                    <m:accPr>
                                      <m:chr m:val="‾"/>
                                    </m:accPr>
                                    <m:e>
                                      <m:sSub>
                                        <m:e>
                                          <m:r>
                                            <m:t>y</m:t>
                                          </m:r>
                                        </m:e>
                                        <m:sub>
                                          <m:r>
                                            <m:t>i</m:t>
                                          </m:r>
                                        </m:sub>
                                      </m:sSub>
                                    </m:e>
                                  </m:acc>
                                </m:e>
                              </m:d>
                            </m:e>
                          </m:nary>
                        </m:num>
                        <m:den>
                          <m:r>
                            <m:t>N</m:t>
                          </m:r>
                          <m:r>
                            <m:rPr>
                              <m:sty m:val="p"/>
                            </m:rPr>
                            <m:t>−</m:t>
                          </m:r>
                          <m:r>
                            <m:t>1</m:t>
                          </m:r>
                        </m:den>
                      </m:f>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a:r>
              <a:rPr/>
              <a:t>Let’s look at an example to make this more concrete!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Gender and Sexuality Questionnaire</a:t>
            </a:r>
          </a:p>
        </p:txBody>
      </p:sp>
      <p:sp>
        <p:nvSpPr>
          <p:cNvPr id="3" name="Content Placeholder 2"/>
          <p:cNvSpPr>
            <a:spLocks noGrp="1"/>
          </p:cNvSpPr>
          <p:nvPr>
            <p:ph idx="1"/>
          </p:nvPr>
        </p:nvSpPr>
        <p:spPr/>
        <p:txBody>
          <a:bodyPr/>
          <a:lstStyle/>
          <a:p>
            <a:pPr lvl="0"/>
            <a:r>
              <a:rPr/>
              <a:t>Psychology very frequently collects gender as a variable</a:t>
            </a:r>
          </a:p>
          <a:p>
            <a:pPr lvl="1"/>
            <a:r>
              <a:rPr/>
              <a:t>Typically categorical, e.g. “woman”, “man”, “non-binary/third gender”</a:t>
            </a:r>
          </a:p>
          <a:p>
            <a:pPr lvl="0"/>
            <a:r>
              <a:rPr/>
              <a:t>Is this a useful way to categorise people?</a:t>
            </a:r>
          </a:p>
          <a:p>
            <a:pPr lvl="1"/>
            <a:r>
              <a:rPr/>
              <a:t>Do these discrete categories capture gender as people perceive it?</a:t>
            </a:r>
          </a:p>
          <a:p>
            <a:pPr lvl="0" indent="0" marL="0">
              <a:buNone/>
            </a:pPr>
            <a:r>
              <a:rPr/>
              <a:t>. . .</a:t>
            </a:r>
          </a:p>
          <a:p>
            <a:pPr lvl="0"/>
            <a:r>
              <a:rPr/>
              <a:t>Gender and Sexuality Questionnaire about gender and attraction</a:t>
            </a:r>
          </a:p>
          <a:p>
            <a:pPr lvl="1"/>
            <a:r>
              <a:rPr/>
              <a:t>Completed by two previous cohorts of Psychology first years</a:t>
            </a:r>
          </a:p>
          <a:p>
            <a:pPr lvl="0" indent="0" marL="0">
              <a:buNone/>
            </a:pPr>
            <a:r>
              <a:rPr/>
              <a:t>. . .</a:t>
            </a:r>
          </a:p>
          <a:p>
            <a:pPr lvl="0" indent="0" marL="1270000">
              <a:buNone/>
            </a:pPr>
            <a:r>
              <a:rPr sz="2000" b="1"/>
              <a:t>Research Question</a:t>
            </a:r>
          </a:p>
          <a:p>
            <a:pPr lvl="0" indent="0" marL="1270000">
              <a:buNone/>
            </a:pPr>
            <a:r>
              <a:rPr sz="2000"/>
              <a:t>Are femininity and masculinity actually dichotomous? What is the nature of the relationship between them?</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Visualisation: Gender Ratings</a:t>
            </a:r>
          </a:p>
        </p:txBody>
      </p:sp>
      <p:pic>
        <p:nvPicPr>
          <p:cNvPr descr="lecture_06_files/figure-pptx/fem_masc_plot-1.png" id="0" name="Picture 1"/>
          <p:cNvPicPr>
            <a:picLocks noGrp="1" noChangeAspect="1"/>
          </p:cNvPicPr>
          <p:nvPr/>
        </p:nvPicPr>
        <p:blipFill>
          <a:blip r:embed="rId2"/>
          <a:stretch>
            <a:fillRect/>
          </a:stretch>
        </p:blipFill>
        <p:spPr bwMode="auto">
          <a:xfrm>
            <a:off x="1689100" y="1193800"/>
            <a:ext cx="5765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Plot of ratings of femininity vs masculinity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a:t>
            </a:r>
            <a:r>
              <a:rPr i="1"/>
              <a:t>r</a:t>
            </a:r>
            <a:r>
              <a:rPr/>
              <a:t> Got To Do With It?</a:t>
            </a:r>
          </a:p>
        </p:txBody>
      </p:sp>
      <p:sp>
        <p:nvSpPr>
          <p:cNvPr id="3" name="Content Placeholder 2"/>
          <p:cNvSpPr>
            <a:spLocks noGrp="1"/>
          </p:cNvSpPr>
          <p:nvPr>
            <p:ph idx="1"/>
          </p:nvPr>
        </p:nvSpPr>
        <p:spPr/>
        <p:txBody>
          <a:bodyPr/>
          <a:lstStyle/>
          <a:p>
            <a:pPr lvl="0"/>
            <a:r>
              <a:rPr/>
              <a:t>People who rated their femininity high tended to rate their masculinity low, and vice versa</a:t>
            </a:r>
          </a:p>
          <a:p>
            <a:pPr lvl="0"/>
            <a:r>
              <a:rPr/>
              <a:t>We might like to know:</a:t>
            </a:r>
          </a:p>
          <a:p>
            <a:pPr lvl="1"/>
            <a:r>
              <a:rPr/>
              <a:t>What is the nature of this relationship?</a:t>
            </a:r>
          </a:p>
          <a:p>
            <a:pPr lvl="1"/>
            <a:r>
              <a:rPr/>
              <a:t>How strong is it? What direction does it go?</a:t>
            </a:r>
          </a:p>
          <a:p>
            <a:pPr lvl="1"/>
            <a:r>
              <a:rPr/>
              <a:t>Should we believe that it’s real (ie representative of people/first-year psychology students in general?)</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Covariance to Correlation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talked a moment ago about </a:t>
                </a:r>
                <a:r>
                  <a:rPr b="1"/>
                  <a:t>covariance</a:t>
                </a:r>
              </a:p>
              <a:p>
                <a:pPr lvl="1"/>
                <a:r>
                  <a:rPr/>
                  <a:t>How much pairs of scores deviate from their (respective) means in the same way, on average</a:t>
                </a:r>
              </a:p>
              <a:p>
                <a:pPr lvl="0" indent="0" marL="0">
                  <a:buNone/>
                </a:pPr>
                <a14:m>
                  <m:oMathPara xmlns:m="http://schemas.openxmlformats.org/officeDocument/2006/math">
                    <m:oMathParaPr>
                      <m:jc m:val="center"/>
                    </m:oMathParaPr>
                    <m:oMath>
                      <m:sSub>
                        <m:e>
                          <m:r>
                            <m:rPr>
                              <m:nor/>
                              <m:sty m:val="p"/>
                            </m:rPr>
                            <m:t>covariance</m:t>
                          </m:r>
                        </m:e>
                        <m:sub>
                          <m:r>
                            <m:t>x</m:t>
                          </m:r>
                          <m:r>
                            <m:t>y</m:t>
                          </m:r>
                        </m:sub>
                      </m:sSub>
                      <m:r>
                        <m:rPr>
                          <m:sty m:val="p"/>
                        </m:rPr>
                        <m:t>=</m:t>
                      </m:r>
                      <m:f>
                        <m:fPr>
                          <m:type m:val="bar"/>
                        </m:fPr>
                        <m:num>
                          <m:nary>
                            <m:naryPr>
                              <m:chr m:val="∑"/>
                              <m:limLoc m:val="subSup"/>
                              <m:subHide m:val="off"/>
                              <m:supHide m:val="off"/>
                            </m:naryPr>
                            <m:sub>
                              <m:r>
                                <m:t>i</m:t>
                              </m:r>
                              <m:r>
                                <m:rPr>
                                  <m:sty m:val="p"/>
                                </m:rPr>
                                <m:t>=</m:t>
                              </m:r>
                              <m:r>
                                <m:t>1</m:t>
                              </m:r>
                            </m:sub>
                            <m:sup>
                              <m:r>
                                <m:t>n</m:t>
                              </m:r>
                            </m:sup>
                            <m:e>
                              <m:d>
                                <m:dPr>
                                  <m:begChr m:val="("/>
                                  <m:endChr m:val=")"/>
                                  <m:sepChr m:val=""/>
                                  <m:grow/>
                                </m:dPr>
                                <m:e>
                                  <m:sSub>
                                    <m:e>
                                      <m:r>
                                        <m:t>x</m:t>
                                      </m:r>
                                    </m:e>
                                    <m:sub>
                                      <m:r>
                                        <m:t>i</m:t>
                                      </m:r>
                                    </m:sub>
                                  </m:sSub>
                                  <m:r>
                                    <m:rPr>
                                      <m:sty m:val="p"/>
                                    </m:rPr>
                                    <m:t>−</m:t>
                                  </m:r>
                                  <m:acc>
                                    <m:accPr>
                                      <m:chr m:val="‾"/>
                                    </m:accPr>
                                    <m:e>
                                      <m:sSub>
                                        <m:e>
                                          <m:r>
                                            <m:t>x</m:t>
                                          </m:r>
                                        </m:e>
                                        <m:sub>
                                          <m:r>
                                            <m:t>i</m:t>
                                          </m:r>
                                        </m:sub>
                                      </m:sSub>
                                    </m:e>
                                  </m:acc>
                                </m:e>
                              </m:d>
                              <m:d>
                                <m:dPr>
                                  <m:begChr m:val="("/>
                                  <m:endChr m:val=")"/>
                                  <m:sepChr m:val=""/>
                                  <m:grow/>
                                </m:dPr>
                                <m:e>
                                  <m:sSub>
                                    <m:e>
                                      <m:r>
                                        <m:t>y</m:t>
                                      </m:r>
                                    </m:e>
                                    <m:sub>
                                      <m:r>
                                        <m:t>i</m:t>
                                      </m:r>
                                    </m:sub>
                                  </m:sSub>
                                  <m:r>
                                    <m:rPr>
                                      <m:sty m:val="p"/>
                                    </m:rPr>
                                    <m:t>−</m:t>
                                  </m:r>
                                  <m:acc>
                                    <m:accPr>
                                      <m:chr m:val="‾"/>
                                    </m:accPr>
                                    <m:e>
                                      <m:sSub>
                                        <m:e>
                                          <m:r>
                                            <m:t>y</m:t>
                                          </m:r>
                                        </m:e>
                                        <m:sub>
                                          <m:r>
                                            <m:t>i</m:t>
                                          </m:r>
                                        </m:sub>
                                      </m:sSub>
                                    </m:e>
                                  </m:acc>
                                </m:e>
                              </m:d>
                            </m:e>
                          </m:nary>
                        </m:num>
                        <m:den>
                          <m:r>
                            <m:t>N</m:t>
                          </m:r>
                          <m:r>
                            <m:rPr>
                              <m:sty m:val="p"/>
                            </m:rPr>
                            <m:t>−</m:t>
                          </m:r>
                          <m:r>
                            <m:t>1</m:t>
                          </m:r>
                        </m:den>
                      </m:f>
                    </m:oMath>
                  </m:oMathPara>
                </a14:m>
              </a:p>
              <a:p>
                <a:pPr lvl="0"/>
                <a:r>
                  <a:rPr/>
                  <a:t>This is the </a:t>
                </a:r>
                <a:r>
                  <a:rPr b="1"/>
                  <a:t>signal</a:t>
                </a:r>
                <a:r>
                  <a:rPr/>
                  <a:t> - the effect or relationship of interest (sound familiar…??)</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a:t>
            </a:r>
            <a:r>
              <a:rPr i="1"/>
              <a:t>r</a:t>
            </a:r>
            <a:r>
              <a:rPr/>
              <a:t> Got to Do With 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Same problem as last week with the difference in the means</a:t>
                </a:r>
              </a:p>
              <a:p>
                <a:pPr lvl="1"/>
                <a:r>
                  <a:rPr/>
                  <a:t>Is the covariance big? Small? In comparison to what?</a:t>
                </a:r>
              </a:p>
              <a:p>
                <a:pPr lvl="0" indent="0" marL="0">
                  <a:buNone/>
                </a:pPr>
                <a:r>
                  <a:rPr/>
                  <a:t>. . .</a:t>
                </a:r>
              </a:p>
              <a:p>
                <a:pPr lvl="0"/>
                <a:r>
                  <a:rPr/>
                  <a:t>Let’s standardise by dividing by an estimate of the </a:t>
                </a:r>
                <a:r>
                  <a:rPr b="1"/>
                  <a:t>noise</a:t>
                </a:r>
              </a:p>
              <a:p>
                <a:pPr lvl="1"/>
                <a:r>
                  <a:rPr/>
                  <a:t>Here: the product of the two variables’ standard deviations</a:t>
                </a:r>
              </a:p>
              <a:p>
                <a:pPr lvl="0" indent="0" marL="0">
                  <a:buNone/>
                </a:pPr>
                <a:r>
                  <a:rPr/>
                  <a:t>. . .</a:t>
                </a:r>
              </a:p>
              <a:p>
                <a:pPr lvl="0" indent="0" marL="0">
                  <a:buNone/>
                </a:pPr>
                <a14:m>
                  <m:oMathPara xmlns:m="http://schemas.openxmlformats.org/officeDocument/2006/math">
                    <m:oMathParaPr>
                      <m:jc m:val="center"/>
                    </m:oMathParaPr>
                    <m:oMath>
                      <m:r>
                        <m:t>r</m:t>
                      </m:r>
                      <m:r>
                        <m:rPr>
                          <m:sty m:val="p"/>
                        </m:rPr>
                        <m:t>=</m:t>
                      </m:r>
                      <m:f>
                        <m:fPr>
                          <m:type m:val="bar"/>
                        </m:fPr>
                        <m:num>
                          <m:r>
                            <m:t>c</m:t>
                          </m:r>
                          <m:r>
                            <m:t>o</m:t>
                          </m:r>
                          <m:r>
                            <m:t>v</m:t>
                          </m:r>
                          <m:r>
                            <m:t>a</m:t>
                          </m:r>
                          <m:r>
                            <m:t>r</m:t>
                          </m:r>
                          <m:r>
                            <m:t>i</m:t>
                          </m:r>
                          <m:r>
                            <m:t>a</m:t>
                          </m:r>
                          <m:r>
                            <m:t>n</m:t>
                          </m:r>
                          <m:r>
                            <m:t>c</m:t>
                          </m:r>
                          <m:sSub>
                            <m:e>
                              <m:r>
                                <m:t>e</m:t>
                              </m:r>
                            </m:e>
                            <m:sub>
                              <m:r>
                                <m:t>x</m:t>
                              </m:r>
                              <m:r>
                                <m:t>y</m:t>
                              </m:r>
                            </m:sub>
                          </m:sSub>
                        </m:num>
                        <m:den>
                          <m:sSub>
                            <m:e>
                              <m:r>
                                <m:t>s</m:t>
                              </m:r>
                            </m:e>
                            <m:sub>
                              <m:r>
                                <m:t>x</m:t>
                              </m:r>
                            </m:sub>
                          </m:sSub>
                          <m:sSub>
                            <m:e>
                              <m:r>
                                <m:t>s</m:t>
                              </m:r>
                            </m:e>
                            <m:sub>
                              <m:r>
                                <m:t>y</m:t>
                              </m:r>
                            </m:sub>
                          </m:sSub>
                        </m:den>
                      </m:f>
                    </m:oMath>
                  </m:oMathPara>
                </a14:m>
              </a:p>
              <a:p>
                <a:pPr lvl="0"/>
                <a:r>
                  <a:rPr/>
                  <a:t>What do you know! It’s a </a:t>
                </a:r>
                <a:r>
                  <a:rPr b="1"/>
                  <a:t>signal to noise ratio</a:t>
                </a:r>
                <a:r>
                  <a:rPr/>
                  <a:t>, Pearson’s correlation coefficent </a:t>
                </a:r>
                <a:r>
                  <a:rPr i="1"/>
                  <a:t>r</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Understanding </a:t>
            </a:r>
            <a:r>
              <a:rPr i="1"/>
              <a:t>r</a:t>
            </a:r>
          </a:p>
        </p:txBody>
      </p:sp>
      <p:sp>
        <p:nvSpPr>
          <p:cNvPr id="3" name="Content Placeholder 2"/>
          <p:cNvSpPr>
            <a:spLocks noGrp="1"/>
          </p:cNvSpPr>
          <p:nvPr>
            <p:ph idx="1"/>
          </p:nvPr>
        </p:nvSpPr>
        <p:spPr/>
        <p:txBody>
          <a:bodyPr/>
          <a:lstStyle/>
          <a:p>
            <a:pPr lvl="0"/>
            <a:r>
              <a:rPr/>
              <a:t>Typically used with two (or more) continuous variables</a:t>
            </a:r>
          </a:p>
          <a:p>
            <a:pPr lvl="1"/>
            <a:r>
              <a:rPr/>
              <a:t>Can be used when one is categorical!</a:t>
            </a:r>
          </a:p>
          <a:p>
            <a:pPr lvl="0"/>
            <a:r>
              <a:rPr i="1"/>
              <a:t>r</a:t>
            </a:r>
            <a:r>
              <a:rPr/>
              <a:t> quantifies the </a:t>
            </a:r>
            <a:r>
              <a:rPr b="1"/>
              <a:t>strength</a:t>
            </a:r>
            <a:r>
              <a:rPr/>
              <a:t> and </a:t>
            </a:r>
            <a:r>
              <a:rPr b="1"/>
              <a:t>direction</a:t>
            </a:r>
            <a:r>
              <a:rPr/>
              <a:t> of the relationship</a:t>
            </a:r>
          </a:p>
          <a:p>
            <a:pPr lvl="1"/>
            <a:r>
              <a:rPr b="1"/>
              <a:t>ALWAYS</a:t>
            </a:r>
            <a:r>
              <a:rPr/>
              <a:t> has a value between -1 and 1</a:t>
            </a:r>
          </a:p>
          <a:p>
            <a:pPr lvl="0" indent="0" marL="0">
              <a:buNone/>
            </a:pPr>
            <a:r>
              <a:rPr/>
              <a:t>.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Strength</a:t>
            </a:r>
          </a:p>
          <a:p>
            <a:pPr lvl="0"/>
            <a:r>
              <a:rPr/>
              <a:t>Absolute value of </a:t>
            </a:r>
            <a:r>
              <a:rPr i="1"/>
              <a:t>r</a:t>
            </a:r>
            <a:r>
              <a:rPr/>
              <a:t> between 0 and 1</a:t>
            </a:r>
          </a:p>
          <a:p>
            <a:pPr lvl="1"/>
            <a:r>
              <a:rPr/>
              <a:t>0: no relationship at all</a:t>
            </a:r>
          </a:p>
          <a:p>
            <a:pPr lvl="1"/>
            <a:r>
              <a:rPr/>
              <a:t>1: perfect relationship</a:t>
            </a:r>
          </a:p>
        </p:txBody>
      </p:sp>
      <p:sp>
        <p:nvSpPr>
          <p:cNvPr id="4" name="Content Placeholder 3"/>
          <p:cNvSpPr>
            <a:spLocks noGrp="1"/>
          </p:cNvSpPr>
          <p:nvPr>
            <p:ph idx="2" sz="half"/>
          </p:nvPr>
        </p:nvSpPr>
        <p:spPr/>
        <p:txBody>
          <a:bodyPr/>
          <a:lstStyle/>
          <a:p>
            <a:pPr lvl="0" indent="0" marL="0">
              <a:spcBef>
                <a:spcPts val="3000"/>
              </a:spcBef>
              <a:buNone/>
            </a:pPr>
            <a:r>
              <a:rPr b="1"/>
              <a:t>Direction</a:t>
            </a:r>
          </a:p>
          <a:p>
            <a:pPr lvl="0"/>
            <a:r>
              <a:rPr/>
              <a:t>The sign of </a:t>
            </a:r>
            <a:r>
              <a:rPr i="1"/>
              <a:t>r</a:t>
            </a:r>
            <a:r>
              <a:rPr/>
              <a:t> (positive or negative)</a:t>
            </a:r>
          </a:p>
          <a:p>
            <a:pPr lvl="1"/>
            <a:r>
              <a:rPr/>
              <a:t>Positive: as one variable increases, the other tends to </a:t>
            </a:r>
            <a:r>
              <a:rPr i="1"/>
              <a:t>increase</a:t>
            </a:r>
          </a:p>
          <a:p>
            <a:pPr lvl="1"/>
            <a:r>
              <a:rPr/>
              <a:t>Negative: as one variable increases, the other tends to </a:t>
            </a:r>
            <a:r>
              <a:rPr i="1"/>
              <a:t>decrease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Announcements/Reminders</a:t>
            </a:r>
          </a:p>
        </p:txBody>
      </p:sp>
      <p:sp>
        <p:nvSpPr>
          <p:cNvPr id="3" name="Content Placeholder 2"/>
          <p:cNvSpPr>
            <a:spLocks noGrp="1"/>
          </p:cNvSpPr>
          <p:nvPr>
            <p:ph idx="1"/>
          </p:nvPr>
        </p:nvSpPr>
        <p:spPr/>
        <p:txBody>
          <a:bodyPr/>
          <a:lstStyle/>
          <a:p>
            <a:pPr lvl="0" indent="0" marL="0">
              <a:buNone/>
            </a:pPr>
            <a:r>
              <a:rPr/>
              <a:t>Studies ongoing</a:t>
            </a:r>
          </a:p>
          <a:p>
            <a:pPr lvl="0"/>
            <a:r>
              <a:rPr/>
              <a:t>Hybrid teaching and disability support: </a:t>
            </a:r>
            <a:r>
              <a:rPr>
                <a:hlinkClick r:id="rId2"/>
              </a:rPr>
              <a:t>rebrand.ly/hybrid_ds</a:t>
            </a:r>
          </a:p>
          <a:p>
            <a:pPr lvl="0"/>
            <a:r>
              <a:rPr/>
              <a:t>ChatGPT and AI at University: </a:t>
            </a:r>
            <a:r>
              <a:rPr>
                <a:hlinkClick r:id="rId3"/>
              </a:rPr>
              <a:t>rebrand.ly/gpt_uni</a:t>
            </a:r>
          </a:p>
          <a:p>
            <a:pPr lvl="0" indent="0" marL="0">
              <a:buNone/>
            </a:pPr>
            <a:r>
              <a:rPr/>
              <a:t>Nominate faculty for a </a:t>
            </a:r>
            <a:r>
              <a:rPr>
                <a:hlinkClick r:id="rId4"/>
              </a:rPr>
              <a:t>University Education Award</a:t>
            </a:r>
            <a:r>
              <a:rPr/>
              <a:t>!</a:t>
            </a:r>
          </a:p>
          <a:p>
            <a:pPr lvl="0"/>
            <a:r>
              <a:rPr/>
              <a:t>Nominate staff who have inspired you, or made a positive difference to your experience</a:t>
            </a:r>
          </a:p>
          <a:p>
            <a:pPr lvl="0"/>
            <a:r>
              <a:rPr/>
              <a:t>Nominated staff see all nominations - makes a huge difference!</a:t>
            </a:r>
          </a:p>
          <a:p>
            <a:pPr lvl="0"/>
            <a:r>
              <a:rPr/>
              <a:t>Deadline: Friday 8 March (</a:t>
            </a:r>
            <a:r>
              <a:rPr i="1"/>
              <a:t>tomorrow</a:t>
            </a:r>
            <a:r>
              <a:rPr/>
              <a:t>)</a:t>
            </a:r>
          </a:p>
          <a:p>
            <a:pPr lvl="0" indent="0" marL="0">
              <a:buNone/>
            </a:pPr>
            <a:r>
              <a:rPr/>
              <a:t>Nominate classmates for a </a:t>
            </a:r>
            <a:r>
              <a:rPr>
                <a:hlinkClick r:id="rId5"/>
              </a:rPr>
              <a:t>SavioR Award</a:t>
            </a:r>
            <a:r>
              <a:rPr/>
              <a:t>!</a:t>
            </a:r>
          </a:p>
          <a:p>
            <a:pPr lvl="0"/>
            <a:r>
              <a:rPr/>
              <a:t>Thank someone who has helped you with 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T</a:t>
            </a:r>
            <a:r>
              <a:rPr i="1"/>
              <a:t>r</a:t>
            </a:r>
            <a:r>
              <a:rPr/>
              <a:t>y It!</a:t>
            </a:r>
          </a:p>
        </p:txBody>
      </p:sp>
      <p:sp>
        <p:nvSpPr>
          <p:cNvPr id="3" name="Text Placeholder 2"/>
          <p:cNvSpPr>
            <a:spLocks noGrp="1"/>
          </p:cNvSpPr>
          <p:nvPr>
            <p:ph idx="1" type="body"/>
          </p:nvPr>
        </p:nvSpPr>
        <p:spPr/>
        <p:txBody>
          <a:bodyPr/>
          <a:lstStyle/>
          <a:p>
            <a:pPr lvl="0" indent="0" marL="0">
              <a:buNone/>
            </a:pP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r">
                        <a:buNone/>
                      </a:pPr>
                      <a:r>
                        <a:rPr i="1"/>
                        <a:t>r</a:t>
                      </a:r>
                    </a:p>
                  </a:txBody>
                  <a:tcPr/>
                </a:tc>
                <a:tc>
                  <a:txBody>
                    <a:bodyPr/>
                    <a:lstStyle/>
                    <a:p>
                      <a:pPr lvl="0" indent="0" marL="0" algn="l">
                        <a:buNone/>
                      </a:pPr>
                      <a:r>
                        <a:rPr/>
                        <a:t>95% CI</a:t>
                      </a:r>
                    </a:p>
                  </a:txBody>
                  <a:tcPr/>
                </a:tc>
              </a:tr>
              <a:tr h="0">
                <a:tc>
                  <a:txBody>
                    <a:bodyPr/>
                    <a:lstStyle/>
                    <a:p>
                      <a:pPr lvl="0" indent="0" marL="0" algn="r">
                        <a:buNone/>
                      </a:pPr>
                      <a:r>
                        <a:rPr/>
                        <a:t>-0.76</a:t>
                      </a:r>
                    </a:p>
                  </a:txBody>
                </a:tc>
                <a:tc>
                  <a:txBody>
                    <a:bodyPr/>
                    <a:lstStyle/>
                    <a:p>
                      <a:pPr lvl="0" indent="0" marL="0" algn="l">
                        <a:buNone/>
                      </a:pPr>
                      <a:r>
                        <a:rPr/>
                        <a:t>[-0.8, -0.7]</a:t>
                      </a:r>
                    </a:p>
                  </a:txBody>
                </a:tc>
              </a:tr>
            </a:tbl>
          </a:graphicData>
        </a:graphic>
      </p:graphicFrame>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a:r>
                  <a:rPr/>
                  <a:t>So, our correlation coefficient </a:t>
                </a:r>
                <a14:m>
                  <m:oMath xmlns:m="http://schemas.openxmlformats.org/officeDocument/2006/math">
                    <m:r>
                      <m:t>r</m:t>
                    </m:r>
                    <m:r>
                      <m:rPr>
                        <m:sty m:val="p"/>
                      </m:rPr>
                      <m:t>=</m:t>
                    </m:r>
                    <m:r>
                      <m:rPr>
                        <m:sty m:val="p"/>
                      </m:rPr>
                      <m:t>−</m:t>
                    </m:r>
                    <m:r>
                      <m:t>.76</m:t>
                    </m:r>
                  </m:oMath>
                </a14:m>
              </a:p>
            </p:txBody>
          </p:sp>
        </mc:Choice>
      </mc:AlternateContent>
      <p:pic>
        <p:nvPicPr>
          <p:cNvPr descr="lecture_06_files/figure-pptx/unnamed-chunk-2-1.png" id="0" name="Picture 1"/>
          <p:cNvPicPr>
            <a:picLocks noGrp="1" noChangeAspect="1"/>
          </p:cNvPicPr>
          <p:nvPr/>
        </p:nvPicPr>
        <p:blipFill>
          <a:blip r:embed="rId2"/>
          <a:stretch>
            <a:fillRect/>
          </a:stretch>
        </p:blipFill>
        <p:spPr bwMode="auto">
          <a:xfrm>
            <a:off x="4635500" y="2095500"/>
            <a:ext cx="4038600" cy="2019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Pop Quiz</a:t>
            </a:r>
          </a:p>
          <a:p>
            <a:pPr lvl="0" indent="0" marL="1270000">
              <a:buNone/>
            </a:pPr>
            <a:r>
              <a:rPr sz="2000"/>
              <a:t>How can we interpret this value of </a:t>
            </a:r>
            <a:r>
              <a:rPr sz="2000" i="1"/>
              <a:t>r</a:t>
            </a:r>
            <a:r>
              <a:rPr sz="2000"/>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Correlation: Interpretation</a:t>
            </a:r>
          </a:p>
        </p:txBody>
      </p:sp>
      <p:sp>
        <p:nvSpPr>
          <p:cNvPr id="4" name="Text Placeholder 3"/>
          <p:cNvSpPr>
            <a:spLocks noGrp="1"/>
          </p:cNvSpPr>
          <p:nvPr>
            <p:ph idx="2" sz="half" type="body"/>
          </p:nvPr>
        </p:nvSpPr>
        <p:spPr/>
        <p:txBody>
          <a:bodyPr/>
          <a:lstStyle/>
          <a:p>
            <a:pPr lvl="0"/>
            <a:r>
              <a:rPr/>
              <a:t>The negative sign (-) means as femininity increases, masculinity tends to </a:t>
            </a:r>
            <a:r>
              <a:rPr b="1"/>
              <a:t>decrease</a:t>
            </a:r>
            <a:r>
              <a:rPr/>
              <a:t> (and vice versa)</a:t>
            </a:r>
          </a:p>
          <a:p>
            <a:pPr lvl="0"/>
            <a:r>
              <a:rPr/>
              <a:t>The absolute value of .76 is </a:t>
            </a:r>
            <a:r>
              <a:rPr b="1"/>
              <a:t>very</a:t>
            </a:r>
            <a:r>
              <a:rPr/>
              <a:t> strong!</a:t>
            </a:r>
          </a:p>
        </p:txBody>
      </p:sp>
      <p:pic>
        <p:nvPicPr>
          <p:cNvPr descr="lecture_06_files/figure-pptx/unnamed-chunk-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Significance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now have our </a:t>
                </a:r>
                <a:r>
                  <a:rPr b="1"/>
                  <a:t>data</a:t>
                </a:r>
                <a:r>
                  <a:rPr/>
                  <a:t>, from which we calculated…</a:t>
                </a:r>
              </a:p>
              <a:p>
                <a:pPr lvl="0"/>
                <a:r>
                  <a:rPr/>
                  <a:t>Our </a:t>
                </a:r>
                <a:r>
                  <a:rPr b="1"/>
                  <a:t>test statistic</a:t>
                </a:r>
                <a:r>
                  <a:rPr/>
                  <a:t> </a:t>
                </a:r>
                <a:r>
                  <a:rPr i="1"/>
                  <a:t>r</a:t>
                </a:r>
                <a:r>
                  <a:rPr/>
                  <a:t> (-.76)</a:t>
                </a:r>
              </a:p>
              <a:p>
                <a:pPr lvl="0"/>
                <a:r>
                  <a:rPr/>
                  <a:t>We also know the </a:t>
                </a:r>
                <a:r>
                  <a:rPr b="1"/>
                  <a:t>distribution</a:t>
                </a:r>
                <a:r>
                  <a:rPr/>
                  <a:t> of </a:t>
                </a:r>
                <a:r>
                  <a:rPr i="1"/>
                  <a:t>r</a:t>
                </a:r>
                <a:r>
                  <a:rPr/>
                  <a:t> with different degrees of freedom</a:t>
                </a:r>
              </a:p>
              <a:p>
                <a:pPr lvl="1"/>
                <a:r>
                  <a:rPr/>
                  <a:t>Or, rather…of </a:t>
                </a:r>
                <a:r>
                  <a:rPr i="1"/>
                  <a:t>t</a:t>
                </a:r>
                <a:r>
                  <a:rPr/>
                  <a:t>, for Reasons (TM)</a:t>
                </a:r>
              </a:p>
              <a:p>
                <a:pPr lvl="0" indent="0" marL="0">
                  <a:buNone/>
                </a:pPr>
                <a:r>
                  <a:rPr/>
                  <a:t>. . .</a:t>
                </a:r>
              </a:p>
              <a:p>
                <a:pPr lvl="0"/>
                <a:r>
                  <a:rPr/>
                  <a:t>How likely is an </a:t>
                </a:r>
                <a:r>
                  <a:rPr i="1"/>
                  <a:t>r</a:t>
                </a:r>
                <a:r>
                  <a:rPr/>
                  <a:t> of -.76 (or larger) if in fact femininity and masculinity have a true </a:t>
                </a:r>
                <a:r>
                  <a:rPr i="1"/>
                  <a:t>r</a:t>
                </a:r>
                <a:r>
                  <a:rPr/>
                  <a:t> of 0</a:t>
                </a:r>
              </a:p>
              <a:p>
                <a:pPr lvl="1"/>
                <a:r>
                  <a:rPr/>
                  <a:t>i.e. the null hypothesis is in fact true</a:t>
                </a:r>
              </a:p>
              <a:p>
                <a:pPr lvl="1"/>
                <a:r>
                  <a:rPr/>
                  <a:t>We will again use </a:t>
                </a:r>
                <a14:m>
                  <m:oMath xmlns:m="http://schemas.openxmlformats.org/officeDocument/2006/math">
                    <m:r>
                      <m:t>α</m:t>
                    </m:r>
                  </m:oMath>
                </a14:m>
                <a:r>
                  <a:rPr/>
                  <a:t> = .05 in this case</a:t>
                </a: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Significance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71600"/>
                <a:gridCol w="1371600"/>
                <a:gridCol w="1371600"/>
                <a:gridCol w="1371600"/>
                <a:gridCol w="1371600"/>
                <a:gridCol w="1371600"/>
              </a:tblGrid>
              <a:tr h="0">
                <a:tc>
                  <a:txBody>
                    <a:bodyPr/>
                    <a:lstStyle/>
                    <a:p>
                      <a:pPr lvl="0" indent="0" marL="0" algn="l">
                        <a:buNone/>
                      </a:pPr>
                      <a:r>
                        <a:rPr/>
                        <a:t>Parameter1</a:t>
                      </a:r>
                    </a:p>
                  </a:txBody>
                  <a:tcPr/>
                </a:tc>
                <a:tc>
                  <a:txBody>
                    <a:bodyPr/>
                    <a:lstStyle/>
                    <a:p>
                      <a:pPr lvl="0" indent="0" marL="0" algn="l">
                        <a:buNone/>
                      </a:pPr>
                      <a:r>
                        <a:rPr/>
                        <a:t>Parameter2</a:t>
                      </a:r>
                    </a:p>
                  </a:txBody>
                  <a:tcPr/>
                </a:tc>
                <a:tc>
                  <a:txBody>
                    <a:bodyPr/>
                    <a:lstStyle/>
                    <a:p>
                      <a:pPr lvl="0" indent="0" marL="0" algn="r">
                        <a:buNone/>
                      </a:pPr>
                      <a:r>
                        <a:rPr i="1"/>
                        <a:t>r</a:t>
                      </a:r>
                    </a:p>
                  </a:txBody>
                  <a:tcPr/>
                </a:tc>
                <a:tc>
                  <a:txBody>
                    <a:bodyPr/>
                    <a:lstStyle/>
                    <a:p>
                      <a:pPr lvl="0" indent="0" marL="0" algn="l">
                        <a:buNone/>
                      </a:pPr>
                      <a:r>
                        <a:rPr/>
                        <a:t>95% CI</a:t>
                      </a:r>
                    </a:p>
                  </a:txBody>
                  <a:tcPr/>
                </a:tc>
                <a:tc>
                  <a:txBody>
                    <a:bodyPr/>
                    <a:lstStyle/>
                    <a:p>
                      <a:pPr lvl="0" indent="0" marL="0" algn="r">
                        <a:buNone/>
                      </a:pPr>
                      <a:r>
                        <a:rPr i="1"/>
                        <a:t>t</a:t>
                      </a:r>
                      <a:r>
                        <a:rPr/>
                        <a:t>(304)</a:t>
                      </a:r>
                    </a:p>
                  </a:txBody>
                  <a:tcPr/>
                </a:tc>
                <a:tc>
                  <a:txBody>
                    <a:bodyPr/>
                    <a:lstStyle/>
                    <a:p>
                      <a:pPr lvl="0" indent="0" marL="0" algn="l">
                        <a:buNone/>
                      </a:pPr>
                      <a:r>
                        <a:rPr i="1"/>
                        <a:t>p</a:t>
                      </a:r>
                    </a:p>
                  </a:txBody>
                  <a:tcPr/>
                </a:tc>
              </a:tr>
              <a:tr h="0">
                <a:tc>
                  <a:txBody>
                    <a:bodyPr/>
                    <a:lstStyle/>
                    <a:p>
                      <a:pPr lvl="0" indent="0" marL="0" algn="l">
                        <a:buNone/>
                      </a:pPr>
                      <a:r>
                        <a:rPr/>
                        <a:t>gender_fem</a:t>
                      </a:r>
                    </a:p>
                  </a:txBody>
                </a:tc>
                <a:tc>
                  <a:txBody>
                    <a:bodyPr/>
                    <a:lstStyle/>
                    <a:p>
                      <a:pPr lvl="0" indent="0" marL="0" algn="l">
                        <a:buNone/>
                      </a:pPr>
                      <a:r>
                        <a:rPr/>
                        <a:t>gender_masc</a:t>
                      </a:r>
                    </a:p>
                  </a:txBody>
                </a:tc>
                <a:tc>
                  <a:txBody>
                    <a:bodyPr/>
                    <a:lstStyle/>
                    <a:p>
                      <a:pPr lvl="0" indent="0" marL="0" algn="r">
                        <a:buNone/>
                      </a:pPr>
                      <a:r>
                        <a:rPr/>
                        <a:t>-0.76</a:t>
                      </a:r>
                    </a:p>
                  </a:txBody>
                </a:tc>
                <a:tc>
                  <a:txBody>
                    <a:bodyPr/>
                    <a:lstStyle/>
                    <a:p>
                      <a:pPr lvl="0" indent="0" marL="0" algn="l">
                        <a:buNone/>
                      </a:pPr>
                      <a:r>
                        <a:rPr/>
                        <a:t>[-0.8, -0.7]</a:t>
                      </a:r>
                    </a:p>
                  </a:txBody>
                </a:tc>
                <a:tc>
                  <a:txBody>
                    <a:bodyPr/>
                    <a:lstStyle/>
                    <a:p>
                      <a:pPr lvl="0" indent="0" marL="0" algn="r">
                        <a:buNone/>
                      </a:pPr>
                      <a:r>
                        <a:rPr/>
                        <a:t>-20.1</a:t>
                      </a:r>
                    </a:p>
                  </a:txBody>
                </a:tc>
                <a:tc>
                  <a:txBody>
                    <a:bodyPr/>
                    <a:lstStyle/>
                    <a:p>
                      <a:pPr lvl="0" indent="0" marL="0" algn="l">
                        <a:buNone/>
                      </a:pPr>
                      <a:r>
                        <a:rPr/>
                        <a:t>&lt; .001</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a:t>
            </a:r>
          </a:p>
          <a:p>
            <a:pPr lvl="0" indent="0" marL="1270000">
              <a:buNone/>
            </a:pPr>
            <a:r>
              <a:rPr sz="2000" b="1"/>
              <a:t>Reporting Correlation</a:t>
            </a:r>
          </a:p>
          <a:p>
            <a:pPr lvl="0" indent="0" marL="1270000">
              <a:buNone/>
            </a:pPr>
            <a:r>
              <a:rPr sz="2000"/>
              <a:t>There was a significant negative correlation between femininity and masculinity, </a:t>
            </a:r>
            <a:r>
              <a:rPr sz="2000" i="1"/>
              <a:t>r</a:t>
            </a:r>
            <a:r>
              <a:rPr sz="2000"/>
              <a:t>(304) = -.76, </a:t>
            </a:r>
            <a:r>
              <a:rPr sz="2000" i="1"/>
              <a:t>p</a:t>
            </a:r>
            <a:r>
              <a:rPr sz="2000"/>
              <a:t> &lt; .001.</a:t>
            </a:r>
          </a:p>
          <a:p>
            <a:pPr lvl="0" indent="0" marL="0">
              <a:buNone/>
            </a:pPr>
            <a:r>
              <a:rPr/>
              <a:t>. . .</a:t>
            </a:r>
          </a:p>
          <a:p>
            <a:pPr lvl="0" indent="0" marL="1270000">
              <a:buNone/>
            </a:pPr>
            <a:r>
              <a:rPr sz="2000" b="1"/>
              <a:t>Leading 0s</a:t>
            </a:r>
          </a:p>
          <a:p>
            <a:pPr lvl="0" indent="0" marL="1270000">
              <a:buNone/>
            </a:pPr>
            <a:r>
              <a:rPr sz="2000"/>
              <a:t>We reported both </a:t>
            </a:r>
            <a:r>
              <a:rPr sz="2000" i="1"/>
              <a:t>r</a:t>
            </a:r>
            <a:r>
              <a:rPr sz="2000"/>
              <a:t> and </a:t>
            </a:r>
            <a:r>
              <a:rPr sz="2000" i="1"/>
              <a:t>p</a:t>
            </a:r>
            <a:r>
              <a:rPr sz="2000"/>
              <a:t> without leading 0s (e.g. as -.76 and </a:t>
            </a:r>
            <a:r>
              <a:rPr sz="2000" b="1"/>
              <a:t>not</a:t>
            </a:r>
            <a:r>
              <a:rPr sz="2000"/>
              <a:t> -0.76). The rule is this:</a:t>
            </a:r>
          </a:p>
          <a:p>
            <a:pPr lvl="0"/>
            <a:r>
              <a:rPr sz="2000"/>
              <a:t>Statistics that </a:t>
            </a:r>
            <a:r>
              <a:rPr sz="2000" b="1"/>
              <a:t>can</a:t>
            </a:r>
            <a:r>
              <a:rPr sz="2000"/>
              <a:t> have a value greater than 1 get a leading 0 when they are less than 1 (e.g. </a:t>
            </a:r>
            <a:r>
              <a:rPr sz="2000" i="1"/>
              <a:t>t</a:t>
            </a:r>
            <a:r>
              <a:rPr sz="2000"/>
              <a:t>, </a:t>
            </a:r>
            <a:r>
              <a:rPr sz="2000" i="1"/>
              <a:t>F</a:t>
            </a:r>
            <a:r>
              <a:rPr sz="2000"/>
              <a:t>)</a:t>
            </a:r>
          </a:p>
          <a:p>
            <a:pPr lvl="0"/>
            <a:r>
              <a:rPr sz="2000"/>
              <a:t>Statistics that </a:t>
            </a:r>
            <a:r>
              <a:rPr sz="2000" b="1"/>
              <a:t>cannot</a:t>
            </a:r>
            <a:r>
              <a:rPr sz="2000"/>
              <a:t> have a value greater than 1 do not (e.g. </a:t>
            </a:r>
            <a:r>
              <a:rPr sz="2000" i="1"/>
              <a:t>r</a:t>
            </a:r>
            <a:r>
              <a:rPr sz="2000"/>
              <a:t>, </a:t>
            </a:r>
            <a:r>
              <a:rPr sz="2000" i="1"/>
              <a:t>p</a:t>
            </a:r>
            <a:r>
              <a:rPr sz="2000"/>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Matrices</a:t>
            </a:r>
          </a:p>
        </p:txBody>
      </p:sp>
      <p:sp>
        <p:nvSpPr>
          <p:cNvPr id="3" name="Content Placeholder 2"/>
          <p:cNvSpPr>
            <a:spLocks noGrp="1"/>
          </p:cNvSpPr>
          <p:nvPr>
            <p:ph idx="1"/>
          </p:nvPr>
        </p:nvSpPr>
        <p:spPr/>
        <p:txBody>
          <a:bodyPr/>
          <a:lstStyle/>
          <a:p>
            <a:pPr lvl="0"/>
            <a:r>
              <a:rPr/>
              <a:t>Correlations are often presented in </a:t>
            </a:r>
            <a:r>
              <a:rPr i="1"/>
              <a:t>matrices</a:t>
            </a:r>
          </a:p>
          <a:p>
            <a:pPr lvl="0"/>
            <a:r>
              <a:rPr/>
              <a:t>Each cell contains the correlation coefficient </a:t>
            </a:r>
            <a:r>
              <a:rPr i="1"/>
              <a:t>r</a:t>
            </a:r>
            <a:r>
              <a:rPr/>
              <a:t> for the variables in that row and column</a:t>
            </a:r>
          </a:p>
          <a:p>
            <a:pPr lvl="0" indent="0">
              <a:buNone/>
            </a:pPr>
            <a:r>
              <a:rPr>
                <a:latin typeface="Courier"/>
              </a:rPr>
              <a:t>                   gender_comfortable gender_masc gender_fem gender_stability
gender_comfortable               1.00       -0.31       0.17             0.61
gender_masc                     -0.31        1.00      -0.76            -0.28
gender_fem                       0.17       -0.76       1.00             0.18
gender_stability                 0.61       -0.28       0.18             1.00</a:t>
            </a:r>
          </a:p>
          <a:p>
            <a:pPr lvl="0" indent="0" marL="0">
              <a:buNone/>
            </a:pPr>
            <a:r>
              <a:rPr/>
              <a:t>. . .</a:t>
            </a:r>
          </a:p>
          <a:p>
            <a:pPr lvl="0" indent="0" marL="1270000">
              <a:buNone/>
            </a:pPr>
            <a:r>
              <a:rPr sz="2000" b="1"/>
              <a:t>Pop Quiz</a:t>
            </a:r>
          </a:p>
          <a:p>
            <a:pPr lvl="0" indent="0" marL="1270000">
              <a:buNone/>
            </a:pPr>
            <a:r>
              <a:rPr sz="2000"/>
              <a:t>Why is there a diagonal line of 1s?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Correlation Matrices</a:t>
            </a:r>
          </a:p>
        </p:txBody>
      </p:sp>
      <p:sp>
        <p:nvSpPr>
          <p:cNvPr id="4" name="Text Placeholder 3"/>
          <p:cNvSpPr>
            <a:spLocks noGrp="1"/>
          </p:cNvSpPr>
          <p:nvPr>
            <p:ph idx="2" sz="half" type="body"/>
          </p:nvPr>
        </p:nvSpPr>
        <p:spPr/>
        <p:txBody>
          <a:bodyPr/>
          <a:lstStyle/>
          <a:p>
            <a:pPr lvl="0"/>
            <a:r>
              <a:rPr/>
              <a:t>More useful version with </a:t>
            </a:r>
            <a:r>
              <a:rPr>
                <a:latin typeface="Courier"/>
              </a:rPr>
              <a:t>GGally::ggscatmat()</a:t>
            </a:r>
          </a:p>
          <a:p>
            <a:pPr lvl="0"/>
            <a:r>
              <a:rPr/>
              <a:t>Scatterplots, distributions, and </a:t>
            </a:r>
            <a:r>
              <a:rPr i="1"/>
              <a:t>r</a:t>
            </a:r>
            <a:r>
              <a:rPr/>
              <a:t> values</a:t>
            </a:r>
          </a:p>
        </p:txBody>
      </p:sp>
      <p:pic>
        <p:nvPicPr>
          <p:cNvPr descr="lecture_06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 Causation?</a:t>
            </a:r>
          </a:p>
        </p:txBody>
      </p:sp>
      <p:sp>
        <p:nvSpPr>
          <p:cNvPr id="3" name="Content Placeholder 2"/>
          <p:cNvSpPr>
            <a:spLocks noGrp="1"/>
          </p:cNvSpPr>
          <p:nvPr>
            <p:ph idx="1"/>
          </p:nvPr>
        </p:nvSpPr>
        <p:spPr/>
        <p:txBody>
          <a:bodyPr/>
          <a:lstStyle/>
          <a:p>
            <a:pPr lvl="0"/>
            <a:r>
              <a:rPr/>
              <a:t>Our analysis showed that higher ratings of femininity tended to correspond to lower ratings of masculinity, and vice versa</a:t>
            </a:r>
          </a:p>
          <a:p>
            <a:pPr lvl="0"/>
            <a:r>
              <a:rPr/>
              <a:t>Can we conclude from this that being more feminine </a:t>
            </a:r>
            <a:r>
              <a:rPr b="1"/>
              <a:t>causes</a:t>
            </a:r>
            <a:r>
              <a:rPr/>
              <a:t> you to be more masculine?</a:t>
            </a:r>
          </a:p>
          <a:p>
            <a:pPr lvl="0" indent="0" marL="0">
              <a:buNone/>
            </a:pPr>
            <a:r>
              <a:rPr/>
              <a:t>. . .</a:t>
            </a:r>
          </a:p>
          <a:p>
            <a:pPr lvl="0" indent="0" marL="0">
              <a:buNone/>
            </a:pPr>
          </a:p>
          <a:p>
            <a:pPr lvl="0" indent="0" marL="0">
              <a:buNone/>
            </a:pPr>
          </a:p>
          <a:p>
            <a:pPr lvl="0" indent="0" marL="0">
              <a:buNone/>
            </a:pPr>
            <a:r>
              <a:rPr/>
              <a:t>❌🙅💥🚨 ABSOLUTELY NOT!!!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 Causation!</a:t>
            </a:r>
          </a:p>
        </p:txBody>
      </p:sp>
      <p:sp>
        <p:nvSpPr>
          <p:cNvPr id="3" name="Content Placeholder 2"/>
          <p:cNvSpPr>
            <a:spLocks noGrp="1"/>
          </p:cNvSpPr>
          <p:nvPr>
            <p:ph idx="1"/>
          </p:nvPr>
        </p:nvSpPr>
        <p:spPr/>
        <p:txBody>
          <a:bodyPr/>
          <a:lstStyle/>
          <a:p>
            <a:pPr lvl="0"/>
            <a:r>
              <a:rPr/>
              <a:t>Why not? :(</a:t>
            </a:r>
          </a:p>
          <a:p>
            <a:pPr lvl="0" indent="0" marL="0">
              <a:buNone/>
            </a:pPr>
            <a:r>
              <a:rPr/>
              <a:t>. . .</a:t>
            </a:r>
          </a:p>
          <a:p>
            <a:pPr lvl="0"/>
            <a:r>
              <a:rPr/>
              <a:t>No distinction between cause and effect</a:t>
            </a:r>
          </a:p>
          <a:p>
            <a:pPr lvl="1"/>
            <a:r>
              <a:rPr/>
              <a:t>Which is the chicken and which is the egg?</a:t>
            </a:r>
          </a:p>
          <a:p>
            <a:pPr lvl="1"/>
            <a:r>
              <a:rPr/>
              <a:t>Which came first: femininity or masculinity?</a:t>
            </a:r>
          </a:p>
          <a:p>
            <a:pPr lvl="0" indent="0" marL="0">
              <a:buNone/>
            </a:pPr>
            <a:r>
              <a:rPr/>
              <a:t>. . .</a:t>
            </a:r>
          </a:p>
          <a:p>
            <a:pPr lvl="0"/>
            <a:r>
              <a:rPr/>
              <a:t>No experimental manipulation (randomisation)</a:t>
            </a:r>
          </a:p>
          <a:p>
            <a:pPr lvl="0" indent="0" marL="0">
              <a:buNone/>
            </a:pPr>
            <a:r>
              <a:rPr/>
              <a:t>. . .</a:t>
            </a:r>
          </a:p>
          <a:p>
            <a:pPr lvl="0"/>
            <a:r>
              <a:rPr/>
              <a:t>The problem of </a:t>
            </a:r>
            <a:r>
              <a:rPr i="1"/>
              <a:t>tertium quid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Take-Away Paper</a:t>
            </a:r>
          </a:p>
        </p:txBody>
      </p:sp>
      <p:sp>
        <p:nvSpPr>
          <p:cNvPr id="3" name="Content Placeholder 2"/>
          <p:cNvSpPr>
            <a:spLocks noGrp="1"/>
          </p:cNvSpPr>
          <p:nvPr>
            <p:ph idx="1"/>
          </p:nvPr>
        </p:nvSpPr>
        <p:spPr/>
        <p:txBody>
          <a:bodyPr/>
          <a:lstStyle/>
          <a:p>
            <a:pPr lvl="0"/>
            <a:r>
              <a:rPr/>
              <a:t>Preparing for the TAP</a:t>
            </a:r>
          </a:p>
          <a:p>
            <a:pPr lvl="1"/>
            <a:r>
              <a:rPr/>
              <a:t>Read the </a:t>
            </a:r>
            <a:r>
              <a:rPr>
                <a:hlinkClick r:id="rId2"/>
              </a:rPr>
              <a:t>Take-Away Paper Information</a:t>
            </a:r>
            <a:r>
              <a:rPr/>
              <a:t> page carefully!</a:t>
            </a:r>
          </a:p>
          <a:p>
            <a:pPr lvl="1"/>
            <a:r>
              <a:rPr/>
              <a:t>Attempt the </a:t>
            </a:r>
            <a:r>
              <a:rPr b="1"/>
              <a:t>sample take-away paper</a:t>
            </a:r>
            <a:r>
              <a:rPr/>
              <a:t> (on the Cloud)</a:t>
            </a:r>
          </a:p>
          <a:p>
            <a:pPr lvl="1"/>
            <a:r>
              <a:rPr/>
              <a:t>Tonight’s Skills Lab will talk through some portions of the paper, do Q&amp;A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This…</a:t>
            </a:r>
          </a:p>
        </p:txBody>
      </p:sp>
      <p:sp>
        <p:nvSpPr>
          <p:cNvPr id="3" name="Content Placeholder 2"/>
          <p:cNvSpPr>
            <a:spLocks noGrp="1"/>
          </p:cNvSpPr>
          <p:nvPr>
            <p:ph idx="1"/>
          </p:nvPr>
        </p:nvSpPr>
        <p:spPr/>
        <p:txBody>
          <a:bodyPr/>
          <a:lstStyle/>
          <a:p>
            <a:pPr lvl="0" indent="0" marL="0">
              <a:buNone/>
            </a:pPr>
            <a:r>
              <a:rPr/>
              <a:t>A new study shows a rise in depression and stress among young people parallels the growth in smartphone and social media use.https://t.co/AxyseUyBxn</a:t>
            </a:r>
          </a:p>
          <a:p>
            <a:pPr lvl="0" indent="0" marL="0">
              <a:buNone/>
            </a:pPr>
            <a:r>
              <a:rPr/>
              <a:t>— NPR (@NPR) March 14, 2019</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quid?</a:t>
            </a:r>
          </a:p>
        </p:txBody>
      </p:sp>
      <p:sp>
        <p:nvSpPr>
          <p:cNvPr id="3" name="Content Placeholder 2"/>
          <p:cNvSpPr>
            <a:spLocks noGrp="1"/>
          </p:cNvSpPr>
          <p:nvPr>
            <p:ph idx="1"/>
          </p:nvPr>
        </p:nvSpPr>
        <p:spPr/>
        <p:txBody>
          <a:bodyPr/>
          <a:lstStyle/>
          <a:p>
            <a:pPr lvl="0"/>
            <a:r>
              <a:rPr/>
              <a:t>“Parallels”, “linked to”, etc. are common-language synonyms for “correlated with”</a:t>
            </a:r>
          </a:p>
          <a:p>
            <a:pPr lvl="0"/>
            <a:r>
              <a:rPr/>
              <a:t>This study says that they looked at changes in mental health between 2005 and 2017</a:t>
            </a:r>
          </a:p>
          <a:p>
            <a:pPr lvl="0" indent="0" marL="0">
              <a:buNone/>
            </a:pPr>
            <a:r>
              <a:rPr/>
              <a:t>. . .</a:t>
            </a:r>
          </a:p>
          <a:p>
            <a:pPr lvl="0"/>
            <a:r>
              <a:rPr/>
              <a:t>What </a:t>
            </a:r>
            <a:r>
              <a:rPr i="1"/>
              <a:t>third thing</a:t>
            </a:r>
            <a:r>
              <a:rPr/>
              <a:t> might have influenced negative mental health outcomes during this time?</a:t>
            </a:r>
          </a:p>
          <a:p>
            <a:pPr lvl="0" indent="0" marL="0">
              <a:buNone/>
            </a:pPr>
            <a:r>
              <a:rPr/>
              <a:t>. . .</a:t>
            </a:r>
          </a:p>
          <a:p>
            <a:pPr lvl="0" indent="0" marL="1270000">
              <a:buNone/>
            </a:pPr>
            <a:r>
              <a:rPr sz="2000" b="1"/>
              <a:t>Vocabulary: Tertium quid</a:t>
            </a:r>
          </a:p>
          <a:p>
            <a:pPr lvl="0" indent="0" marL="1270000">
              <a:buNone/>
            </a:pPr>
            <a:r>
              <a:rPr sz="2000"/>
              <a:t>An unmeasured </a:t>
            </a:r>
            <a:r>
              <a:rPr sz="2000" i="1"/>
              <a:t>third variable</a:t>
            </a:r>
            <a:r>
              <a:rPr sz="2000"/>
              <a:t> that influences two other measured quantities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quid?</a:t>
            </a:r>
          </a:p>
        </p:txBody>
      </p:sp>
      <p:sp>
        <p:nvSpPr>
          <p:cNvPr id="3" name="Content Placeholder 2"/>
          <p:cNvSpPr>
            <a:spLocks noGrp="1"/>
          </p:cNvSpPr>
          <p:nvPr>
            <p:ph idx="1"/>
          </p:nvPr>
        </p:nvSpPr>
        <p:spPr/>
        <p:txBody>
          <a:bodyPr/>
          <a:lstStyle/>
          <a:p>
            <a:pPr lvl="0" indent="0" marL="0">
              <a:buNone/>
            </a:pPr>
            <a:r>
              <a:rPr/>
              <a:t>As it turns out…</a:t>
            </a:r>
          </a:p>
          <a:p>
            <a:pPr lvl="0"/>
            <a:r>
              <a:rPr>
                <a:hlinkClick r:id="rId2"/>
              </a:rPr>
              <a:t>The original study</a:t>
            </a:r>
            <a:r>
              <a:rPr/>
              <a:t> didn’t measure or have access to data on social media and smartphone use</a:t>
            </a:r>
          </a:p>
          <a:p>
            <a:pPr lvl="1"/>
            <a:r>
              <a:rPr/>
              <a:t>They </a:t>
            </a:r>
            <a:r>
              <a:rPr b="1"/>
              <a:t>did</a:t>
            </a:r>
            <a:r>
              <a:rPr/>
              <a:t> measure changes in mental health outcomes in different groups</a:t>
            </a:r>
          </a:p>
          <a:p>
            <a:pPr lvl="1"/>
            <a:r>
              <a:rPr/>
              <a:t>They then </a:t>
            </a:r>
            <a:r>
              <a:rPr i="1"/>
              <a:t>suggested</a:t>
            </a:r>
            <a:r>
              <a:rPr/>
              <a:t> this could be due to social media</a:t>
            </a:r>
          </a:p>
          <a:p>
            <a:pPr lvl="0" indent="0" marL="0">
              <a:buNone/>
            </a:pPr>
            <a:r>
              <a:rPr/>
              <a:t>. . .</a:t>
            </a:r>
          </a:p>
          <a:p>
            <a:pPr lvl="0"/>
            <a:r>
              <a:rPr/>
              <a:t>Nurture a healthy skepticism of claims that two things are “linked”</a:t>
            </a:r>
          </a:p>
          <a:p>
            <a:pPr lvl="1"/>
            <a:r>
              <a:rPr/>
              <a:t>What evidence do they have? Or NOT have?</a:t>
            </a:r>
          </a:p>
          <a:p>
            <a:pPr lvl="1"/>
            <a:r>
              <a:rPr/>
              <a:t>What other explanations have not be considered or accounted for?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a:t>
            </a:r>
            <a:r>
              <a:rPr b="1"/>
              <a:t>VOCAB ALERT!</a:t>
            </a:r>
          </a:p>
        </p:txBody>
      </p:sp>
      <p:sp>
        <p:nvSpPr>
          <p:cNvPr id="3" name="Content Placeholder 2"/>
          <p:cNvSpPr>
            <a:spLocks noGrp="1"/>
          </p:cNvSpPr>
          <p:nvPr>
            <p:ph idx="1"/>
          </p:nvPr>
        </p:nvSpPr>
        <p:spPr/>
        <p:txBody>
          <a:bodyPr/>
          <a:lstStyle/>
          <a:p>
            <a:pPr lvl="0"/>
            <a:r>
              <a:rPr/>
              <a:t>In everyday language, “correlated” means “related to in some way, usually causally”</a:t>
            </a:r>
          </a:p>
          <a:p>
            <a:pPr lvl="1"/>
            <a:r>
              <a:rPr/>
              <a:t>In statistics, it has a very specific, technical definition</a:t>
            </a:r>
          </a:p>
          <a:p>
            <a:pPr lvl="0" indent="0" marL="1270000">
              <a:buNone/>
            </a:pPr>
            <a:r>
              <a:rPr sz="2000" b="1"/>
              <a:t>Vocabulary: Correlation</a:t>
            </a:r>
          </a:p>
          <a:p>
            <a:pPr lvl="0" indent="0" marL="1270000">
              <a:buNone/>
            </a:pPr>
            <a:r>
              <a:rPr sz="2000"/>
              <a:t>The (standardised) degree to which two variables covary. Calculated as covariance divided by the product of the standard deviations. Quantifies both the strength (absolute value) and direction (sign) of the relationship between -1 and 1.</a:t>
            </a:r>
          </a:p>
          <a:p>
            <a:pPr lvl="0" indent="0" marL="0">
              <a:buNone/>
            </a:pPr>
            <a:r>
              <a:rPr/>
              <a:t>. . .</a:t>
            </a:r>
          </a:p>
          <a:p>
            <a:pPr lvl="0"/>
            <a:r>
              <a:rPr/>
              <a:t>“Correlation” is a technical term!</a:t>
            </a:r>
          </a:p>
          <a:p>
            <a:pPr lvl="1"/>
            <a:r>
              <a:rPr/>
              <a:t>Do not say two things are “correlated” unless you report </a:t>
            </a:r>
            <a:r>
              <a:rPr i="1"/>
              <a:t>r</a:t>
            </a:r>
            <a:r>
              <a:rPr/>
              <a:t> as evidence!</a:t>
            </a:r>
          </a:p>
          <a:p>
            <a:pPr lvl="1"/>
            <a:r>
              <a:rPr/>
              <a:t>Instead: variables “have a relationship”/“are related to each other”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Examples</a:t>
            </a:r>
          </a:p>
        </p:txBody>
      </p:sp>
      <p:sp>
        <p:nvSpPr>
          <p:cNvPr id="3" name="Content Placeholder 2"/>
          <p:cNvSpPr>
            <a:spLocks noGrp="1"/>
          </p:cNvSpPr>
          <p:nvPr>
            <p:ph idx="1"/>
          </p:nvPr>
        </p:nvSpPr>
        <p:spPr/>
        <p:txBody>
          <a:bodyPr/>
          <a:lstStyle/>
          <a:p>
            <a:pPr lvl="0"/>
            <a:r>
              <a:rPr>
                <a:hlinkClick r:id="rId2"/>
              </a:rPr>
              <a:t>Website that collects examples of spurious correlations</a:t>
            </a:r>
          </a:p>
          <a:p>
            <a:pPr lvl="1"/>
            <a:r>
              <a:rPr/>
              <a:t>Can you suggest a “third thing” that might influence both?</a:t>
            </a:r>
          </a:p>
          <a:p>
            <a:pPr lvl="1"/>
            <a:r>
              <a:rPr b="1"/>
              <a:t>Content warning</a:t>
            </a:r>
            <a:r>
              <a:rPr/>
              <a:t>: examples involve death rates, self-harm rates</a:t>
            </a:r>
          </a:p>
          <a:p>
            <a:pPr lvl="0"/>
            <a:r>
              <a:rPr/>
              <a:t>More practice with interpreting </a:t>
            </a:r>
            <a:r>
              <a:rPr i="1"/>
              <a:t>r</a:t>
            </a:r>
            <a:r>
              <a:rPr/>
              <a:t> with </a:t>
            </a:r>
            <a:r>
              <a:rPr>
                <a:hlinkClick r:id="rId3"/>
              </a:rPr>
              <a:t>this fun little game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It With Me</a:t>
            </a:r>
          </a:p>
        </p:txBody>
      </p:sp>
      <p:sp>
        <p:nvSpPr>
          <p:cNvPr id="3" name="Content Placeholder 2"/>
          <p:cNvSpPr>
            <a:spLocks noGrp="1"/>
          </p:cNvSpPr>
          <p:nvPr>
            <p:ph idx="1"/>
          </p:nvPr>
        </p:nvSpPr>
        <p:spPr/>
        <p:txBody>
          <a:bodyPr/>
          <a:lstStyle/>
          <a:p>
            <a:pPr lvl="0" indent="0" marL="0">
              <a:buNone/>
            </a:pPr>
          </a:p>
          <a:p>
            <a:pPr lvl="0" indent="0" marL="0">
              <a:buNone/>
            </a:pPr>
          </a:p>
          <a:p>
            <a:pPr lvl="0" indent="0" marL="0">
              <a:buNone/>
            </a:pPr>
          </a:p>
          <a:p>
            <a:pPr lvl="0" indent="0" marL="0">
              <a:buNone/>
            </a:pPr>
            <a:r>
              <a:rPr/>
              <a:t>❌🙅🚨 CORRELATION DOES NOT IMPLY CAUSATION!🚨🙅❌</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Summary</a:t>
            </a:r>
          </a:p>
        </p:txBody>
      </p:sp>
      <p:sp>
        <p:nvSpPr>
          <p:cNvPr id="3" name="Content Placeholder 2"/>
          <p:cNvSpPr>
            <a:spLocks noGrp="1"/>
          </p:cNvSpPr>
          <p:nvPr>
            <p:ph idx="1"/>
          </p:nvPr>
        </p:nvSpPr>
        <p:spPr/>
        <p:txBody>
          <a:bodyPr/>
          <a:lstStyle/>
          <a:p>
            <a:pPr lvl="0"/>
            <a:r>
              <a:rPr/>
              <a:t>The correlation coefficient </a:t>
            </a:r>
            <a:r>
              <a:rPr i="1"/>
              <a:t>r</a:t>
            </a:r>
            <a:r>
              <a:rPr/>
              <a:t> quantifies the strength and direction of relationships between variables</a:t>
            </a:r>
          </a:p>
          <a:p>
            <a:pPr lvl="0"/>
            <a:r>
              <a:rPr/>
              <a:t>The </a:t>
            </a:r>
            <a:r>
              <a:rPr i="1"/>
              <a:t>p</a:t>
            </a:r>
            <a:r>
              <a:rPr/>
              <a:t>-value associated with </a:t>
            </a:r>
            <a:r>
              <a:rPr i="1"/>
              <a:t>r</a:t>
            </a:r>
            <a:r>
              <a:rPr/>
              <a:t> is the probability of encountering a value of </a:t>
            </a:r>
            <a:r>
              <a:rPr i="1"/>
              <a:t>r</a:t>
            </a:r>
            <a:r>
              <a:rPr/>
              <a:t> as large as the one we have, or larger, </a:t>
            </a:r>
            <a:r>
              <a:rPr b="1"/>
              <a:t>if in fact the true value of </a:t>
            </a:r>
            <a:r>
              <a:rPr b="1" i="1"/>
              <a:t>r</a:t>
            </a:r>
            <a:r>
              <a:rPr b="1"/>
              <a:t> in the population is 0</a:t>
            </a:r>
          </a:p>
          <a:p>
            <a:pPr lvl="0"/>
            <a:r>
              <a:rPr/>
              <a:t>Correlation </a:t>
            </a:r>
            <a:r>
              <a:rPr b="1"/>
              <a:t>DOES NOT IMPLY CAUSATION!!!!!!!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Reminders!</a:t>
            </a:r>
          </a:p>
        </p:txBody>
      </p:sp>
      <p:sp>
        <p:nvSpPr>
          <p:cNvPr id="3" name="Content Placeholder 2"/>
          <p:cNvSpPr>
            <a:spLocks noGrp="1"/>
          </p:cNvSpPr>
          <p:nvPr>
            <p:ph idx="1"/>
          </p:nvPr>
        </p:nvSpPr>
        <p:spPr/>
        <p:txBody>
          <a:bodyPr/>
          <a:lstStyle/>
          <a:p>
            <a:pPr lvl="0"/>
            <a:r>
              <a:rPr/>
              <a:t>Hybrid teaching and disability support study: </a:t>
            </a:r>
            <a:r>
              <a:rPr>
                <a:hlinkClick r:id="rId2"/>
              </a:rPr>
              <a:t>rebrand.ly/hybrid_ds</a:t>
            </a:r>
          </a:p>
          <a:p>
            <a:pPr lvl="0"/>
            <a:r>
              <a:rPr/>
              <a:t>ChatGPT and AI at University study: </a:t>
            </a:r>
            <a:r>
              <a:rPr>
                <a:hlinkClick r:id="rId3"/>
              </a:rPr>
              <a:t>rebrand.ly/gpt_uni</a:t>
            </a:r>
          </a:p>
          <a:p>
            <a:pPr lvl="0"/>
            <a:r>
              <a:rPr>
                <a:hlinkClick r:id="rId4"/>
              </a:rPr>
              <a:t>Nominate someone for a SavioR award</a:t>
            </a:r>
          </a:p>
          <a:p>
            <a:pPr lvl="0"/>
            <a:r>
              <a:rPr>
                <a:hlinkClick r:id="rId5"/>
              </a:rPr>
              <a:t>Nominate staff for the Education Awards</a:t>
            </a:r>
          </a:p>
          <a:p>
            <a:pPr lvl="0"/>
            <a:r>
              <a:rPr/>
              <a:t>Prepare for the TAP!</a:t>
            </a:r>
          </a:p>
          <a:p>
            <a:pPr lvl="1"/>
            <a:r>
              <a:rPr/>
              <a:t>Read the </a:t>
            </a:r>
            <a:r>
              <a:rPr>
                <a:hlinkClick r:id="rId6"/>
              </a:rPr>
              <a:t>TAP Information page</a:t>
            </a:r>
          </a:p>
          <a:p>
            <a:pPr lvl="1"/>
            <a:r>
              <a:rPr/>
              <a:t>Sample TAP in Skills Lab TONIGHT</a:t>
            </a:r>
          </a:p>
          <a:p>
            <a:pPr lvl="0"/>
            <a:r>
              <a:rPr/>
              <a:t>Next week’s (07) practicals will:</a:t>
            </a:r>
          </a:p>
          <a:p>
            <a:pPr lvl="1"/>
            <a:r>
              <a:rPr/>
              <a:t>Contain a short and optional study</a:t>
            </a:r>
          </a:p>
          <a:p>
            <a:pPr lvl="1"/>
            <a:r>
              <a:rPr/>
              <a:t>Have a quiz that is </a:t>
            </a:r>
            <a:r>
              <a:rPr b="1"/>
              <a:t>practice only</a:t>
            </a:r>
            <a:r>
              <a:rPr/>
              <a:t> (i.e. will not contribute to your quiz mark)!</a:t>
            </a:r>
          </a:p>
          <a:p>
            <a:pPr lvl="1"/>
            <a:r>
              <a:rPr/>
              <a:t>Be based only on this week’s lecture and tutorial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✨Good luck!!!✨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Practicals Next Week</a:t>
            </a:r>
          </a:p>
        </p:txBody>
      </p:sp>
      <p:sp>
        <p:nvSpPr>
          <p:cNvPr id="3" name="Content Placeholder 2"/>
          <p:cNvSpPr>
            <a:spLocks noGrp="1"/>
          </p:cNvSpPr>
          <p:nvPr>
            <p:ph idx="1"/>
          </p:nvPr>
        </p:nvSpPr>
        <p:spPr/>
        <p:txBody>
          <a:bodyPr/>
          <a:lstStyle/>
          <a:p>
            <a:pPr lvl="0"/>
            <a:r>
              <a:rPr/>
              <a:t>Practice-only Quiz</a:t>
            </a:r>
          </a:p>
          <a:p>
            <a:pPr lvl="1"/>
            <a:r>
              <a:rPr/>
              <a:t>We will still run practicals and quizzes as normal (including taking attendance)</a:t>
            </a:r>
          </a:p>
          <a:p>
            <a:pPr lvl="1"/>
            <a:r>
              <a:rPr/>
              <a:t>Next week’s quiz mark </a:t>
            </a:r>
            <a:r>
              <a:rPr b="1"/>
              <a:t>will not count</a:t>
            </a:r>
            <a:r>
              <a:rPr/>
              <a:t> toward your module mark.</a:t>
            </a:r>
          </a:p>
          <a:p>
            <a:pPr lvl="0"/>
            <a:r>
              <a:rPr/>
              <a:t>Short (Fun and Completely Optional) Study</a:t>
            </a:r>
          </a:p>
          <a:p>
            <a:pPr lvl="1"/>
            <a:r>
              <a:rPr/>
              <a:t>Possible difference in the code revision portion of the session</a:t>
            </a:r>
          </a:p>
          <a:p>
            <a:pPr lvl="1"/>
            <a:r>
              <a:rPr/>
              <a:t>Invitation to complete a short survey after the quiz</a:t>
            </a:r>
          </a:p>
          <a:p>
            <a:pPr lvl="1"/>
            <a:r>
              <a:rPr/>
              <a:t>Help us understand what helps you learn!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This week: Correlation</a:t>
                </a:r>
              </a:p>
              <a:p>
                <a:pPr lvl="0" indent="0" marL="0">
                  <a:buNone/>
                </a:pPr>
                <a:r>
                  <a:rPr/>
                  <a:t>. . .</a:t>
                </a:r>
              </a:p>
              <a:p>
                <a:pPr lvl="0"/>
                <a:r>
                  <a:rPr/>
                  <a:t>Week 7: Chi-Square (</a:t>
                </a:r>
                <a14:m>
                  <m:oMath xmlns:m="http://schemas.openxmlformats.org/officeDocument/2006/math">
                    <m:sSup>
                      <m:e>
                        <m:r>
                          <m:t>χ</m:t>
                        </m:r>
                      </m:e>
                      <m:sup>
                        <m:r>
                          <m:t>2</m:t>
                        </m:r>
                      </m:sup>
                    </m:sSup>
                  </m:oMath>
                </a14:m>
                <a:r>
                  <a:rPr/>
                  <a:t>)</a:t>
                </a:r>
              </a:p>
              <a:p>
                <a:pPr lvl="0" indent="0" marL="0">
                  <a:buNone/>
                </a:pPr>
                <a:r>
                  <a:rPr/>
                  <a:t>. . .</a:t>
                </a:r>
              </a:p>
              <a:p>
                <a:pPr lvl="0"/>
                <a:r>
                  <a:rPr/>
                  <a:t>Week 8: The Linear Model</a:t>
                </a:r>
              </a:p>
              <a:p>
                <a:pPr lvl="0" indent="0" marL="0">
                  <a:buNone/>
                </a:pPr>
                <a:r>
                  <a:rPr/>
                  <a:t>. . .</a:t>
                </a:r>
              </a:p>
              <a:p>
                <a:pPr lvl="0"/>
                <a:r>
                  <a:rPr/>
                  <a:t>Week 9: The Linear Model</a:t>
                </a:r>
              </a:p>
              <a:p>
                <a:pPr lvl="0" indent="0" marL="0">
                  <a:buNone/>
                </a:pPr>
                <a:r>
                  <a:rPr/>
                  <a:t>. . .</a:t>
                </a:r>
              </a:p>
              <a:p>
                <a:pPr lvl="0"/>
                <a:r>
                  <a:rPr/>
                  <a:t>Week 10: The Linear Model…</a:t>
                </a:r>
              </a:p>
              <a:p>
                <a:pPr lvl="1"/>
                <a:r>
                  <a:rPr/>
                  <a:t>(You get the idea)</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Today’s Objectives</a:t>
            </a:r>
          </a:p>
        </p:txBody>
      </p:sp>
      <p:sp>
        <p:nvSpPr>
          <p:cNvPr id="3" name="Content Placeholder 2"/>
          <p:cNvSpPr>
            <a:spLocks noGrp="1"/>
          </p:cNvSpPr>
          <p:nvPr>
            <p:ph idx="1"/>
          </p:nvPr>
        </p:nvSpPr>
        <p:spPr/>
        <p:txBody>
          <a:bodyPr/>
          <a:lstStyle/>
          <a:p>
            <a:pPr lvl="0" indent="0" marL="0">
              <a:buNone/>
            </a:pPr>
            <a:r>
              <a:rPr/>
              <a:t>After this lecture you will understand:</a:t>
            </a:r>
          </a:p>
          <a:p>
            <a:pPr lvl="0"/>
            <a:r>
              <a:rPr/>
              <a:t>The concepts behind statistical correlation</a:t>
            </a:r>
          </a:p>
          <a:p>
            <a:pPr lvl="0"/>
            <a:r>
              <a:rPr/>
              <a:t>How to interpret the values of the correlation coefficient </a:t>
            </a:r>
            <a:r>
              <a:rPr i="1"/>
              <a:t>r</a:t>
            </a:r>
          </a:p>
          <a:p>
            <a:pPr lvl="0"/>
            <a:r>
              <a:rPr/>
              <a:t>How to read a correlation matrix</a:t>
            </a:r>
          </a:p>
          <a:p>
            <a:pPr lvl="0"/>
            <a:r>
              <a:rPr/>
              <a:t>How to interpret and report significance tests of </a:t>
            </a:r>
            <a:r>
              <a:rPr i="1"/>
              <a:t>r</a:t>
            </a:r>
          </a:p>
          <a:p>
            <a:pPr lvl="0"/>
            <a:r>
              <a:rPr/>
              <a:t>The relationship between correlation and causation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Distributions, Test Statistics, and NHST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Putting our statistical “grammar” into practice</a:t>
                </a:r>
              </a:p>
              <a:p>
                <a:pPr lvl="0" indent="0" marL="0">
                  <a:buNone/>
                </a:pPr>
                <a:r>
                  <a:rPr/>
                  <a:t>For each statistical analysis, we will have the same elements:</a:t>
                </a:r>
              </a:p>
              <a:p>
                <a:pPr lvl="0"/>
                <a:r>
                  <a:rPr b="1"/>
                  <a:t>Data</a:t>
                </a:r>
                <a:r>
                  <a:rPr/>
                  <a:t>, from which we calculate…</a:t>
                </a:r>
              </a:p>
              <a:p>
                <a:pPr lvl="0" indent="0" marL="0">
                  <a:buNone/>
                </a:pPr>
                <a:r>
                  <a:rPr/>
                  <a:t>. . .</a:t>
                </a:r>
              </a:p>
              <a:p>
                <a:pPr lvl="0"/>
                <a:r>
                  <a:rPr/>
                  <a:t>A </a:t>
                </a:r>
                <a:r>
                  <a:rPr b="1"/>
                  <a:t>test statistic</a:t>
                </a:r>
                <a:r>
                  <a:rPr/>
                  <a:t> that represents the relationship of interest, which we compare to…</a:t>
                </a:r>
              </a:p>
              <a:p>
                <a:pPr lvl="0" indent="0" marL="0">
                  <a:buNone/>
                </a:pPr>
                <a:r>
                  <a:rPr/>
                  <a:t>. . .</a:t>
                </a:r>
              </a:p>
              <a:p>
                <a:pPr lvl="0"/>
                <a:r>
                  <a:rPr/>
                  <a:t>The </a:t>
                </a:r>
                <a:r>
                  <a:rPr b="1"/>
                  <a:t>distribution</a:t>
                </a:r>
                <a:r>
                  <a:rPr/>
                  <a:t> of that test statistic under the null hypothesis to get…</a:t>
                </a:r>
              </a:p>
              <a:p>
                <a:pPr lvl="0" indent="0" marL="0">
                  <a:buNone/>
                </a:pPr>
                <a:r>
                  <a:rPr/>
                  <a:t>. . .</a:t>
                </a:r>
              </a:p>
              <a:p>
                <a:pPr lvl="0"/>
                <a:r>
                  <a:rPr/>
                  <a:t>The </a:t>
                </a:r>
                <a:r>
                  <a:rPr b="1"/>
                  <a:t>probability</a:t>
                </a:r>
                <a:r>
                  <a:rPr/>
                  <a:t> </a:t>
                </a:r>
                <a:r>
                  <a:rPr i="1"/>
                  <a:t>p</a:t>
                </a:r>
                <a:r>
                  <a:rPr/>
                  <a:t> of getting a test statistic as large as the one we have (or larger) if the null hypothesis is true so that we can…</a:t>
                </a:r>
              </a:p>
              <a:p>
                <a:pPr lvl="0" indent="0" marL="0">
                  <a:buNone/>
                </a:pPr>
                <a:r>
                  <a:rPr/>
                  <a:t>. . .</a:t>
                </a:r>
              </a:p>
              <a:p>
                <a:pPr lvl="0"/>
                <a:r>
                  <a:rPr b="1"/>
                  <a:t>Evaluate</a:t>
                </a:r>
                <a:r>
                  <a:rPr/>
                  <a:t> our competing hypotheses using a previously decided </a:t>
                </a:r>
                <a14:m>
                  <m:oMath xmlns:m="http://schemas.openxmlformats.org/officeDocument/2006/math">
                    <m:r>
                      <m:t>α</m:t>
                    </m:r>
                  </m:oMath>
                </a14:m>
                <a:r>
                  <a:rPr/>
                  <a:t> level.</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Overall Reminder</a:t>
            </a:r>
          </a:p>
        </p:txBody>
      </p:sp>
      <p:sp>
        <p:nvSpPr>
          <p:cNvPr id="3" name="Content Placeholder 2"/>
          <p:cNvSpPr>
            <a:spLocks noGrp="1"/>
          </p:cNvSpPr>
          <p:nvPr>
            <p:ph idx="1"/>
          </p:nvPr>
        </p:nvSpPr>
        <p:spPr/>
        <p:txBody>
          <a:bodyPr/>
          <a:lstStyle/>
          <a:p>
            <a:pPr lvl="0"/>
            <a:r>
              <a:rPr/>
              <a:t>We want to believe true things about the world, and disbelieve false things</a:t>
            </a:r>
          </a:p>
          <a:p>
            <a:pPr lvl="1"/>
            <a:r>
              <a:rPr/>
              <a:t>More accurately: we should believe things that are well-founded in reliable evidence, and disbelieve things that are not</a:t>
            </a:r>
          </a:p>
          <a:p>
            <a:pPr lvl="0"/>
            <a:r>
              <a:rPr/>
              <a:t>Statistics is a system to help us make decisions about whether, and to what degree, we believe something is supported by evidence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Core of Correlation</a:t>
            </a:r>
          </a:p>
        </p:txBody>
      </p:sp>
      <p:sp>
        <p:nvSpPr>
          <p:cNvPr id="3" name="Content Placeholder 2"/>
          <p:cNvSpPr>
            <a:spLocks noGrp="1"/>
          </p:cNvSpPr>
          <p:nvPr>
            <p:ph idx="1"/>
          </p:nvPr>
        </p:nvSpPr>
        <p:spPr/>
        <p:txBody>
          <a:bodyPr/>
          <a:lstStyle/>
          <a:p>
            <a:pPr lvl="0"/>
            <a:r>
              <a:rPr/>
              <a:t>Quantifies how two quantities change in relation to each other</a:t>
            </a:r>
          </a:p>
          <a:p>
            <a:pPr lvl="0"/>
            <a:r>
              <a:rPr/>
              <a:t>When one variable changes, does the other…</a:t>
            </a:r>
          </a:p>
          <a:p>
            <a:pPr lvl="1"/>
            <a:r>
              <a:rPr/>
              <a:t>Change in a similar way?</a:t>
            </a:r>
          </a:p>
          <a:p>
            <a:pPr lvl="1"/>
            <a:r>
              <a:rPr/>
              <a:t>Change in the opposite way?</a:t>
            </a:r>
          </a:p>
          <a:p>
            <a:pPr lvl="1"/>
            <a:r>
              <a:rPr/>
              <a:t>Not change very much at all?</a:t>
            </a:r>
          </a:p>
          <a:p>
            <a:pPr lvl="0" indent="0" marL="0">
              <a:buNone/>
            </a:pPr>
            <a:r>
              <a:rPr/>
              <a:t>. . .</a:t>
            </a:r>
          </a:p>
          <a:p>
            <a:pPr lvl="0" indent="0" marL="1270000">
              <a:buNone/>
            </a:pPr>
            <a:r>
              <a:rPr sz="2000" b="1"/>
              <a:t>The Fundamental Question</a:t>
            </a:r>
          </a:p>
          <a:p>
            <a:pPr lvl="0" indent="0" marL="1270000">
              <a:buNone/>
            </a:pPr>
            <a:r>
              <a:rPr sz="2000"/>
              <a:t>To what degree do two variables behave the same way - do they </a:t>
            </a:r>
            <a:r>
              <a:rPr sz="2000" b="1"/>
              <a:t>covary</a:t>
            </a:r>
            <a:r>
              <a:rPr sz="2000"/>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dc:title>
  <dc:creator>Jennifer Mankin</dc:creator>
  <cp:keywords/>
  <dcterms:created xsi:type="dcterms:W3CDTF">2024-03-05T15:21:35Z</dcterms:created>
  <dcterms:modified xsi:type="dcterms:W3CDTF">2024-03-05T15:21:35Z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06</vt:lpwstr>
  </property>
  <property fmtid="{D5CDD505-2E9C-101B-9397-08002B2CF9AE}" pid="12" name="toc-title">
    <vt:lpwstr>Table of contents</vt:lpwstr>
  </property>
</Properties>
</file>