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9" autoAdjust="0"/>
    <p:restoredTop sz="94694" autoAdjust="0"/>
  </p:normalViewPr>
  <p:slideViewPr>
    <p:cSldViewPr snapToGrid="0" snapToObjects="1">
      <p:cViewPr>
        <p:scale>
          <a:sx n="150" d="100"/>
          <a:sy n="150" d="100"/>
        </p:scale>
        <p:origin x="342" y="-27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and2022.netlify.app/viz/app/?v=cor&amp;t=Correlation%20coefficient%20"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link.springer.com/content/pdf/10.1007/s10865-023-00436-4.pdf"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it.ly/and25_lecture0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bit.ly/and25_lecture0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khanacademy.org/math/algebra/x2f8bb11595b61c86:linear-equations-graphs" TargetMode="External"/><Relationship Id="rId2" Type="http://schemas.openxmlformats.org/officeDocument/2006/relationships/hyperlink" Target="https://statisticsbyjim.com/regression/linear-regression-equation/" TargetMode="External"/><Relationship Id="rId1" Type="http://schemas.openxmlformats.org/officeDocument/2006/relationships/slideLayout" Target="../slideLayouts/slideLayout2.xml"/><Relationship Id="rId6" Type="http://schemas.openxmlformats.org/officeDocument/2006/relationships/hyperlink" Target="https://youtube.com/playlist?list=PLQGe6zcSJT0V4xC1NDyQePkyxUj8LWLnD&amp;si=BQMJwNC9JDeINAwk" TargetMode="External"/><Relationship Id="rId5" Type="http://schemas.openxmlformats.org/officeDocument/2006/relationships/hyperlink" Target="https://youtu.be/7cSArk7tU4w?si=XBl2CORBn2CMmvZd" TargetMode="External"/><Relationship Id="rId4" Type="http://schemas.openxmlformats.org/officeDocument/2006/relationships/hyperlink" Target="https://learningstatisticswithr.com/lsr-0.6.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Linear Model 1: A New Equation</a:t>
            </a:r>
          </a:p>
        </p:txBody>
      </p:sp>
      <p:sp>
        <p:nvSpPr>
          <p:cNvPr id="3" name="Subtitle 2"/>
          <p:cNvSpPr>
            <a:spLocks noGrp="1"/>
          </p:cNvSpPr>
          <p:nvPr>
            <p:ph type="subTitle" idx="1"/>
          </p:nvPr>
        </p:nvSpPr>
        <p:spPr>
          <a:xfrm>
            <a:off x="1371600" y="2914650"/>
            <a:ext cx="6400800" cy="1314450"/>
          </a:xfrm>
        </p:spPr>
        <p:txBody>
          <a:bodyPr/>
          <a:lstStyle/>
          <a:p>
            <a:pPr marL="0" lvl="0" indent="0">
              <a:buNone/>
            </a:pPr>
            <a:r>
              <a:t>Week 08</a:t>
            </a:r>
            <a:br/>
            <a:br/>
            <a:r>
              <a:t>Dr Jenny Terry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Linear Model Equation</a:t>
            </a:r>
          </a:p>
        </p:txBody>
      </p:sp>
      <p:sp>
        <p:nvSpPr>
          <p:cNvPr id="3" name="Content Placeholder 2"/>
          <p:cNvSpPr>
            <a:spLocks noGrp="1"/>
          </p:cNvSpPr>
          <p:nvPr>
            <p:ph idx="1"/>
          </p:nvPr>
        </p:nvSpPr>
        <p:spPr/>
        <p:txBody>
          <a:bodyPr/>
          <a:lstStyle/>
          <a:p>
            <a:pPr marL="0" lvl="0" indent="0">
              <a:buNone/>
            </a:pPr>
            <a:r>
              <a:t>The linear model is the equation for a straight line: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𝑦</m:t>
                  </m:r>
                  <m:r>
                    <a:rPr>
                      <a:latin typeface="Cambria Math" panose="02040503050406030204" pitchFamily="18" charset="0"/>
                    </a:rPr>
                    <m:t>=</m:t>
                  </m:r>
                  <m:r>
                    <a:rPr>
                      <a:latin typeface="Cambria Math" panose="02040503050406030204" pitchFamily="18" charset="0"/>
                    </a:rPr>
                    <m:t>𝑚𝑥</m:t>
                  </m:r>
                  <m:r>
                    <a:rPr>
                      <a:latin typeface="Cambria Math" panose="02040503050406030204" pitchFamily="18" charset="0"/>
                    </a:rPr>
                    <m:t>+</m:t>
                  </m:r>
                  <m:r>
                    <a:rPr>
                      <a:latin typeface="Cambria Math" panose="02040503050406030204" pitchFamily="18" charset="0"/>
                    </a:rPr>
                    <m:t>𝑏</m:t>
                  </m:r>
                </m:oMath>
              </m:oMathPara>
            </a14:m>
            <a:endParaRPr/>
          </a:p>
          <a:p>
            <a:pPr marL="0" lvl="0" indent="0">
              <a:buNone/>
            </a:pPr>
            <a:r>
              <a:t>. . .</a:t>
            </a:r>
          </a:p>
          <a:p>
            <a:pPr marL="0" lvl="0" indent="0">
              <a:buNone/>
            </a:pPr>
            <a:r>
              <a:t>It is usually written like this: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I will write it in full for now, so you can get used to it: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8994-55AC-6273-0583-A5798D44DD1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74B9999-E8D8-C41C-6ACE-F9E89B63F3BC}"/>
              </a:ext>
            </a:extLst>
          </p:cNvPr>
          <p:cNvSpPr>
            <a:spLocks noGrp="1"/>
          </p:cNvSpPr>
          <p:nvPr>
            <p:ph type="subTitle" idx="1"/>
          </p:nvPr>
        </p:nvSpPr>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Using the Linear Model to Make Predictions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Overview</a:t>
            </a:r>
          </a:p>
        </p:txBody>
      </p:sp>
      <p:sp>
        <p:nvSpPr>
          <p:cNvPr id="3" name="Content Placeholder 2"/>
          <p:cNvSpPr>
            <a:spLocks noGrp="1"/>
          </p:cNvSpPr>
          <p:nvPr>
            <p:ph idx="1"/>
          </p:nvPr>
        </p:nvSpPr>
        <p:spPr/>
        <p:txBody>
          <a:bodyPr/>
          <a:lstStyle/>
          <a:p>
            <a:pPr lvl="0"/>
            <a:r>
              <a:t>Example 1: Predicting Masculinity from Femininity</a:t>
            </a:r>
          </a:p>
          <a:p>
            <a:pPr lvl="1"/>
            <a:r>
              <a:t>A recognisable example (from your correlation lecture)</a:t>
            </a:r>
          </a:p>
          <a:p>
            <a:pPr lvl="1"/>
            <a:r>
              <a:t>Visual, approximate representation (so you can get a sense of where the numbers come from)</a:t>
            </a:r>
          </a:p>
          <a:p>
            <a:pPr lvl="1"/>
            <a:r>
              <a:t>Computational, precise calculations (where we actually get the numbers from)</a:t>
            </a:r>
          </a:p>
          <a:p>
            <a:pPr lvl="0"/>
            <a:r>
              <a:t>Example 2: Predicting Better Sleep from Positive Psychology</a:t>
            </a:r>
          </a:p>
          <a:p>
            <a:pPr lvl="1"/>
            <a:r>
              <a:t>A new example for extrapolation</a:t>
            </a:r>
          </a:p>
          <a:p>
            <a:pPr lvl="1"/>
            <a:r>
              <a:t>Visual, approximate representation (so you can get a sense of where the numbers come from)</a:t>
            </a:r>
          </a:p>
          <a:p>
            <a:pPr lvl="1"/>
            <a:r>
              <a:t>Computational, precise calculations (where we actually get the numbers from)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1: Predicting Masculinity from Femininity</a:t>
            </a:r>
          </a:p>
        </p:txBody>
      </p:sp>
      <p:sp>
        <p:nvSpPr>
          <p:cNvPr id="3" name="Content Placeholder 2"/>
          <p:cNvSpPr>
            <a:spLocks noGrp="1"/>
          </p:cNvSpPr>
          <p:nvPr>
            <p:ph idx="1"/>
          </p:nvPr>
        </p:nvSpPr>
        <p:spPr/>
        <p:txBody>
          <a:bodyPr/>
          <a:lstStyle/>
          <a:p>
            <a:pPr lvl="0"/>
            <a:r>
              <a:t>Dr Mankin was interested in the relationship between femininity and masculinity</a:t>
            </a:r>
          </a:p>
          <a:p>
            <a:pPr lvl="0"/>
            <a:r>
              <a:t>Participants took part in a cross-sectional, self-report survey that asked them to rate their:</a:t>
            </a:r>
          </a:p>
          <a:p>
            <a:pPr lvl="1"/>
            <a:r>
              <a:t>Femininity</a:t>
            </a:r>
          </a:p>
          <a:p>
            <a:pPr lvl="1"/>
            <a:r>
              <a:t>Masculinity</a:t>
            </a:r>
          </a:p>
          <a:p>
            <a:pPr lvl="1"/>
            <a:r>
              <a:t>&amp; a bunch of other things not relevant for today’s example</a:t>
            </a:r>
          </a:p>
          <a:p>
            <a:pPr marL="0" lvl="0" indent="0">
              <a:buNone/>
            </a:pPr>
            <a:r>
              <a:t>. . .</a:t>
            </a:r>
          </a:p>
          <a:p>
            <a:pPr lvl="0"/>
            <a:r>
              <a:t>Hypothesis: Previous research (your correlation lecture!) suggests that… </a:t>
            </a:r>
            <a:r>
              <a:rPr i="1"/>
              <a:t>femininity will have a negative relationship with masculinity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Operationalisation</a:t>
            </a:r>
          </a:p>
        </p:txBody>
      </p:sp>
      <p:sp>
        <p:nvSpPr>
          <p:cNvPr id="3" name="Content Placeholder 2"/>
          <p:cNvSpPr>
            <a:spLocks noGrp="1"/>
          </p:cNvSpPr>
          <p:nvPr>
            <p:ph idx="1"/>
          </p:nvPr>
        </p:nvSpPr>
        <p:spPr/>
        <p:txBody>
          <a:bodyPr/>
          <a:lstStyle/>
          <a:p>
            <a:pPr lvl="0"/>
            <a:r>
              <a:t>Hypothesis: Femininity will have a negative relationship with masculinity</a:t>
            </a:r>
          </a:p>
          <a:p>
            <a:pPr marL="0" lvl="0" indent="0">
              <a:buNone/>
            </a:pPr>
            <a:r>
              <a:t>. . .</a:t>
            </a:r>
          </a:p>
          <a:p>
            <a:pPr lvl="0"/>
            <a:r>
              <a:t>Predictor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oMath>
            </a14:m>
            <a:r>
              <a:t>): Femininity</a:t>
            </a:r>
          </a:p>
          <a:p>
            <a:pPr marL="0" lvl="0" indent="0">
              <a:buNone/>
            </a:pPr>
            <a:r>
              <a:t>. . .</a:t>
            </a:r>
          </a:p>
          <a:p>
            <a:pPr lvl="0"/>
            <a:r>
              <a:t>Outcome (</a:t>
            </a:r>
            <a14:m xmlns:a14="http://schemas.microsoft.com/office/drawing/2010/main">
              <m:oMath xmlns:m="http://schemas.openxmlformats.org/officeDocument/2006/math">
                <m:r>
                  <a:rPr>
                    <a:latin typeface="Cambria Math" panose="02040503050406030204" pitchFamily="18" charset="0"/>
                  </a:rPr>
                  <m:t>𝑦</m:t>
                </m:r>
              </m:oMath>
            </a14:m>
            <a:r>
              <a:t>) : Masculinity</a:t>
            </a:r>
          </a:p>
          <a:p>
            <a:pPr marL="0" lvl="0" indent="0">
              <a:buNone/>
            </a:pPr>
            <a:r>
              <a:t>. . .</a:t>
            </a:r>
          </a:p>
          <a:p>
            <a:pPr lvl="0"/>
            <a:r>
              <a:t>Model: </a:t>
            </a:r>
            <a14:m xmlns:a14="http://schemas.microsoft.com/office/drawing/2010/main">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lvl="1"/>
            <a:r>
              <a:t>Masculinity doesn’t have a value because that is what we’re estimating</a:t>
            </a:r>
          </a:p>
          <a:p>
            <a:pPr lvl="1"/>
            <a:r>
              <a:t>Femininity will be given a value, but we can pick different values and plug them in to solve the equation to get the value of masculinity for whatever value of femininity we choose</a:t>
            </a:r>
          </a:p>
          <a:p>
            <a:pPr lvl="1"/>
            <a:r>
              <a:t>We can’t estimate error, so we don’t need to worry about that</a:t>
            </a:r>
          </a:p>
          <a:p>
            <a:pPr lvl="1"/>
            <a:r>
              <a:t>But, where do the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come from?! 🤔</a:t>
            </a:r>
          </a:p>
          <a:p>
            <a:pPr lvl="1"/>
            <a:r>
              <a:t>Hint: Remember that the linear model is the equation for a straight line…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Visualising our Model (the Line)</a:t>
            </a:r>
          </a:p>
        </p:txBody>
      </p:sp>
      <p:sp>
        <p:nvSpPr>
          <p:cNvPr id="4" name="Text Placeholder 3"/>
          <p:cNvSpPr>
            <a:spLocks noGrp="1"/>
          </p:cNvSpPr>
          <p:nvPr>
            <p:ph type="body" sz="half" idx="2"/>
          </p:nvPr>
        </p:nvSpPr>
        <p:spPr/>
        <p:txBody>
          <a:bodyPr/>
          <a:lstStyle/>
          <a:p>
            <a:pPr lvl="0"/>
            <a:r>
              <a:t>Where would you draw a straight line through these dots to best capture where they tend to fall?</a:t>
            </a:r>
          </a:p>
        </p:txBody>
      </p:sp>
      <p:pic>
        <p:nvPicPr>
          <p:cNvPr id="3" name="Picture 1" descr="lecture_08_2025_files/figure-pptx/unnamed-chunk-2-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Visualising our Model (the Line)</a:t>
            </a:r>
          </a:p>
        </p:txBody>
      </p:sp>
      <p:sp>
        <p:nvSpPr>
          <p:cNvPr id="4" name="Text Placeholder 3"/>
          <p:cNvSpPr>
            <a:spLocks noGrp="1"/>
          </p:cNvSpPr>
          <p:nvPr>
            <p:ph type="body" sz="half" idx="2"/>
          </p:nvPr>
        </p:nvSpPr>
        <p:spPr/>
        <p:txBody>
          <a:bodyPr/>
          <a:lstStyle/>
          <a:p>
            <a:pPr lvl="0"/>
            <a:r>
              <a:t>The line is our statistical model - it is not the data itself, but it is using the data to make a prediction</a:t>
            </a:r>
          </a:p>
        </p:txBody>
      </p:sp>
      <p:pic>
        <p:nvPicPr>
          <p:cNvPr id="3" name="Picture 1" descr="lecture_08_2025_files/figure-pptx/unnamed-chunk-3-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Visualising our Model (the Line)</a:t>
            </a:r>
          </a:p>
        </p:txBody>
      </p:sp>
      <p:sp>
        <p:nvSpPr>
          <p:cNvPr id="3" name="Content Placeholder 2"/>
          <p:cNvSpPr>
            <a:spLocks noGrp="1"/>
          </p:cNvSpPr>
          <p:nvPr>
            <p:ph idx="1"/>
          </p:nvPr>
        </p:nvSpPr>
        <p:spPr/>
        <p:txBody>
          <a:bodyPr/>
          <a:lstStyle/>
          <a:p>
            <a:pPr lvl="0"/>
            <a:r>
              <a:t>The individual scores (data points) tend to be higher up on the left and lower down on the right</a:t>
            </a:r>
          </a:p>
          <a:p>
            <a:pPr marL="0" lvl="0" indent="0">
              <a:buNone/>
            </a:pPr>
            <a:r>
              <a:t>. . .</a:t>
            </a:r>
          </a:p>
          <a:p>
            <a:pPr lvl="0"/>
            <a:r>
              <a:t>As the variable on </a:t>
            </a:r>
            <a14:m xmlns:a14="http://schemas.microsoft.com/office/drawing/2010/main">
              <m:oMath xmlns:m="http://schemas.openxmlformats.org/officeDocument/2006/math">
                <m:r>
                  <a:rPr>
                    <a:latin typeface="Cambria Math" panose="02040503050406030204" pitchFamily="18" charset="0"/>
                  </a:rPr>
                  <m:t>𝑥</m:t>
                </m:r>
              </m:oMath>
            </a14:m>
            <a:r>
              <a:t> (here, ratings of femininity) increases…</a:t>
            </a:r>
          </a:p>
          <a:p>
            <a:pPr marL="0" lvl="0" indent="0">
              <a:buNone/>
            </a:pPr>
            <a:r>
              <a:t>. . .</a:t>
            </a:r>
          </a:p>
          <a:p>
            <a:pPr lvl="0"/>
            <a:r>
              <a:t>… the variable on </a:t>
            </a:r>
            <a14:m xmlns:a14="http://schemas.microsoft.com/office/drawing/2010/main">
              <m:oMath xmlns:m="http://schemas.openxmlformats.org/officeDocument/2006/math">
                <m:r>
                  <a:rPr>
                    <a:latin typeface="Cambria Math" panose="02040503050406030204" pitchFamily="18" charset="0"/>
                  </a:rPr>
                  <m:t>𝑦</m:t>
                </m:r>
              </m:oMath>
            </a14:m>
            <a:r>
              <a:t> (here, ratings of masculinity) tends to decrease</a:t>
            </a:r>
          </a:p>
          <a:p>
            <a:pPr marL="0" lvl="0" indent="0">
              <a:buNone/>
            </a:pPr>
            <a:r>
              <a:t>. . .</a:t>
            </a:r>
          </a:p>
          <a:p>
            <a:pPr lvl="0"/>
            <a:r>
              <a:t>This represents a </a:t>
            </a:r>
            <a:r>
              <a:rPr b="1"/>
              <a:t>negative relationship</a:t>
            </a:r>
            <a:r>
              <a:t> between </a:t>
            </a:r>
            <a14:m xmlns:a14="http://schemas.microsoft.com/office/drawing/2010/main">
              <m:oMath xmlns:m="http://schemas.openxmlformats.org/officeDocument/2006/math">
                <m:r>
                  <a:rPr>
                    <a:latin typeface="Cambria Math" panose="02040503050406030204" pitchFamily="18" charset="0"/>
                  </a:rPr>
                  <m:t>𝑥</m:t>
                </m:r>
              </m:oMath>
            </a14:m>
            <a:r>
              <a:t> and </a:t>
            </a:r>
            <a14:m xmlns:a14="http://schemas.microsoft.com/office/drawing/2010/main">
              <m:oMath xmlns:m="http://schemas.openxmlformats.org/officeDocument/2006/math">
                <m:r>
                  <a:rPr>
                    <a:latin typeface="Cambria Math" panose="02040503050406030204" pitchFamily="18" charset="0"/>
                  </a:rPr>
                  <m:t>𝑦</m:t>
                </m:r>
              </m:oMath>
            </a14:m>
            <a:r>
              <a:t> - as one goes up, the other goes down</a:t>
            </a:r>
          </a:p>
          <a:p>
            <a:pPr marL="0" lvl="0" indent="0">
              <a:buNone/>
            </a:pPr>
            <a:r>
              <a:t>. . .</a:t>
            </a:r>
          </a:p>
          <a:p>
            <a:pPr marL="1270000" lvl="0" indent="0">
              <a:buNone/>
            </a:pPr>
            <a:r>
              <a:rPr sz="2000" b="1"/>
              <a:t>ChallengR: Why Not Correlation?</a:t>
            </a:r>
          </a:p>
          <a:p>
            <a:pPr marL="1270000" lvl="0" indent="0">
              <a:buNone/>
            </a:pPr>
            <a:r>
              <a:rPr sz="2000"/>
              <a:t>You already saw this same data, and relationship, with the correlation analysis you did with this data in a previous lecture.</a:t>
            </a:r>
          </a:p>
          <a:p>
            <a:pPr marL="1270000" lvl="0" indent="0">
              <a:buNone/>
            </a:pPr>
            <a:r>
              <a:rPr sz="2000"/>
              <a:t>Why are we doing something different? What do we get from the linear model that we </a:t>
            </a:r>
            <a:r>
              <a:rPr sz="2000" i="1"/>
              <a:t>don’t</a:t>
            </a:r>
            <a:r>
              <a:rPr sz="2000"/>
              <a:t> get from our correlation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Visualising our Model (the Line)</a:t>
            </a:r>
          </a:p>
        </p:txBody>
      </p:sp>
      <p:sp>
        <p:nvSpPr>
          <p:cNvPr id="3" name="Content Placeholder 2"/>
          <p:cNvSpPr>
            <a:spLocks noGrp="1"/>
          </p:cNvSpPr>
          <p:nvPr>
            <p:ph sz="half" idx="1"/>
          </p:nvPr>
        </p:nvSpPr>
        <p:spPr/>
        <p:txBody>
          <a:bodyPr/>
          <a:lstStyle/>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 the intercept (where the line crosses 0 the x-axis)</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 the slope (the </a:t>
            </a:r>
            <a:r>
              <a:rPr i="1"/>
              <a:t>gradient</a:t>
            </a:r>
            <a:r>
              <a:t> of the line - the difference in </a:t>
            </a:r>
            <a14:m xmlns:a14="http://schemas.microsoft.com/office/drawing/2010/main">
              <m:oMath xmlns:m="http://schemas.openxmlformats.org/officeDocument/2006/math">
                <m:r>
                  <a:rPr>
                    <a:latin typeface="Cambria Math" panose="02040503050406030204" pitchFamily="18" charset="0"/>
                  </a:rPr>
                  <m:t>𝑦</m:t>
                </m:r>
              </m:oMath>
            </a14:m>
            <a:r>
              <a:t> for every unit increase in </a:t>
            </a:r>
            <a14:m xmlns:a14="http://schemas.microsoft.com/office/drawing/2010/main">
              <m:oMath xmlns:m="http://schemas.openxmlformats.org/officeDocument/2006/math">
                <m:r>
                  <a:rPr>
                    <a:latin typeface="Cambria Math" panose="02040503050406030204" pitchFamily="18" charset="0"/>
                  </a:rPr>
                  <m:t>𝑥</m:t>
                </m:r>
              </m:oMath>
            </a14:m>
            <a:r>
              <a:t>)</a:t>
            </a:r>
          </a:p>
          <a:p>
            <a:pPr lvl="0"/>
            <a:r>
              <a:t>What would we estimate these values to be?</a:t>
            </a:r>
          </a:p>
        </p:txBody>
      </p:sp>
      <p:pic>
        <p:nvPicPr>
          <p:cNvPr id="4" name="Picture 1" descr="lecture_08_2025_files/figure-pptx/unnamed-chunk-4-1.png"/>
          <p:cNvPicPr>
            <a:picLocks noGrp="1" noChangeAspect="1"/>
          </p:cNvPicPr>
          <p:nvPr/>
        </p:nvPicPr>
        <p:blipFill>
          <a:blip r:embed="rId2"/>
          <a:stretch>
            <a:fillRect/>
          </a:stretch>
        </p:blipFill>
        <p:spPr bwMode="auto">
          <a:xfrm>
            <a:off x="4648200" y="1879600"/>
            <a:ext cx="4038600" cy="20193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Looking Ahead (and Behind)</a:t>
            </a:r>
          </a:p>
        </p:txBody>
      </p:sp>
      <p:sp>
        <p:nvSpPr>
          <p:cNvPr id="3" name="Content Placeholder 2"/>
          <p:cNvSpPr>
            <a:spLocks noGrp="1"/>
          </p:cNvSpPr>
          <p:nvPr>
            <p:ph idx="1"/>
          </p:nvPr>
        </p:nvSpPr>
        <p:spPr/>
        <p:txBody>
          <a:bodyPr/>
          <a:lstStyle/>
          <a:p>
            <a:pPr lvl="0"/>
            <a:r>
              <a:t>The story so far…</a:t>
            </a:r>
          </a:p>
          <a:p>
            <a:pPr lvl="1"/>
            <a:r>
              <a:t>Fundamentals of NHST &amp; Statistical Tests</a:t>
            </a:r>
          </a:p>
          <a:p>
            <a:pPr marL="0" lvl="0" indent="0">
              <a:buNone/>
            </a:pPr>
            <a:r>
              <a:t>. . .</a:t>
            </a:r>
          </a:p>
          <a:p>
            <a:pPr lvl="0"/>
            <a:r>
              <a:t>This week:</a:t>
            </a:r>
          </a:p>
          <a:p>
            <a:pPr lvl="1"/>
            <a:r>
              <a:t>The Linear Model - Equation of a Line</a:t>
            </a:r>
          </a:p>
          <a:p>
            <a:pPr marL="0" lvl="0" indent="0">
              <a:buNone/>
            </a:pPr>
            <a:r>
              <a:t>. . .</a:t>
            </a:r>
          </a:p>
          <a:p>
            <a:pPr lvl="0"/>
            <a:r>
              <a:t>Coming up:</a:t>
            </a:r>
          </a:p>
          <a:p>
            <a:pPr lvl="1"/>
            <a:r>
              <a:t>The Linear Model - Evaluating the Model with </a:t>
            </a:r>
            <a:r>
              <a:rPr i="1"/>
              <a:t>p</a:t>
            </a:r>
            <a:r>
              <a:t>-values, CIs, </a:t>
            </a:r>
            <a14:m xmlns:a14="http://schemas.microsoft.com/office/drawing/2010/main">
              <m:oMath xmlns:m="http://schemas.openxmlformats.org/officeDocument/2006/math">
                <m:r>
                  <a:rPr>
                    <a:latin typeface="Cambria Math" panose="02040503050406030204" pitchFamily="18" charset="0"/>
                  </a:rPr>
                  <m:t>𝐹</m:t>
                </m:r>
              </m:oMath>
            </a14:m>
            <a:r>
              <a:t> &amp;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endParaRPr/>
          </a:p>
          <a:p>
            <a:pPr lvl="1"/>
            <a:r>
              <a:t>The Linear Model - Models with Multiple Predictors</a:t>
            </a:r>
          </a:p>
          <a:p>
            <a:pPr lvl="1"/>
            <a:r>
              <a:t>Questionable Research Practices</a:t>
            </a:r>
          </a:p>
          <a:p>
            <a:pPr marL="0" lvl="0" indent="0">
              <a:buNone/>
            </a:pPr>
            <a:r>
              <a:t>. . .</a:t>
            </a:r>
          </a:p>
          <a:p>
            <a:pPr marL="1270000" lvl="0" indent="0">
              <a:buNone/>
            </a:pPr>
            <a:r>
              <a:rPr sz="2000" b="1"/>
              <a:t>“Is it bad if I don’t understand anything from the lectures?”</a:t>
            </a:r>
          </a:p>
          <a:p>
            <a:pPr marL="1270000" lvl="0" indent="0">
              <a:buNone/>
            </a:pPr>
            <a:endParaRPr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the Slope</a:t>
            </a:r>
          </a:p>
        </p:txBody>
      </p:sp>
      <p:pic>
        <p:nvPicPr>
          <p:cNvPr id="3" name="Picture 1" descr="lecture_08_2025_files/figure-pptx/unnamed-chunk-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Masculinity</a:t>
            </a:r>
          </a:p>
        </p:txBody>
      </p:sp>
      <p:sp>
        <p:nvSpPr>
          <p:cNvPr id="3" name="Content Placeholder 2"/>
          <p:cNvSpPr>
            <a:spLocks noGrp="1"/>
          </p:cNvSpPr>
          <p:nvPr>
            <p:ph idx="1"/>
          </p:nvPr>
        </p:nvSpPr>
        <p:spPr/>
        <p:txBody>
          <a:bodyPr/>
          <a:lstStyle/>
          <a:p>
            <a:pPr marL="0" lvl="0" indent="0">
              <a:buNone/>
            </a:pPr>
            <a:r>
              <a:t>We can make some guesses based on the plot:</a:t>
            </a:r>
          </a:p>
          <a:p>
            <a:pPr lvl="0"/>
            <a:r>
              <a:t>The line would cross 0 on the </a:t>
            </a:r>
            <a:r>
              <a:rPr i="1"/>
              <a:t>x</a:t>
            </a:r>
            <a:r>
              <a:t>-axis (aka, the </a:t>
            </a:r>
            <a:r>
              <a:rPr i="1"/>
              <a:t>y</a:t>
            </a:r>
            <a:r>
              <a:t>-axis) somewhere between 8 and 9</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≈8.5</m:t>
                </m:r>
              </m:oMath>
            </a14:m>
            <a:endParaRPr/>
          </a:p>
          <a:p>
            <a:pPr marL="0" lvl="0" indent="0">
              <a:buNone/>
            </a:pPr>
            <a:r>
              <a:t>. . .</a:t>
            </a:r>
          </a:p>
          <a:p>
            <a:pPr lvl="0"/>
            <a:r>
              <a:t>For every unit increase on the femininity (predictor, </a:t>
            </a:r>
            <a14:m xmlns:a14="http://schemas.microsoft.com/office/drawing/2010/main">
              <m:oMath xmlns:m="http://schemas.openxmlformats.org/officeDocument/2006/math">
                <m:r>
                  <a:rPr>
                    <a:latin typeface="Cambria Math" panose="02040503050406030204" pitchFamily="18" charset="0"/>
                  </a:rPr>
                  <m:t>𝑥</m:t>
                </m:r>
              </m:oMath>
            </a14:m>
            <a:r>
              <a:t>) scale, masculinity (outcome, </a:t>
            </a:r>
            <a14:m xmlns:a14="http://schemas.microsoft.com/office/drawing/2010/main">
              <m:oMath xmlns:m="http://schemas.openxmlformats.org/officeDocument/2006/math">
                <m:r>
                  <a:rPr>
                    <a:latin typeface="Cambria Math" panose="02040503050406030204" pitchFamily="18" charset="0"/>
                  </a:rPr>
                  <m:t>𝑦</m:t>
                </m:r>
              </m:oMath>
            </a14:m>
            <a:r>
              <a:t>) decreases by a little less than one point</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≈−0.8</m:t>
                </m:r>
              </m:oMath>
            </a14: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Masculinity</a:t>
            </a:r>
          </a:p>
        </p:txBody>
      </p:sp>
      <p:sp>
        <p:nvSpPr>
          <p:cNvPr id="3" name="Content Placeholder 2"/>
          <p:cNvSpPr>
            <a:spLocks noGrp="1"/>
          </p:cNvSpPr>
          <p:nvPr>
            <p:ph idx="1"/>
          </p:nvPr>
        </p:nvSpPr>
        <p:spPr/>
        <p:txBody>
          <a:bodyPr/>
          <a:lstStyle/>
          <a:p>
            <a:pPr marL="0" lvl="0" indent="0">
              <a:buNone/>
            </a:pPr>
            <a:r>
              <a:t>We can then plug those values into our model…</a:t>
            </a:r>
          </a:p>
          <a:p>
            <a:pPr marL="0" lvl="0" indent="0">
              <a:buNone/>
            </a:pPr>
            <a:r>
              <a:t>We have already plugged in our outcome (masculinity) and predictor (femininity):</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We also know the intercept (aka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aka the predicted value of masculinity when femininity is 0) is </a:t>
            </a:r>
            <a14:m xmlns:a14="http://schemas.microsoft.com/office/drawing/2010/main">
              <m:oMath xmlns:m="http://schemas.openxmlformats.org/officeDocument/2006/math">
                <m:r>
                  <a:rPr>
                    <a:latin typeface="Cambria Math" panose="02040503050406030204" pitchFamily="18" charset="0"/>
                  </a:rPr>
                  <m:t>≈</m:t>
                </m:r>
              </m:oMath>
            </a14:m>
            <a:r>
              <a:t> 8.5, so we can plug that in: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8.5</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We also know the slope (aka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aka the change in masculinity associated with a unit change in femininity) is </a:t>
            </a:r>
            <a14:m xmlns:a14="http://schemas.microsoft.com/office/drawing/2010/main">
              <m:oMath xmlns:m="http://schemas.openxmlformats.org/officeDocument/2006/math">
                <m:r>
                  <a:rPr>
                    <a:latin typeface="Cambria Math" panose="02040503050406030204" pitchFamily="18" charset="0"/>
                  </a:rPr>
                  <m:t>≈</m:t>
                </m:r>
              </m:oMath>
            </a14:m>
            <a:r>
              <a:t> -0.8, so we can plug that in (note the sign change):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8.5</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0.8</m:t>
                      </m:r>
                    </m:e>
                  </m:acc>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Masculinity</a:t>
            </a:r>
          </a:p>
        </p:txBody>
      </p:sp>
      <p:sp>
        <p:nvSpPr>
          <p:cNvPr id="3" name="Content Placeholder 2"/>
          <p:cNvSpPr>
            <a:spLocks noGrp="1"/>
          </p:cNvSpPr>
          <p:nvPr>
            <p:ph idx="1"/>
          </p:nvPr>
        </p:nvSpPr>
        <p:spPr/>
        <p:txBody>
          <a:bodyPr/>
          <a:lstStyle/>
          <a:p>
            <a:pPr marL="0" lvl="0" indent="0">
              <a:buNone/>
            </a:pPr>
            <a:r>
              <a:t>Before we use the equation to predict masculinity, let’s get the real beta values from R…</a:t>
            </a:r>
          </a:p>
          <a:p>
            <a:pPr marL="0" lvl="0" indent="0">
              <a:buNone/>
            </a:pPr>
            <a:r>
              <a:t>. . .</a:t>
            </a:r>
          </a:p>
          <a:p>
            <a:pPr lvl="0" indent="0">
              <a:buNone/>
            </a:pPr>
            <a:r>
              <a:rPr>
                <a:latin typeface="Courier"/>
              </a:rPr>
              <a:t>
Call:
lm(formula = gender_masc ~ gender_fem, data = gensex)
Coefficients:
(Intercept)   gender_fem  
     8.8246      -0.7976  </a:t>
            </a:r>
          </a:p>
          <a:p>
            <a:pPr marL="0" lvl="0" indent="0">
              <a:buNone/>
            </a:pPr>
            <a:r>
              <a:t>. . .</a:t>
            </a:r>
          </a:p>
          <a:p>
            <a:pPr marL="0" lvl="0" indent="0">
              <a:buNone/>
            </a:pPr>
            <a:r>
              <a:t>Adapt our equation to include the real </a:t>
            </a:r>
            <a14:m xmlns:a14="http://schemas.microsoft.com/office/drawing/2010/main">
              <m:oMath xmlns:m="http://schemas.openxmlformats.org/officeDocument/2006/math">
                <m:r>
                  <a:rPr>
                    <a:latin typeface="Cambria Math" panose="02040503050406030204" pitchFamily="18" charset="0"/>
                  </a:rPr>
                  <m:t>𝑏</m:t>
                </m:r>
              </m:oMath>
            </a14:m>
            <a:r>
              <a:t> values:</a:t>
            </a:r>
          </a:p>
          <a:p>
            <a:pPr lvl="0"/>
            <a:r>
              <a:t>Intercept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the predicted value of masculinity when femininity is 0</a:t>
            </a:r>
          </a:p>
          <a:p>
            <a:pPr lvl="1"/>
            <a:r>
              <a:t>= 8.82</a:t>
            </a:r>
          </a:p>
          <a:p>
            <a:pPr lvl="0"/>
            <a:r>
              <a:t>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change in masculinity associated with a unit change in femininity</a:t>
            </a:r>
          </a:p>
          <a:p>
            <a:pPr lvl="1"/>
            <a:r>
              <a:t>= -0.80</a:t>
            </a: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8.82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0.8</m:t>
                      </m:r>
                    </m:e>
                  </m:acc>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Masculinity</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8.82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0.8</m:t>
                      </m:r>
                    </m:e>
                  </m:acc>
                  <m:r>
                    <a:rPr>
                      <a:latin typeface="Cambria Math" panose="02040503050406030204" pitchFamily="18" charset="0"/>
                    </a:rPr>
                    <m:t>×</m:t>
                  </m:r>
                  <m:r>
                    <a:rPr>
                      <a:latin typeface="Cambria Math" panose="02040503050406030204" pitchFamily="18" charset="0"/>
                    </a:rPr>
                    <m:t>𝐹𝑒𝑚𝑖𝑛𝑖𝑛𝑖𝑡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For someone with a fairly low (on a scale of 1-9) femininity rating of 3:</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8.82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0.8</m:t>
                      </m:r>
                    </m:e>
                  </m:acc>
                  <m:r>
                    <a:rPr>
                      <a:latin typeface="Cambria Math" panose="02040503050406030204" pitchFamily="18" charset="0"/>
                    </a:rPr>
                    <m:t>×3+</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=6.42+</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For someone with a fairly high (on a scale of 1-9) femininity rating of 8:</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8.82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0.8</m:t>
                      </m:r>
                    </m:e>
                  </m:acc>
                  <m:r>
                    <a:rPr>
                      <a:latin typeface="Cambria Math" panose="02040503050406030204" pitchFamily="18" charset="0"/>
                    </a:rPr>
                    <m:t>×8+</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𝑀𝑎𝑠𝑐𝑢𝑙𝑖𝑛𝑖𝑡</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=2.42+</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Not Correlation?</a:t>
            </a:r>
          </a:p>
        </p:txBody>
      </p:sp>
      <p:sp>
        <p:nvSpPr>
          <p:cNvPr id="3" name="Content Placeholder 2"/>
          <p:cNvSpPr>
            <a:spLocks noGrp="1"/>
          </p:cNvSpPr>
          <p:nvPr>
            <p:ph idx="1"/>
          </p:nvPr>
        </p:nvSpPr>
        <p:spPr/>
        <p:txBody>
          <a:bodyPr/>
          <a:lstStyle/>
          <a:p>
            <a:pPr marL="1270000" lvl="0" indent="0">
              <a:buNone/>
            </a:pPr>
            <a:r>
              <a:rPr sz="2000" b="1"/>
              <a:t>ChallengR: Why Not Correlation?</a:t>
            </a:r>
          </a:p>
          <a:p>
            <a:pPr marL="1270000" lvl="0" indent="0">
              <a:buNone/>
            </a:pPr>
            <a:r>
              <a:rPr sz="2000"/>
              <a:t>You already saw this same data, and relationship, with the correlation analysis you did with this data in a previous lecture.</a:t>
            </a:r>
          </a:p>
          <a:p>
            <a:pPr marL="1270000" lvl="0" indent="0">
              <a:buNone/>
            </a:pPr>
            <a:r>
              <a:rPr sz="2000"/>
              <a:t>Why are we doing something different? What do we get from the linear model that we </a:t>
            </a:r>
            <a:r>
              <a:rPr sz="2000" i="1"/>
              <a:t>don’t</a:t>
            </a:r>
            <a:r>
              <a:rPr sz="2000"/>
              <a:t> get from our correlation analysis?</a:t>
            </a:r>
          </a:p>
          <a:p>
            <a:pPr marL="0" lvl="0" indent="0">
              <a:buNone/>
            </a:pPr>
            <a:r>
              <a:t>. . .</a:t>
            </a:r>
          </a:p>
          <a:p>
            <a:pPr lvl="0"/>
            <a:r>
              <a:t>Both correlation and the linear model can tell us about the strength and direction of the relationship…</a:t>
            </a:r>
          </a:p>
          <a:p>
            <a:pPr marL="0" lvl="0" indent="0">
              <a:buNone/>
            </a:pPr>
            <a:r>
              <a:t>. . .</a:t>
            </a:r>
          </a:p>
          <a:p>
            <a:pPr lvl="0"/>
            <a:r>
              <a:t>… but only the linear model can </a:t>
            </a:r>
            <a:r>
              <a:rPr i="1"/>
              <a:t>predict</a:t>
            </a:r>
            <a:r>
              <a:t> the outcome for any value of the predictor</a:t>
            </a:r>
          </a:p>
          <a:p>
            <a:pPr marL="0" lvl="0" indent="0">
              <a:buNone/>
            </a:pPr>
            <a:r>
              <a:t>. . .</a:t>
            </a:r>
          </a:p>
          <a:p>
            <a:pPr lvl="0"/>
            <a:r>
              <a:t>Correlation and the linear model are related though - see </a:t>
            </a:r>
            <a:r>
              <a:rPr>
                <a:hlinkClick r:id="rId2"/>
              </a:rPr>
              <a:t>this interactive visualisation</a:t>
            </a: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2: Predicting Better Sleep from Positive Psychology</a:t>
            </a:r>
          </a:p>
        </p:txBody>
      </p:sp>
      <p:sp>
        <p:nvSpPr>
          <p:cNvPr id="3" name="Content Placeholder 2"/>
          <p:cNvSpPr>
            <a:spLocks noGrp="1"/>
          </p:cNvSpPr>
          <p:nvPr>
            <p:ph idx="1"/>
          </p:nvPr>
        </p:nvSpPr>
        <p:spPr/>
        <p:txBody>
          <a:bodyPr/>
          <a:lstStyle/>
          <a:p>
            <a:pPr lvl="0"/>
            <a:r>
              <a:rPr>
                <a:hlinkClick r:id="rId2"/>
              </a:rPr>
              <a:t>Tout et al. (2023)</a:t>
            </a:r>
            <a:r>
              <a:t> were interested in the effect of positive psychology upon sleep</a:t>
            </a:r>
          </a:p>
          <a:p>
            <a:pPr lvl="0"/>
            <a:r>
              <a:t>Participants took part in a cross-sectional, self-report survey that asked them to rate their:</a:t>
            </a:r>
          </a:p>
          <a:p>
            <a:pPr lvl="1"/>
            <a:r>
              <a:t>Positive psychology attributes (a composite of gratitude, optimism, self-compassion, and mindfulness)</a:t>
            </a:r>
          </a:p>
          <a:p>
            <a:pPr lvl="1"/>
            <a:r>
              <a:t>Sleep quality and quantity (a composite of subjective sleep quality, sleep literacy, sleep duration, sleep efficiency, sleep disturbances, sleep medication, daytime dysfunction)</a:t>
            </a:r>
          </a:p>
          <a:p>
            <a:pPr lvl="1"/>
            <a:r>
              <a:t>&amp; a bunch of other things not relevant for today’s example</a:t>
            </a:r>
          </a:p>
          <a:p>
            <a:pPr marL="0" lvl="0" indent="0">
              <a:buNone/>
            </a:pPr>
            <a:r>
              <a:t>. . .</a:t>
            </a:r>
          </a:p>
          <a:p>
            <a:pPr lvl="0"/>
            <a:r>
              <a:t>Hypothesis: Based on the evidence that other positive psychology attributes positively impacted sleep, Tout hypothesised that… </a:t>
            </a:r>
            <a:r>
              <a:rPr i="1"/>
              <a:t>positive psychology attributes will have a positive relationship with sleep quality and quantity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Operationalisation</a:t>
            </a:r>
          </a:p>
        </p:txBody>
      </p:sp>
      <p:sp>
        <p:nvSpPr>
          <p:cNvPr id="3" name="Content Placeholder 2"/>
          <p:cNvSpPr>
            <a:spLocks noGrp="1"/>
          </p:cNvSpPr>
          <p:nvPr>
            <p:ph idx="1"/>
          </p:nvPr>
        </p:nvSpPr>
        <p:spPr/>
        <p:txBody>
          <a:bodyPr/>
          <a:lstStyle/>
          <a:p>
            <a:pPr lvl="0"/>
            <a:r>
              <a:t>Hypothesis: Positive psychology attributes are associated with better sleep</a:t>
            </a:r>
          </a:p>
          <a:p>
            <a:pPr lvl="0"/>
            <a:r>
              <a:t>Predictor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oMath>
            </a14:m>
            <a:r>
              <a:t>): Positive psychology attributes</a:t>
            </a:r>
          </a:p>
          <a:p>
            <a:pPr lvl="0"/>
            <a:r>
              <a:t>Outcome (</a:t>
            </a:r>
            <a14:m xmlns:a14="http://schemas.microsoft.com/office/drawing/2010/main">
              <m:oMath xmlns:m="http://schemas.openxmlformats.org/officeDocument/2006/math">
                <m:r>
                  <a:rPr>
                    <a:latin typeface="Cambria Math" panose="02040503050406030204" pitchFamily="18" charset="0"/>
                  </a:rPr>
                  <m:t>𝑦</m:t>
                </m:r>
              </m:oMath>
            </a14:m>
            <a:r>
              <a:t>) : Sleep quality &amp; quantity</a:t>
            </a:r>
          </a:p>
          <a:p>
            <a:pPr lvl="0"/>
            <a:r>
              <a:t>Where would our predictor and outcome fit into the linear model equation: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r>
              <a:t>?</a:t>
            </a:r>
          </a:p>
          <a:p>
            <a:pPr marL="1270000" lvl="0" indent="0">
              <a:buNone/>
            </a:pPr>
            <a:r>
              <a:rPr sz="2000" b="1"/>
              <a:t>Talk to Me!</a:t>
            </a:r>
          </a:p>
          <a:p>
            <a:pPr marL="1270000" lvl="0" indent="0">
              <a:buNone/>
            </a:pPr>
            <a:r>
              <a:rPr sz="2000"/>
              <a:t>Open the Lecture Google Doc: </a:t>
            </a:r>
            <a:r>
              <a:rPr sz="2000">
                <a:hlinkClick r:id="rId2"/>
              </a:rPr>
              <a:t>bit.ly/and25_lecture08</a:t>
            </a:r>
          </a:p>
          <a:p>
            <a:pPr marL="0" lvl="0" indent="0">
              <a:buNone/>
            </a:pPr>
            <a:r>
              <a:t>. . .</a:t>
            </a:r>
          </a:p>
          <a:p>
            <a:pPr lvl="0"/>
            <a:r>
              <a:t>Model: </a:t>
            </a:r>
            <a14:m xmlns:a14="http://schemas.microsoft.com/office/drawing/2010/main">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lvl="0"/>
            <a:r>
              <a:t>What about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Visualising our Model (the Line)</a:t>
            </a:r>
          </a:p>
        </p:txBody>
      </p:sp>
      <p:sp>
        <p:nvSpPr>
          <p:cNvPr id="4" name="Text Placeholder 3"/>
          <p:cNvSpPr>
            <a:spLocks noGrp="1"/>
          </p:cNvSpPr>
          <p:nvPr>
            <p:ph type="body" sz="half" idx="2"/>
          </p:nvPr>
        </p:nvSpPr>
        <p:spPr/>
        <p:txBody>
          <a:bodyPr/>
          <a:lstStyle/>
          <a:p>
            <a:pPr lvl="0"/>
            <a:r>
              <a:t>Where would you draw a line through these dots that best captures where they tend to fall?</a:t>
            </a:r>
          </a:p>
        </p:txBody>
      </p:sp>
      <p:pic>
        <p:nvPicPr>
          <p:cNvPr id="3" name="Picture 1" descr="lecture_08_2025_files/figure-pptx/unnamed-chunk-8-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Visualising our Model (the Line)</a:t>
            </a:r>
          </a:p>
        </p:txBody>
      </p:sp>
      <p:sp>
        <p:nvSpPr>
          <p:cNvPr id="4" name="Text Placeholder 3"/>
          <p:cNvSpPr>
            <a:spLocks noGrp="1"/>
          </p:cNvSpPr>
          <p:nvPr>
            <p:ph type="body" sz="half" idx="2"/>
          </p:nvPr>
        </p:nvSpPr>
        <p:spPr/>
        <p:txBody>
          <a:bodyPr/>
          <a:lstStyle/>
          <a:p>
            <a:pPr lvl="0"/>
            <a:r>
              <a:t>Is this a positive or a negative relationship? How do we know?</a:t>
            </a:r>
          </a:p>
        </p:txBody>
      </p:sp>
      <p:pic>
        <p:nvPicPr>
          <p:cNvPr id="3" name="Picture 1" descr="lecture_08_2025_files/figure-pptx/unnamed-chunk-9-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Today’s Objectives</a:t>
            </a:r>
          </a:p>
        </p:txBody>
      </p:sp>
      <p:sp>
        <p:nvSpPr>
          <p:cNvPr id="3" name="Content Placeholder 2"/>
          <p:cNvSpPr>
            <a:spLocks noGrp="1"/>
          </p:cNvSpPr>
          <p:nvPr>
            <p:ph idx="1"/>
          </p:nvPr>
        </p:nvSpPr>
        <p:spPr/>
        <p:txBody>
          <a:bodyPr/>
          <a:lstStyle/>
          <a:p>
            <a:pPr marL="0" lvl="0" indent="0">
              <a:buNone/>
            </a:pPr>
            <a:r>
              <a:t>After this lecture, you will (begin to) understand:</a:t>
            </a:r>
          </a:p>
          <a:p>
            <a:pPr lvl="0"/>
            <a:r>
              <a:t>What a statistical model is and why they are useful</a:t>
            </a:r>
          </a:p>
          <a:p>
            <a:pPr lvl="0"/>
            <a:r>
              <a:t>The equation for a linear model with one predictor</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(the intercept)</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(the slope)</a:t>
            </a:r>
          </a:p>
          <a:p>
            <a:pPr lvl="0"/>
            <a:r>
              <a:t>How to use the equation to predict an outcome</a:t>
            </a:r>
          </a:p>
          <a:p>
            <a:pPr lvl="0"/>
            <a:r>
              <a:t>How to read scatterplots and lines of best fit</a:t>
            </a:r>
          </a:p>
          <a:p>
            <a:pPr marL="0" lvl="0" indent="0">
              <a:buNone/>
            </a:pPr>
            <a:r>
              <a:t>. . .</a:t>
            </a:r>
          </a:p>
          <a:p>
            <a:pPr marL="1270000" lvl="0" indent="0">
              <a:buNone/>
            </a:pPr>
            <a:r>
              <a:rPr sz="2000" b="1"/>
              <a:t>Talk to Me!</a:t>
            </a:r>
          </a:p>
          <a:p>
            <a:pPr marL="1270000" lvl="0" indent="0">
              <a:buNone/>
            </a:pPr>
            <a:r>
              <a:rPr sz="2000"/>
              <a:t>Open the Lecture Google Doc: </a:t>
            </a:r>
            <a:r>
              <a:rPr sz="2000">
                <a:hlinkClick r:id="rId2"/>
              </a:rPr>
              <a:t>bit.ly/and25_lecture08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Visualising our Model (the Line)</a:t>
            </a:r>
          </a:p>
        </p:txBody>
      </p:sp>
      <p:sp>
        <p:nvSpPr>
          <p:cNvPr id="3" name="Content Placeholder 2"/>
          <p:cNvSpPr>
            <a:spLocks noGrp="1"/>
          </p:cNvSpPr>
          <p:nvPr>
            <p:ph idx="1"/>
          </p:nvPr>
        </p:nvSpPr>
        <p:spPr/>
        <p:txBody>
          <a:bodyPr/>
          <a:lstStyle/>
          <a:p>
            <a:pPr lvl="0"/>
            <a:r>
              <a:t>The individual scores (data points) tend to be higher up on the right and lower down on the left</a:t>
            </a:r>
          </a:p>
          <a:p>
            <a:pPr lvl="0"/>
            <a:r>
              <a:t>As the variable on </a:t>
            </a:r>
            <a14:m xmlns:a14="http://schemas.microsoft.com/office/drawing/2010/main">
              <m:oMath xmlns:m="http://schemas.openxmlformats.org/officeDocument/2006/math">
                <m:r>
                  <a:rPr>
                    <a:latin typeface="Cambria Math" panose="02040503050406030204" pitchFamily="18" charset="0"/>
                  </a:rPr>
                  <m:t>𝑥</m:t>
                </m:r>
              </m:oMath>
            </a14:m>
            <a:r>
              <a:t> (here, positive psychology attributes) increases…</a:t>
            </a:r>
          </a:p>
          <a:p>
            <a:pPr marL="0" lvl="0" indent="0">
              <a:buNone/>
            </a:pPr>
            <a:r>
              <a:t>. . .</a:t>
            </a:r>
          </a:p>
          <a:p>
            <a:pPr lvl="0"/>
            <a:r>
              <a:t>… the variable on </a:t>
            </a:r>
            <a14:m xmlns:a14="http://schemas.microsoft.com/office/drawing/2010/main">
              <m:oMath xmlns:m="http://schemas.openxmlformats.org/officeDocument/2006/math">
                <m:r>
                  <a:rPr>
                    <a:latin typeface="Cambria Math" panose="02040503050406030204" pitchFamily="18" charset="0"/>
                  </a:rPr>
                  <m:t>𝑦</m:t>
                </m:r>
              </m:oMath>
            </a14:m>
            <a:r>
              <a:t> (here, sleep quality &amp; quantity) also increases</a:t>
            </a:r>
          </a:p>
          <a:p>
            <a:pPr marL="0" lvl="0" indent="0">
              <a:buNone/>
            </a:pPr>
            <a:r>
              <a:t>. . .</a:t>
            </a:r>
          </a:p>
          <a:p>
            <a:pPr lvl="0"/>
            <a:r>
              <a:t>This represents a </a:t>
            </a:r>
            <a:r>
              <a:rPr b="1"/>
              <a:t>positive relationship</a:t>
            </a:r>
            <a:r>
              <a:t> between </a:t>
            </a:r>
            <a14:m xmlns:a14="http://schemas.microsoft.com/office/drawing/2010/main">
              <m:oMath xmlns:m="http://schemas.openxmlformats.org/officeDocument/2006/math">
                <m:r>
                  <a:rPr>
                    <a:latin typeface="Cambria Math" panose="02040503050406030204" pitchFamily="18" charset="0"/>
                  </a:rPr>
                  <m:t>𝑥</m:t>
                </m:r>
              </m:oMath>
            </a14:m>
            <a:r>
              <a:t> and </a:t>
            </a:r>
            <a14:m xmlns:a14="http://schemas.microsoft.com/office/drawing/2010/main">
              <m:oMath xmlns:m="http://schemas.openxmlformats.org/officeDocument/2006/math">
                <m:r>
                  <a:rPr>
                    <a:latin typeface="Cambria Math" panose="02040503050406030204" pitchFamily="18" charset="0"/>
                  </a:rPr>
                  <m:t>𝑦</m:t>
                </m:r>
              </m:oMath>
            </a14:m>
            <a:r>
              <a:t>: as one goes up, the other goes up</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Visualising our Model (the Line)</a:t>
            </a:r>
          </a:p>
        </p:txBody>
      </p:sp>
      <p:sp>
        <p:nvSpPr>
          <p:cNvPr id="3" name="Content Placeholder 2"/>
          <p:cNvSpPr>
            <a:spLocks noGrp="1"/>
          </p:cNvSpPr>
          <p:nvPr>
            <p:ph sz="half" idx="1"/>
          </p:nvPr>
        </p:nvSpPr>
        <p:spPr/>
        <p:txBody>
          <a:bodyPr/>
          <a:lstStyle/>
          <a:p>
            <a:pPr lvl="0"/>
            <a:r>
              <a:t>Two key elements:</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 the intercept (where the line crosses 0 on the x-axis)</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 the slope (the </a:t>
            </a:r>
            <a:r>
              <a:rPr i="1"/>
              <a:t>gradient</a:t>
            </a:r>
            <a:r>
              <a:t> of the line - the difference in </a:t>
            </a:r>
            <a14:m xmlns:a14="http://schemas.microsoft.com/office/drawing/2010/main">
              <m:oMath xmlns:m="http://schemas.openxmlformats.org/officeDocument/2006/math">
                <m:r>
                  <a:rPr>
                    <a:latin typeface="Cambria Math" panose="02040503050406030204" pitchFamily="18" charset="0"/>
                  </a:rPr>
                  <m:t>𝑦</m:t>
                </m:r>
              </m:oMath>
            </a14:m>
            <a:r>
              <a:t> for every unit increase in </a:t>
            </a:r>
            <a14:m xmlns:a14="http://schemas.microsoft.com/office/drawing/2010/main">
              <m:oMath xmlns:m="http://schemas.openxmlformats.org/officeDocument/2006/math">
                <m:r>
                  <a:rPr>
                    <a:latin typeface="Cambria Math" panose="02040503050406030204" pitchFamily="18" charset="0"/>
                  </a:rPr>
                  <m:t>𝑥</m:t>
                </m:r>
              </m:oMath>
            </a14:m>
            <a:r>
              <a:t>)</a:t>
            </a:r>
          </a:p>
          <a:p>
            <a:pPr lvl="0"/>
            <a:r>
              <a:t>What would </a:t>
            </a:r>
            <a:r>
              <a:rPr i="1"/>
              <a:t>you</a:t>
            </a:r>
            <a:r>
              <a:t> estimate these values to be?</a:t>
            </a:r>
          </a:p>
        </p:txBody>
      </p:sp>
      <p:pic>
        <p:nvPicPr>
          <p:cNvPr id="4" name="Picture 1" descr="lecture_08_2025_files/figure-pptx/unnamed-chunk-10-1.png"/>
          <p:cNvPicPr>
            <a:picLocks noGrp="1" noChangeAspect="1"/>
          </p:cNvPicPr>
          <p:nvPr/>
        </p:nvPicPr>
        <p:blipFill>
          <a:blip r:embed="rId2"/>
          <a:stretch>
            <a:fillRect/>
          </a:stretch>
        </p:blipFill>
        <p:spPr bwMode="auto">
          <a:xfrm>
            <a:off x="4648200" y="1879600"/>
            <a:ext cx="4038600" cy="2019300"/>
          </a:xfrm>
          <a:prstGeom prst="rect">
            <a:avLst/>
          </a:prstGeom>
          <a:noFill/>
          <a:ln w="9525">
            <a:noFill/>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the Intercept</a:t>
            </a:r>
          </a:p>
        </p:txBody>
      </p:sp>
      <p:pic>
        <p:nvPicPr>
          <p:cNvPr id="3" name="Picture 1" descr="lecture_08_2025_files/figure-pptx/unnamed-chunk-11-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the Slope</a:t>
            </a:r>
          </a:p>
        </p:txBody>
      </p:sp>
      <p:pic>
        <p:nvPicPr>
          <p:cNvPr id="3" name="Picture 1" descr="lecture_08_2025_files/figure-pptx/unnamed-chunk-1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Sleep</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lvl="0"/>
            <a:r>
              <a:t>Predictor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sub>
                </m:sSub>
              </m:oMath>
            </a14:m>
            <a:r>
              <a:t>): Positive psychology attributes</a:t>
            </a:r>
          </a:p>
          <a:p>
            <a:pPr lvl="0"/>
            <a:r>
              <a:t>Outcome (</a:t>
            </a:r>
            <a14:m xmlns:a14="http://schemas.microsoft.com/office/drawing/2010/main">
              <m:oMath xmlns:m="http://schemas.openxmlformats.org/officeDocument/2006/math">
                <m:r>
                  <a:rPr>
                    <a:latin typeface="Cambria Math" panose="02040503050406030204" pitchFamily="18" charset="0"/>
                  </a:rPr>
                  <m:t>𝑦</m:t>
                </m:r>
              </m:oMath>
            </a14:m>
            <a:r>
              <a:t>) : Sleep quality &amp; quantity</a:t>
            </a:r>
          </a:p>
          <a:p>
            <a:pPr lvl="0"/>
            <a:r>
              <a:t>Intercept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the predicted value of sleep when positive psychology is 0</a:t>
            </a:r>
          </a:p>
          <a:p>
            <a:pPr lvl="1"/>
            <a14:m xmlns:a14="http://schemas.microsoft.com/office/drawing/2010/main">
              <m:oMath xmlns:m="http://schemas.openxmlformats.org/officeDocument/2006/math">
                <m:r>
                  <a:rPr>
                    <a:latin typeface="Cambria Math" panose="02040503050406030204" pitchFamily="18" charset="0"/>
                  </a:rPr>
                  <m:t>≈</m:t>
                </m:r>
              </m:oMath>
            </a14:m>
            <a:r>
              <a:t> 3.5</a:t>
            </a:r>
          </a:p>
          <a:p>
            <a:pPr lvl="0"/>
            <a:r>
              <a:t>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change in sleep associated with a unit change in positive psychology</a:t>
            </a:r>
          </a:p>
          <a:p>
            <a:pPr lvl="1"/>
            <a14:m xmlns:a14="http://schemas.microsoft.com/office/drawing/2010/main">
              <m:oMath xmlns:m="http://schemas.openxmlformats.org/officeDocument/2006/math">
                <m:r>
                  <a:rPr>
                    <a:latin typeface="Cambria Math" panose="02040503050406030204" pitchFamily="18" charset="0"/>
                  </a:rPr>
                  <m:t>≈</m:t>
                </m:r>
              </m:oMath>
            </a14:m>
            <a:r>
              <a:t> 2.2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Sleep</a:t>
            </a:r>
          </a:p>
        </p:txBody>
      </p:sp>
      <p:sp>
        <p:nvSpPr>
          <p:cNvPr id="3" name="Content Placeholder 2"/>
          <p:cNvSpPr>
            <a:spLocks noGrp="1"/>
          </p:cNvSpPr>
          <p:nvPr>
            <p:ph idx="1"/>
          </p:nvPr>
        </p:nvSpPr>
        <p:spPr/>
        <p:txBody>
          <a:bodyPr/>
          <a:lstStyle/>
          <a:p>
            <a:pPr marL="0" lvl="0" indent="0">
              <a:buNone/>
            </a:pPr>
            <a:r>
              <a:t>Before we plug the intercept and slope into the equation, let’s get the more precise beta values from R…</a:t>
            </a:r>
          </a:p>
          <a:p>
            <a:pPr marL="0" lvl="0" indent="0">
              <a:buNone/>
            </a:pPr>
            <a:r>
              <a:t>. . .</a:t>
            </a:r>
          </a:p>
          <a:p>
            <a:pPr lvl="0" indent="0">
              <a:buNone/>
            </a:pPr>
            <a:r>
              <a:rPr>
                <a:latin typeface="Courier"/>
              </a:rPr>
              <a:t>
Call:
lm(formula = sleep ~ pos_psy, data = sleep_tib)
Coefficients:
(Intercept)      pos_psy  
      3.520        2.287  </a:t>
            </a:r>
          </a:p>
          <a:p>
            <a:pPr marL="0" lvl="0" indent="0">
              <a:buNone/>
            </a:pPr>
            <a:r>
              <a:t>. . .</a:t>
            </a:r>
          </a:p>
          <a:p>
            <a:pPr marL="0" lvl="0" indent="0">
              <a:buNone/>
            </a:pPr>
            <a:r>
              <a:t>Can you adapt our equation to include the real </a:t>
            </a:r>
            <a14:m xmlns:a14="http://schemas.microsoft.com/office/drawing/2010/main">
              <m:oMath xmlns:m="http://schemas.openxmlformats.org/officeDocument/2006/math">
                <m:r>
                  <a:rPr>
                    <a:latin typeface="Cambria Math" panose="02040503050406030204" pitchFamily="18" charset="0"/>
                  </a:rPr>
                  <m:t>𝑏</m:t>
                </m:r>
              </m:oMath>
            </a14:m>
            <a:r>
              <a:t> values?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𝑆𝑙𝑒𝑒𝑝</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lvl="0"/>
            <a:r>
              <a:t>Intercept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the predicted value of sleep when positive psychology is 0</a:t>
            </a:r>
          </a:p>
          <a:p>
            <a:pPr lvl="1"/>
            <a:r>
              <a:t>= 3.52</a:t>
            </a:r>
          </a:p>
          <a:p>
            <a:pPr lvl="0"/>
            <a:r>
              <a:t>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change in sleep associated with a unit change in positive psychology</a:t>
            </a:r>
          </a:p>
          <a:p>
            <a:pPr lvl="1"/>
            <a:r>
              <a:t>= 2.29</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Using the Model to Predict Sleep</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3.52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2.29</m:t>
                      </m:r>
                    </m:e>
                  </m:acc>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For someone with a fairly low positive psychology rating (on a scale of 1-5) of 1.5:</a:t>
            </a: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3.52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2.29</m:t>
                      </m:r>
                    </m:e>
                  </m:acc>
                  <m:r>
                    <a:rPr>
                      <a:latin typeface="Cambria Math" panose="02040503050406030204" pitchFamily="18" charset="0"/>
                    </a:rPr>
                    <m:t>×1.5+</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=6.95+</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r>
              <a:t>For someone with a fairly high positive psychology rating (on a scale of 1-5) of 4:</a:t>
            </a: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3.52</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2.29</m:t>
                      </m:r>
                    </m:e>
                  </m:acc>
                  <m:r>
                    <a:rPr>
                      <a:latin typeface="Cambria Math" panose="02040503050406030204" pitchFamily="18" charset="0"/>
                    </a:rPr>
                    <m:t>×4+</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marL="0" lvl="0" indent="0">
              <a:buNone/>
            </a:pPr>
            <a:r>
              <a:t>. . .</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=12.68+</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marL="1270000" lvl="0" indent="0">
              <a:buNone/>
            </a:pPr>
            <a:r>
              <a:rPr sz="2000" b="1"/>
              <a:t>Vocabulary: The Linear Model</a:t>
            </a:r>
          </a:p>
          <a:p>
            <a:pPr marL="127000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sz="2000" b="1"/>
          </a:p>
          <a:p>
            <a:pPr lvl="0"/>
            <a:r>
              <a:rPr sz="2000"/>
              <a:t>A statistical model representing the linear relationship between a predictor and outcome</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oMath>
            </a14:m>
            <a:r>
              <a:rPr sz="2000"/>
              <a:t>: the (predicted value of the) outcome for an individual case</a:t>
            </a:r>
          </a:p>
          <a:p>
            <a:pPr lvl="1"/>
            <a:r>
              <a:rPr sz="2000"/>
              <a:t>What we’re trying to estimate</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rPr sz="2000"/>
              <a:t>: the intercept - the value of the outcome when the predictor is 0</a:t>
            </a:r>
          </a:p>
          <a:p>
            <a:pPr lvl="1"/>
            <a:r>
              <a:rPr sz="2000"/>
              <a:t>Obtained from our model, based on the data</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rPr sz="2000"/>
              <a:t>: the slope - the change in the outcome for every unit change in the predictor</a:t>
            </a:r>
          </a:p>
          <a:p>
            <a:pPr lvl="1"/>
            <a:r>
              <a:rPr sz="2000"/>
              <a:t>Obtained from our model, based on the data</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oMath>
            </a14:m>
            <a:r>
              <a:rPr sz="2000"/>
              <a:t>: (any individual case value for) the predictor</a:t>
            </a:r>
          </a:p>
          <a:p>
            <a:pPr lvl="1"/>
            <a:r>
              <a:rPr sz="2000"/>
              <a:t>We can plug in any value of the predictor to get the predicted outcome</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r>
              <a:rPr sz="2000"/>
              <a:t>: the (unknown and unknowable) error in prediction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Welcome to the World of Linear Modelling</a:t>
            </a:r>
          </a:p>
        </p:txBody>
      </p:sp>
      <p:sp>
        <p:nvSpPr>
          <p:cNvPr id="3" name="Content Placeholder 2"/>
          <p:cNvSpPr>
            <a:spLocks noGrp="1"/>
          </p:cNvSpPr>
          <p:nvPr>
            <p:ph idx="1"/>
          </p:nvPr>
        </p:nvSpPr>
        <p:spPr/>
        <p:txBody>
          <a:bodyPr/>
          <a:lstStyle/>
          <a:p>
            <a:pPr lvl="0"/>
            <a:r>
              <a:t>The linear model will be crucial for the rest of your degree, so if that was a bit of a blur to you, it’s highly recommended that you spend some time working through it slowly, until it clicks.</a:t>
            </a:r>
          </a:p>
          <a:p>
            <a:pPr lvl="0"/>
            <a:r>
              <a:t>Here are some recommendations for extra sources of support:</a:t>
            </a:r>
          </a:p>
          <a:p>
            <a:pPr lvl="1"/>
            <a:r>
              <a:rPr>
                <a:hlinkClick r:id="rId2"/>
              </a:rPr>
              <a:t>Statistics by Jim blog/videos</a:t>
            </a:r>
            <a:r>
              <a:t> (beginner)</a:t>
            </a:r>
          </a:p>
          <a:p>
            <a:pPr lvl="1"/>
            <a:r>
              <a:rPr>
                <a:hlinkClick r:id="rId3"/>
              </a:rPr>
              <a:t>Khan Academy’s introduction to linear equations</a:t>
            </a:r>
            <a:r>
              <a:t> (beginner)</a:t>
            </a:r>
          </a:p>
          <a:p>
            <a:pPr lvl="1"/>
            <a:r>
              <a:rPr>
                <a:hlinkClick r:id="rId4"/>
              </a:rPr>
              <a:t>Learning Statistics with R</a:t>
            </a:r>
            <a:r>
              <a:t> - see Section V, Chapter 15, Linear Regression (intermediate)</a:t>
            </a:r>
          </a:p>
          <a:p>
            <a:pPr lvl="1"/>
            <a:r>
              <a:rPr>
                <a:hlinkClick r:id="rId5"/>
              </a:rPr>
              <a:t>Andy Field’s YouTube channel</a:t>
            </a:r>
            <a:r>
              <a:t> (intermediate)</a:t>
            </a:r>
          </a:p>
          <a:p>
            <a:pPr lvl="1"/>
            <a:r>
              <a:rPr>
                <a:hlinkClick r:id="rId6"/>
              </a:rPr>
              <a:t>CenterStat YouTube channel</a:t>
            </a:r>
            <a:r>
              <a:t> (advanced)</a:t>
            </a:r>
          </a:p>
          <a:p>
            <a:pPr lvl="0"/>
            <a:r>
              <a:t>They cover a few points we don’t get into on AnD (especially the intermediate and advanced stuff), but these are the some of the clearest explanations of the linear model and associated concepts I’ve ever encountered, so I highly recommend them.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Next Week</a:t>
            </a:r>
          </a:p>
        </p:txBody>
      </p:sp>
      <p:sp>
        <p:nvSpPr>
          <p:cNvPr id="3" name="Content Placeholder 2"/>
          <p:cNvSpPr>
            <a:spLocks noGrp="1"/>
          </p:cNvSpPr>
          <p:nvPr>
            <p:ph idx="1"/>
          </p:nvPr>
        </p:nvSpPr>
        <p:spPr/>
        <p:txBody>
          <a:bodyPr/>
          <a:lstStyle/>
          <a:p>
            <a:pPr lvl="0"/>
            <a:r>
              <a:t>Recap of the Linear Model</a:t>
            </a:r>
          </a:p>
          <a:p>
            <a:pPr lvl="0"/>
            <a:r>
              <a:t>How do we know if it is a good model?</a:t>
            </a:r>
          </a:p>
          <a:p>
            <a:pPr lvl="0"/>
            <a:r>
              <a:t>How do we know if it is a good prediction?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Statistical Models</a:t>
            </a:r>
          </a:p>
        </p:txBody>
      </p:sp>
      <p:sp>
        <p:nvSpPr>
          <p:cNvPr id="3" name="Content Placeholder 2"/>
          <p:cNvSpPr>
            <a:spLocks noGrp="1"/>
          </p:cNvSpPr>
          <p:nvPr>
            <p:ph idx="1"/>
          </p:nvPr>
        </p:nvSpPr>
        <p:spPr/>
        <p:txBody>
          <a:bodyPr/>
          <a:lstStyle/>
          <a:p>
            <a:pPr marL="1270000" lvl="0" indent="0">
              <a:buNone/>
            </a:pPr>
            <a:r>
              <a:rPr sz="2000" b="1"/>
              <a:t>Vocabulary: The General Model Equation</a:t>
            </a:r>
          </a:p>
          <a:p>
            <a:pPr marL="1270000" lvl="0" indent="0">
              <a:buNone/>
            </a:pPr>
            <a:r>
              <a:rPr sz="2000"/>
              <a:t>A conceptual representation of all statistical models, with the following form:</a:t>
            </a:r>
          </a:p>
          <a:p>
            <a:pPr marL="127000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𝑜𝑢𝑡𝑐𝑜𝑚𝑒</m:t>
                  </m:r>
                  <m:r>
                    <a:rPr>
                      <a:latin typeface="Cambria Math" panose="02040503050406030204" pitchFamily="18" charset="0"/>
                    </a:rPr>
                    <m:t>=</m:t>
                  </m:r>
                  <m:r>
                    <a:rPr>
                      <a:latin typeface="Cambria Math" panose="02040503050406030204" pitchFamily="18" charset="0"/>
                    </a:rPr>
                    <m:t>𝑚𝑜𝑑𝑒𝑙</m:t>
                  </m:r>
                  <m:r>
                    <a:rPr>
                      <a:latin typeface="Cambria Math" panose="02040503050406030204" pitchFamily="18" charset="0"/>
                    </a:rPr>
                    <m:t>+</m:t>
                  </m:r>
                  <m:r>
                    <a:rPr>
                      <a:latin typeface="Cambria Math" panose="02040503050406030204" pitchFamily="18" charset="0"/>
                    </a:rPr>
                    <m:t>𝑒𝑟𝑟𝑜𝑟</m:t>
                  </m:r>
                </m:oMath>
              </m:oMathPara>
            </a14:m>
            <a:endParaRPr sz="2000"/>
          </a:p>
          <a:p>
            <a:pPr lvl="0"/>
            <a:r>
              <a:t>We can use statistical models to </a:t>
            </a:r>
            <a:r>
              <a:rPr b="1"/>
              <a:t>predict the outcome for a particular case</a:t>
            </a:r>
            <a:r>
              <a:t> (e.g., an individual)</a:t>
            </a:r>
          </a:p>
          <a:p>
            <a:pPr lvl="0"/>
            <a:r>
              <a:t>The model itself is a </a:t>
            </a:r>
            <a:r>
              <a:rPr b="1"/>
              <a:t>set of mathematical assumptions</a:t>
            </a:r>
            <a:r>
              <a:t> (i.e., an equation) that assume properties about a population</a:t>
            </a:r>
          </a:p>
          <a:p>
            <a:pPr lvl="0"/>
            <a:r>
              <a:t>This is always subject to some degree of </a:t>
            </a:r>
            <a:r>
              <a:rPr b="1"/>
              <a:t>error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Statistical Models</a:t>
            </a:r>
          </a:p>
        </p:txBody>
      </p:sp>
      <p:pic>
        <p:nvPicPr>
          <p:cNvPr id="3" name="Picture 1" descr="images/clipboard-732802186.png"/>
          <p:cNvPicPr>
            <a:picLocks noGrp="1" noChangeAspect="1"/>
          </p:cNvPicPr>
          <p:nvPr/>
        </p:nvPicPr>
        <p:blipFill>
          <a:blip r:embed="rId2"/>
          <a:stretch>
            <a:fillRect/>
          </a:stretch>
        </p:blipFill>
        <p:spPr bwMode="auto">
          <a:xfrm>
            <a:off x="787400" y="1193800"/>
            <a:ext cx="3390900" cy="3390900"/>
          </a:xfrm>
          <a:prstGeom prst="rect">
            <a:avLst/>
          </a:prstGeom>
          <a:noFill/>
          <a:ln w="9525">
            <a:noFill/>
            <a:headEnd/>
            <a:tailEnd/>
          </a:ln>
        </p:spPr>
      </p:pic>
      <p:sp>
        <p:nvSpPr>
          <p:cNvPr id="4" name="Content Placeholder 3"/>
          <p:cNvSpPr>
            <a:spLocks noGrp="1"/>
          </p:cNvSpPr>
          <p:nvPr>
            <p:ph sz="half" idx="2"/>
          </p:nvPr>
        </p:nvSpPr>
        <p:spPr/>
        <p:txBody>
          <a:bodyPr/>
          <a:lstStyle/>
          <a:p>
            <a:pPr lvl="0"/>
            <a:r>
              <a:t>Statistical models are like machines</a:t>
            </a:r>
          </a:p>
          <a:p>
            <a:pPr lvl="0"/>
            <a:r>
              <a:t>Data from lots of different individual cases (e.g., predictor and outcome variable scores) goes into the machine (model)</a:t>
            </a:r>
          </a:p>
          <a:p>
            <a:pPr lvl="0"/>
            <a:r>
              <a:t>The machine (model) can then use that data to work out a prediction for the outcome score of any individual case</a:t>
            </a:r>
          </a:p>
          <a:p>
            <a:pPr lvl="0"/>
            <a:r>
              <a:t>Predictive models can be very useful IRL (here’s an example of modelling we were all too familiar with a few years back)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Error Term</a:t>
            </a:r>
          </a:p>
        </p:txBody>
      </p:sp>
      <p:sp>
        <p:nvSpPr>
          <p:cNvPr id="3" name="Content Placeholder 2"/>
          <p:cNvSpPr>
            <a:spLocks noGrp="1"/>
          </p:cNvSpPr>
          <p:nvPr>
            <p:ph idx="1"/>
          </p:nvPr>
        </p:nvSpPr>
        <p:spPr/>
        <p:txBody>
          <a:bodyPr/>
          <a:lstStyle/>
          <a:p>
            <a:pPr lvl="0"/>
            <a:r>
              <a:t>The </a:t>
            </a:r>
            <a:r>
              <a:rPr b="1"/>
              <a:t>error term</a:t>
            </a:r>
            <a:r>
              <a:t> includes everything that </a:t>
            </a:r>
            <a:r>
              <a:rPr b="1"/>
              <a:t>separates your model from actual reality</a:t>
            </a:r>
            <a:r>
              <a:t> (e.g., individual differences, unmeasured variables, and measurement error)</a:t>
            </a:r>
          </a:p>
          <a:p>
            <a:pPr lvl="0"/>
            <a:r>
              <a:t>The error term represents the way </a:t>
            </a:r>
            <a:r>
              <a:rPr b="1"/>
              <a:t>observed data differs from the actual population</a:t>
            </a:r>
            <a:r>
              <a:t> (which is unobservable - we cannot calculate)</a:t>
            </a:r>
          </a:p>
          <a:p>
            <a:pPr lvl="0"/>
            <a:r>
              <a:t>So, we </a:t>
            </a:r>
            <a:r>
              <a:rPr b="1"/>
              <a:t>can not and do not use the error term for statistical modelling</a:t>
            </a:r>
            <a:r>
              <a:t>, but we know it is there so it is represented in the equation.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One Equation to Rule Them All!</a:t>
            </a:r>
          </a:p>
        </p:txBody>
      </p:sp>
      <p:sp>
        <p:nvSpPr>
          <p:cNvPr id="3" name="Content Placeholder 2"/>
          <p:cNvSpPr>
            <a:spLocks noGrp="1"/>
          </p:cNvSpPr>
          <p:nvPr>
            <p:ph idx="1"/>
          </p:nvPr>
        </p:nvSpPr>
        <p:spPr/>
        <p:txBody>
          <a:bodyPr/>
          <a:lstStyle/>
          <a:p>
            <a:pPr lvl="0"/>
            <a:r>
              <a:t>The </a:t>
            </a:r>
            <a:r>
              <a:rPr b="1"/>
              <a:t>linear model</a:t>
            </a:r>
            <a:r>
              <a:t> is fundamental and extremely common statistical model</a:t>
            </a:r>
          </a:p>
          <a:p>
            <a:pPr lvl="0"/>
            <a:r>
              <a:t>Most common statistical tests (e.g., </a:t>
            </a:r>
            <a:r>
              <a:rPr i="1"/>
              <a:t>t</a:t>
            </a:r>
            <a:r>
              <a:t>-tests and chi-squared) are some form of linear model</a:t>
            </a:r>
          </a:p>
          <a:p>
            <a:pPr lvl="0"/>
            <a:r>
              <a:t>Allows us to </a:t>
            </a:r>
            <a:r>
              <a:rPr b="1"/>
              <a:t>predict an outcome from one or more predictor variables</a:t>
            </a:r>
          </a:p>
          <a:p>
            <a:pPr lvl="0"/>
            <a:r>
              <a:t>Our first (explicit) contact with statistical modelling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All the World’s a Model…</a:t>
            </a:r>
          </a:p>
        </p:txBody>
      </p:sp>
      <p:sp>
        <p:nvSpPr>
          <p:cNvPr id="3" name="Content Placeholder 2"/>
          <p:cNvSpPr>
            <a:spLocks noGrp="1"/>
          </p:cNvSpPr>
          <p:nvPr>
            <p:ph idx="1"/>
          </p:nvPr>
        </p:nvSpPr>
        <p:spPr/>
        <p:txBody>
          <a:bodyPr/>
          <a:lstStyle/>
          <a:p>
            <a:pPr marL="0" lvl="0" indent="0">
              <a:buNone/>
            </a:pPr>
            <a:r>
              <a:t>… and our variables merely players!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pPr marL="1270000" lvl="0" indent="0">
              <a:buNone/>
            </a:pPr>
            <a:r>
              <a:rPr sz="2000" b="1"/>
              <a:t>Vocabulary: Predictor(s)</a:t>
            </a:r>
          </a:p>
          <a:p>
            <a:pPr marL="1270000" lvl="0" indent="0">
              <a:buNone/>
            </a:pPr>
            <a:r>
              <a:rPr sz="2000"/>
              <a:t>The variable(s) that you hypothesise will predict the outcome.</a:t>
            </a:r>
          </a:p>
          <a:p>
            <a:pPr marL="1270000" lvl="0" indent="0">
              <a:buNone/>
            </a:pPr>
            <a:r>
              <a:rPr sz="2000"/>
              <a:t>In experimental studies, this is usually the treatment variable (the thing that is manipulated).</a:t>
            </a:r>
          </a:p>
          <a:p>
            <a:pPr marL="1270000" lvl="0" indent="0">
              <a:buNone/>
            </a:pPr>
            <a:r>
              <a:rPr sz="2000"/>
              <a:t>In observational studies (e.g., cross-sectional surveys), this will be one of the variables you’ve measured.</a:t>
            </a:r>
          </a:p>
          <a:p>
            <a:pPr marL="1270000" lvl="0" indent="0">
              <a:buNone/>
            </a:pPr>
            <a:r>
              <a:rPr sz="2000"/>
              <a:t>Also - and commonly in experimental research - called the independent variable, or IV.</a:t>
            </a:r>
          </a:p>
        </p:txBody>
      </p:sp>
      <p:sp>
        <p:nvSpPr>
          <p:cNvPr id="4" name="Content Placeholder 3"/>
          <p:cNvSpPr>
            <a:spLocks noGrp="1"/>
          </p:cNvSpPr>
          <p:nvPr>
            <p:ph sz="half" idx="2"/>
          </p:nvPr>
        </p:nvSpPr>
        <p:spPr/>
        <p:txBody>
          <a:bodyPr/>
          <a:lstStyle/>
          <a:p>
            <a:pPr marL="1270000" lvl="0" indent="0">
              <a:buNone/>
            </a:pPr>
            <a:r>
              <a:rPr sz="2000" b="1"/>
              <a:t>Vocabulary: Outcome</a:t>
            </a:r>
          </a:p>
          <a:p>
            <a:pPr marL="1270000" lvl="0" indent="0">
              <a:buNone/>
            </a:pPr>
            <a:r>
              <a:rPr sz="2000"/>
              <a:t>The variable that we hypothesise will vary, depending on the predictor.</a:t>
            </a:r>
          </a:p>
          <a:p>
            <a:pPr marL="1270000" lvl="0" indent="0">
              <a:buNone/>
            </a:pPr>
            <a:r>
              <a:rPr sz="2000"/>
              <a:t>In experimental studies, this is what you think will change because of your manipulation.</a:t>
            </a:r>
          </a:p>
          <a:p>
            <a:pPr marL="1270000" lvl="0" indent="0">
              <a:buNone/>
            </a:pPr>
            <a:r>
              <a:rPr sz="2000"/>
              <a:t>In observational studies (e.g., cross-sectional surveys), this will </a:t>
            </a:r>
            <a:r>
              <a:rPr sz="2000" i="1"/>
              <a:t>also</a:t>
            </a:r>
            <a:r>
              <a:rPr sz="2000"/>
              <a:t> be one of the variables you’ve measured!</a:t>
            </a:r>
          </a:p>
          <a:p>
            <a:pPr marL="1270000" lvl="0" indent="0">
              <a:buNone/>
            </a:pPr>
            <a:r>
              <a:rPr sz="2000"/>
              <a:t>Also - and commonly in experimental research - called the dependent variable, or DV.</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2819</Words>
  <Application>Microsoft Office PowerPoint</Application>
  <PresentationFormat>On-screen Show (16:9)</PresentationFormat>
  <Paragraphs>266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 Math</vt:lpstr>
      <vt:lpstr>Courier</vt:lpstr>
      <vt:lpstr>Office Theme</vt:lpstr>
      <vt:lpstr>Linear Model 1: A New Equation</vt:lpstr>
      <vt:lpstr>Looking Ahead (and Behind)</vt:lpstr>
      <vt:lpstr>Today’s Objectives</vt:lpstr>
      <vt:lpstr>Statistical Models</vt:lpstr>
      <vt:lpstr>Statistical Models</vt:lpstr>
      <vt:lpstr>The Error Term</vt:lpstr>
      <vt:lpstr>One Equation to Rule Them All!</vt:lpstr>
      <vt:lpstr>All the World’s a Model…</vt:lpstr>
      <vt:lpstr>PowerPoint Presentation</vt:lpstr>
      <vt:lpstr>The Linear Model Equation</vt:lpstr>
      <vt:lpstr>PowerPoint Presentation</vt:lpstr>
      <vt:lpstr>Using the Linear Model to Make Predictions</vt:lpstr>
      <vt:lpstr>Overview</vt:lpstr>
      <vt:lpstr>Example 1: Predicting Masculinity from Femininity</vt:lpstr>
      <vt:lpstr>Operationalisation</vt:lpstr>
      <vt:lpstr>Visualising our Model (the Line)</vt:lpstr>
      <vt:lpstr>Visualising our Model (the Line)</vt:lpstr>
      <vt:lpstr>Visualising our Model (the Line)</vt:lpstr>
      <vt:lpstr>Visualising our Model (the Line)</vt:lpstr>
      <vt:lpstr>Estimating the Slope</vt:lpstr>
      <vt:lpstr>Using the Model to Predict Masculinity</vt:lpstr>
      <vt:lpstr>Using the Model to Predict Masculinity</vt:lpstr>
      <vt:lpstr>Using the Model to Predict Masculinity</vt:lpstr>
      <vt:lpstr>Using the Model to Predict Masculinity</vt:lpstr>
      <vt:lpstr>Why Not Correlation?</vt:lpstr>
      <vt:lpstr>Example 2: Predicting Better Sleep from Positive Psychology</vt:lpstr>
      <vt:lpstr>Operationalisation</vt:lpstr>
      <vt:lpstr>Visualising our Model (the Line)</vt:lpstr>
      <vt:lpstr>Visualising our Model (the Line)</vt:lpstr>
      <vt:lpstr>Visualising our Model (the Line)</vt:lpstr>
      <vt:lpstr>Visualising our Model (the Line)</vt:lpstr>
      <vt:lpstr>Estimating the Intercept</vt:lpstr>
      <vt:lpstr>Estimating the Slope</vt:lpstr>
      <vt:lpstr>Using the Model to Predict Sleep</vt:lpstr>
      <vt:lpstr>Using the Model to Predict Sleep</vt:lpstr>
      <vt:lpstr>Using the Model to Predict Sleep</vt:lpstr>
      <vt:lpstr>Summary</vt:lpstr>
      <vt:lpstr>Welcome to the World of Linear Modelling</vt:lpstr>
      <vt:lpstr>Next Week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1: A New Equation</dc:title>
  <dc:creator>Dr Jenny Terry</dc:creator>
  <cp:keywords/>
  <cp:lastModifiedBy>Jenny Terry</cp:lastModifiedBy>
  <cp:revision>1</cp:revision>
  <dcterms:created xsi:type="dcterms:W3CDTF">2025-03-18T10:14:16Z</dcterms:created>
  <dcterms:modified xsi:type="dcterms:W3CDTF">2025-03-19T14:50:09Z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08</vt:lpwstr>
  </property>
  <property fmtid="{D5CDD505-2E9C-101B-9397-08002B2CF9AE}" pid="12" name="toc-title">
    <vt:lpwstr>Table of contents</vt:lpwstr>
  </property>
</Properties>
</file>