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x="13411200" cy="7543800"/>
  <p:notesSz cx="13411200" cy="7543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05840" y="2338578"/>
            <a:ext cx="11399520" cy="1584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11680" y="4224528"/>
            <a:ext cx="9387840" cy="1885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70560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906768" y="1735074"/>
            <a:ext cx="5833872" cy="49789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20675"/>
            <a:ext cx="832865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B4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99" y="2080164"/>
            <a:ext cx="12268200" cy="2321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59808" y="7015734"/>
            <a:ext cx="4291584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70560" y="7015734"/>
            <a:ext cx="3084576" cy="377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075443" y="7218508"/>
            <a:ext cx="24384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hyperlink" Target="https://link.springer.com/content/pdf/10.1007/s10865-023-00436-4.pdf" TargetMode="Externa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ms2027/Downloads/lecture_10.html?print-pdf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ms2027/Downloads/lecture_10.html?print-pdf" TargetMode="Externa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ms2027/Downloads/lecture_10.html?print-pdf" TargetMode="Externa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file://localhost/Users/ms2027/Downloads/lecture_10.html?print-pdf" TargetMode="Externa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image" Target="../media/image53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65.png"/><Relationship Id="rId4" Type="http://schemas.openxmlformats.org/officeDocument/2006/relationships/image" Target="../media/image6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hyperlink" Target="https://bit.ly/and25_lecture10" TargetMode="Externa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1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image" Target="../media/image1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88.png"/><Relationship Id="rId4" Type="http://schemas.openxmlformats.org/officeDocument/2006/relationships/image" Target="../media/image89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Relationship Id="rId3" Type="http://schemas.openxmlformats.org/officeDocument/2006/relationships/image" Target="../media/image91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hyperlink" Target="https://forrt.org/glossary/questionable-research-practices-or-/" TargetMode="External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9964" y="2540000"/>
            <a:ext cx="10011410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5600" spc="-175"/>
              <a:t>Linear</a:t>
            </a:r>
            <a:r>
              <a:rPr dirty="0" sz="5600" spc="-445"/>
              <a:t> </a:t>
            </a:r>
            <a:r>
              <a:rPr dirty="0" sz="5600" spc="-20"/>
              <a:t>Model</a:t>
            </a:r>
            <a:r>
              <a:rPr dirty="0" sz="5600" spc="-445"/>
              <a:t> </a:t>
            </a:r>
            <a:r>
              <a:rPr dirty="0" sz="5600" spc="-130"/>
              <a:t>3:</a:t>
            </a:r>
            <a:r>
              <a:rPr dirty="0" sz="5600" spc="-445"/>
              <a:t> </a:t>
            </a:r>
            <a:r>
              <a:rPr dirty="0" sz="5600" spc="-100"/>
              <a:t>Return</a:t>
            </a:r>
            <a:r>
              <a:rPr dirty="0" sz="5600" spc="-445"/>
              <a:t> </a:t>
            </a:r>
            <a:r>
              <a:rPr dirty="0" sz="5600" spc="-80"/>
              <a:t>of</a:t>
            </a:r>
            <a:r>
              <a:rPr dirty="0" sz="5600" spc="-445"/>
              <a:t> </a:t>
            </a:r>
            <a:r>
              <a:rPr dirty="0" sz="5600" spc="-30"/>
              <a:t>the</a:t>
            </a:r>
            <a:r>
              <a:rPr dirty="0" sz="5600" spc="-440"/>
              <a:t> </a:t>
            </a:r>
            <a:r>
              <a:rPr dirty="0" sz="5600" spc="-25" i="1">
                <a:latin typeface="Arial-BoldItalicMT"/>
                <a:cs typeface="Arial-BoldItalicMT"/>
              </a:rPr>
              <a:t>y</a:t>
            </a:r>
            <a:r>
              <a:rPr dirty="0" baseline="-14336" sz="6975" spc="-37" i="1">
                <a:latin typeface="Arial-BoldItalicMT"/>
                <a:cs typeface="Arial-BoldItalicMT"/>
              </a:rPr>
              <a:t>i</a:t>
            </a:r>
            <a:endParaRPr baseline="-14336" sz="6975">
              <a:latin typeface="Arial-BoldItalicMT"/>
              <a:cs typeface="Arial-BoldItalic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787875" y="3692525"/>
            <a:ext cx="1835785" cy="12350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dirty="0" sz="2900" spc="-50">
                <a:solidFill>
                  <a:srgbClr val="003B49"/>
                </a:solidFill>
                <a:latin typeface="Arial"/>
                <a:cs typeface="Arial"/>
              </a:rPr>
              <a:t>Week</a:t>
            </a:r>
            <a:r>
              <a:rPr dirty="0" sz="2900" spc="-22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900" spc="45">
                <a:solidFill>
                  <a:srgbClr val="003B49"/>
                </a:solidFill>
                <a:latin typeface="Arial"/>
                <a:cs typeface="Arial"/>
              </a:rPr>
              <a:t>10</a:t>
            </a: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2250" spc="110">
                <a:latin typeface="Arial"/>
                <a:cs typeface="Arial"/>
              </a:rPr>
              <a:t>Dr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Jenny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Terry</a:t>
            </a:r>
            <a:endParaRPr sz="22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7967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Extending</a:t>
            </a:r>
            <a:r>
              <a:rPr dirty="0" spc="-275"/>
              <a:t> </a:t>
            </a:r>
            <a:r>
              <a:rPr dirty="0" spc="-20"/>
              <a:t>the</a:t>
            </a:r>
            <a:r>
              <a:rPr dirty="0" spc="-275"/>
              <a:t> </a:t>
            </a:r>
            <a:r>
              <a:rPr dirty="0" spc="-100"/>
              <a:t>Equation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47"/>
            <a:ext cx="95249" cy="9524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19174" y="236219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076572"/>
            <a:ext cx="95249" cy="9524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019174" y="3590922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305296"/>
            <a:ext cx="95249" cy="95245"/>
          </a:xfrm>
          <a:prstGeom prst="rect">
            <a:avLst/>
          </a:prstGeom>
        </p:spPr>
      </p:pic>
      <p:sp>
        <p:nvSpPr>
          <p:cNvPr id="8" name="object 8" descr=""/>
          <p:cNvSpPr/>
          <p:nvPr/>
        </p:nvSpPr>
        <p:spPr>
          <a:xfrm>
            <a:off x="1019174" y="481964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5534021"/>
            <a:ext cx="95249" cy="95245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019174" y="604837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58799" y="1035050"/>
            <a:ext cx="9504680" cy="523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equation:</a:t>
            </a:r>
            <a:endParaRPr sz="225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2175"/>
              </a:spcBef>
              <a:tabLst>
                <a:tab pos="3369310" algn="l"/>
              </a:tabLst>
            </a:pPr>
            <a:r>
              <a:rPr dirty="0" sz="2250" spc="-40">
                <a:latin typeface="Arial"/>
                <a:cs typeface="Arial"/>
              </a:rPr>
              <a:t>One-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8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y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17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2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3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66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990"/>
              </a:spcBef>
            </a:pPr>
            <a:r>
              <a:rPr dirty="0" sz="2250" spc="-35">
                <a:latin typeface="Arial"/>
                <a:cs typeface="Arial"/>
              </a:rPr>
              <a:t>Predicts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50">
                <a:latin typeface="Times New Roman"/>
                <a:cs typeface="Times New Roman"/>
              </a:rPr>
              <a:t> </a:t>
            </a:r>
            <a:r>
              <a:rPr dirty="0" sz="2250" spc="-105">
                <a:latin typeface="Arial"/>
                <a:cs typeface="Arial"/>
              </a:rPr>
              <a:t>based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x</a:t>
            </a:r>
            <a:r>
              <a:rPr dirty="0" baseline="-12345" sz="2700" spc="-37">
                <a:latin typeface="Times New Roman"/>
                <a:cs typeface="Times New Roman"/>
              </a:rPr>
              <a:t>1</a:t>
            </a:r>
            <a:endParaRPr baseline="-12345" sz="27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2565"/>
              </a:spcBef>
              <a:tabLst>
                <a:tab pos="3353435" algn="l"/>
              </a:tabLst>
            </a:pPr>
            <a:r>
              <a:rPr dirty="0" sz="2250" spc="-70">
                <a:latin typeface="Arial"/>
                <a:cs typeface="Arial"/>
              </a:rPr>
              <a:t>Two-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8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y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17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2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2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65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2</a:t>
            </a:r>
            <a:r>
              <a:rPr dirty="0" baseline="-10802" sz="2700" spc="62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2i</a:t>
            </a:r>
            <a:r>
              <a:rPr dirty="0" baseline="-10802" sz="2700" spc="65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990"/>
              </a:spcBef>
            </a:pPr>
            <a:r>
              <a:rPr dirty="0" sz="2250" spc="-35">
                <a:latin typeface="Arial"/>
                <a:cs typeface="Arial"/>
              </a:rPr>
              <a:t>Predicts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55">
                <a:latin typeface="Times New Roman"/>
                <a:cs typeface="Times New Roman"/>
              </a:rPr>
              <a:t> </a:t>
            </a:r>
            <a:r>
              <a:rPr dirty="0" sz="2250" spc="-105">
                <a:latin typeface="Arial"/>
                <a:cs typeface="Arial"/>
              </a:rPr>
              <a:t>based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427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another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x</a:t>
            </a:r>
            <a:r>
              <a:rPr dirty="0" baseline="-12345" sz="2700" spc="-37">
                <a:latin typeface="Times New Roman"/>
                <a:cs typeface="Times New Roman"/>
              </a:rPr>
              <a:t>2</a:t>
            </a:r>
            <a:endParaRPr baseline="-12345" sz="27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2565"/>
              </a:spcBef>
              <a:tabLst>
                <a:tab pos="3627754" algn="l"/>
              </a:tabLst>
            </a:pPr>
            <a:r>
              <a:rPr dirty="0" sz="2250" spc="-10">
                <a:latin typeface="Arial"/>
                <a:cs typeface="Arial"/>
              </a:rPr>
              <a:t>Three–predictor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y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17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0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64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2</a:t>
            </a:r>
            <a:r>
              <a:rPr dirty="0" baseline="-10802" sz="2700" spc="6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2i</a:t>
            </a:r>
            <a:r>
              <a:rPr dirty="0" baseline="-10802" sz="2700" spc="64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3</a:t>
            </a:r>
            <a:r>
              <a:rPr dirty="0" baseline="-10802" sz="2700" spc="6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3i</a:t>
            </a:r>
            <a:r>
              <a:rPr dirty="0" baseline="-10802" sz="2700" spc="63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2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990"/>
              </a:spcBef>
            </a:pPr>
            <a:r>
              <a:rPr dirty="0" sz="2250" spc="-35">
                <a:latin typeface="Arial"/>
                <a:cs typeface="Arial"/>
              </a:rPr>
              <a:t>Predicts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85">
                <a:latin typeface="Times New Roman"/>
                <a:cs typeface="Times New Roman"/>
              </a:rPr>
              <a:t> </a:t>
            </a:r>
            <a:r>
              <a:rPr dirty="0" sz="2250" spc="-105">
                <a:latin typeface="Arial"/>
                <a:cs typeface="Arial"/>
              </a:rPr>
              <a:t>based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59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59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x</a:t>
            </a:r>
            <a:r>
              <a:rPr dirty="0" baseline="-12345" sz="2700" spc="-37">
                <a:latin typeface="Times New Roman"/>
                <a:cs typeface="Times New Roman"/>
              </a:rPr>
              <a:t>3</a:t>
            </a:r>
            <a:endParaRPr baseline="-12345" sz="27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  <a:spcBef>
                <a:spcPts val="2565"/>
              </a:spcBef>
              <a:tabLst>
                <a:tab pos="3006725" algn="l"/>
              </a:tabLst>
            </a:pPr>
            <a:r>
              <a:rPr dirty="0" sz="2550">
                <a:latin typeface="Times New Roman"/>
                <a:cs typeface="Times New Roman"/>
              </a:rPr>
              <a:t>n</a:t>
            </a:r>
            <a:r>
              <a:rPr dirty="0" sz="2250">
                <a:latin typeface="Arial"/>
                <a:cs typeface="Arial"/>
              </a:rPr>
              <a:t>-predictor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y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18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5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4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5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40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x</a:t>
            </a:r>
            <a:r>
              <a:rPr dirty="0" baseline="-10802" sz="2700" spc="-82">
                <a:latin typeface="Times New Roman"/>
                <a:cs typeface="Times New Roman"/>
              </a:rPr>
              <a:t>1i</a:t>
            </a:r>
            <a:r>
              <a:rPr dirty="0" baseline="-10802" sz="2700" spc="-33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+b</a:t>
            </a:r>
            <a:r>
              <a:rPr dirty="0" baseline="-10802" sz="2700">
                <a:latin typeface="Times New Roman"/>
                <a:cs typeface="Times New Roman"/>
              </a:rPr>
              <a:t>n</a:t>
            </a:r>
            <a:r>
              <a:rPr dirty="0" baseline="-10802" sz="2700" spc="65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ni</a:t>
            </a:r>
            <a:r>
              <a:rPr dirty="0" baseline="-10802" sz="2700" spc="67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  <a:p>
            <a:pPr marL="716915">
              <a:lnSpc>
                <a:spcPct val="100000"/>
              </a:lnSpc>
              <a:spcBef>
                <a:spcPts val="990"/>
              </a:spcBef>
            </a:pPr>
            <a:r>
              <a:rPr dirty="0" sz="2250" spc="-35">
                <a:latin typeface="Arial"/>
                <a:cs typeface="Arial"/>
              </a:rPr>
              <a:t>Predicts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sz="2250" spc="-105">
                <a:latin typeface="Arial"/>
                <a:cs typeface="Arial"/>
              </a:rPr>
              <a:t>based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many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you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like!</a:t>
            </a:r>
            <a:endParaRPr sz="22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892238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00"/>
              <a:t>1.</a:t>
            </a:r>
            <a:r>
              <a:rPr dirty="0" sz="5600" spc="-440"/>
              <a:t> </a:t>
            </a:r>
            <a:r>
              <a:rPr dirty="0" sz="5600" spc="-220"/>
              <a:t>Comparing</a:t>
            </a:r>
            <a:r>
              <a:rPr dirty="0" sz="5600" spc="-434"/>
              <a:t> </a:t>
            </a:r>
            <a:r>
              <a:rPr dirty="0" sz="5600" spc="-175"/>
              <a:t>Linear</a:t>
            </a:r>
            <a:r>
              <a:rPr dirty="0" sz="5600" spc="-434"/>
              <a:t> </a:t>
            </a:r>
            <a:r>
              <a:rPr dirty="0" sz="5600" spc="-65"/>
              <a:t>Models</a:t>
            </a:r>
            <a:endParaRPr sz="5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2628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Comparing</a:t>
            </a:r>
            <a:r>
              <a:rPr dirty="0" spc="-250"/>
              <a:t> </a:t>
            </a:r>
            <a:r>
              <a:rPr dirty="0" spc="-120"/>
              <a:t>Linear</a:t>
            </a:r>
            <a:r>
              <a:rPr dirty="0" spc="-250"/>
              <a:t> </a:t>
            </a:r>
            <a:r>
              <a:rPr dirty="0" spc="-50"/>
              <a:t>Models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1"/>
            <a:ext cx="95249" cy="952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71"/>
            <a:ext cx="95249" cy="952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19174" y="28193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9174" y="379094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9174" y="433387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9174" y="530542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2650" y="1063625"/>
            <a:ext cx="11854815" cy="488315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numbers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long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are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hierarchical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1C4189"/>
                </a:solidFill>
                <a:latin typeface="Arial"/>
                <a:cs typeface="Arial"/>
              </a:rPr>
              <a:t>(aka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nested)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250" spc="-30">
                <a:latin typeface="Arial"/>
                <a:cs typeface="Arial"/>
              </a:rPr>
              <a:t>Hierarchical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must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same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except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addition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something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new</a:t>
            </a:r>
            <a:endParaRPr sz="2250">
              <a:latin typeface="Arial"/>
              <a:cs typeface="Arial"/>
            </a:endParaRPr>
          </a:p>
          <a:p>
            <a:pPr marL="393065" marR="633095">
              <a:lnSpc>
                <a:spcPct val="125000"/>
              </a:lnSpc>
              <a:spcBef>
                <a:spcPts val="900"/>
              </a:spcBef>
            </a:pPr>
            <a:r>
              <a:rPr dirty="0" sz="2250" spc="-35">
                <a:latin typeface="Arial"/>
                <a:cs typeface="Arial"/>
              </a:rPr>
              <a:t>For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example,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one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nested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two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three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models </a:t>
            </a:r>
            <a:r>
              <a:rPr dirty="0" sz="2250" spc="-110">
                <a:latin typeface="Arial"/>
                <a:cs typeface="Arial"/>
              </a:rPr>
              <a:t>because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they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same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except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addition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extra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predictor(s)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dirty="0" sz="2250" spc="-75">
                <a:latin typeface="Arial"/>
                <a:cs typeface="Arial"/>
              </a:rPr>
              <a:t>Similarly,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two-predictor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would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nested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three-predictor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  <a:p>
            <a:pPr marL="393065" marR="541020">
              <a:lnSpc>
                <a:spcPct val="125000"/>
              </a:lnSpc>
              <a:spcBef>
                <a:spcPts val="900"/>
              </a:spcBef>
            </a:pPr>
            <a:r>
              <a:rPr dirty="0" sz="2250" spc="-60">
                <a:latin typeface="Arial"/>
                <a:cs typeface="Arial"/>
              </a:rPr>
              <a:t>However,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couldn’t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remove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variable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two-predictor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replace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one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create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two-predictor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those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25000"/>
              </a:lnSpc>
              <a:spcBef>
                <a:spcPts val="900"/>
              </a:spcBef>
            </a:pP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50">
                <a:latin typeface="Arial"/>
                <a:cs typeface="Arial"/>
              </a:rPr>
              <a:t>case,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changing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variable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would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mean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no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longer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same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and,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therefore,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no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longer nested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What</a:t>
            </a:r>
            <a:r>
              <a:rPr dirty="0" spc="-290"/>
              <a:t> </a:t>
            </a:r>
            <a:r>
              <a:rPr dirty="0" spc="-245"/>
              <a:t>is</a:t>
            </a:r>
            <a:r>
              <a:rPr dirty="0" spc="-285"/>
              <a:t> </a:t>
            </a:r>
            <a:r>
              <a:rPr dirty="0" spc="-130"/>
              <a:t>a</a:t>
            </a:r>
            <a:r>
              <a:rPr dirty="0" spc="-290"/>
              <a:t> </a:t>
            </a:r>
            <a:r>
              <a:rPr dirty="0" spc="-210"/>
              <a:t>‘good’</a:t>
            </a:r>
            <a:r>
              <a:rPr dirty="0" spc="-285"/>
              <a:t> </a:t>
            </a:r>
            <a:r>
              <a:rPr dirty="0" spc="-190"/>
              <a:t>model?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1"/>
            <a:ext cx="95249" cy="9524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19174" y="184784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19174" y="2390771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9174" y="293369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69950" y="1012427"/>
            <a:ext cx="11770995" cy="310578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75"/>
              </a:spcBef>
            </a:pP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Lecture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09,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learned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good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will:</a:t>
            </a:r>
            <a:endParaRPr sz="2250">
              <a:latin typeface="Arial"/>
              <a:cs typeface="Arial"/>
            </a:endParaRPr>
          </a:p>
          <a:p>
            <a:pPr marL="405765" marR="3048635">
              <a:lnSpc>
                <a:spcPct val="139700"/>
              </a:lnSpc>
              <a:spcBef>
                <a:spcPts val="65"/>
              </a:spcBef>
            </a:pPr>
            <a:r>
              <a:rPr dirty="0" sz="2250">
                <a:latin typeface="Arial"/>
                <a:cs typeface="Arial"/>
              </a:rPr>
              <a:t>Fit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data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than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simplest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possible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(</a:t>
            </a:r>
            <a:r>
              <a:rPr dirty="0" sz="2550">
                <a:latin typeface="Times New Roman"/>
                <a:cs typeface="Times New Roman"/>
              </a:rPr>
              <a:t>R</a:t>
            </a:r>
            <a:r>
              <a:rPr dirty="0" baseline="29320" sz="2700">
                <a:latin typeface="Times New Roman"/>
                <a:cs typeface="Times New Roman"/>
              </a:rPr>
              <a:t>2</a:t>
            </a:r>
            <a:r>
              <a:rPr dirty="0" baseline="29320" sz="2700" spc="450">
                <a:latin typeface="Times New Roman"/>
                <a:cs typeface="Times New Roman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F</a:t>
            </a:r>
            <a:r>
              <a:rPr dirty="0" sz="2250">
                <a:latin typeface="Arial"/>
                <a:cs typeface="Arial"/>
              </a:rPr>
              <a:t>-</a:t>
            </a:r>
            <a:r>
              <a:rPr dirty="0" sz="2250" spc="-10">
                <a:latin typeface="Arial"/>
                <a:cs typeface="Arial"/>
              </a:rPr>
              <a:t>statistic) </a:t>
            </a:r>
            <a:r>
              <a:rPr dirty="0" sz="2250" spc="-70">
                <a:latin typeface="Arial"/>
                <a:cs typeface="Arial"/>
              </a:rPr>
              <a:t>Explain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lot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variance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(</a:t>
            </a:r>
            <a:r>
              <a:rPr dirty="0" sz="2550" spc="-75">
                <a:latin typeface="Times New Roman"/>
                <a:cs typeface="Times New Roman"/>
              </a:rPr>
              <a:t>R</a:t>
            </a:r>
            <a:r>
              <a:rPr dirty="0" baseline="29320" sz="2700" spc="-112">
                <a:latin typeface="Times New Roman"/>
                <a:cs typeface="Times New Roman"/>
              </a:rPr>
              <a:t>2</a:t>
            </a:r>
            <a:r>
              <a:rPr dirty="0" baseline="29320" sz="2700" spc="-270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1210"/>
              </a:spcBef>
            </a:pPr>
            <a:r>
              <a:rPr dirty="0" sz="2250" spc="-70">
                <a:latin typeface="Arial"/>
                <a:cs typeface="Arial"/>
              </a:rPr>
              <a:t>Explain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an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amount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variance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significantly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zero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F</a:t>
            </a:r>
            <a:r>
              <a:rPr dirty="0" sz="2250" spc="-10">
                <a:latin typeface="Arial"/>
                <a:cs typeface="Arial"/>
              </a:rPr>
              <a:t>-statistic)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20"/>
              </a:spcBef>
            </a:pPr>
            <a:r>
              <a:rPr dirty="0" sz="2250" spc="-35">
                <a:latin typeface="Arial"/>
                <a:cs typeface="Arial"/>
              </a:rPr>
              <a:t>When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comparing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models,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use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</a:t>
            </a:r>
            <a:r>
              <a:rPr dirty="0" baseline="29320" sz="2700">
                <a:latin typeface="Times New Roman"/>
                <a:cs typeface="Times New Roman"/>
              </a:rPr>
              <a:t>2</a:t>
            </a:r>
            <a:r>
              <a:rPr dirty="0" baseline="29320" sz="2700" spc="397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F</a:t>
            </a:r>
            <a:r>
              <a:rPr dirty="0" sz="2550" spc="-114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values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instead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ask,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0" i="1">
                <a:latin typeface="Arial"/>
                <a:cs typeface="Arial"/>
              </a:rPr>
              <a:t>better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610"/>
              </a:spcBef>
            </a:pPr>
            <a:r>
              <a:rPr dirty="0" sz="2250">
                <a:latin typeface="Arial"/>
                <a:cs typeface="Arial"/>
              </a:rPr>
              <a:t>fitting</a:t>
            </a:r>
            <a:r>
              <a:rPr dirty="0" sz="2250" spc="9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476621"/>
            <a:ext cx="95249" cy="9524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7248" y="1095377"/>
            <a:ext cx="12164695" cy="17780"/>
          </a:xfrm>
          <a:custGeom>
            <a:avLst/>
            <a:gdLst/>
            <a:ahLst/>
            <a:cxnLst/>
            <a:rect l="l" t="t" r="r" b="b"/>
            <a:pathLst>
              <a:path w="12164695" h="17780">
                <a:moveTo>
                  <a:pt x="20451" y="9763"/>
                </a:moveTo>
                <a:lnTo>
                  <a:pt x="0" y="4650"/>
                </a:lnTo>
                <a:lnTo>
                  <a:pt x="3869" y="2557"/>
                </a:lnTo>
                <a:lnTo>
                  <a:pt x="10308" y="639"/>
                </a:lnTo>
                <a:lnTo>
                  <a:pt x="17276" y="0"/>
                </a:lnTo>
                <a:lnTo>
                  <a:pt x="12139425" y="0"/>
                </a:lnTo>
                <a:lnTo>
                  <a:pt x="12146393" y="639"/>
                </a:lnTo>
                <a:lnTo>
                  <a:pt x="12152831" y="2557"/>
                </a:lnTo>
                <a:lnTo>
                  <a:pt x="12158740" y="5753"/>
                </a:lnTo>
                <a:lnTo>
                  <a:pt x="12163274" y="9524"/>
                </a:lnTo>
                <a:lnTo>
                  <a:pt x="20451" y="9524"/>
                </a:lnTo>
                <a:lnTo>
                  <a:pt x="20451" y="9763"/>
                </a:lnTo>
                <a:close/>
              </a:path>
              <a:path w="12164695" h="17780">
                <a:moveTo>
                  <a:pt x="12157861" y="17440"/>
                </a:moveTo>
                <a:lnTo>
                  <a:pt x="12152425" y="12004"/>
                </a:lnTo>
                <a:lnTo>
                  <a:pt x="12146439" y="9524"/>
                </a:lnTo>
                <a:lnTo>
                  <a:pt x="12163274" y="9524"/>
                </a:lnTo>
                <a:lnTo>
                  <a:pt x="12164120" y="10229"/>
                </a:lnTo>
                <a:lnTo>
                  <a:pt x="12164553" y="10748"/>
                </a:lnTo>
                <a:lnTo>
                  <a:pt x="12157861" y="1744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9599" y="1099861"/>
            <a:ext cx="12192000" cy="1157605"/>
            <a:chOff x="609599" y="1099861"/>
            <a:chExt cx="12192000" cy="1157605"/>
          </a:xfrm>
        </p:grpSpPr>
        <p:sp>
          <p:nvSpPr>
            <p:cNvPr id="4" name="object 4" descr=""/>
            <p:cNvSpPr/>
            <p:nvPr/>
          </p:nvSpPr>
          <p:spPr>
            <a:xfrm>
              <a:off x="627240" y="1105610"/>
              <a:ext cx="12174855" cy="1151890"/>
            </a:xfrm>
            <a:custGeom>
              <a:avLst/>
              <a:gdLst/>
              <a:ahLst/>
              <a:cxnLst/>
              <a:rect l="l" t="t" r="r" b="b"/>
              <a:pathLst>
                <a:path w="12174855" h="1151889">
                  <a:moveTo>
                    <a:pt x="12174347" y="24701"/>
                  </a:moveTo>
                  <a:lnTo>
                    <a:pt x="12173712" y="17729"/>
                  </a:lnTo>
                  <a:lnTo>
                    <a:pt x="12171794" y="11290"/>
                  </a:lnTo>
                  <a:lnTo>
                    <a:pt x="12168594" y="5384"/>
                  </a:lnTo>
                  <a:lnTo>
                    <a:pt x="12164124" y="0"/>
                  </a:lnTo>
                  <a:lnTo>
                    <a:pt x="12157393" y="6731"/>
                  </a:lnTo>
                  <a:lnTo>
                    <a:pt x="12162346" y="11696"/>
                  </a:lnTo>
                  <a:lnTo>
                    <a:pt x="12164822" y="17678"/>
                  </a:lnTo>
                  <a:lnTo>
                    <a:pt x="12164822" y="1123911"/>
                  </a:lnTo>
                  <a:lnTo>
                    <a:pt x="12162346" y="1129893"/>
                  </a:lnTo>
                  <a:lnTo>
                    <a:pt x="12157380" y="1134859"/>
                  </a:lnTo>
                  <a:lnTo>
                    <a:pt x="12152427" y="1139812"/>
                  </a:lnTo>
                  <a:lnTo>
                    <a:pt x="12146445" y="1142301"/>
                  </a:lnTo>
                  <a:lnTo>
                    <a:pt x="20447" y="1142301"/>
                  </a:lnTo>
                  <a:lnTo>
                    <a:pt x="20447" y="1142060"/>
                  </a:lnTo>
                  <a:lnTo>
                    <a:pt x="0" y="1147178"/>
                  </a:lnTo>
                  <a:lnTo>
                    <a:pt x="3873" y="1149261"/>
                  </a:lnTo>
                  <a:lnTo>
                    <a:pt x="10312" y="1151178"/>
                  </a:lnTo>
                  <a:lnTo>
                    <a:pt x="17246" y="1151813"/>
                  </a:lnTo>
                  <a:lnTo>
                    <a:pt x="12139460" y="1151813"/>
                  </a:lnTo>
                  <a:lnTo>
                    <a:pt x="12164555" y="1141069"/>
                  </a:lnTo>
                  <a:lnTo>
                    <a:pt x="12168594" y="1136218"/>
                  </a:lnTo>
                  <a:lnTo>
                    <a:pt x="12171794" y="1130300"/>
                  </a:lnTo>
                  <a:lnTo>
                    <a:pt x="12173699" y="1123911"/>
                  </a:lnTo>
                  <a:lnTo>
                    <a:pt x="12174347" y="1116901"/>
                  </a:lnTo>
                  <a:lnTo>
                    <a:pt x="12174347" y="2470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099861"/>
              <a:ext cx="38100" cy="1153160"/>
            </a:xfrm>
            <a:custGeom>
              <a:avLst/>
              <a:gdLst/>
              <a:ahLst/>
              <a:cxnLst/>
              <a:rect l="l" t="t" r="r" b="b"/>
              <a:pathLst>
                <a:path w="38100" h="1153160">
                  <a:moveTo>
                    <a:pt x="17949" y="1153074"/>
                  </a:moveTo>
                  <a:lnTo>
                    <a:pt x="0" y="1122637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1148037"/>
                  </a:lnTo>
                  <a:lnTo>
                    <a:pt x="17949" y="1153074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47699" y="1104896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1238249"/>
              <a:ext cx="276224" cy="2762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It’s</a:t>
            </a:r>
            <a:r>
              <a:rPr dirty="0" spc="-285"/>
              <a:t> </a:t>
            </a:r>
            <a:r>
              <a:rPr dirty="0" spc="-70"/>
              <a:t>all</a:t>
            </a:r>
            <a:r>
              <a:rPr dirty="0" spc="-280"/>
              <a:t> </a:t>
            </a:r>
            <a:r>
              <a:rPr dirty="0" spc="-75"/>
              <a:t>Greek</a:t>
            </a:r>
            <a:r>
              <a:rPr dirty="0" spc="-280"/>
              <a:t> </a:t>
            </a:r>
            <a:r>
              <a:rPr dirty="0"/>
              <a:t>to</a:t>
            </a:r>
            <a:r>
              <a:rPr dirty="0" spc="-280"/>
              <a:t> </a:t>
            </a:r>
            <a:r>
              <a:rPr dirty="0" spc="-25"/>
              <a:t>me!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16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647699" y="1178020"/>
            <a:ext cx="12137390" cy="8528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125"/>
              </a:spcBef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 </a:t>
            </a:r>
            <a:r>
              <a:rPr dirty="0" sz="1850" spc="100">
                <a:solidFill>
                  <a:srgbClr val="1C4189"/>
                </a:solidFill>
                <a:latin typeface="Times New Roman"/>
                <a:cs typeface="Times New Roman"/>
              </a:rPr>
              <a:t>Δ</a:t>
            </a:r>
            <a:endParaRPr sz="1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>
              <a:lnSpc>
                <a:spcPct val="100000"/>
              </a:lnSpc>
              <a:spcBef>
                <a:spcPts val="5"/>
              </a:spcBef>
            </a:pPr>
            <a:r>
              <a:rPr dirty="0" sz="1800" spc="150">
                <a:latin typeface="Times New Roman"/>
                <a:cs typeface="Times New Roman"/>
              </a:rPr>
              <a:t>Δ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sz="1550" spc="-55">
                <a:latin typeface="Arial"/>
                <a:cs typeface="Arial"/>
              </a:rPr>
              <a:t>(or,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“delta”)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means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10" i="1">
                <a:latin typeface="Arial"/>
                <a:cs typeface="Arial"/>
              </a:rPr>
              <a:t>change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4199" y="253898"/>
            <a:ext cx="2254885" cy="6788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 sz="4250" b="0">
                <a:latin typeface="Times New Roman"/>
                <a:cs typeface="Times New Roman"/>
              </a:rPr>
              <a:t>R</a:t>
            </a:r>
            <a:r>
              <a:rPr dirty="0" baseline="29629" sz="4500" b="0">
                <a:latin typeface="Times New Roman"/>
                <a:cs typeface="Times New Roman"/>
              </a:rPr>
              <a:t>2</a:t>
            </a:r>
            <a:r>
              <a:rPr dirty="0" baseline="29629" sz="4500" spc="67" b="0">
                <a:latin typeface="Times New Roman"/>
                <a:cs typeface="Times New Roman"/>
              </a:rPr>
              <a:t> </a:t>
            </a:r>
            <a:r>
              <a:rPr dirty="0" sz="3600" spc="-145"/>
              <a:t>Change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657353"/>
            <a:ext cx="12192000" cy="1657350"/>
            <a:chOff x="609599" y="1657353"/>
            <a:chExt cx="12192000" cy="1657350"/>
          </a:xfrm>
        </p:grpSpPr>
        <p:sp>
          <p:nvSpPr>
            <p:cNvPr id="4" name="object 4" descr=""/>
            <p:cNvSpPr/>
            <p:nvPr/>
          </p:nvSpPr>
          <p:spPr>
            <a:xfrm>
              <a:off x="627240" y="1657362"/>
              <a:ext cx="12174855" cy="1657350"/>
            </a:xfrm>
            <a:custGeom>
              <a:avLst/>
              <a:gdLst/>
              <a:ahLst/>
              <a:cxnLst/>
              <a:rect l="l" t="t" r="r" b="b"/>
              <a:pathLst>
                <a:path w="12174855" h="1657350">
                  <a:moveTo>
                    <a:pt x="12174347" y="34925"/>
                  </a:moveTo>
                  <a:lnTo>
                    <a:pt x="12173712" y="27952"/>
                  </a:lnTo>
                  <a:lnTo>
                    <a:pt x="12171794" y="21513"/>
                  </a:lnTo>
                  <a:lnTo>
                    <a:pt x="12168594" y="15608"/>
                  </a:lnTo>
                  <a:lnTo>
                    <a:pt x="12164555" y="10744"/>
                  </a:lnTo>
                  <a:lnTo>
                    <a:pt x="12164124" y="10223"/>
                  </a:lnTo>
                  <a:lnTo>
                    <a:pt x="12163273" y="9525"/>
                  </a:lnTo>
                  <a:lnTo>
                    <a:pt x="12158739" y="5753"/>
                  </a:lnTo>
                  <a:lnTo>
                    <a:pt x="12152833" y="2552"/>
                  </a:lnTo>
                  <a:lnTo>
                    <a:pt x="12146394" y="635"/>
                  </a:lnTo>
                  <a:lnTo>
                    <a:pt x="121394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12146445" y="9525"/>
                  </a:lnTo>
                  <a:lnTo>
                    <a:pt x="12152427" y="12001"/>
                  </a:lnTo>
                  <a:lnTo>
                    <a:pt x="12157380" y="16954"/>
                  </a:lnTo>
                  <a:lnTo>
                    <a:pt x="12157862" y="17437"/>
                  </a:lnTo>
                  <a:lnTo>
                    <a:pt x="12162346" y="21920"/>
                  </a:lnTo>
                  <a:lnTo>
                    <a:pt x="12164822" y="27901"/>
                  </a:lnTo>
                  <a:lnTo>
                    <a:pt x="12164822" y="1629435"/>
                  </a:lnTo>
                  <a:lnTo>
                    <a:pt x="12162346" y="1635417"/>
                  </a:lnTo>
                  <a:lnTo>
                    <a:pt x="12157380" y="1640382"/>
                  </a:lnTo>
                  <a:lnTo>
                    <a:pt x="12152427" y="1645335"/>
                  </a:lnTo>
                  <a:lnTo>
                    <a:pt x="12146445" y="1647825"/>
                  </a:lnTo>
                  <a:lnTo>
                    <a:pt x="20447" y="1647825"/>
                  </a:lnTo>
                  <a:lnTo>
                    <a:pt x="20447" y="1647583"/>
                  </a:lnTo>
                  <a:lnTo>
                    <a:pt x="0" y="1652701"/>
                  </a:lnTo>
                  <a:lnTo>
                    <a:pt x="3873" y="1654784"/>
                  </a:lnTo>
                  <a:lnTo>
                    <a:pt x="10312" y="1656702"/>
                  </a:lnTo>
                  <a:lnTo>
                    <a:pt x="17233" y="1657337"/>
                  </a:lnTo>
                  <a:lnTo>
                    <a:pt x="12139460" y="1657337"/>
                  </a:lnTo>
                  <a:lnTo>
                    <a:pt x="12171794" y="1635823"/>
                  </a:lnTo>
                  <a:lnTo>
                    <a:pt x="12174347" y="1622425"/>
                  </a:lnTo>
                  <a:lnTo>
                    <a:pt x="12174347" y="3492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661836"/>
              <a:ext cx="38100" cy="1648460"/>
            </a:xfrm>
            <a:custGeom>
              <a:avLst/>
              <a:gdLst/>
              <a:ahLst/>
              <a:cxnLst/>
              <a:rect l="l" t="t" r="r" b="b"/>
              <a:pathLst>
                <a:path w="38100" h="1648460">
                  <a:moveTo>
                    <a:pt x="17949" y="1648374"/>
                  </a:moveTo>
                  <a:lnTo>
                    <a:pt x="0" y="1617937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1643337"/>
                  </a:lnTo>
                  <a:lnTo>
                    <a:pt x="17949" y="1648374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905120"/>
              <a:ext cx="66675" cy="6666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47699" y="1666870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1800224"/>
              <a:ext cx="276224" cy="276224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609599" y="3514728"/>
            <a:ext cx="12192000" cy="2657475"/>
            <a:chOff x="609599" y="3514728"/>
            <a:chExt cx="12192000" cy="2657475"/>
          </a:xfrm>
        </p:grpSpPr>
        <p:sp>
          <p:nvSpPr>
            <p:cNvPr id="10" name="object 10" descr=""/>
            <p:cNvSpPr/>
            <p:nvPr/>
          </p:nvSpPr>
          <p:spPr>
            <a:xfrm>
              <a:off x="627240" y="3514737"/>
              <a:ext cx="12174855" cy="2657475"/>
            </a:xfrm>
            <a:custGeom>
              <a:avLst/>
              <a:gdLst/>
              <a:ahLst/>
              <a:cxnLst/>
              <a:rect l="l" t="t" r="r" b="b"/>
              <a:pathLst>
                <a:path w="12174855" h="2657475">
                  <a:moveTo>
                    <a:pt x="12174347" y="34925"/>
                  </a:moveTo>
                  <a:lnTo>
                    <a:pt x="12173712" y="27952"/>
                  </a:lnTo>
                  <a:lnTo>
                    <a:pt x="12171794" y="21513"/>
                  </a:lnTo>
                  <a:lnTo>
                    <a:pt x="12168594" y="15608"/>
                  </a:lnTo>
                  <a:lnTo>
                    <a:pt x="12164555" y="10744"/>
                  </a:lnTo>
                  <a:lnTo>
                    <a:pt x="12164124" y="10223"/>
                  </a:lnTo>
                  <a:lnTo>
                    <a:pt x="12163273" y="9525"/>
                  </a:lnTo>
                  <a:lnTo>
                    <a:pt x="12158739" y="5753"/>
                  </a:lnTo>
                  <a:lnTo>
                    <a:pt x="12152833" y="2552"/>
                  </a:lnTo>
                  <a:lnTo>
                    <a:pt x="12146394" y="635"/>
                  </a:lnTo>
                  <a:lnTo>
                    <a:pt x="121394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12146445" y="9525"/>
                  </a:lnTo>
                  <a:lnTo>
                    <a:pt x="12152427" y="12001"/>
                  </a:lnTo>
                  <a:lnTo>
                    <a:pt x="12157380" y="16954"/>
                  </a:lnTo>
                  <a:lnTo>
                    <a:pt x="12157862" y="17437"/>
                  </a:lnTo>
                  <a:lnTo>
                    <a:pt x="12162346" y="21920"/>
                  </a:lnTo>
                  <a:lnTo>
                    <a:pt x="12164822" y="27901"/>
                  </a:lnTo>
                  <a:lnTo>
                    <a:pt x="12164822" y="2629560"/>
                  </a:lnTo>
                  <a:lnTo>
                    <a:pt x="12162346" y="2635542"/>
                  </a:lnTo>
                  <a:lnTo>
                    <a:pt x="12157380" y="2640507"/>
                  </a:lnTo>
                  <a:lnTo>
                    <a:pt x="12152427" y="2645460"/>
                  </a:lnTo>
                  <a:lnTo>
                    <a:pt x="12146445" y="2647950"/>
                  </a:lnTo>
                  <a:lnTo>
                    <a:pt x="20447" y="2647950"/>
                  </a:lnTo>
                  <a:lnTo>
                    <a:pt x="20447" y="2647708"/>
                  </a:lnTo>
                  <a:lnTo>
                    <a:pt x="0" y="2652826"/>
                  </a:lnTo>
                  <a:lnTo>
                    <a:pt x="3873" y="2654909"/>
                  </a:lnTo>
                  <a:lnTo>
                    <a:pt x="10312" y="2656827"/>
                  </a:lnTo>
                  <a:lnTo>
                    <a:pt x="17233" y="2657462"/>
                  </a:lnTo>
                  <a:lnTo>
                    <a:pt x="12139460" y="2657462"/>
                  </a:lnTo>
                  <a:lnTo>
                    <a:pt x="12164555" y="2646718"/>
                  </a:lnTo>
                  <a:lnTo>
                    <a:pt x="12168594" y="2641866"/>
                  </a:lnTo>
                  <a:lnTo>
                    <a:pt x="12171794" y="2635948"/>
                  </a:lnTo>
                  <a:lnTo>
                    <a:pt x="12173699" y="2629560"/>
                  </a:lnTo>
                  <a:lnTo>
                    <a:pt x="12174347" y="2622550"/>
                  </a:lnTo>
                  <a:lnTo>
                    <a:pt x="12174347" y="3492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3519211"/>
              <a:ext cx="38100" cy="2648585"/>
            </a:xfrm>
            <a:custGeom>
              <a:avLst/>
              <a:gdLst/>
              <a:ahLst/>
              <a:cxnLst/>
              <a:rect l="l" t="t" r="r" b="b"/>
              <a:pathLst>
                <a:path w="38100" h="2648585">
                  <a:moveTo>
                    <a:pt x="17950" y="2648499"/>
                  </a:moveTo>
                  <a:lnTo>
                    <a:pt x="0" y="261806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643462"/>
                  </a:lnTo>
                  <a:lnTo>
                    <a:pt x="17950" y="264849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4857745"/>
              <a:ext cx="66675" cy="6666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5295895"/>
              <a:ext cx="66675" cy="666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474" y="5734045"/>
              <a:ext cx="66675" cy="66665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47699" y="3524245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667124"/>
              <a:ext cx="276224" cy="27622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533399" y="982648"/>
            <a:ext cx="12327890" cy="49250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15"/>
              </a:spcBef>
            </a:pP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do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225">
                <a:latin typeface="Times New Roman"/>
                <a:cs typeface="Times New Roman"/>
              </a:rPr>
              <a:t> </a:t>
            </a:r>
            <a:r>
              <a:rPr dirty="0" sz="2250" spc="-430">
                <a:latin typeface="Arial"/>
                <a:cs typeface="Arial"/>
              </a:rPr>
              <a:t>?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🤔</a:t>
            </a:r>
            <a:endParaRPr sz="2800">
              <a:latin typeface="Apple Color Emoji"/>
              <a:cs typeface="Apple Color Emoji"/>
            </a:endParaRPr>
          </a:p>
          <a:p>
            <a:pPr marL="563245">
              <a:lnSpc>
                <a:spcPct val="100000"/>
              </a:lnSpc>
              <a:spcBef>
                <a:spcPts val="2615"/>
              </a:spcBef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 </a:t>
            </a:r>
            <a:r>
              <a:rPr dirty="0" sz="1850" spc="-25">
                <a:solidFill>
                  <a:srgbClr val="1C4189"/>
                </a:solidFill>
                <a:latin typeface="Times New Roman"/>
                <a:cs typeface="Times New Roman"/>
              </a:rPr>
              <a:t>R</a:t>
            </a:r>
            <a:r>
              <a:rPr dirty="0" baseline="27777" sz="1950" spc="-37">
                <a:solidFill>
                  <a:srgbClr val="1C4189"/>
                </a:solidFill>
                <a:latin typeface="Times New Roman"/>
                <a:cs typeface="Times New Roman"/>
              </a:rPr>
              <a:t>2</a:t>
            </a:r>
            <a:endParaRPr baseline="27777" sz="1950">
              <a:latin typeface="Times New Roman"/>
              <a:cs typeface="Times New Roman"/>
            </a:endParaRPr>
          </a:p>
          <a:p>
            <a:pPr marL="414020" marR="6142990" indent="-200025">
              <a:lnSpc>
                <a:spcPct val="185000"/>
              </a:lnSpc>
              <a:spcBef>
                <a:spcPts val="270"/>
              </a:spcBef>
            </a:pP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28888" sz="1875">
                <a:latin typeface="Times New Roman"/>
                <a:cs typeface="Times New Roman"/>
              </a:rPr>
              <a:t>2</a:t>
            </a:r>
            <a:r>
              <a:rPr dirty="0" baseline="28888" sz="1875" spc="240">
                <a:latin typeface="Times New Roman"/>
                <a:cs typeface="Times New Roman"/>
              </a:rPr>
              <a:t> </a:t>
            </a:r>
            <a:r>
              <a:rPr dirty="0" sz="1550">
                <a:latin typeface="Arial"/>
                <a:cs typeface="Arial"/>
              </a:rPr>
              <a:t>=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percentage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variance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outcome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explained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by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 </a:t>
            </a:r>
            <a:r>
              <a:rPr dirty="0" sz="1550" spc="-30">
                <a:latin typeface="Arial"/>
                <a:cs typeface="Arial"/>
              </a:rPr>
              <a:t>A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larger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40">
                <a:latin typeface="Arial"/>
                <a:cs typeface="Arial"/>
              </a:rPr>
              <a:t>value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means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better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60">
                <a:latin typeface="Arial"/>
                <a:cs typeface="Arial"/>
              </a:rPr>
              <a:t>fit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(more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variance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explained)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00">
              <a:latin typeface="Arial"/>
              <a:cs typeface="Arial"/>
            </a:endParaRPr>
          </a:p>
          <a:p>
            <a:pPr marL="563245">
              <a:lnSpc>
                <a:spcPct val="100000"/>
              </a:lnSpc>
              <a:spcBef>
                <a:spcPts val="5"/>
              </a:spcBef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</a:t>
            </a:r>
            <a:r>
              <a:rPr dirty="0" sz="1550" spc="-13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1C4189"/>
                </a:solidFill>
                <a:latin typeface="Times New Roman"/>
                <a:cs typeface="Times New Roman"/>
              </a:rPr>
              <a:t>R</a:t>
            </a:r>
            <a:r>
              <a:rPr dirty="0" baseline="27777" sz="1950">
                <a:solidFill>
                  <a:srgbClr val="1C4189"/>
                </a:solidFill>
                <a:latin typeface="Times New Roman"/>
                <a:cs typeface="Times New Roman"/>
              </a:rPr>
              <a:t>2</a:t>
            </a:r>
            <a:r>
              <a:rPr dirty="0" baseline="27777" sz="1950" spc="179">
                <a:solidFill>
                  <a:srgbClr val="1C4189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1C4189"/>
                </a:solidFill>
                <a:latin typeface="Arial"/>
                <a:cs typeface="Arial"/>
              </a:rPr>
              <a:t>Change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Arial"/>
              <a:cs typeface="Arial"/>
            </a:endParaRPr>
          </a:p>
          <a:p>
            <a:pPr marL="213995">
              <a:lnSpc>
                <a:spcPts val="1655"/>
              </a:lnSpc>
              <a:spcBef>
                <a:spcPts val="5"/>
              </a:spcBef>
              <a:tabLst>
                <a:tab pos="1664335" algn="l"/>
              </a:tabLst>
            </a:pPr>
            <a:r>
              <a:rPr dirty="0" sz="1800" spc="60">
                <a:latin typeface="Times New Roman"/>
                <a:cs typeface="Times New Roman"/>
              </a:rPr>
              <a:t>R</a:t>
            </a:r>
            <a:r>
              <a:rPr dirty="0" baseline="28888" sz="1875" spc="89">
                <a:latin typeface="Times New Roman"/>
                <a:cs typeface="Times New Roman"/>
              </a:rPr>
              <a:t>2</a:t>
            </a:r>
            <a:r>
              <a:rPr dirty="0" sz="1800" spc="60">
                <a:latin typeface="Times New Roman"/>
                <a:cs typeface="Times New Roman"/>
              </a:rPr>
              <a:t>Δ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5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26666" sz="1875" spc="-37">
                <a:latin typeface="Times New Roman"/>
                <a:cs typeface="Times New Roman"/>
              </a:rPr>
              <a:t>2</a:t>
            </a:r>
            <a:r>
              <a:rPr dirty="0" baseline="26666" sz="1875">
                <a:latin typeface="Times New Roman"/>
                <a:cs typeface="Times New Roman"/>
              </a:rPr>
              <a:t>	</a:t>
            </a:r>
            <a:r>
              <a:rPr dirty="0" sz="1800">
                <a:latin typeface="Times New Roman"/>
                <a:cs typeface="Times New Roman"/>
              </a:rPr>
              <a:t>− </a:t>
            </a:r>
            <a:r>
              <a:rPr dirty="0" sz="1800" spc="-25">
                <a:latin typeface="Times New Roman"/>
                <a:cs typeface="Times New Roman"/>
              </a:rPr>
              <a:t>R</a:t>
            </a:r>
            <a:r>
              <a:rPr dirty="0" baseline="26666" sz="1875" spc="-37">
                <a:latin typeface="Times New Roman"/>
                <a:cs typeface="Times New Roman"/>
              </a:rPr>
              <a:t>2</a:t>
            </a:r>
            <a:endParaRPr baseline="26666" sz="1875">
              <a:latin typeface="Times New Roman"/>
              <a:cs typeface="Times New Roman"/>
            </a:endParaRPr>
          </a:p>
          <a:p>
            <a:pPr marL="1044575">
              <a:lnSpc>
                <a:spcPts val="994"/>
              </a:lnSpc>
              <a:tabLst>
                <a:tab pos="1994535" algn="l"/>
              </a:tabLst>
            </a:pPr>
            <a:r>
              <a:rPr dirty="0" sz="1250">
                <a:latin typeface="Times New Roman"/>
                <a:cs typeface="Times New Roman"/>
              </a:rPr>
              <a:t>Model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1</a:t>
            </a:r>
            <a:r>
              <a:rPr dirty="0" sz="1250">
                <a:latin typeface="Times New Roman"/>
                <a:cs typeface="Times New Roman"/>
              </a:rPr>
              <a:t>	Model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  <a:spcBef>
                <a:spcPts val="5"/>
              </a:spcBef>
            </a:pPr>
            <a:r>
              <a:rPr dirty="0" sz="1550" spc="-45">
                <a:latin typeface="Arial"/>
                <a:cs typeface="Arial"/>
              </a:rPr>
              <a:t>The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difference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28888" sz="1875">
                <a:latin typeface="Times New Roman"/>
                <a:cs typeface="Times New Roman"/>
              </a:rPr>
              <a:t>2</a:t>
            </a:r>
            <a:r>
              <a:rPr dirty="0" baseline="28888" sz="1875" spc="217">
                <a:latin typeface="Times New Roman"/>
                <a:cs typeface="Times New Roman"/>
              </a:rPr>
              <a:t> </a:t>
            </a:r>
            <a:r>
              <a:rPr dirty="0" sz="1550" spc="-45">
                <a:latin typeface="Arial"/>
                <a:cs typeface="Arial"/>
              </a:rPr>
              <a:t>values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between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two</a:t>
            </a:r>
            <a:r>
              <a:rPr dirty="0" sz="1550" spc="-11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models</a:t>
            </a:r>
            <a:endParaRPr sz="1550">
              <a:latin typeface="Arial"/>
              <a:cs typeface="Arial"/>
            </a:endParaRPr>
          </a:p>
          <a:p>
            <a:pPr marL="414020" marR="4403090">
              <a:lnSpc>
                <a:spcPts val="3529"/>
              </a:lnSpc>
              <a:spcBef>
                <a:spcPts val="65"/>
              </a:spcBef>
            </a:pPr>
            <a:r>
              <a:rPr dirty="0" sz="1550" spc="-45">
                <a:latin typeface="Arial"/>
                <a:cs typeface="Arial"/>
              </a:rPr>
              <a:t>The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larger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baseline="28888" sz="1875">
                <a:latin typeface="Times New Roman"/>
                <a:cs typeface="Times New Roman"/>
              </a:rPr>
              <a:t>2</a:t>
            </a:r>
            <a:r>
              <a:rPr dirty="0" baseline="28888" sz="1875" spc="307">
                <a:latin typeface="Times New Roman"/>
                <a:cs typeface="Times New Roman"/>
              </a:rPr>
              <a:t> </a:t>
            </a:r>
            <a:r>
              <a:rPr dirty="0" sz="1550" spc="-40">
                <a:latin typeface="Arial"/>
                <a:cs typeface="Arial"/>
              </a:rPr>
              <a:t>value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better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fitting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(more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variance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explained) </a:t>
            </a:r>
            <a:r>
              <a:rPr dirty="0" baseline="3584" sz="2325" spc="-67">
                <a:latin typeface="Arial"/>
                <a:cs typeface="Arial"/>
              </a:rPr>
              <a:t>The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larger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the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sz="1800" spc="60">
                <a:latin typeface="Times New Roman"/>
                <a:cs typeface="Times New Roman"/>
              </a:rPr>
              <a:t>R</a:t>
            </a:r>
            <a:r>
              <a:rPr dirty="0" baseline="28888" sz="1875" spc="89">
                <a:latin typeface="Times New Roman"/>
                <a:cs typeface="Times New Roman"/>
              </a:rPr>
              <a:t>2</a:t>
            </a:r>
            <a:r>
              <a:rPr dirty="0" sz="1800" spc="60">
                <a:latin typeface="Times New Roman"/>
                <a:cs typeface="Times New Roman"/>
              </a:rPr>
              <a:t>Δ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baseline="3584" sz="2325" spc="-82">
                <a:latin typeface="Arial"/>
                <a:cs typeface="Arial"/>
              </a:rPr>
              <a:t>value,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the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greater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the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 spc="-15">
                <a:latin typeface="Arial"/>
                <a:cs typeface="Arial"/>
              </a:rPr>
              <a:t>improvement</a:t>
            </a:r>
            <a:r>
              <a:rPr dirty="0" baseline="3584" sz="2325" spc="-82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in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the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better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>
                <a:latin typeface="Arial"/>
                <a:cs typeface="Arial"/>
              </a:rPr>
              <a:t>fitting</a:t>
            </a:r>
            <a:r>
              <a:rPr dirty="0" baseline="3584" sz="2325" spc="-89">
                <a:latin typeface="Arial"/>
                <a:cs typeface="Arial"/>
              </a:rPr>
              <a:t> </a:t>
            </a:r>
            <a:r>
              <a:rPr dirty="0" baseline="3584" sz="2325" spc="-15">
                <a:latin typeface="Arial"/>
                <a:cs typeface="Arial"/>
              </a:rPr>
              <a:t>model</a:t>
            </a:r>
            <a:endParaRPr baseline="3584" sz="2325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33807"/>
            <a:ext cx="1989455" cy="6788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b="0">
                <a:latin typeface="Times New Roman"/>
                <a:cs typeface="Times New Roman"/>
              </a:rPr>
              <a:t>F</a:t>
            </a:r>
            <a:r>
              <a:rPr dirty="0" sz="4250" spc="-165" b="0">
                <a:latin typeface="Times New Roman"/>
                <a:cs typeface="Times New Roman"/>
              </a:rPr>
              <a:t> </a:t>
            </a:r>
            <a:r>
              <a:rPr dirty="0" spc="-165"/>
              <a:t>Change</a:t>
            </a:r>
            <a:endParaRPr sz="425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09599" y="1638304"/>
            <a:ext cx="12192000" cy="2495550"/>
            <a:chOff x="609599" y="1638304"/>
            <a:chExt cx="12192000" cy="2495550"/>
          </a:xfrm>
        </p:grpSpPr>
        <p:sp>
          <p:nvSpPr>
            <p:cNvPr id="4" name="object 4" descr=""/>
            <p:cNvSpPr/>
            <p:nvPr/>
          </p:nvSpPr>
          <p:spPr>
            <a:xfrm>
              <a:off x="627240" y="1638312"/>
              <a:ext cx="12174855" cy="2495550"/>
            </a:xfrm>
            <a:custGeom>
              <a:avLst/>
              <a:gdLst/>
              <a:ahLst/>
              <a:cxnLst/>
              <a:rect l="l" t="t" r="r" b="b"/>
              <a:pathLst>
                <a:path w="12174855" h="2495550">
                  <a:moveTo>
                    <a:pt x="12174347" y="34925"/>
                  </a:moveTo>
                  <a:lnTo>
                    <a:pt x="12173712" y="27952"/>
                  </a:lnTo>
                  <a:lnTo>
                    <a:pt x="12171794" y="21513"/>
                  </a:lnTo>
                  <a:lnTo>
                    <a:pt x="12168594" y="15608"/>
                  </a:lnTo>
                  <a:lnTo>
                    <a:pt x="12164555" y="10744"/>
                  </a:lnTo>
                  <a:lnTo>
                    <a:pt x="12164124" y="10223"/>
                  </a:lnTo>
                  <a:lnTo>
                    <a:pt x="12163273" y="9525"/>
                  </a:lnTo>
                  <a:lnTo>
                    <a:pt x="12158739" y="5753"/>
                  </a:lnTo>
                  <a:lnTo>
                    <a:pt x="12152833" y="2552"/>
                  </a:lnTo>
                  <a:lnTo>
                    <a:pt x="12146394" y="635"/>
                  </a:lnTo>
                  <a:lnTo>
                    <a:pt x="121394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12146445" y="9525"/>
                  </a:lnTo>
                  <a:lnTo>
                    <a:pt x="12152427" y="12001"/>
                  </a:lnTo>
                  <a:lnTo>
                    <a:pt x="12157380" y="16954"/>
                  </a:lnTo>
                  <a:lnTo>
                    <a:pt x="12157862" y="17437"/>
                  </a:lnTo>
                  <a:lnTo>
                    <a:pt x="12162346" y="21920"/>
                  </a:lnTo>
                  <a:lnTo>
                    <a:pt x="12164822" y="27914"/>
                  </a:lnTo>
                  <a:lnTo>
                    <a:pt x="12164822" y="2467635"/>
                  </a:lnTo>
                  <a:lnTo>
                    <a:pt x="12162346" y="2473617"/>
                  </a:lnTo>
                  <a:lnTo>
                    <a:pt x="12157380" y="2478582"/>
                  </a:lnTo>
                  <a:lnTo>
                    <a:pt x="12152427" y="2483548"/>
                  </a:lnTo>
                  <a:lnTo>
                    <a:pt x="12146445" y="2486025"/>
                  </a:lnTo>
                  <a:lnTo>
                    <a:pt x="20447" y="2486025"/>
                  </a:lnTo>
                  <a:lnTo>
                    <a:pt x="20447" y="2485783"/>
                  </a:lnTo>
                  <a:lnTo>
                    <a:pt x="0" y="2490901"/>
                  </a:lnTo>
                  <a:lnTo>
                    <a:pt x="3873" y="2492984"/>
                  </a:lnTo>
                  <a:lnTo>
                    <a:pt x="10312" y="2494902"/>
                  </a:lnTo>
                  <a:lnTo>
                    <a:pt x="17233" y="2495537"/>
                  </a:lnTo>
                  <a:lnTo>
                    <a:pt x="12139473" y="2495537"/>
                  </a:lnTo>
                  <a:lnTo>
                    <a:pt x="12171794" y="2474023"/>
                  </a:lnTo>
                  <a:lnTo>
                    <a:pt x="12174347" y="2460625"/>
                  </a:lnTo>
                  <a:lnTo>
                    <a:pt x="12174347" y="3492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642787"/>
              <a:ext cx="38100" cy="2486660"/>
            </a:xfrm>
            <a:custGeom>
              <a:avLst/>
              <a:gdLst/>
              <a:ahLst/>
              <a:cxnLst/>
              <a:rect l="l" t="t" r="r" b="b"/>
              <a:pathLst>
                <a:path w="38100" h="2486660">
                  <a:moveTo>
                    <a:pt x="17949" y="2486574"/>
                  </a:moveTo>
                  <a:lnTo>
                    <a:pt x="0" y="2456137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481537"/>
                  </a:lnTo>
                  <a:lnTo>
                    <a:pt x="17949" y="2486574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962270"/>
              <a:ext cx="66675" cy="666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3400420"/>
              <a:ext cx="66675" cy="6666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647699" y="1647820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1781174"/>
              <a:ext cx="276224" cy="276224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609599" y="4333879"/>
            <a:ext cx="12192000" cy="2943225"/>
            <a:chOff x="609599" y="4333879"/>
            <a:chExt cx="12192000" cy="2943225"/>
          </a:xfrm>
        </p:grpSpPr>
        <p:sp>
          <p:nvSpPr>
            <p:cNvPr id="11" name="object 11" descr=""/>
            <p:cNvSpPr/>
            <p:nvPr/>
          </p:nvSpPr>
          <p:spPr>
            <a:xfrm>
              <a:off x="627240" y="4333887"/>
              <a:ext cx="12174855" cy="2943225"/>
            </a:xfrm>
            <a:custGeom>
              <a:avLst/>
              <a:gdLst/>
              <a:ahLst/>
              <a:cxnLst/>
              <a:rect l="l" t="t" r="r" b="b"/>
              <a:pathLst>
                <a:path w="12174855" h="2943225">
                  <a:moveTo>
                    <a:pt x="12174347" y="34925"/>
                  </a:moveTo>
                  <a:lnTo>
                    <a:pt x="12173712" y="27952"/>
                  </a:lnTo>
                  <a:lnTo>
                    <a:pt x="12171794" y="21513"/>
                  </a:lnTo>
                  <a:lnTo>
                    <a:pt x="12168594" y="15608"/>
                  </a:lnTo>
                  <a:lnTo>
                    <a:pt x="12164555" y="10744"/>
                  </a:lnTo>
                  <a:lnTo>
                    <a:pt x="12164124" y="10223"/>
                  </a:lnTo>
                  <a:lnTo>
                    <a:pt x="12163273" y="9525"/>
                  </a:lnTo>
                  <a:lnTo>
                    <a:pt x="12158739" y="5753"/>
                  </a:lnTo>
                  <a:lnTo>
                    <a:pt x="12152833" y="2552"/>
                  </a:lnTo>
                  <a:lnTo>
                    <a:pt x="12146394" y="635"/>
                  </a:lnTo>
                  <a:lnTo>
                    <a:pt x="121394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12146445" y="9525"/>
                  </a:lnTo>
                  <a:lnTo>
                    <a:pt x="12152427" y="12001"/>
                  </a:lnTo>
                  <a:lnTo>
                    <a:pt x="12157380" y="16954"/>
                  </a:lnTo>
                  <a:lnTo>
                    <a:pt x="12157862" y="17437"/>
                  </a:lnTo>
                  <a:lnTo>
                    <a:pt x="12162346" y="21920"/>
                  </a:lnTo>
                  <a:lnTo>
                    <a:pt x="12164822" y="27914"/>
                  </a:lnTo>
                  <a:lnTo>
                    <a:pt x="12164822" y="2915310"/>
                  </a:lnTo>
                  <a:lnTo>
                    <a:pt x="12162346" y="2921292"/>
                  </a:lnTo>
                  <a:lnTo>
                    <a:pt x="12157380" y="2926257"/>
                  </a:lnTo>
                  <a:lnTo>
                    <a:pt x="12152427" y="2931223"/>
                  </a:lnTo>
                  <a:lnTo>
                    <a:pt x="12146445" y="2933700"/>
                  </a:lnTo>
                  <a:lnTo>
                    <a:pt x="20447" y="2933700"/>
                  </a:lnTo>
                  <a:lnTo>
                    <a:pt x="20447" y="2933458"/>
                  </a:lnTo>
                  <a:lnTo>
                    <a:pt x="0" y="2938576"/>
                  </a:lnTo>
                  <a:lnTo>
                    <a:pt x="3873" y="2940659"/>
                  </a:lnTo>
                  <a:lnTo>
                    <a:pt x="10312" y="2942577"/>
                  </a:lnTo>
                  <a:lnTo>
                    <a:pt x="17233" y="2943212"/>
                  </a:lnTo>
                  <a:lnTo>
                    <a:pt x="12139473" y="2943212"/>
                  </a:lnTo>
                  <a:lnTo>
                    <a:pt x="12171794" y="2921698"/>
                  </a:lnTo>
                  <a:lnTo>
                    <a:pt x="12174347" y="2908300"/>
                  </a:lnTo>
                  <a:lnTo>
                    <a:pt x="12174347" y="34925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09599" y="4338362"/>
              <a:ext cx="38100" cy="2934335"/>
            </a:xfrm>
            <a:custGeom>
              <a:avLst/>
              <a:gdLst/>
              <a:ahLst/>
              <a:cxnLst/>
              <a:rect l="l" t="t" r="r" b="b"/>
              <a:pathLst>
                <a:path w="38100" h="2934334">
                  <a:moveTo>
                    <a:pt x="17950" y="2934249"/>
                  </a:moveTo>
                  <a:lnTo>
                    <a:pt x="0" y="290381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929212"/>
                  </a:lnTo>
                  <a:lnTo>
                    <a:pt x="17950" y="293424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5667370"/>
              <a:ext cx="66675" cy="6666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2474" y="6105520"/>
              <a:ext cx="66675" cy="666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474" y="6543670"/>
              <a:ext cx="66675" cy="6666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47699" y="4343395"/>
              <a:ext cx="12144375" cy="504825"/>
            </a:xfrm>
            <a:custGeom>
              <a:avLst/>
              <a:gdLst/>
              <a:ahLst/>
              <a:cxnLst/>
              <a:rect l="l" t="t" r="r" b="b"/>
              <a:pathLst>
                <a:path w="12144375" h="504825">
                  <a:moveTo>
                    <a:pt x="12144374" y="504824"/>
                  </a:moveTo>
                  <a:lnTo>
                    <a:pt x="0" y="504824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504824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4486274"/>
              <a:ext cx="276224" cy="276224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571499" y="963300"/>
            <a:ext cx="12238990" cy="60426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5"/>
              </a:spcBef>
            </a:pP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do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550" spc="-185">
                <a:latin typeface="Times New Roman"/>
                <a:cs typeface="Times New Roman"/>
              </a:rPr>
              <a:t>F</a:t>
            </a:r>
            <a:r>
              <a:rPr dirty="0" sz="2250" spc="-185">
                <a:latin typeface="Arial"/>
                <a:cs typeface="Arial"/>
              </a:rPr>
              <a:t>?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🤔</a:t>
            </a:r>
            <a:endParaRPr sz="2800">
              <a:latin typeface="Apple Color Emoji"/>
              <a:cs typeface="Apple Color Emoji"/>
            </a:endParaRPr>
          </a:p>
          <a:p>
            <a:pPr>
              <a:lnSpc>
                <a:spcPts val="2600"/>
              </a:lnSpc>
              <a:spcBef>
                <a:spcPts val="15"/>
              </a:spcBef>
            </a:pPr>
            <a:endParaRPr sz="2600">
              <a:latin typeface="Apple Color Emoji"/>
              <a:cs typeface="Apple Color Emoji"/>
            </a:endParaRPr>
          </a:p>
          <a:p>
            <a:pPr marL="525145">
              <a:lnSpc>
                <a:spcPct val="100000"/>
              </a:lnSpc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</a:t>
            </a:r>
            <a:r>
              <a:rPr dirty="0" sz="1550" spc="-4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850" spc="70">
                <a:solidFill>
                  <a:srgbClr val="1C4189"/>
                </a:solidFill>
                <a:latin typeface="Times New Roman"/>
                <a:cs typeface="Times New Roman"/>
              </a:rPr>
              <a:t>F</a:t>
            </a:r>
            <a:r>
              <a:rPr dirty="0" sz="1550" spc="70" b="1">
                <a:solidFill>
                  <a:srgbClr val="1C4189"/>
                </a:solidFill>
                <a:latin typeface="Arial"/>
                <a:cs typeface="Arial"/>
              </a:rPr>
              <a:t>-</a:t>
            </a:r>
            <a:r>
              <a:rPr dirty="0" sz="1550" spc="-10" b="1">
                <a:solidFill>
                  <a:srgbClr val="1C4189"/>
                </a:solidFill>
                <a:latin typeface="Arial"/>
                <a:cs typeface="Arial"/>
              </a:rPr>
              <a:t>statistic</a:t>
            </a:r>
            <a:endParaRPr sz="1550">
              <a:latin typeface="Arial"/>
              <a:cs typeface="Arial"/>
            </a:endParaRPr>
          </a:p>
          <a:p>
            <a:pPr marL="375920" marR="6575425" indent="-200025">
              <a:lnSpc>
                <a:spcPts val="4350"/>
              </a:lnSpc>
              <a:spcBef>
                <a:spcPts val="425"/>
              </a:spcBef>
            </a:pP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550">
                <a:latin typeface="Arial"/>
                <a:cs typeface="Arial"/>
              </a:rPr>
              <a:t>=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whether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variance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explained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significantly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differs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from</a:t>
            </a:r>
            <a:r>
              <a:rPr dirty="0" sz="1550" spc="-7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zero </a:t>
            </a:r>
            <a:r>
              <a:rPr dirty="0" sz="1550" spc="-40">
                <a:latin typeface="Arial"/>
                <a:cs typeface="Arial"/>
              </a:rPr>
              <a:t>Compares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550">
                <a:latin typeface="Arial"/>
                <a:cs typeface="Arial"/>
              </a:rPr>
              <a:t>predictor(s)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55">
                <a:latin typeface="Arial"/>
                <a:cs typeface="Arial"/>
              </a:rPr>
              <a:t>to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null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 marL="375920" marR="247650">
              <a:lnSpc>
                <a:spcPct val="122700"/>
              </a:lnSpc>
              <a:spcBef>
                <a:spcPts val="290"/>
              </a:spcBef>
            </a:pPr>
            <a:r>
              <a:rPr dirty="0" sz="1550" spc="-25">
                <a:latin typeface="Arial"/>
                <a:cs typeface="Arial"/>
              </a:rPr>
              <a:t>An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550">
                <a:latin typeface="Arial"/>
                <a:cs typeface="Arial"/>
              </a:rPr>
              <a:t>-statistic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60" i="1">
                <a:latin typeface="Arial"/>
                <a:cs typeface="Arial"/>
              </a:rPr>
              <a:t>p-</a:t>
            </a:r>
            <a:r>
              <a:rPr dirty="0" sz="1550" spc="-40">
                <a:latin typeface="Arial"/>
                <a:cs typeface="Arial"/>
              </a:rPr>
              <a:t>value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lower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than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0.05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means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75">
                <a:latin typeface="Arial"/>
                <a:cs typeface="Arial"/>
              </a:rPr>
              <a:t>it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statistically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significant,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65">
                <a:latin typeface="Arial"/>
                <a:cs typeface="Arial"/>
              </a:rPr>
              <a:t>so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we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can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reject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null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hypothesis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7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null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 </a:t>
            </a:r>
            <a:r>
              <a:rPr dirty="0" sz="1550">
                <a:latin typeface="Arial"/>
                <a:cs typeface="Arial"/>
              </a:rPr>
              <a:t>fits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well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predictor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"/>
              <a:cs typeface="Arial"/>
            </a:endParaRPr>
          </a:p>
          <a:p>
            <a:pPr marL="525145">
              <a:lnSpc>
                <a:spcPct val="100000"/>
              </a:lnSpc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</a:t>
            </a:r>
            <a:r>
              <a:rPr dirty="0" sz="1550" spc="-9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850">
                <a:solidFill>
                  <a:srgbClr val="1C4189"/>
                </a:solidFill>
                <a:latin typeface="Times New Roman"/>
                <a:cs typeface="Times New Roman"/>
              </a:rPr>
              <a:t>F</a:t>
            </a:r>
            <a:r>
              <a:rPr dirty="0" sz="1850" spc="-15">
                <a:solidFill>
                  <a:srgbClr val="1C4189"/>
                </a:solidFill>
                <a:latin typeface="Times New Roman"/>
                <a:cs typeface="Times New Roman"/>
              </a:rPr>
              <a:t> </a:t>
            </a:r>
            <a:r>
              <a:rPr dirty="0" sz="1550" spc="-10" b="1">
                <a:solidFill>
                  <a:srgbClr val="1C4189"/>
                </a:solidFill>
                <a:latin typeface="Arial"/>
                <a:cs typeface="Arial"/>
              </a:rPr>
              <a:t>Change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Arial"/>
              <a:cs typeface="Arial"/>
            </a:endParaRPr>
          </a:p>
          <a:p>
            <a:pPr marL="175895">
              <a:lnSpc>
                <a:spcPct val="100000"/>
              </a:lnSpc>
            </a:pPr>
            <a:r>
              <a:rPr dirty="0" baseline="9259" sz="2700" spc="165">
                <a:latin typeface="Times New Roman"/>
                <a:cs typeface="Times New Roman"/>
              </a:rPr>
              <a:t>FΔ</a:t>
            </a:r>
            <a:r>
              <a:rPr dirty="0" baseline="9259" sz="2700" spc="345">
                <a:latin typeface="Times New Roman"/>
                <a:cs typeface="Times New Roman"/>
              </a:rPr>
              <a:t> </a:t>
            </a:r>
            <a:r>
              <a:rPr dirty="0" baseline="9259" sz="2700">
                <a:latin typeface="Times New Roman"/>
                <a:cs typeface="Times New Roman"/>
              </a:rPr>
              <a:t>=</a:t>
            </a:r>
            <a:r>
              <a:rPr dirty="0" baseline="9259" sz="2700" spc="345">
                <a:latin typeface="Times New Roman"/>
                <a:cs typeface="Times New Roman"/>
              </a:rPr>
              <a:t> </a:t>
            </a:r>
            <a:r>
              <a:rPr dirty="0" baseline="9259" sz="2700">
                <a:latin typeface="Times New Roman"/>
                <a:cs typeface="Times New Roman"/>
              </a:rPr>
              <a:t>F</a:t>
            </a:r>
            <a:r>
              <a:rPr dirty="0" sz="1250">
                <a:latin typeface="Times New Roman"/>
                <a:cs typeface="Times New Roman"/>
              </a:rPr>
              <a:t>Model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335">
                <a:latin typeface="Times New Roman"/>
                <a:cs typeface="Times New Roman"/>
              </a:rPr>
              <a:t> </a:t>
            </a:r>
            <a:r>
              <a:rPr dirty="0" baseline="9259" sz="2700">
                <a:latin typeface="Times New Roman"/>
                <a:cs typeface="Times New Roman"/>
              </a:rPr>
              <a:t>−</a:t>
            </a:r>
            <a:r>
              <a:rPr dirty="0" baseline="9259" sz="2700" spc="97">
                <a:latin typeface="Times New Roman"/>
                <a:cs typeface="Times New Roman"/>
              </a:rPr>
              <a:t> </a:t>
            </a:r>
            <a:r>
              <a:rPr dirty="0" baseline="9259" sz="2700">
                <a:latin typeface="Times New Roman"/>
                <a:cs typeface="Times New Roman"/>
              </a:rPr>
              <a:t>F</a:t>
            </a:r>
            <a:r>
              <a:rPr dirty="0" sz="1250">
                <a:latin typeface="Times New Roman"/>
                <a:cs typeface="Times New Roman"/>
              </a:rPr>
              <a:t>Model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375920">
              <a:lnSpc>
                <a:spcPct val="100000"/>
              </a:lnSpc>
            </a:pPr>
            <a:r>
              <a:rPr dirty="0" sz="1550" spc="-40">
                <a:latin typeface="Arial"/>
                <a:cs typeface="Arial"/>
              </a:rPr>
              <a:t>Compares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40">
                <a:latin typeface="Arial"/>
                <a:cs typeface="Arial"/>
              </a:rPr>
              <a:t>models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predictors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55">
                <a:latin typeface="Arial"/>
                <a:cs typeface="Arial"/>
              </a:rPr>
              <a:t>to</a:t>
            </a:r>
            <a:r>
              <a:rPr dirty="0" sz="1550" spc="-65">
                <a:latin typeface="Arial"/>
                <a:cs typeface="Arial"/>
              </a:rPr>
              <a:t> </a:t>
            </a:r>
            <a:r>
              <a:rPr dirty="0" sz="1550" spc="-40">
                <a:latin typeface="Arial"/>
                <a:cs typeface="Arial"/>
              </a:rPr>
              <a:t>one</a:t>
            </a:r>
            <a:r>
              <a:rPr dirty="0" sz="1550" spc="-6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another</a:t>
            </a:r>
            <a:endParaRPr sz="1550">
              <a:latin typeface="Arial"/>
              <a:cs typeface="Arial"/>
            </a:endParaRPr>
          </a:p>
          <a:p>
            <a:pPr marL="375920">
              <a:lnSpc>
                <a:spcPct val="100000"/>
              </a:lnSpc>
              <a:spcBef>
                <a:spcPts val="1340"/>
              </a:spcBef>
            </a:pPr>
            <a:r>
              <a:rPr dirty="0" sz="1550" spc="-45">
                <a:latin typeface="Arial"/>
                <a:cs typeface="Arial"/>
              </a:rPr>
              <a:t>The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larger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</a:t>
            </a:r>
            <a:r>
              <a:rPr dirty="0" sz="1550">
                <a:latin typeface="Arial"/>
                <a:cs typeface="Arial"/>
              </a:rPr>
              <a:t>-statistic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better</a:t>
            </a:r>
            <a:r>
              <a:rPr dirty="0" sz="1550" spc="-3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fitting</a:t>
            </a:r>
            <a:r>
              <a:rPr dirty="0" sz="1550" spc="-3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  <a:p>
            <a:pPr marL="375920" marR="365760">
              <a:lnSpc>
                <a:spcPct val="122700"/>
              </a:lnSpc>
              <a:spcBef>
                <a:spcPts val="800"/>
              </a:spcBef>
            </a:pPr>
            <a:r>
              <a:rPr dirty="0" sz="1550" spc="-25">
                <a:latin typeface="Arial"/>
                <a:cs typeface="Arial"/>
              </a:rPr>
              <a:t>An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800" spc="110">
                <a:latin typeface="Times New Roman"/>
                <a:cs typeface="Times New Roman"/>
              </a:rPr>
              <a:t>FΔ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550">
                <a:latin typeface="Arial"/>
                <a:cs typeface="Arial"/>
              </a:rPr>
              <a:t>with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an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60" i="1">
                <a:latin typeface="Arial"/>
                <a:cs typeface="Arial"/>
              </a:rPr>
              <a:t>p-</a:t>
            </a:r>
            <a:r>
              <a:rPr dirty="0" sz="1550" spc="-40">
                <a:latin typeface="Arial"/>
                <a:cs typeface="Arial"/>
              </a:rPr>
              <a:t>value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lower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than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0.05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means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that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45">
                <a:latin typeface="Arial"/>
                <a:cs typeface="Arial"/>
              </a:rPr>
              <a:t>is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statistically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significantly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better,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65">
                <a:latin typeface="Arial"/>
                <a:cs typeface="Arial"/>
              </a:rPr>
              <a:t>so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we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can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reject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null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30">
                <a:latin typeface="Arial"/>
                <a:cs typeface="Arial"/>
              </a:rPr>
              <a:t>hypothesis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that </a:t>
            </a:r>
            <a:r>
              <a:rPr dirty="0" sz="1550" spc="-40">
                <a:latin typeface="Arial"/>
                <a:cs typeface="Arial"/>
              </a:rPr>
              <a:t>one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model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fits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well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10">
                <a:latin typeface="Arial"/>
                <a:cs typeface="Arial"/>
              </a:rPr>
              <a:t>as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other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model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18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5400"/>
            <a:ext cx="6927215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70" b="0">
                <a:solidFill>
                  <a:srgbClr val="000000"/>
                </a:solidFill>
                <a:latin typeface="Arial"/>
                <a:cs typeface="Arial"/>
              </a:rPr>
              <a:t>Let’s</a:t>
            </a:r>
            <a:r>
              <a:rPr dirty="0" sz="2250" spc="-1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25" b="0">
                <a:solidFill>
                  <a:srgbClr val="000000"/>
                </a:solidFill>
                <a:latin typeface="Arial"/>
                <a:cs typeface="Arial"/>
              </a:rPr>
              <a:t>look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b="0">
                <a:solidFill>
                  <a:srgbClr val="000000"/>
                </a:solidFill>
                <a:latin typeface="Arial"/>
                <a:cs typeface="Arial"/>
              </a:rPr>
              <a:t>at</a:t>
            </a:r>
            <a:r>
              <a:rPr dirty="0" sz="2250" spc="-1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110" b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100" b="0">
                <a:solidFill>
                  <a:srgbClr val="000000"/>
                </a:solidFill>
                <a:latin typeface="Arial"/>
                <a:cs typeface="Arial"/>
              </a:rPr>
              <a:t>example</a:t>
            </a:r>
            <a:r>
              <a:rPr dirty="0" sz="2250" spc="-1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65" b="0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135" b="0">
                <a:solidFill>
                  <a:srgbClr val="000000"/>
                </a:solidFill>
                <a:latin typeface="Arial"/>
                <a:cs typeface="Arial"/>
              </a:rPr>
              <a:t>see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20" b="0">
                <a:solidFill>
                  <a:srgbClr val="000000"/>
                </a:solidFill>
                <a:latin typeface="Arial"/>
                <a:cs typeface="Arial"/>
              </a:rPr>
              <a:t>how</a:t>
            </a:r>
            <a:r>
              <a:rPr dirty="0" sz="2250" spc="-1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b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50" b="0">
                <a:solidFill>
                  <a:srgbClr val="000000"/>
                </a:solidFill>
                <a:latin typeface="Arial"/>
                <a:cs typeface="Arial"/>
              </a:rPr>
              <a:t>looks</a:t>
            </a:r>
            <a:r>
              <a:rPr dirty="0" sz="2250" spc="-175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b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dirty="0" sz="2250" spc="-170" b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250" spc="-80" b="0">
                <a:solidFill>
                  <a:srgbClr val="000000"/>
                </a:solidFill>
                <a:latin typeface="Arial"/>
                <a:cs typeface="Arial"/>
              </a:rPr>
              <a:t>practice…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99695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Example:</a:t>
            </a:r>
            <a:r>
              <a:rPr dirty="0" spc="-280"/>
              <a:t> </a:t>
            </a:r>
            <a:r>
              <a:rPr dirty="0" spc="-110"/>
              <a:t>Predicting</a:t>
            </a:r>
            <a:r>
              <a:rPr dirty="0" spc="-280"/>
              <a:t> </a:t>
            </a:r>
            <a:r>
              <a:rPr dirty="0" spc="-175"/>
              <a:t>Sleep</a:t>
            </a:r>
            <a:r>
              <a:rPr dirty="0" spc="-275"/>
              <a:t> </a:t>
            </a:r>
            <a:r>
              <a:rPr dirty="0" spc="-65"/>
              <a:t>from</a:t>
            </a:r>
            <a:r>
              <a:rPr dirty="0" spc="-280"/>
              <a:t> </a:t>
            </a:r>
            <a:r>
              <a:rPr dirty="0" spc="80"/>
              <a:t>1</a:t>
            </a:r>
            <a:r>
              <a:rPr dirty="0" spc="-275"/>
              <a:t> </a:t>
            </a:r>
            <a:r>
              <a:rPr dirty="0" spc="-254"/>
              <a:t>vs.</a:t>
            </a:r>
            <a:r>
              <a:rPr dirty="0" spc="-280"/>
              <a:t> </a:t>
            </a:r>
            <a:r>
              <a:rPr dirty="0" spc="80"/>
              <a:t>3</a:t>
            </a:r>
            <a:r>
              <a:rPr dirty="0" spc="-280"/>
              <a:t> </a:t>
            </a:r>
            <a:r>
              <a:rPr dirty="0" spc="-65"/>
              <a:t>Predictors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0"/>
            <a:ext cx="95249" cy="952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69"/>
            <a:ext cx="95249" cy="952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19174" y="28193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9174" y="37909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9174" y="476249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9174" y="573404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82650" y="1063625"/>
            <a:ext cx="11835130" cy="531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81965">
              <a:lnSpc>
                <a:spcPct val="125000"/>
              </a:lnSpc>
              <a:spcBef>
                <a:spcPts val="100"/>
              </a:spcBef>
            </a:pPr>
            <a:r>
              <a:rPr dirty="0" sz="2250" spc="-6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Tout</a:t>
            </a:r>
            <a:r>
              <a:rPr dirty="0" sz="2250" spc="-155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25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et</a:t>
            </a:r>
            <a:r>
              <a:rPr dirty="0" sz="2250" spc="-15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250" spc="-11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al.</a:t>
            </a:r>
            <a:r>
              <a:rPr dirty="0" sz="2250" spc="-15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 </a:t>
            </a:r>
            <a:r>
              <a:rPr dirty="0" sz="2250">
                <a:solidFill>
                  <a:srgbClr val="003B49"/>
                </a:solidFill>
                <a:latin typeface="Arial"/>
                <a:cs typeface="Arial"/>
                <a:hlinkClick r:id="rId4"/>
              </a:rPr>
              <a:t>(2023)</a:t>
            </a:r>
            <a:r>
              <a:rPr dirty="0" sz="2250" spc="-150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were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interested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effect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regulation </a:t>
            </a:r>
            <a:r>
              <a:rPr dirty="0" sz="2250" spc="-50">
                <a:latin typeface="Arial"/>
                <a:cs typeface="Arial"/>
              </a:rPr>
              <a:t>upon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sleep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250" spc="-40">
                <a:latin typeface="Arial"/>
                <a:cs typeface="Arial"/>
              </a:rPr>
              <a:t>Participants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took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part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cross-sectional,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self-</a:t>
            </a:r>
            <a:r>
              <a:rPr dirty="0" sz="2250">
                <a:latin typeface="Arial"/>
                <a:cs typeface="Arial"/>
              </a:rPr>
              <a:t>report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survey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asked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them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rate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their:</a:t>
            </a:r>
            <a:endParaRPr sz="2250">
              <a:latin typeface="Arial"/>
              <a:cs typeface="Arial"/>
            </a:endParaRPr>
          </a:p>
          <a:p>
            <a:pPr marL="393065" marR="871855">
              <a:lnSpc>
                <a:spcPct val="125000"/>
              </a:lnSpc>
              <a:spcBef>
                <a:spcPts val="900"/>
              </a:spcBef>
            </a:pP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(a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composite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gratitude,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optimism,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self-</a:t>
            </a:r>
            <a:r>
              <a:rPr dirty="0" sz="2250" spc="-95">
                <a:latin typeface="Arial"/>
                <a:cs typeface="Arial"/>
              </a:rPr>
              <a:t>compassion,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and </a:t>
            </a:r>
            <a:r>
              <a:rPr dirty="0" sz="2250" spc="-10">
                <a:latin typeface="Arial"/>
                <a:cs typeface="Arial"/>
              </a:rPr>
              <a:t>mindfulness)</a:t>
            </a:r>
            <a:endParaRPr sz="2250">
              <a:latin typeface="Arial"/>
              <a:cs typeface="Arial"/>
            </a:endParaRPr>
          </a:p>
          <a:p>
            <a:pPr marL="393065" marR="449580">
              <a:lnSpc>
                <a:spcPct val="125000"/>
              </a:lnSpc>
              <a:spcBef>
                <a:spcPts val="900"/>
              </a:spcBef>
            </a:pPr>
            <a:r>
              <a:rPr dirty="0" sz="2250" spc="-55" b="1">
                <a:solidFill>
                  <a:srgbClr val="1C4189"/>
                </a:solidFill>
                <a:latin typeface="Arial"/>
                <a:cs typeface="Arial"/>
              </a:rPr>
              <a:t>Adaptive</a:t>
            </a:r>
            <a:r>
              <a:rPr dirty="0" sz="2250" spc="-13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1C4189"/>
                </a:solidFill>
                <a:latin typeface="Arial"/>
                <a:cs typeface="Arial"/>
              </a:rPr>
              <a:t>emotional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1C4189"/>
                </a:solidFill>
                <a:latin typeface="Arial"/>
                <a:cs typeface="Arial"/>
              </a:rPr>
              <a:t>regulation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80" b="1">
                <a:solidFill>
                  <a:srgbClr val="1C4189"/>
                </a:solidFill>
                <a:latin typeface="Arial"/>
                <a:cs typeface="Arial"/>
              </a:rPr>
              <a:t>strategies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(a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composite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acceptance,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refocusing, </a:t>
            </a:r>
            <a:r>
              <a:rPr dirty="0" sz="2250" spc="-40">
                <a:latin typeface="Arial"/>
                <a:cs typeface="Arial"/>
              </a:rPr>
              <a:t>refocus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planning,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reappraisal,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perspective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taking)</a:t>
            </a:r>
            <a:endParaRPr sz="2250">
              <a:latin typeface="Arial"/>
              <a:cs typeface="Arial"/>
            </a:endParaRPr>
          </a:p>
          <a:p>
            <a:pPr marL="393065" marR="1069340">
              <a:lnSpc>
                <a:spcPct val="125000"/>
              </a:lnSpc>
              <a:spcBef>
                <a:spcPts val="900"/>
              </a:spcBef>
            </a:pP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Maladaptive</a:t>
            </a:r>
            <a:r>
              <a:rPr dirty="0" sz="2250" spc="-13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1C4189"/>
                </a:solidFill>
                <a:latin typeface="Arial"/>
                <a:cs typeface="Arial"/>
              </a:rPr>
              <a:t>emotional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1C4189"/>
                </a:solidFill>
                <a:latin typeface="Arial"/>
                <a:cs typeface="Arial"/>
              </a:rPr>
              <a:t>regulation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80" b="1">
                <a:solidFill>
                  <a:srgbClr val="1C4189"/>
                </a:solidFill>
                <a:latin typeface="Arial"/>
                <a:cs typeface="Arial"/>
              </a:rPr>
              <a:t>strategies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(a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composite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self-</a:t>
            </a:r>
            <a:r>
              <a:rPr dirty="0" sz="2250" spc="-95">
                <a:latin typeface="Arial"/>
                <a:cs typeface="Arial"/>
              </a:rPr>
              <a:t>blame,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rumination, </a:t>
            </a:r>
            <a:r>
              <a:rPr dirty="0" sz="2250" spc="-50">
                <a:latin typeface="Arial"/>
                <a:cs typeface="Arial"/>
              </a:rPr>
              <a:t>catastrophising,</a:t>
            </a:r>
            <a:r>
              <a:rPr dirty="0" sz="2250" spc="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other-</a:t>
            </a:r>
            <a:r>
              <a:rPr dirty="0" sz="2250" spc="-10">
                <a:latin typeface="Arial"/>
                <a:cs typeface="Arial"/>
              </a:rPr>
              <a:t>blame)</a:t>
            </a:r>
            <a:endParaRPr sz="2250">
              <a:latin typeface="Arial"/>
              <a:cs typeface="Arial"/>
            </a:endParaRPr>
          </a:p>
          <a:p>
            <a:pPr marL="393065" marR="5080">
              <a:lnSpc>
                <a:spcPct val="125000"/>
              </a:lnSpc>
              <a:spcBef>
                <a:spcPts val="900"/>
              </a:spcBef>
            </a:pPr>
            <a:r>
              <a:rPr dirty="0" sz="2250" spc="-120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(a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composite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subjective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quality,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literacy,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duration,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efficiency,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disturbances,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medication,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daytime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dysfunction)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19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Research</a:t>
            </a:r>
            <a:r>
              <a:rPr dirty="0" spc="-265"/>
              <a:t> </a:t>
            </a:r>
            <a:r>
              <a:rPr dirty="0" spc="-105"/>
              <a:t>Question</a:t>
            </a:r>
            <a:r>
              <a:rPr dirty="0" spc="-260"/>
              <a:t> </a:t>
            </a:r>
            <a:r>
              <a:rPr dirty="0" spc="-60"/>
              <a:t>&amp;</a:t>
            </a:r>
            <a:r>
              <a:rPr dirty="0" spc="-265"/>
              <a:t> </a:t>
            </a:r>
            <a:r>
              <a:rPr dirty="0" spc="-105"/>
              <a:t>Hypothesis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619494"/>
            <a:ext cx="95249" cy="952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6899" y="996950"/>
            <a:ext cx="12117070" cy="3578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114" b="1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r>
              <a:rPr dirty="0" sz="2250" spc="-14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Question</a:t>
            </a:r>
            <a:endParaRPr sz="2250">
              <a:latin typeface="Arial"/>
              <a:cs typeface="Arial"/>
            </a:endParaRPr>
          </a:p>
          <a:p>
            <a:pPr marL="297815" marR="176530" indent="-277495">
              <a:lnSpc>
                <a:spcPct val="108300"/>
              </a:lnSpc>
              <a:spcBef>
                <a:spcPts val="1650"/>
              </a:spcBef>
            </a:pPr>
            <a:r>
              <a:rPr dirty="0" sz="2250" spc="-75">
                <a:latin typeface="Arial"/>
                <a:cs typeface="Arial"/>
              </a:rPr>
              <a:t>1.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Which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better,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just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130" i="1">
                <a:latin typeface="Arial"/>
                <a:cs typeface="Arial"/>
              </a:rPr>
              <a:t>and</a:t>
            </a:r>
            <a:r>
              <a:rPr dirty="0" sz="2250" spc="-105" i="1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adaptive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130" i="1">
                <a:latin typeface="Arial"/>
                <a:cs typeface="Arial"/>
              </a:rPr>
              <a:t>and</a:t>
            </a:r>
            <a:r>
              <a:rPr dirty="0" sz="2250" spc="-105" i="1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maladaptive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regulation?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Hypothesis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08300"/>
              </a:lnSpc>
              <a:spcBef>
                <a:spcPts val="165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130" i="1">
                <a:latin typeface="Arial"/>
                <a:cs typeface="Arial"/>
              </a:rPr>
              <a:t>and</a:t>
            </a:r>
            <a:r>
              <a:rPr dirty="0" sz="2250" spc="-105" i="1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adaptive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25" i="1">
                <a:latin typeface="Arial"/>
                <a:cs typeface="Arial"/>
              </a:rPr>
              <a:t>and </a:t>
            </a:r>
            <a:r>
              <a:rPr dirty="0" sz="2250" spc="-60">
                <a:latin typeface="Arial"/>
                <a:cs typeface="Arial"/>
              </a:rPr>
              <a:t>maladaptive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80">
                <a:latin typeface="Arial"/>
                <a:cs typeface="Arial"/>
              </a:rPr>
              <a:t>fit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data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than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just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psychology </a:t>
            </a:r>
            <a:r>
              <a:rPr dirty="0" sz="2250" spc="-10">
                <a:latin typeface="Arial"/>
                <a:cs typeface="Arial"/>
              </a:rPr>
              <a:t>attributes.</a:t>
            </a:r>
            <a:endParaRPr sz="22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457200"/>
            <a:ext cx="11201398" cy="6629399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Operationalisation</a:t>
            </a:r>
            <a:r>
              <a:rPr dirty="0" spc="-240"/>
              <a:t> </a:t>
            </a:r>
            <a:r>
              <a:rPr dirty="0" spc="80"/>
              <a:t>-</a:t>
            </a:r>
            <a:r>
              <a:rPr dirty="0" spc="-235"/>
              <a:t> </a:t>
            </a:r>
            <a:r>
              <a:rPr dirty="0" spc="-25"/>
              <a:t>Model</a:t>
            </a:r>
            <a:r>
              <a:rPr dirty="0" spc="-240"/>
              <a:t> </a:t>
            </a:r>
            <a:r>
              <a:rPr dirty="0" spc="30"/>
              <a:t>1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9"/>
            <a:ext cx="95249" cy="952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69950" y="1037534"/>
            <a:ext cx="5758180" cy="2061210"/>
          </a:xfrm>
          <a:prstGeom prst="rect">
            <a:avLst/>
          </a:prstGeom>
        </p:spPr>
        <p:txBody>
          <a:bodyPr wrap="square" lIns="0" tIns="1244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80"/>
              </a:spcBef>
            </a:pPr>
            <a:r>
              <a:rPr dirty="0" sz="2250" spc="-10">
                <a:latin typeface="Arial"/>
                <a:cs typeface="Arial"/>
              </a:rPr>
              <a:t>Predictors:</a:t>
            </a:r>
            <a:endParaRPr sz="2250">
              <a:latin typeface="Arial"/>
              <a:cs typeface="Arial"/>
            </a:endParaRPr>
          </a:p>
          <a:p>
            <a:pPr marL="25400" marR="221615" indent="103505">
              <a:lnSpc>
                <a:spcPct val="132400"/>
              </a:lnSpc>
              <a:spcBef>
                <a:spcPts val="55"/>
              </a:spcBef>
            </a:pPr>
            <a:r>
              <a:rPr dirty="0" sz="2250" spc="-75">
                <a:latin typeface="Arial"/>
                <a:cs typeface="Arial"/>
              </a:rPr>
              <a:t>1.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PosPysch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250" spc="-40">
                <a:latin typeface="Arial"/>
                <a:cs typeface="Arial"/>
              </a:rPr>
              <a:t>Outcome: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Sleep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20"/>
              </a:spcBef>
              <a:tabLst>
                <a:tab pos="2082800" algn="l"/>
              </a:tabLst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1: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baseline="-10802" sz="2700" spc="-15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8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PosPsych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71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6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33619"/>
            <a:ext cx="95249" cy="952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76544"/>
            <a:ext cx="95249" cy="9524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Operationalisation</a:t>
            </a:r>
            <a:r>
              <a:rPr dirty="0" spc="-240"/>
              <a:t> </a:t>
            </a:r>
            <a:r>
              <a:rPr dirty="0" spc="80"/>
              <a:t>-</a:t>
            </a:r>
            <a:r>
              <a:rPr dirty="0" spc="-235"/>
              <a:t> </a:t>
            </a:r>
            <a:r>
              <a:rPr dirty="0" spc="-25"/>
              <a:t>Model</a:t>
            </a:r>
            <a:r>
              <a:rPr dirty="0" spc="-240"/>
              <a:t> </a:t>
            </a:r>
            <a:r>
              <a:rPr dirty="0" spc="30"/>
              <a:t>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9"/>
            <a:ext cx="95249" cy="952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44550" y="1012686"/>
            <a:ext cx="11947525" cy="394335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75"/>
              </a:spcBef>
            </a:pPr>
            <a:r>
              <a:rPr dirty="0" sz="2250" spc="-10">
                <a:latin typeface="Arial"/>
                <a:cs typeface="Arial"/>
              </a:rPr>
              <a:t>Predictors:</a:t>
            </a:r>
            <a:endParaRPr sz="2250">
              <a:latin typeface="Arial"/>
              <a:cs typeface="Arial"/>
            </a:endParaRPr>
          </a:p>
          <a:p>
            <a:pPr marL="430530" indent="-276225">
              <a:lnSpc>
                <a:spcPct val="100000"/>
              </a:lnSpc>
              <a:spcBef>
                <a:spcPts val="1275"/>
              </a:spcBef>
              <a:buAutoNum type="arabicPeriod"/>
              <a:tabLst>
                <a:tab pos="430530" algn="l"/>
              </a:tabLst>
            </a:pP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7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PosPysch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430530" indent="-276225">
              <a:lnSpc>
                <a:spcPct val="100000"/>
              </a:lnSpc>
              <a:spcBef>
                <a:spcPts val="1215"/>
              </a:spcBef>
              <a:buAutoNum type="arabicPeriod"/>
              <a:tabLst>
                <a:tab pos="430530" algn="l"/>
              </a:tabLst>
            </a:pPr>
            <a:r>
              <a:rPr dirty="0" sz="2250" spc="-40">
                <a:latin typeface="Arial"/>
                <a:cs typeface="Arial"/>
              </a:rPr>
              <a:t>Adaptive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AdaptEmoReg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50800" marR="4455160" indent="379730">
              <a:lnSpc>
                <a:spcPct val="139700"/>
              </a:lnSpc>
              <a:buAutoNum type="arabicPeriod"/>
              <a:tabLst>
                <a:tab pos="430530" algn="l"/>
              </a:tabLst>
            </a:pPr>
            <a:r>
              <a:rPr dirty="0" sz="2250" spc="-35">
                <a:latin typeface="Arial"/>
                <a:cs typeface="Arial"/>
              </a:rPr>
              <a:t>Maladaptive</a:t>
            </a:r>
            <a:r>
              <a:rPr dirty="0" sz="2250" spc="-9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MalEmoReg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250" spc="-40">
                <a:latin typeface="Arial"/>
                <a:cs typeface="Arial"/>
              </a:rPr>
              <a:t>Outcome: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Sleep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5"/>
              </a:spcBef>
            </a:pPr>
            <a:r>
              <a:rPr dirty="0" sz="2250" spc="-190">
                <a:latin typeface="Arial"/>
                <a:cs typeface="Arial"/>
              </a:rPr>
              <a:t>So,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what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our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3-predictor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equation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look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like?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🤔</a:t>
            </a:r>
            <a:endParaRPr sz="2800">
              <a:latin typeface="Apple Color Emoji"/>
              <a:cs typeface="Apple Color Emoji"/>
            </a:endParaRPr>
          </a:p>
          <a:p>
            <a:pPr>
              <a:lnSpc>
                <a:spcPts val="2500"/>
              </a:lnSpc>
              <a:spcBef>
                <a:spcPts val="15"/>
              </a:spcBef>
            </a:pPr>
            <a:endParaRPr sz="2500">
              <a:latin typeface="Apple Color Emoji"/>
              <a:cs typeface="Apple Color Emoji"/>
            </a:endParaRPr>
          </a:p>
          <a:p>
            <a:pPr marL="50800">
              <a:lnSpc>
                <a:spcPct val="100000"/>
              </a:lnSpc>
              <a:tabLst>
                <a:tab pos="2108200" algn="l"/>
              </a:tabLst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2: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baseline="-10802" sz="2700" spc="-15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4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PosPsych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7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AdaptEmoReg</a:t>
            </a:r>
            <a:r>
              <a:rPr dirty="0" baseline="-10802" sz="2700">
                <a:latin typeface="Times New Roman"/>
                <a:cs typeface="Times New Roman"/>
              </a:rPr>
              <a:t>2i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MalEmoReg</a:t>
            </a:r>
            <a:r>
              <a:rPr dirty="0" baseline="-10802" sz="2700">
                <a:latin typeface="Times New Roman"/>
                <a:cs typeface="Times New Roman"/>
              </a:rPr>
              <a:t>3i</a:t>
            </a:r>
            <a:r>
              <a:rPr dirty="0" baseline="-10802" sz="2700" spc="44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476619"/>
            <a:ext cx="95249" cy="952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019543"/>
            <a:ext cx="95249" cy="952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733918"/>
            <a:ext cx="95249" cy="9524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7134" y="1035050"/>
            <a:ext cx="4885055" cy="4291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run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analysis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series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stages: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327025" indent="-276225">
              <a:lnSpc>
                <a:spcPct val="100000"/>
              </a:lnSpc>
              <a:buAutoNum type="arabicPeriod"/>
              <a:tabLst>
                <a:tab pos="327025" algn="l"/>
              </a:tabLst>
            </a:pPr>
            <a:r>
              <a:rPr dirty="0" sz="2250">
                <a:latin typeface="Arial"/>
                <a:cs typeface="Arial"/>
              </a:rPr>
              <a:t>Fit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Models</a:t>
            </a:r>
            <a:endParaRPr sz="2250">
              <a:latin typeface="Arial"/>
              <a:cs typeface="Arial"/>
            </a:endParaRPr>
          </a:p>
          <a:p>
            <a:pPr lvl="1" marL="708025" indent="-250825">
              <a:lnSpc>
                <a:spcPct val="100000"/>
              </a:lnSpc>
              <a:spcBef>
                <a:spcPts val="1575"/>
              </a:spcBef>
              <a:buAutoNum type="alphaLcPeriod"/>
              <a:tabLst>
                <a:tab pos="708025" algn="l"/>
              </a:tabLst>
            </a:pPr>
            <a:r>
              <a:rPr dirty="0" sz="2250">
                <a:latin typeface="Arial"/>
                <a:cs typeface="Arial"/>
              </a:rPr>
              <a:t>Fit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  <a:p>
            <a:pPr lvl="1" marL="708660" indent="-267335">
              <a:lnSpc>
                <a:spcPct val="100000"/>
              </a:lnSpc>
              <a:spcBef>
                <a:spcPts val="1575"/>
              </a:spcBef>
              <a:buAutoNum type="alphaLcPeriod"/>
              <a:tabLst>
                <a:tab pos="708660" algn="l"/>
              </a:tabLst>
            </a:pPr>
            <a:r>
              <a:rPr dirty="0" sz="2250">
                <a:latin typeface="Arial"/>
                <a:cs typeface="Arial"/>
              </a:rPr>
              <a:t>Fit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  <a:p>
            <a:pPr marL="327025" indent="-276225">
              <a:lnSpc>
                <a:spcPct val="100000"/>
              </a:lnSpc>
              <a:spcBef>
                <a:spcPts val="1280"/>
              </a:spcBef>
              <a:buAutoNum type="arabicPeriod"/>
              <a:tabLst>
                <a:tab pos="327025" algn="l"/>
              </a:tabLst>
            </a:pPr>
            <a:r>
              <a:rPr dirty="0" sz="2250" spc="-60">
                <a:latin typeface="Arial"/>
                <a:cs typeface="Arial"/>
              </a:rPr>
              <a:t>Compare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</a:t>
            </a:r>
            <a:r>
              <a:rPr dirty="0" baseline="29320" sz="2700">
                <a:latin typeface="Times New Roman"/>
                <a:cs typeface="Times New Roman"/>
              </a:rPr>
              <a:t>2</a:t>
            </a:r>
            <a:r>
              <a:rPr dirty="0" baseline="29320" sz="2700" spc="240">
                <a:latin typeface="Times New Roman"/>
                <a:cs typeface="Times New Roman"/>
              </a:rPr>
              <a:t> </a:t>
            </a:r>
            <a:r>
              <a:rPr dirty="0" sz="2250" spc="-1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  <a:p>
            <a:pPr lvl="1" marL="708025" indent="-250825">
              <a:lnSpc>
                <a:spcPct val="100000"/>
              </a:lnSpc>
              <a:spcBef>
                <a:spcPts val="1215"/>
              </a:spcBef>
              <a:buAutoNum type="alphaLcPeriod"/>
              <a:tabLst>
                <a:tab pos="708025" algn="l"/>
              </a:tabLst>
            </a:pPr>
            <a:r>
              <a:rPr dirty="0" sz="2250" spc="-50">
                <a:latin typeface="Arial"/>
                <a:cs typeface="Arial"/>
              </a:rPr>
              <a:t>Calculate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R</a:t>
            </a:r>
            <a:r>
              <a:rPr dirty="0" baseline="29320" sz="2700">
                <a:latin typeface="Times New Roman"/>
                <a:cs typeface="Times New Roman"/>
              </a:rPr>
              <a:t>2</a:t>
            </a:r>
            <a:r>
              <a:rPr dirty="0" baseline="29320" sz="2700" spc="359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Models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1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  <a:p>
            <a:pPr lvl="1" marL="708660" indent="-267335">
              <a:lnSpc>
                <a:spcPct val="100000"/>
              </a:lnSpc>
              <a:spcBef>
                <a:spcPts val="1215"/>
              </a:spcBef>
              <a:buAutoNum type="alphaLcPeriod"/>
              <a:tabLst>
                <a:tab pos="708660" algn="l"/>
              </a:tabLst>
            </a:pPr>
            <a:r>
              <a:rPr dirty="0" sz="2250" spc="-50">
                <a:latin typeface="Arial"/>
                <a:cs typeface="Arial"/>
              </a:rPr>
              <a:t>Calculate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22">
                <a:latin typeface="Times New Roman"/>
                <a:cs typeface="Times New Roman"/>
              </a:rPr>
              <a:t> </a:t>
            </a:r>
            <a:r>
              <a:rPr dirty="0" sz="2550" spc="160">
                <a:latin typeface="Times New Roman"/>
                <a:cs typeface="Times New Roman"/>
              </a:rPr>
              <a:t>Δ</a:t>
            </a:r>
            <a:endParaRPr sz="2550">
              <a:latin typeface="Times New Roman"/>
              <a:cs typeface="Times New Roman"/>
            </a:endParaRPr>
          </a:p>
          <a:p>
            <a:pPr marL="327025" indent="-276225">
              <a:lnSpc>
                <a:spcPct val="100000"/>
              </a:lnSpc>
              <a:spcBef>
                <a:spcPts val="1210"/>
              </a:spcBef>
              <a:buAutoNum type="arabicPeriod"/>
              <a:tabLst>
                <a:tab pos="327025" algn="l"/>
              </a:tabLst>
            </a:pPr>
            <a:r>
              <a:rPr dirty="0" sz="2250" spc="-50">
                <a:latin typeface="Arial"/>
                <a:cs typeface="Arial"/>
              </a:rPr>
              <a:t>Calculate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FΔ</a:t>
            </a:r>
            <a:endParaRPr sz="2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2009768"/>
            <a:ext cx="12192000" cy="4476750"/>
            <a:chOff x="609599" y="2009768"/>
            <a:chExt cx="12192000" cy="4476750"/>
          </a:xfrm>
        </p:grpSpPr>
        <p:sp>
          <p:nvSpPr>
            <p:cNvPr id="3" name="object 3" descr=""/>
            <p:cNvSpPr/>
            <p:nvPr/>
          </p:nvSpPr>
          <p:spPr>
            <a:xfrm>
              <a:off x="614362" y="2014531"/>
              <a:ext cx="12182475" cy="914400"/>
            </a:xfrm>
            <a:custGeom>
              <a:avLst/>
              <a:gdLst/>
              <a:ahLst/>
              <a:cxnLst/>
              <a:rect l="l" t="t" r="r" b="b"/>
              <a:pathLst>
                <a:path w="12182475" h="914400">
                  <a:moveTo>
                    <a:pt x="12153556" y="914380"/>
                  </a:moveTo>
                  <a:lnTo>
                    <a:pt x="28916" y="914380"/>
                  </a:lnTo>
                  <a:lnTo>
                    <a:pt x="24664" y="913542"/>
                  </a:lnTo>
                  <a:lnTo>
                    <a:pt x="0" y="885472"/>
                  </a:lnTo>
                  <a:lnTo>
                    <a:pt x="0" y="881062"/>
                  </a:lnTo>
                  <a:lnTo>
                    <a:pt x="0" y="28889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889"/>
                  </a:lnTo>
                  <a:lnTo>
                    <a:pt x="12182472" y="885472"/>
                  </a:lnTo>
                  <a:lnTo>
                    <a:pt x="12157809" y="913523"/>
                  </a:lnTo>
                  <a:lnTo>
                    <a:pt x="12153556" y="914380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4362" y="2014531"/>
              <a:ext cx="12182475" cy="914400"/>
            </a:xfrm>
            <a:custGeom>
              <a:avLst/>
              <a:gdLst/>
              <a:ahLst/>
              <a:cxnLst/>
              <a:rect l="l" t="t" r="r" b="b"/>
              <a:pathLst>
                <a:path w="12182475" h="914400">
                  <a:moveTo>
                    <a:pt x="0" y="881062"/>
                  </a:moveTo>
                  <a:lnTo>
                    <a:pt x="0" y="33337"/>
                  </a:lnTo>
                  <a:lnTo>
                    <a:pt x="0" y="28889"/>
                  </a:lnTo>
                  <a:lnTo>
                    <a:pt x="845" y="24631"/>
                  </a:lnTo>
                  <a:lnTo>
                    <a:pt x="2537" y="20554"/>
                  </a:lnTo>
                  <a:lnTo>
                    <a:pt x="4229" y="16468"/>
                  </a:lnTo>
                  <a:lnTo>
                    <a:pt x="6638" y="12858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19"/>
                  </a:lnTo>
                  <a:lnTo>
                    <a:pt x="20579" y="2533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33"/>
                  </a:lnTo>
                  <a:lnTo>
                    <a:pt x="12165978" y="4219"/>
                  </a:lnTo>
                  <a:lnTo>
                    <a:pt x="12169583" y="6619"/>
                  </a:lnTo>
                  <a:lnTo>
                    <a:pt x="12172709" y="9744"/>
                  </a:lnTo>
                  <a:lnTo>
                    <a:pt x="12175834" y="12858"/>
                  </a:lnTo>
                  <a:lnTo>
                    <a:pt x="12178244" y="16468"/>
                  </a:lnTo>
                  <a:lnTo>
                    <a:pt x="12179935" y="20554"/>
                  </a:lnTo>
                  <a:lnTo>
                    <a:pt x="12181627" y="24631"/>
                  </a:lnTo>
                  <a:lnTo>
                    <a:pt x="12182472" y="28889"/>
                  </a:lnTo>
                  <a:lnTo>
                    <a:pt x="12182474" y="33337"/>
                  </a:lnTo>
                  <a:lnTo>
                    <a:pt x="12182474" y="881062"/>
                  </a:lnTo>
                  <a:lnTo>
                    <a:pt x="12182472" y="885472"/>
                  </a:lnTo>
                  <a:lnTo>
                    <a:pt x="12181627" y="889711"/>
                  </a:lnTo>
                  <a:lnTo>
                    <a:pt x="12179935" y="893787"/>
                  </a:lnTo>
                  <a:lnTo>
                    <a:pt x="12178244" y="897883"/>
                  </a:lnTo>
                  <a:lnTo>
                    <a:pt x="12161894" y="911828"/>
                  </a:lnTo>
                  <a:lnTo>
                    <a:pt x="12157809" y="913523"/>
                  </a:lnTo>
                  <a:lnTo>
                    <a:pt x="12153556" y="914380"/>
                  </a:lnTo>
                  <a:lnTo>
                    <a:pt x="12149136" y="914399"/>
                  </a:lnTo>
                  <a:lnTo>
                    <a:pt x="33337" y="914399"/>
                  </a:lnTo>
                  <a:lnTo>
                    <a:pt x="28916" y="914380"/>
                  </a:lnTo>
                  <a:lnTo>
                    <a:pt x="24664" y="913542"/>
                  </a:lnTo>
                  <a:lnTo>
                    <a:pt x="20579" y="911847"/>
                  </a:lnTo>
                  <a:lnTo>
                    <a:pt x="16495" y="910161"/>
                  </a:lnTo>
                  <a:lnTo>
                    <a:pt x="12890" y="907741"/>
                  </a:lnTo>
                  <a:lnTo>
                    <a:pt x="9764" y="904617"/>
                  </a:lnTo>
                  <a:lnTo>
                    <a:pt x="6638" y="901493"/>
                  </a:lnTo>
                  <a:lnTo>
                    <a:pt x="4229" y="897883"/>
                  </a:lnTo>
                  <a:lnTo>
                    <a:pt x="2537" y="893787"/>
                  </a:lnTo>
                  <a:lnTo>
                    <a:pt x="845" y="889711"/>
                  </a:lnTo>
                  <a:lnTo>
                    <a:pt x="0" y="885472"/>
                  </a:lnTo>
                  <a:lnTo>
                    <a:pt x="0" y="8810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9112" y="2019299"/>
              <a:ext cx="12172950" cy="904875"/>
            </a:xfrm>
            <a:custGeom>
              <a:avLst/>
              <a:gdLst/>
              <a:ahLst/>
              <a:cxnLst/>
              <a:rect l="l" t="t" r="r" b="b"/>
              <a:pathLst>
                <a:path w="12172950" h="904875">
                  <a:moveTo>
                    <a:pt x="12172950" y="20675"/>
                  </a:moveTo>
                  <a:lnTo>
                    <a:pt x="12170169" y="13944"/>
                  </a:lnTo>
                  <a:lnTo>
                    <a:pt x="12159005" y="2781"/>
                  </a:lnTo>
                  <a:lnTo>
                    <a:pt x="12152313" y="0"/>
                  </a:lnTo>
                  <a:lnTo>
                    <a:pt x="20650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884186"/>
                  </a:lnTo>
                  <a:lnTo>
                    <a:pt x="2794" y="890917"/>
                  </a:lnTo>
                  <a:lnTo>
                    <a:pt x="13957" y="902081"/>
                  </a:lnTo>
                  <a:lnTo>
                    <a:pt x="20688" y="904862"/>
                  </a:lnTo>
                  <a:lnTo>
                    <a:pt x="12152274" y="904862"/>
                  </a:lnTo>
                  <a:lnTo>
                    <a:pt x="12159005" y="902081"/>
                  </a:lnTo>
                  <a:lnTo>
                    <a:pt x="12170169" y="890917"/>
                  </a:lnTo>
                  <a:lnTo>
                    <a:pt x="12172950" y="884186"/>
                  </a:lnTo>
                  <a:lnTo>
                    <a:pt x="12172950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2933693"/>
              <a:ext cx="12192000" cy="3552825"/>
            </a:xfrm>
            <a:custGeom>
              <a:avLst/>
              <a:gdLst/>
              <a:ahLst/>
              <a:cxnLst/>
              <a:rect l="l" t="t" r="r" b="b"/>
              <a:pathLst>
                <a:path w="12192000" h="3552825">
                  <a:moveTo>
                    <a:pt x="12191999" y="3552824"/>
                  </a:moveTo>
                  <a:lnTo>
                    <a:pt x="0" y="35528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5528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8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24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96899" y="844550"/>
            <a:ext cx="2550795" cy="1016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Step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003B49"/>
                </a:solidFill>
                <a:latin typeface="Arial"/>
                <a:cs typeface="Arial"/>
              </a:rPr>
              <a:t>1a: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Fit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003B49"/>
                </a:solidFill>
                <a:latin typeface="Arial"/>
                <a:cs typeface="Arial"/>
              </a:rPr>
              <a:t>Model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03B49"/>
                </a:solidFill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5481" y="2049462"/>
            <a:ext cx="4458335" cy="15189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189990" indent="-242570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AutoNum type="arabicPlain"/>
              <a:tabLst>
                <a:tab pos="1189990" algn="l"/>
              </a:tabLst>
            </a:pPr>
            <a:r>
              <a:rPr dirty="0" sz="1200" spc="190">
                <a:solidFill>
                  <a:srgbClr val="003B4E"/>
                </a:solidFill>
                <a:latin typeface="Times New Roman"/>
                <a:cs typeface="Times New Roman"/>
              </a:rPr>
              <a:t>sleep_lm1</a:t>
            </a:r>
            <a:r>
              <a:rPr dirty="0" sz="1200" spc="459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195">
                <a:solidFill>
                  <a:srgbClr val="003B4E"/>
                </a:solidFill>
                <a:latin typeface="Times New Roman"/>
                <a:cs typeface="Times New Roman"/>
              </a:rPr>
              <a:t>&lt;-</a:t>
            </a:r>
            <a:r>
              <a:rPr dirty="0" sz="1200" spc="465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54">
                <a:solidFill>
                  <a:srgbClr val="003B4E"/>
                </a:solidFill>
                <a:latin typeface="Times New Roman"/>
                <a:cs typeface="Times New Roman"/>
              </a:rPr>
              <a:t>sleep_tib</a:t>
            </a:r>
            <a:r>
              <a:rPr dirty="0" sz="1200" spc="459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50">
                <a:solidFill>
                  <a:srgbClr val="5D5D5D"/>
                </a:solidFill>
                <a:latin typeface="Times New Roman"/>
                <a:cs typeface="Times New Roman"/>
              </a:rPr>
              <a:t>|&gt;</a:t>
            </a:r>
            <a:endParaRPr sz="1200">
              <a:latin typeface="Times New Roman"/>
              <a:cs typeface="Times New Roman"/>
            </a:endParaRPr>
          </a:p>
          <a:p>
            <a:pPr marL="1378585" indent="-431165">
              <a:lnSpc>
                <a:spcPct val="100000"/>
              </a:lnSpc>
              <a:spcBef>
                <a:spcPts val="60"/>
              </a:spcBef>
              <a:buClr>
                <a:srgbClr val="AAAAAA"/>
              </a:buClr>
              <a:buAutoNum type="arabicPlain"/>
              <a:tabLst>
                <a:tab pos="1378585" algn="l"/>
              </a:tabLst>
            </a:pPr>
            <a:r>
              <a:rPr dirty="0" sz="1200" spc="220">
                <a:solidFill>
                  <a:srgbClr val="4658AB"/>
                </a:solidFill>
                <a:latin typeface="Times New Roman"/>
                <a:cs typeface="Times New Roman"/>
              </a:rPr>
              <a:t>lm</a:t>
            </a:r>
            <a:r>
              <a:rPr dirty="0" sz="1200" spc="220">
                <a:solidFill>
                  <a:srgbClr val="003B4E"/>
                </a:solidFill>
                <a:latin typeface="Times New Roman"/>
                <a:cs typeface="Times New Roman"/>
              </a:rPr>
              <a:t>(sleep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90">
                <a:solidFill>
                  <a:srgbClr val="5D5D5D"/>
                </a:solidFill>
                <a:latin typeface="Times New Roman"/>
                <a:cs typeface="Times New Roman"/>
              </a:rPr>
              <a:t>~</a:t>
            </a:r>
            <a:r>
              <a:rPr dirty="0" sz="1200" spc="455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1200" spc="210">
                <a:solidFill>
                  <a:srgbClr val="003B4E"/>
                </a:solidFill>
                <a:latin typeface="Times New Roman"/>
                <a:cs typeface="Times New Roman"/>
              </a:rPr>
              <a:t>pos_psy,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35">
                <a:solidFill>
                  <a:srgbClr val="657321"/>
                </a:solidFill>
                <a:latin typeface="Times New Roman"/>
                <a:cs typeface="Times New Roman"/>
              </a:rPr>
              <a:t>data</a:t>
            </a:r>
            <a:r>
              <a:rPr dirty="0" sz="1200" spc="455">
                <a:solidFill>
                  <a:srgbClr val="657321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657321"/>
                </a:solidFill>
                <a:latin typeface="Times New Roman"/>
                <a:cs typeface="Times New Roman"/>
              </a:rPr>
              <a:t>=</a:t>
            </a:r>
            <a:r>
              <a:rPr dirty="0" sz="1200" spc="455">
                <a:solidFill>
                  <a:srgbClr val="657321"/>
                </a:solidFill>
                <a:latin typeface="Times New Roman"/>
                <a:cs typeface="Times New Roman"/>
              </a:rPr>
              <a:t> </a:t>
            </a:r>
            <a:r>
              <a:rPr dirty="0" sz="1200" spc="210">
                <a:solidFill>
                  <a:srgbClr val="003B4E"/>
                </a:solidFill>
                <a:latin typeface="Times New Roman"/>
                <a:cs typeface="Times New Roman"/>
              </a:rPr>
              <a:t>_)</a:t>
            </a:r>
            <a:endParaRPr sz="120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  <a:spcBef>
                <a:spcPts val="135"/>
              </a:spcBef>
            </a:pPr>
            <a:r>
              <a:rPr dirty="0" sz="1200" spc="140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947419">
              <a:lnSpc>
                <a:spcPct val="100000"/>
              </a:lnSpc>
              <a:spcBef>
                <a:spcPts val="135"/>
              </a:spcBef>
              <a:tabLst>
                <a:tab pos="1189990" algn="l"/>
              </a:tabLst>
            </a:pPr>
            <a:r>
              <a:rPr dirty="0" sz="1200" spc="85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4</a:t>
            </a:r>
            <a:r>
              <a:rPr dirty="0" sz="1200">
                <a:solidFill>
                  <a:srgbClr val="AAAAAA"/>
                </a:solidFill>
                <a:latin typeface="Times New Roman"/>
                <a:cs typeface="Times New Roman"/>
              </a:rPr>
              <a:t>	</a:t>
            </a:r>
            <a:r>
              <a:rPr dirty="0" sz="1200" spc="160">
                <a:solidFill>
                  <a:srgbClr val="4658AB"/>
                </a:solidFill>
                <a:latin typeface="Times New Roman"/>
                <a:cs typeface="Times New Roman"/>
              </a:rPr>
              <a:t>summary</a:t>
            </a:r>
            <a:r>
              <a:rPr dirty="0" sz="1200" spc="160">
                <a:solidFill>
                  <a:srgbClr val="003B4E"/>
                </a:solidFill>
                <a:latin typeface="Times New Roman"/>
                <a:cs typeface="Times New Roman"/>
              </a:rPr>
              <a:t>(sleep_lm1)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265">
                <a:latin typeface="Times New Roman"/>
                <a:cs typeface="Times New Roman"/>
              </a:rPr>
              <a:t>Call: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90">
                <a:latin typeface="Times New Roman"/>
                <a:cs typeface="Times New Roman"/>
              </a:rPr>
              <a:t>lm(formula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60">
                <a:latin typeface="Times New Roman"/>
                <a:cs typeface="Times New Roman"/>
              </a:rPr>
              <a:t>=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45">
                <a:latin typeface="Times New Roman"/>
                <a:cs typeface="Times New Roman"/>
              </a:rPr>
              <a:t>sleep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90">
                <a:latin typeface="Times New Roman"/>
                <a:cs typeface="Times New Roman"/>
              </a:rPr>
              <a:t>~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10">
                <a:latin typeface="Times New Roman"/>
                <a:cs typeface="Times New Roman"/>
              </a:rPr>
              <a:t>pos_psy,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35">
                <a:latin typeface="Times New Roman"/>
                <a:cs typeface="Times New Roman"/>
              </a:rPr>
              <a:t>data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60">
                <a:latin typeface="Times New Roman"/>
                <a:cs typeface="Times New Roman"/>
              </a:rPr>
              <a:t>=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54">
                <a:latin typeface="Times New Roman"/>
                <a:cs typeface="Times New Roman"/>
              </a:rPr>
              <a:t>sleep_tib)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5481" y="3725862"/>
            <a:ext cx="969010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89890" marR="5080" indent="-377825">
              <a:lnSpc>
                <a:spcPct val="104200"/>
              </a:lnSpc>
              <a:spcBef>
                <a:spcPts val="75"/>
              </a:spcBef>
            </a:pPr>
            <a:r>
              <a:rPr dirty="0" sz="1200" spc="229">
                <a:latin typeface="Times New Roman"/>
                <a:cs typeface="Times New Roman"/>
              </a:rPr>
              <a:t>Residuals: </a:t>
            </a:r>
            <a:r>
              <a:rPr dirty="0" sz="1200" spc="45">
                <a:latin typeface="Times New Roman"/>
                <a:cs typeface="Times New Roman"/>
              </a:rPr>
              <a:t>Min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5481" y="4106862"/>
            <a:ext cx="144018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61060" algn="l"/>
              </a:tabLst>
            </a:pPr>
            <a:r>
              <a:rPr dirty="0" sz="1200" spc="155">
                <a:latin typeface="Times New Roman"/>
                <a:cs typeface="Times New Roman"/>
              </a:rPr>
              <a:t>-</a:t>
            </a:r>
            <a:r>
              <a:rPr dirty="0" sz="1200" spc="210">
                <a:latin typeface="Times New Roman"/>
                <a:cs typeface="Times New Roman"/>
              </a:rPr>
              <a:t>12.526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170">
                <a:latin typeface="Times New Roman"/>
                <a:cs typeface="Times New Roman"/>
              </a:rPr>
              <a:t>-</a:t>
            </a:r>
            <a:r>
              <a:rPr dirty="0" sz="1200" spc="220">
                <a:latin typeface="Times New Roman"/>
                <a:cs typeface="Times New Roman"/>
              </a:rPr>
              <a:t>1.706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01576" y="3916362"/>
            <a:ext cx="969010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83870" marR="5080" indent="-471805">
              <a:lnSpc>
                <a:spcPct val="104200"/>
              </a:lnSpc>
              <a:spcBef>
                <a:spcPts val="75"/>
              </a:spcBef>
              <a:tabLst>
                <a:tab pos="389890" algn="l"/>
              </a:tabLst>
            </a:pPr>
            <a:r>
              <a:rPr dirty="0" sz="1200" spc="-25">
                <a:latin typeface="Times New Roman"/>
                <a:cs typeface="Times New Roman"/>
              </a:rPr>
              <a:t>1Q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114">
                <a:latin typeface="Times New Roman"/>
                <a:cs typeface="Times New Roman"/>
              </a:rPr>
              <a:t>Median </a:t>
            </a:r>
            <a:r>
              <a:rPr dirty="0" sz="1200" spc="185">
                <a:latin typeface="Times New Roman"/>
                <a:cs typeface="Times New Roman"/>
              </a:rPr>
              <a:t>0.408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27615" y="3916362"/>
            <a:ext cx="49720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95275">
              <a:lnSpc>
                <a:spcPct val="100000"/>
              </a:lnSpc>
              <a:spcBef>
                <a:spcPts val="135"/>
              </a:spcBef>
            </a:pPr>
            <a:r>
              <a:rPr dirty="0" sz="1200" spc="-25">
                <a:latin typeface="Times New Roman"/>
                <a:cs typeface="Times New Roman"/>
              </a:rPr>
              <a:t>3Q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185">
                <a:latin typeface="Times New Roman"/>
                <a:cs typeface="Times New Roman"/>
              </a:rPr>
              <a:t>1.978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82118" y="3916362"/>
            <a:ext cx="497205" cy="4044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188595">
              <a:lnSpc>
                <a:spcPct val="104200"/>
              </a:lnSpc>
              <a:spcBef>
                <a:spcPts val="75"/>
              </a:spcBef>
            </a:pPr>
            <a:r>
              <a:rPr dirty="0" sz="1200" spc="-25">
                <a:latin typeface="Times New Roman"/>
                <a:cs typeface="Times New Roman"/>
              </a:rPr>
              <a:t>Max </a:t>
            </a:r>
            <a:r>
              <a:rPr dirty="0" sz="1200" spc="185">
                <a:latin typeface="Times New Roman"/>
                <a:cs typeface="Times New Roman"/>
              </a:rPr>
              <a:t>5.389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75481" y="4478337"/>
            <a:ext cx="455295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50">
                <a:latin typeface="Times New Roman"/>
                <a:cs typeface="Times New Roman"/>
              </a:rPr>
              <a:t>Coefficients:</a:t>
            </a:r>
            <a:endParaRPr sz="1200">
              <a:latin typeface="Times New Roman"/>
              <a:cs typeface="Times New Roman"/>
            </a:endParaRPr>
          </a:p>
          <a:p>
            <a:pPr marL="1144270">
              <a:lnSpc>
                <a:spcPct val="100000"/>
              </a:lnSpc>
              <a:spcBef>
                <a:spcPts val="60"/>
              </a:spcBef>
            </a:pPr>
            <a:r>
              <a:rPr dirty="0" sz="1200" spc="215">
                <a:latin typeface="Times New Roman"/>
                <a:cs typeface="Times New Roman"/>
              </a:rPr>
              <a:t>Estimate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265">
                <a:latin typeface="Times New Roman"/>
                <a:cs typeface="Times New Roman"/>
              </a:rPr>
              <a:t>Std.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Error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405">
                <a:latin typeface="Times New Roman"/>
                <a:cs typeface="Times New Roman"/>
              </a:rPr>
              <a:t>t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15">
                <a:latin typeface="Times New Roman"/>
                <a:cs typeface="Times New Roman"/>
              </a:rPr>
              <a:t>value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305">
                <a:latin typeface="Times New Roman"/>
                <a:cs typeface="Times New Roman"/>
              </a:rPr>
              <a:t>Pr(&gt;|t|)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656431" y="4910713"/>
          <a:ext cx="5987415" cy="716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1915"/>
                <a:gridCol w="895985"/>
                <a:gridCol w="848994"/>
                <a:gridCol w="660400"/>
                <a:gridCol w="848995"/>
                <a:gridCol w="1304925"/>
              </a:tblGrid>
              <a:tr h="173355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(Intercept)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7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3.5202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1.1502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75"/>
                        </a:lnSpc>
                      </a:pPr>
                      <a:r>
                        <a:rPr dirty="0" sz="1200" spc="185">
                          <a:latin typeface="Times New Roman"/>
                          <a:cs typeface="Times New Roman"/>
                        </a:rPr>
                        <a:t>3.060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7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0.00239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175"/>
                        </a:lnSpc>
                      </a:pP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89865">
                <a:tc>
                  <a:txBody>
                    <a:bodyPr/>
                    <a:lstStyle/>
                    <a:p>
                      <a:pPr marL="31750">
                        <a:lnSpc>
                          <a:spcPts val="1305"/>
                        </a:lnSpc>
                      </a:pPr>
                      <a:r>
                        <a:rPr dirty="0" sz="1200" spc="165">
                          <a:latin typeface="Times New Roman"/>
                          <a:cs typeface="Times New Roman"/>
                        </a:rPr>
                        <a:t>pos_psy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0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2.2872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0.3149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185">
                          <a:latin typeface="Times New Roman"/>
                          <a:cs typeface="Times New Roman"/>
                        </a:rPr>
                        <a:t>7.262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200">
                          <a:latin typeface="Times New Roman"/>
                          <a:cs typeface="Times New Roman"/>
                        </a:rPr>
                        <a:t>2.74e-</a:t>
                      </a:r>
                      <a:r>
                        <a:rPr dirty="0" sz="1200" spc="204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05"/>
                        </a:lnSpc>
                      </a:pP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dirty="0" sz="1200" spc="33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1200" spc="285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80340">
                <a:tc>
                  <a:txBody>
                    <a:bodyPr/>
                    <a:lstStyle/>
                    <a:p>
                      <a:pPr marL="31750">
                        <a:lnSpc>
                          <a:spcPts val="1325"/>
                        </a:lnSpc>
                      </a:pP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Signif.</a:t>
                      </a:r>
                      <a:r>
                        <a:rPr dirty="0" sz="1200" spc="4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15">
                          <a:latin typeface="Times New Roman"/>
                          <a:cs typeface="Times New Roman"/>
                        </a:rPr>
                        <a:t>codes: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1325"/>
                        </a:lnSpc>
                      </a:pP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'***'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325"/>
                        </a:lnSpc>
                      </a:pP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0.001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330">
                          <a:latin typeface="Times New Roman"/>
                          <a:cs typeface="Times New Roman"/>
                        </a:rPr>
                        <a:t>'**'</a:t>
                      </a:r>
                      <a:r>
                        <a:rPr dirty="0" sz="1200" spc="4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25"/>
                        </a:lnSpc>
                      </a:pP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'*'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325"/>
                        </a:lnSpc>
                      </a:pPr>
                      <a:r>
                        <a:rPr dirty="0" sz="1200" spc="495">
                          <a:latin typeface="Times New Roman"/>
                          <a:cs typeface="Times New Roman"/>
                        </a:rPr>
                        <a:t>'.'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40">
                          <a:latin typeface="Times New Roman"/>
                          <a:cs typeface="Times New Roman"/>
                        </a:rPr>
                        <a:t>0.1</a:t>
                      </a:r>
                      <a:r>
                        <a:rPr dirty="0" sz="12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25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25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5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675481" y="5802312"/>
            <a:ext cx="530733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15">
                <a:latin typeface="Times New Roman"/>
                <a:cs typeface="Times New Roman"/>
              </a:rPr>
              <a:t>Residual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standard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95">
                <a:latin typeface="Times New Roman"/>
                <a:cs typeface="Times New Roman"/>
              </a:rPr>
              <a:t>error: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2.855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on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331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10">
                <a:latin typeface="Times New Roman"/>
                <a:cs typeface="Times New Roman"/>
              </a:rPr>
              <a:t>degrees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35">
                <a:latin typeface="Times New Roman"/>
                <a:cs typeface="Times New Roman"/>
              </a:rPr>
              <a:t>of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60">
                <a:latin typeface="Times New Roman"/>
                <a:cs typeface="Times New Roman"/>
              </a:rPr>
              <a:t>freedom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75481" y="5992812"/>
            <a:ext cx="483552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992630" algn="l"/>
                <a:tab pos="3030220" algn="l"/>
              </a:tabLst>
            </a:pPr>
            <a:r>
              <a:rPr dirty="0" sz="1200" spc="220">
                <a:latin typeface="Times New Roman"/>
                <a:cs typeface="Times New Roman"/>
              </a:rPr>
              <a:t>Multiple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45">
                <a:latin typeface="Times New Roman"/>
                <a:cs typeface="Times New Roman"/>
              </a:rPr>
              <a:t>R-</a:t>
            </a:r>
            <a:r>
              <a:rPr dirty="0" sz="1200" spc="195">
                <a:latin typeface="Times New Roman"/>
                <a:cs typeface="Times New Roman"/>
              </a:rPr>
              <a:t>squared: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15">
                <a:latin typeface="Times New Roman"/>
                <a:cs typeface="Times New Roman"/>
              </a:rPr>
              <a:t>0.1374,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00">
                <a:latin typeface="Times New Roman"/>
                <a:cs typeface="Times New Roman"/>
              </a:rPr>
              <a:t>Adjusted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245">
                <a:latin typeface="Times New Roman"/>
                <a:cs typeface="Times New Roman"/>
              </a:rPr>
              <a:t>R-</a:t>
            </a:r>
            <a:r>
              <a:rPr dirty="0" sz="1200" spc="195">
                <a:latin typeface="Times New Roman"/>
                <a:cs typeface="Times New Roman"/>
              </a:rPr>
              <a:t>squared: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74062" y="5992812"/>
            <a:ext cx="59182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80">
                <a:latin typeface="Times New Roman"/>
                <a:cs typeface="Times New Roman"/>
              </a:rPr>
              <a:t>0.1348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5481" y="6183312"/>
            <a:ext cx="521271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502025" algn="l"/>
              </a:tabLst>
            </a:pPr>
            <a:r>
              <a:rPr dirty="0" sz="1200" spc="204">
                <a:latin typeface="Times New Roman"/>
                <a:cs typeface="Times New Roman"/>
              </a:rPr>
              <a:t>F-</a:t>
            </a:r>
            <a:r>
              <a:rPr dirty="0" sz="1200" spc="340">
                <a:latin typeface="Times New Roman"/>
                <a:cs typeface="Times New Roman"/>
              </a:rPr>
              <a:t>statistic: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52.74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on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1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60">
                <a:latin typeface="Times New Roman"/>
                <a:cs typeface="Times New Roman"/>
              </a:rPr>
              <a:t>and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331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00">
                <a:latin typeface="Times New Roman"/>
                <a:cs typeface="Times New Roman"/>
              </a:rPr>
              <a:t>DF,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50">
                <a:latin typeface="Times New Roman"/>
                <a:cs typeface="Times New Roman"/>
              </a:rPr>
              <a:t>p-</a:t>
            </a:r>
            <a:r>
              <a:rPr dirty="0" sz="1200" spc="245">
                <a:latin typeface="Times New Roman"/>
                <a:cs typeface="Times New Roman"/>
              </a:rPr>
              <a:t>value: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2.744e-</a:t>
            </a:r>
            <a:r>
              <a:rPr dirty="0" sz="1200" spc="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2009768"/>
            <a:ext cx="12192000" cy="923925"/>
            <a:chOff x="609599" y="2009768"/>
            <a:chExt cx="12192000" cy="923925"/>
          </a:xfrm>
        </p:grpSpPr>
        <p:sp>
          <p:nvSpPr>
            <p:cNvPr id="3" name="object 3" descr=""/>
            <p:cNvSpPr/>
            <p:nvPr/>
          </p:nvSpPr>
          <p:spPr>
            <a:xfrm>
              <a:off x="614362" y="2014530"/>
              <a:ext cx="12182475" cy="914400"/>
            </a:xfrm>
            <a:custGeom>
              <a:avLst/>
              <a:gdLst/>
              <a:ahLst/>
              <a:cxnLst/>
              <a:rect l="l" t="t" r="r" b="b"/>
              <a:pathLst>
                <a:path w="12182475" h="914400">
                  <a:moveTo>
                    <a:pt x="12153556" y="914380"/>
                  </a:moveTo>
                  <a:lnTo>
                    <a:pt x="28916" y="914380"/>
                  </a:lnTo>
                  <a:lnTo>
                    <a:pt x="24664" y="913523"/>
                  </a:lnTo>
                  <a:lnTo>
                    <a:pt x="0" y="885472"/>
                  </a:lnTo>
                  <a:lnTo>
                    <a:pt x="0" y="881062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885472"/>
                  </a:lnTo>
                  <a:lnTo>
                    <a:pt x="12157809" y="913523"/>
                  </a:lnTo>
                  <a:lnTo>
                    <a:pt x="12153556" y="914380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4362" y="2014530"/>
              <a:ext cx="12182475" cy="914400"/>
            </a:xfrm>
            <a:custGeom>
              <a:avLst/>
              <a:gdLst/>
              <a:ahLst/>
              <a:cxnLst/>
              <a:rect l="l" t="t" r="r" b="b"/>
              <a:pathLst>
                <a:path w="12182475" h="914400">
                  <a:moveTo>
                    <a:pt x="0" y="881062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50"/>
                  </a:lnTo>
                  <a:lnTo>
                    <a:pt x="2537" y="20554"/>
                  </a:lnTo>
                  <a:lnTo>
                    <a:pt x="4229" y="16478"/>
                  </a:lnTo>
                  <a:lnTo>
                    <a:pt x="6638" y="12896"/>
                  </a:lnTo>
                  <a:lnTo>
                    <a:pt x="9764" y="9763"/>
                  </a:lnTo>
                  <a:lnTo>
                    <a:pt x="12890" y="6619"/>
                  </a:lnTo>
                  <a:lnTo>
                    <a:pt x="16495" y="4219"/>
                  </a:lnTo>
                  <a:lnTo>
                    <a:pt x="20579" y="2533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33"/>
                  </a:lnTo>
                  <a:lnTo>
                    <a:pt x="12165978" y="4219"/>
                  </a:lnTo>
                  <a:lnTo>
                    <a:pt x="12169583" y="6619"/>
                  </a:lnTo>
                  <a:lnTo>
                    <a:pt x="12172709" y="9763"/>
                  </a:lnTo>
                  <a:lnTo>
                    <a:pt x="12175834" y="12896"/>
                  </a:lnTo>
                  <a:lnTo>
                    <a:pt x="12182474" y="33337"/>
                  </a:lnTo>
                  <a:lnTo>
                    <a:pt x="12182474" y="881062"/>
                  </a:lnTo>
                  <a:lnTo>
                    <a:pt x="12182472" y="885472"/>
                  </a:lnTo>
                  <a:lnTo>
                    <a:pt x="12181627" y="889692"/>
                  </a:lnTo>
                  <a:lnTo>
                    <a:pt x="12179935" y="893768"/>
                  </a:lnTo>
                  <a:lnTo>
                    <a:pt x="12178244" y="897864"/>
                  </a:lnTo>
                  <a:lnTo>
                    <a:pt x="12161894" y="911828"/>
                  </a:lnTo>
                  <a:lnTo>
                    <a:pt x="12157809" y="913523"/>
                  </a:lnTo>
                  <a:lnTo>
                    <a:pt x="12153556" y="914380"/>
                  </a:lnTo>
                  <a:lnTo>
                    <a:pt x="12149136" y="914399"/>
                  </a:lnTo>
                  <a:lnTo>
                    <a:pt x="33337" y="914399"/>
                  </a:lnTo>
                  <a:lnTo>
                    <a:pt x="28916" y="914380"/>
                  </a:lnTo>
                  <a:lnTo>
                    <a:pt x="24664" y="913523"/>
                  </a:lnTo>
                  <a:lnTo>
                    <a:pt x="20579" y="911828"/>
                  </a:lnTo>
                  <a:lnTo>
                    <a:pt x="16495" y="910142"/>
                  </a:lnTo>
                  <a:lnTo>
                    <a:pt x="2537" y="893768"/>
                  </a:lnTo>
                  <a:lnTo>
                    <a:pt x="845" y="889692"/>
                  </a:lnTo>
                  <a:lnTo>
                    <a:pt x="0" y="885472"/>
                  </a:lnTo>
                  <a:lnTo>
                    <a:pt x="0" y="8810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9112" y="2019299"/>
              <a:ext cx="12172950" cy="904875"/>
            </a:xfrm>
            <a:custGeom>
              <a:avLst/>
              <a:gdLst/>
              <a:ahLst/>
              <a:cxnLst/>
              <a:rect l="l" t="t" r="r" b="b"/>
              <a:pathLst>
                <a:path w="12172950" h="904875">
                  <a:moveTo>
                    <a:pt x="12172950" y="20675"/>
                  </a:moveTo>
                  <a:lnTo>
                    <a:pt x="12170169" y="13944"/>
                  </a:lnTo>
                  <a:lnTo>
                    <a:pt x="12159005" y="2781"/>
                  </a:lnTo>
                  <a:lnTo>
                    <a:pt x="12152300" y="0"/>
                  </a:lnTo>
                  <a:lnTo>
                    <a:pt x="20650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884186"/>
                  </a:lnTo>
                  <a:lnTo>
                    <a:pt x="2794" y="890917"/>
                  </a:lnTo>
                  <a:lnTo>
                    <a:pt x="13957" y="902081"/>
                  </a:lnTo>
                  <a:lnTo>
                    <a:pt x="20688" y="904862"/>
                  </a:lnTo>
                  <a:lnTo>
                    <a:pt x="12152274" y="904862"/>
                  </a:lnTo>
                  <a:lnTo>
                    <a:pt x="12159005" y="902081"/>
                  </a:lnTo>
                  <a:lnTo>
                    <a:pt x="12170169" y="890917"/>
                  </a:lnTo>
                  <a:lnTo>
                    <a:pt x="12172950" y="884186"/>
                  </a:lnTo>
                  <a:lnTo>
                    <a:pt x="12172950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8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96899" y="844550"/>
            <a:ext cx="2564130" cy="1016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Step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75" b="1">
                <a:solidFill>
                  <a:srgbClr val="003B49"/>
                </a:solidFill>
                <a:latin typeface="Arial"/>
                <a:cs typeface="Arial"/>
              </a:rPr>
              <a:t>1b: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Fit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003B49"/>
                </a:solidFill>
                <a:latin typeface="Arial"/>
                <a:cs typeface="Arial"/>
              </a:rPr>
              <a:t>Model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003B49"/>
                </a:solidFill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022328" y="2049462"/>
            <a:ext cx="266700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50">
                <a:solidFill>
                  <a:srgbClr val="5D5D5D"/>
                </a:solidFill>
                <a:latin typeface="Times New Roman"/>
                <a:cs typeface="Times New Roman"/>
              </a:rPr>
              <a:t>|&gt;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220">
                <a:solidFill>
                  <a:srgbClr val="003B4E"/>
                </a:solidFill>
                <a:latin typeface="Times New Roman"/>
                <a:cs typeface="Times New Roman"/>
              </a:rPr>
              <a:t>adapt_er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5D5D5D"/>
                </a:solidFill>
                <a:latin typeface="Times New Roman"/>
                <a:cs typeface="Times New Roman"/>
              </a:rPr>
              <a:t>+</a:t>
            </a:r>
            <a:r>
              <a:rPr dirty="0" sz="1200" spc="450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1200" spc="220">
                <a:solidFill>
                  <a:srgbClr val="003B4E"/>
                </a:solidFill>
                <a:latin typeface="Times New Roman"/>
                <a:cs typeface="Times New Roman"/>
              </a:rPr>
              <a:t>mal_er,</a:t>
            </a:r>
            <a:r>
              <a:rPr dirty="0" sz="1200" spc="455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35">
                <a:solidFill>
                  <a:srgbClr val="657321"/>
                </a:solidFill>
                <a:latin typeface="Times New Roman"/>
                <a:cs typeface="Times New Roman"/>
              </a:rPr>
              <a:t>data</a:t>
            </a:r>
            <a:r>
              <a:rPr dirty="0" sz="1200" spc="450">
                <a:solidFill>
                  <a:srgbClr val="657321"/>
                </a:solidFill>
                <a:latin typeface="Times New Roman"/>
                <a:cs typeface="Times New Roman"/>
              </a:rPr>
              <a:t> </a:t>
            </a:r>
            <a:r>
              <a:rPr dirty="0" sz="1200" spc="60">
                <a:solidFill>
                  <a:srgbClr val="657321"/>
                </a:solidFill>
                <a:latin typeface="Times New Roman"/>
                <a:cs typeface="Times New Roman"/>
              </a:rPr>
              <a:t>=</a:t>
            </a:r>
            <a:r>
              <a:rPr dirty="0" sz="1200" spc="450">
                <a:solidFill>
                  <a:srgbClr val="657321"/>
                </a:solidFill>
                <a:latin typeface="Times New Roman"/>
                <a:cs typeface="Times New Roman"/>
              </a:rPr>
              <a:t> </a:t>
            </a:r>
            <a:r>
              <a:rPr dirty="0" sz="1200" spc="210">
                <a:solidFill>
                  <a:srgbClr val="003B4E"/>
                </a:solidFill>
                <a:latin typeface="Times New Roman"/>
                <a:cs typeface="Times New Roman"/>
              </a:rPr>
              <a:t>_)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610419" y="2049462"/>
            <a:ext cx="2343150" cy="804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135"/>
              </a:spcBef>
              <a:buClr>
                <a:srgbClr val="AAAAAA"/>
              </a:buClr>
              <a:buAutoNum type="arabicPlain"/>
              <a:tabLst>
                <a:tab pos="254635" algn="l"/>
              </a:tabLst>
            </a:pPr>
            <a:r>
              <a:rPr dirty="0" sz="1200" spc="190">
                <a:solidFill>
                  <a:srgbClr val="003B4E"/>
                </a:solidFill>
                <a:latin typeface="Times New Roman"/>
                <a:cs typeface="Times New Roman"/>
              </a:rPr>
              <a:t>sleep_lm2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195">
                <a:solidFill>
                  <a:srgbClr val="003B4E"/>
                </a:solidFill>
                <a:latin typeface="Times New Roman"/>
                <a:cs typeface="Times New Roman"/>
              </a:rPr>
              <a:t>&lt;-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45">
                <a:solidFill>
                  <a:srgbClr val="003B4E"/>
                </a:solidFill>
                <a:latin typeface="Times New Roman"/>
                <a:cs typeface="Times New Roman"/>
              </a:rPr>
              <a:t>sleep_tib</a:t>
            </a:r>
            <a:endParaRPr sz="1200">
              <a:latin typeface="Times New Roman"/>
              <a:cs typeface="Times New Roman"/>
            </a:endParaRPr>
          </a:p>
          <a:p>
            <a:pPr marL="443230" indent="-430530">
              <a:lnSpc>
                <a:spcPct val="100000"/>
              </a:lnSpc>
              <a:spcBef>
                <a:spcPts val="60"/>
              </a:spcBef>
              <a:buClr>
                <a:srgbClr val="AAAAAA"/>
              </a:buClr>
              <a:buAutoNum type="arabicPlain"/>
              <a:tabLst>
                <a:tab pos="443230" algn="l"/>
              </a:tabLst>
            </a:pPr>
            <a:r>
              <a:rPr dirty="0" sz="1200" spc="220">
                <a:solidFill>
                  <a:srgbClr val="4658AB"/>
                </a:solidFill>
                <a:latin typeface="Times New Roman"/>
                <a:cs typeface="Times New Roman"/>
              </a:rPr>
              <a:t>lm</a:t>
            </a:r>
            <a:r>
              <a:rPr dirty="0" sz="1200" spc="220">
                <a:solidFill>
                  <a:srgbClr val="003B4E"/>
                </a:solidFill>
                <a:latin typeface="Times New Roman"/>
                <a:cs typeface="Times New Roman"/>
              </a:rPr>
              <a:t>(sleep</a:t>
            </a:r>
            <a:r>
              <a:rPr dirty="0" sz="1200" spc="459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90">
                <a:solidFill>
                  <a:srgbClr val="5D5D5D"/>
                </a:solidFill>
                <a:latin typeface="Times New Roman"/>
                <a:cs typeface="Times New Roman"/>
              </a:rPr>
              <a:t>~</a:t>
            </a:r>
            <a:r>
              <a:rPr dirty="0" sz="1200" spc="459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1200" spc="175">
                <a:solidFill>
                  <a:srgbClr val="003B4E"/>
                </a:solidFill>
                <a:latin typeface="Times New Roman"/>
                <a:cs typeface="Times New Roman"/>
              </a:rPr>
              <a:t>pos_psy</a:t>
            </a:r>
            <a:r>
              <a:rPr dirty="0" sz="1200" spc="465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5D5D5D"/>
                </a:solidFill>
                <a:latin typeface="Times New Roman"/>
                <a:cs typeface="Times New Roman"/>
              </a:rPr>
              <a:t>+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140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dirty="0" sz="1200" spc="85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4</a:t>
            </a:r>
            <a:r>
              <a:rPr dirty="0" sz="1200">
                <a:solidFill>
                  <a:srgbClr val="AAAAAA"/>
                </a:solidFill>
                <a:latin typeface="Times New Roman"/>
                <a:cs typeface="Times New Roman"/>
              </a:rPr>
              <a:t>	</a:t>
            </a:r>
            <a:r>
              <a:rPr dirty="0" sz="1200" spc="160">
                <a:solidFill>
                  <a:srgbClr val="4658AB"/>
                </a:solidFill>
                <a:latin typeface="Times New Roman"/>
                <a:cs typeface="Times New Roman"/>
              </a:rPr>
              <a:t>summary</a:t>
            </a:r>
            <a:r>
              <a:rPr dirty="0" sz="1200" spc="160">
                <a:solidFill>
                  <a:srgbClr val="003B4E"/>
                </a:solidFill>
                <a:latin typeface="Times New Roman"/>
                <a:cs typeface="Times New Roman"/>
              </a:rPr>
              <a:t>(sleep_lm2)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09599" y="2933693"/>
            <a:ext cx="12192000" cy="3924300"/>
          </a:xfrm>
          <a:custGeom>
            <a:avLst/>
            <a:gdLst/>
            <a:ahLst/>
            <a:cxnLst/>
            <a:rect l="l" t="t" r="r" b="b"/>
            <a:pathLst>
              <a:path w="12192000" h="3924300">
                <a:moveTo>
                  <a:pt x="12191999" y="3924299"/>
                </a:moveTo>
                <a:lnTo>
                  <a:pt x="0" y="392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9242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656431" y="3215264"/>
          <a:ext cx="6459220" cy="109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6730"/>
                <a:gridCol w="943609"/>
                <a:gridCol w="3663315"/>
              </a:tblGrid>
              <a:tr h="454659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200" spc="265">
                          <a:latin typeface="Times New Roman"/>
                          <a:cs typeface="Times New Roman"/>
                        </a:rPr>
                        <a:t>Call: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00" spc="190">
                          <a:latin typeface="Times New Roman"/>
                          <a:cs typeface="Times New Roman"/>
                        </a:rPr>
                        <a:t>lm(formula</a:t>
                      </a:r>
                      <a:r>
                        <a:rPr dirty="0" sz="12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25">
                          <a:latin typeface="Times New Roman"/>
                          <a:cs typeface="Times New Roman"/>
                        </a:rPr>
                        <a:t>sleep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90">
                          <a:latin typeface="Times New Roman"/>
                          <a:cs typeface="Times New Roman"/>
                        </a:rPr>
                        <a:t>~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65">
                          <a:latin typeface="Times New Roman"/>
                          <a:cs typeface="Times New Roman"/>
                        </a:rPr>
                        <a:t>pos_psy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46990">
                        <a:lnSpc>
                          <a:spcPct val="100000"/>
                        </a:lnSpc>
                      </a:pPr>
                      <a:r>
                        <a:rPr dirty="0" sz="1200" spc="6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adapt_er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mal_er,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35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6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2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54">
                          <a:latin typeface="Times New Roman"/>
                          <a:cs typeface="Times New Roman"/>
                        </a:rPr>
                        <a:t>sleep_tib)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75">
                    <a:solidFill>
                      <a:srgbClr val="F5F5F5"/>
                    </a:solidFill>
                  </a:tcPr>
                </a:tc>
              </a:tr>
              <a:tr h="47117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200" spc="229">
                          <a:latin typeface="Times New Roman"/>
                          <a:cs typeface="Times New Roman"/>
                        </a:rPr>
                        <a:t>Residuals: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2920">
                        <a:lnSpc>
                          <a:spcPct val="100000"/>
                        </a:lnSpc>
                        <a:spcBef>
                          <a:spcPts val="60"/>
                        </a:spcBef>
                        <a:tabLst>
                          <a:tab pos="1445895" algn="l"/>
                        </a:tabLst>
                      </a:pPr>
                      <a:r>
                        <a:rPr dirty="0" sz="1200" spc="45">
                          <a:latin typeface="Times New Roman"/>
                          <a:cs typeface="Times New Roman"/>
                        </a:rPr>
                        <a:t>Min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1Q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dirty="0" sz="1200" spc="114">
                          <a:latin typeface="Times New Roman"/>
                          <a:cs typeface="Times New Roman"/>
                        </a:rPr>
                        <a:t>Median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24180">
                        <a:lnSpc>
                          <a:spcPct val="100000"/>
                        </a:lnSpc>
                        <a:spcBef>
                          <a:spcPts val="695"/>
                        </a:spcBef>
                        <a:tabLst>
                          <a:tab pos="1178560" algn="l"/>
                        </a:tabLst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3Q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Max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  <a:tr h="173355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  <a:tabLst>
                          <a:tab pos="974725" algn="l"/>
                        </a:tabLst>
                      </a:pPr>
                      <a:r>
                        <a:rPr dirty="0" sz="1200" spc="15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00">
                          <a:latin typeface="Times New Roman"/>
                          <a:cs typeface="Times New Roman"/>
                        </a:rPr>
                        <a:t>12.2262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15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10">
                          <a:latin typeface="Times New Roman"/>
                          <a:cs typeface="Times New Roman"/>
                        </a:rPr>
                        <a:t>1.5042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ts val="1270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0.3768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270"/>
                        </a:lnSpc>
                        <a:tabLst>
                          <a:tab pos="895350" algn="l"/>
                        </a:tabLst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2.0303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4.7376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25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675481" y="4478337"/>
            <a:ext cx="4552950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250">
                <a:latin typeface="Times New Roman"/>
                <a:cs typeface="Times New Roman"/>
              </a:rPr>
              <a:t>Coefficients:</a:t>
            </a:r>
            <a:endParaRPr sz="1200">
              <a:latin typeface="Times New Roman"/>
              <a:cs typeface="Times New Roman"/>
            </a:endParaRPr>
          </a:p>
          <a:p>
            <a:pPr marL="1144270">
              <a:lnSpc>
                <a:spcPct val="100000"/>
              </a:lnSpc>
              <a:spcBef>
                <a:spcPts val="60"/>
              </a:spcBef>
            </a:pPr>
            <a:r>
              <a:rPr dirty="0" sz="1200" spc="215">
                <a:latin typeface="Times New Roman"/>
                <a:cs typeface="Times New Roman"/>
              </a:rPr>
              <a:t>Estimate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265">
                <a:latin typeface="Times New Roman"/>
                <a:cs typeface="Times New Roman"/>
              </a:rPr>
              <a:t>Std.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Error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405">
                <a:latin typeface="Times New Roman"/>
                <a:cs typeface="Times New Roman"/>
              </a:rPr>
              <a:t>t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215">
                <a:latin typeface="Times New Roman"/>
                <a:cs typeface="Times New Roman"/>
              </a:rPr>
              <a:t>value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305">
                <a:latin typeface="Times New Roman"/>
                <a:cs typeface="Times New Roman"/>
              </a:rPr>
              <a:t>Pr(&gt;|t|)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656431" y="4910713"/>
          <a:ext cx="598741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320"/>
                <a:gridCol w="282575"/>
                <a:gridCol w="801369"/>
                <a:gridCol w="801369"/>
                <a:gridCol w="706755"/>
                <a:gridCol w="848360"/>
                <a:gridCol w="753745"/>
                <a:gridCol w="549910"/>
              </a:tblGrid>
              <a:tr h="173355">
                <a:tc>
                  <a:txBody>
                    <a:bodyPr/>
                    <a:lstStyle/>
                    <a:p>
                      <a:pPr marL="31750">
                        <a:lnSpc>
                          <a:spcPts val="1175"/>
                        </a:lnSpc>
                      </a:pPr>
                      <a:r>
                        <a:rPr dirty="0" sz="1200" spc="270">
                          <a:latin typeface="Times New Roman"/>
                          <a:cs typeface="Times New Roman"/>
                        </a:rPr>
                        <a:t>(Intercept)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ts val="117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8.5671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17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2.0735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75"/>
                        </a:lnSpc>
                      </a:pPr>
                      <a:r>
                        <a:rPr dirty="0" sz="1200" spc="185">
                          <a:latin typeface="Times New Roman"/>
                          <a:cs typeface="Times New Roman"/>
                        </a:rPr>
                        <a:t>4.132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175"/>
                        </a:lnSpc>
                      </a:pPr>
                      <a:r>
                        <a:rPr dirty="0" sz="1200" spc="200">
                          <a:latin typeface="Times New Roman"/>
                          <a:cs typeface="Times New Roman"/>
                        </a:rPr>
                        <a:t>4.57e-</a:t>
                      </a:r>
                      <a:r>
                        <a:rPr dirty="0" sz="1200" spc="204">
                          <a:latin typeface="Times New Roman"/>
                          <a:cs typeface="Times New Roman"/>
                        </a:rPr>
                        <a:t>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175"/>
                        </a:lnSpc>
                      </a:pP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5">
                <a:tc>
                  <a:txBody>
                    <a:bodyPr/>
                    <a:lstStyle/>
                    <a:p>
                      <a:pPr marL="31750">
                        <a:lnSpc>
                          <a:spcPts val="1305"/>
                        </a:lnSpc>
                      </a:pPr>
                      <a:r>
                        <a:rPr dirty="0" sz="1200" spc="165">
                          <a:latin typeface="Times New Roman"/>
                          <a:cs typeface="Times New Roman"/>
                        </a:rPr>
                        <a:t>pos_psy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8595">
                        <a:lnSpc>
                          <a:spcPts val="130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2.1531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30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0.4154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185">
                          <a:latin typeface="Times New Roman"/>
                          <a:cs typeface="Times New Roman"/>
                        </a:rPr>
                        <a:t>5.183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200">
                          <a:latin typeface="Times New Roman"/>
                          <a:cs typeface="Times New Roman"/>
                        </a:rPr>
                        <a:t>3.82e-</a:t>
                      </a:r>
                      <a:r>
                        <a:rPr dirty="0" sz="1200" spc="204">
                          <a:latin typeface="Times New Roman"/>
                          <a:cs typeface="Times New Roman"/>
                        </a:rPr>
                        <a:t>07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305"/>
                        </a:lnSpc>
                      </a:pP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***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420">
                <a:tc>
                  <a:txBody>
                    <a:bodyPr/>
                    <a:lstStyle/>
                    <a:p>
                      <a:pPr marL="31750">
                        <a:lnSpc>
                          <a:spcPts val="1305"/>
                        </a:lnSpc>
                      </a:pPr>
                      <a:r>
                        <a:rPr dirty="0" sz="1200" spc="210">
                          <a:latin typeface="Times New Roman"/>
                          <a:cs typeface="Times New Roman"/>
                        </a:rPr>
                        <a:t>adapt_er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1305"/>
                        </a:lnSpc>
                      </a:pPr>
                      <a:r>
                        <a:rPr dirty="0" sz="1200" spc="15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10">
                          <a:latin typeface="Times New Roman"/>
                          <a:cs typeface="Times New Roman"/>
                        </a:rPr>
                        <a:t>0.5004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30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0.3316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1.509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30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0.13229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5420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mal_er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980">
                        <a:lnSpc>
                          <a:spcPts val="1265"/>
                        </a:lnSpc>
                      </a:pPr>
                      <a:r>
                        <a:rPr dirty="0" sz="1200" spc="155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10">
                          <a:latin typeface="Times New Roman"/>
                          <a:cs typeface="Times New Roman"/>
                        </a:rPr>
                        <a:t>0.9886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6360">
                        <a:lnSpc>
                          <a:spcPts val="1265"/>
                        </a:lnSpc>
                      </a:pPr>
                      <a:r>
                        <a:rPr dirty="0" sz="1200" spc="180">
                          <a:latin typeface="Times New Roman"/>
                          <a:cs typeface="Times New Roman"/>
                        </a:rPr>
                        <a:t>0.3690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26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1200" spc="220">
                          <a:latin typeface="Times New Roman"/>
                          <a:cs typeface="Times New Roman"/>
                        </a:rPr>
                        <a:t>2.679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265"/>
                        </a:lnSpc>
                      </a:pPr>
                      <a:r>
                        <a:rPr dirty="0" sz="1200" spc="170">
                          <a:latin typeface="Times New Roman"/>
                          <a:cs typeface="Times New Roman"/>
                        </a:rPr>
                        <a:t>0.00776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265"/>
                        </a:lnSpc>
                      </a:pPr>
                      <a:r>
                        <a:rPr dirty="0" sz="1200" spc="110">
                          <a:latin typeface="Times New Roman"/>
                          <a:cs typeface="Times New Roman"/>
                        </a:rPr>
                        <a:t>**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73355">
                <a:tc>
                  <a:txBody>
                    <a:bodyPr/>
                    <a:lstStyle/>
                    <a:p>
                      <a:pPr marL="31750">
                        <a:lnSpc>
                          <a:spcPts val="1270"/>
                        </a:lnSpc>
                      </a:pPr>
                      <a:r>
                        <a:rPr dirty="0" sz="1200" spc="335">
                          <a:latin typeface="Times New Roman"/>
                          <a:cs typeface="Times New Roman"/>
                        </a:rPr>
                        <a:t>--</a:t>
                      </a:r>
                      <a:r>
                        <a:rPr dirty="0" sz="1200" spc="285">
                          <a:latin typeface="Times New Roman"/>
                          <a:cs typeface="Times New Roman"/>
                        </a:rPr>
                        <a:t>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986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400"/>
                        </a:lnSpc>
                      </a:pPr>
                      <a:r>
                        <a:rPr dirty="0" sz="1200" spc="275">
                          <a:latin typeface="Times New Roman"/>
                          <a:cs typeface="Times New Roman"/>
                        </a:rPr>
                        <a:t>Signif.</a:t>
                      </a:r>
                      <a:r>
                        <a:rPr dirty="0" sz="1200" spc="4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15">
                          <a:latin typeface="Times New Roman"/>
                          <a:cs typeface="Times New Roman"/>
                        </a:rPr>
                        <a:t>codes: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1400"/>
                        </a:lnSpc>
                      </a:pPr>
                      <a:r>
                        <a:rPr dirty="0" sz="1200" spc="135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80">
                          <a:latin typeface="Times New Roman"/>
                          <a:cs typeface="Times New Roman"/>
                        </a:rPr>
                        <a:t>'***'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1400"/>
                        </a:lnSpc>
                      </a:pP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0.001</a:t>
                      </a:r>
                      <a:r>
                        <a:rPr dirty="0" sz="1200" spc="4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330">
                          <a:latin typeface="Times New Roman"/>
                          <a:cs typeface="Times New Roman"/>
                        </a:rPr>
                        <a:t>'**'</a:t>
                      </a:r>
                      <a:r>
                        <a:rPr dirty="0" sz="1200" spc="4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ts val="1400"/>
                        </a:lnSpc>
                      </a:pPr>
                      <a:r>
                        <a:rPr dirty="0" sz="1200" spc="395">
                          <a:latin typeface="Times New Roman"/>
                          <a:cs typeface="Times New Roman"/>
                        </a:rPr>
                        <a:t>'*'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195">
                          <a:latin typeface="Times New Roman"/>
                          <a:cs typeface="Times New Roman"/>
                        </a:rPr>
                        <a:t>0.05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400"/>
                        </a:lnSpc>
                      </a:pPr>
                      <a:r>
                        <a:rPr dirty="0" sz="1200" spc="495">
                          <a:latin typeface="Times New Roman"/>
                          <a:cs typeface="Times New Roman"/>
                        </a:rPr>
                        <a:t>'.'</a:t>
                      </a:r>
                      <a:r>
                        <a:rPr dirty="0" sz="1200" spc="4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215">
                          <a:latin typeface="Times New Roman"/>
                          <a:cs typeface="Times New Roman"/>
                        </a:rPr>
                        <a:t>0.1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1400"/>
                        </a:lnSpc>
                      </a:pPr>
                      <a:r>
                        <a:rPr dirty="0" sz="1200" spc="525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525">
                          <a:latin typeface="Times New Roman"/>
                          <a:cs typeface="Times New Roman"/>
                        </a:rPr>
                        <a:t>'</a:t>
                      </a:r>
                      <a:r>
                        <a:rPr dirty="0" sz="1200" spc="4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85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sp>
        <p:nvSpPr>
          <p:cNvPr id="14" name="object 14" descr=""/>
          <p:cNvSpPr txBox="1"/>
          <p:nvPr/>
        </p:nvSpPr>
        <p:spPr>
          <a:xfrm>
            <a:off x="675481" y="6183312"/>
            <a:ext cx="5589905" cy="58547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90"/>
              </a:spcBef>
              <a:tabLst>
                <a:tab pos="1992630" algn="l"/>
                <a:tab pos="3030220" algn="l"/>
                <a:tab pos="5010785" algn="l"/>
              </a:tabLst>
            </a:pPr>
            <a:r>
              <a:rPr dirty="0" sz="1200" spc="215">
                <a:latin typeface="Times New Roman"/>
                <a:cs typeface="Times New Roman"/>
              </a:rPr>
              <a:t>Residual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29">
                <a:latin typeface="Times New Roman"/>
                <a:cs typeface="Times New Roman"/>
              </a:rPr>
              <a:t>standard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95">
                <a:latin typeface="Times New Roman"/>
                <a:cs typeface="Times New Roman"/>
              </a:rPr>
              <a:t>error: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2.823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on</a:t>
            </a:r>
            <a:r>
              <a:rPr dirty="0" sz="1200" spc="459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329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10">
                <a:latin typeface="Times New Roman"/>
                <a:cs typeface="Times New Roman"/>
              </a:rPr>
              <a:t>degrees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35">
                <a:latin typeface="Times New Roman"/>
                <a:cs typeface="Times New Roman"/>
              </a:rPr>
              <a:t>of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160">
                <a:latin typeface="Times New Roman"/>
                <a:cs typeface="Times New Roman"/>
              </a:rPr>
              <a:t>freedom </a:t>
            </a:r>
            <a:r>
              <a:rPr dirty="0" sz="1200" spc="220">
                <a:latin typeface="Times New Roman"/>
                <a:cs typeface="Times New Roman"/>
              </a:rPr>
              <a:t>Multiple</a:t>
            </a:r>
            <a:r>
              <a:rPr dirty="0" sz="1200" spc="455">
                <a:latin typeface="Times New Roman"/>
                <a:cs typeface="Times New Roman"/>
              </a:rPr>
              <a:t> </a:t>
            </a:r>
            <a:r>
              <a:rPr dirty="0" sz="1200" spc="245">
                <a:latin typeface="Times New Roman"/>
                <a:cs typeface="Times New Roman"/>
              </a:rPr>
              <a:t>R-</a:t>
            </a:r>
            <a:r>
              <a:rPr dirty="0" sz="1200" spc="195">
                <a:latin typeface="Times New Roman"/>
                <a:cs typeface="Times New Roman"/>
              </a:rPr>
              <a:t>squared: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15">
                <a:latin typeface="Times New Roman"/>
                <a:cs typeface="Times New Roman"/>
              </a:rPr>
              <a:t>0.1621,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00">
                <a:latin typeface="Times New Roman"/>
                <a:cs typeface="Times New Roman"/>
              </a:rPr>
              <a:t>Adjusted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245">
                <a:latin typeface="Times New Roman"/>
                <a:cs typeface="Times New Roman"/>
              </a:rPr>
              <a:t>R-</a:t>
            </a:r>
            <a:r>
              <a:rPr dirty="0" sz="1200" spc="195">
                <a:latin typeface="Times New Roman"/>
                <a:cs typeface="Times New Roman"/>
              </a:rPr>
              <a:t>squared: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180">
                <a:latin typeface="Times New Roman"/>
                <a:cs typeface="Times New Roman"/>
              </a:rPr>
              <a:t>0.1545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3502025" algn="l"/>
              </a:tabLst>
            </a:pPr>
            <a:r>
              <a:rPr dirty="0" sz="1200" spc="204">
                <a:latin typeface="Times New Roman"/>
                <a:cs typeface="Times New Roman"/>
              </a:rPr>
              <a:t>F-</a:t>
            </a:r>
            <a:r>
              <a:rPr dirty="0" sz="1200" spc="340">
                <a:latin typeface="Times New Roman"/>
                <a:cs typeface="Times New Roman"/>
              </a:rPr>
              <a:t>statistic: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21.22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on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3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60">
                <a:latin typeface="Times New Roman"/>
                <a:cs typeface="Times New Roman"/>
              </a:rPr>
              <a:t>and</a:t>
            </a:r>
            <a:r>
              <a:rPr dirty="0" sz="1200" spc="445">
                <a:latin typeface="Times New Roman"/>
                <a:cs typeface="Times New Roman"/>
              </a:rPr>
              <a:t> </a:t>
            </a:r>
            <a:r>
              <a:rPr dirty="0" sz="1200" spc="135">
                <a:latin typeface="Times New Roman"/>
                <a:cs typeface="Times New Roman"/>
              </a:rPr>
              <a:t>329</a:t>
            </a:r>
            <a:r>
              <a:rPr dirty="0" sz="1200" spc="450">
                <a:latin typeface="Times New Roman"/>
                <a:cs typeface="Times New Roman"/>
              </a:rPr>
              <a:t> </a:t>
            </a:r>
            <a:r>
              <a:rPr dirty="0" sz="1200" spc="100">
                <a:latin typeface="Times New Roman"/>
                <a:cs typeface="Times New Roman"/>
              </a:rPr>
              <a:t>DF,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250">
                <a:latin typeface="Times New Roman"/>
                <a:cs typeface="Times New Roman"/>
              </a:rPr>
              <a:t>p-</a:t>
            </a:r>
            <a:r>
              <a:rPr dirty="0" sz="1200" spc="245">
                <a:latin typeface="Times New Roman"/>
                <a:cs typeface="Times New Roman"/>
              </a:rPr>
              <a:t>value:</a:t>
            </a:r>
            <a:r>
              <a:rPr dirty="0" sz="1200" spc="490">
                <a:latin typeface="Times New Roman"/>
                <a:cs typeface="Times New Roman"/>
              </a:rPr>
              <a:t> </a:t>
            </a:r>
            <a:r>
              <a:rPr dirty="0" sz="1200" spc="195">
                <a:latin typeface="Times New Roman"/>
                <a:cs typeface="Times New Roman"/>
              </a:rPr>
              <a:t>1.371e-</a:t>
            </a:r>
            <a:r>
              <a:rPr dirty="0" sz="1200" spc="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2019293"/>
            <a:ext cx="12192000" cy="323850"/>
            <a:chOff x="609599" y="2019293"/>
            <a:chExt cx="12192000" cy="323850"/>
          </a:xfrm>
        </p:grpSpPr>
        <p:sp>
          <p:nvSpPr>
            <p:cNvPr id="3" name="object 3" descr=""/>
            <p:cNvSpPr/>
            <p:nvPr/>
          </p:nvSpPr>
          <p:spPr>
            <a:xfrm>
              <a:off x="614362" y="2024055"/>
              <a:ext cx="12182475" cy="314325"/>
            </a:xfrm>
            <a:custGeom>
              <a:avLst/>
              <a:gdLst/>
              <a:ahLst/>
              <a:cxnLst/>
              <a:rect l="l" t="t" r="r" b="b"/>
              <a:pathLst>
                <a:path w="12182475" h="314325">
                  <a:moveTo>
                    <a:pt x="12153556" y="314305"/>
                  </a:moveTo>
                  <a:lnTo>
                    <a:pt x="28916" y="314305"/>
                  </a:lnTo>
                  <a:lnTo>
                    <a:pt x="24664" y="313467"/>
                  </a:lnTo>
                  <a:lnTo>
                    <a:pt x="0" y="285397"/>
                  </a:lnTo>
                  <a:lnTo>
                    <a:pt x="0" y="280987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285397"/>
                  </a:lnTo>
                  <a:lnTo>
                    <a:pt x="12157809" y="313467"/>
                  </a:lnTo>
                  <a:lnTo>
                    <a:pt x="12153556" y="31430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4362" y="2024055"/>
              <a:ext cx="12182475" cy="314325"/>
            </a:xfrm>
            <a:custGeom>
              <a:avLst/>
              <a:gdLst/>
              <a:ahLst/>
              <a:cxnLst/>
              <a:rect l="l" t="t" r="r" b="b"/>
              <a:pathLst>
                <a:path w="12182475" h="314325">
                  <a:moveTo>
                    <a:pt x="0" y="280987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50"/>
                  </a:lnTo>
                  <a:lnTo>
                    <a:pt x="2537" y="20554"/>
                  </a:lnTo>
                  <a:lnTo>
                    <a:pt x="4229" y="16468"/>
                  </a:lnTo>
                  <a:lnTo>
                    <a:pt x="6638" y="12858"/>
                  </a:lnTo>
                  <a:lnTo>
                    <a:pt x="9764" y="9744"/>
                  </a:lnTo>
                  <a:lnTo>
                    <a:pt x="12890" y="6619"/>
                  </a:lnTo>
                  <a:lnTo>
                    <a:pt x="16495" y="4200"/>
                  </a:lnTo>
                  <a:lnTo>
                    <a:pt x="20579" y="2514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14"/>
                  </a:lnTo>
                  <a:lnTo>
                    <a:pt x="12165978" y="4200"/>
                  </a:lnTo>
                  <a:lnTo>
                    <a:pt x="12169583" y="6619"/>
                  </a:lnTo>
                  <a:lnTo>
                    <a:pt x="12172709" y="9744"/>
                  </a:lnTo>
                  <a:lnTo>
                    <a:pt x="12175834" y="12858"/>
                  </a:lnTo>
                  <a:lnTo>
                    <a:pt x="12182474" y="33337"/>
                  </a:lnTo>
                  <a:lnTo>
                    <a:pt x="12182474" y="280987"/>
                  </a:lnTo>
                  <a:lnTo>
                    <a:pt x="12161894" y="311772"/>
                  </a:lnTo>
                  <a:lnTo>
                    <a:pt x="12157809" y="313467"/>
                  </a:lnTo>
                  <a:lnTo>
                    <a:pt x="12153556" y="314305"/>
                  </a:lnTo>
                  <a:lnTo>
                    <a:pt x="12149136" y="314324"/>
                  </a:lnTo>
                  <a:lnTo>
                    <a:pt x="33337" y="314324"/>
                  </a:lnTo>
                  <a:lnTo>
                    <a:pt x="28916" y="314305"/>
                  </a:lnTo>
                  <a:lnTo>
                    <a:pt x="24664" y="313467"/>
                  </a:lnTo>
                  <a:lnTo>
                    <a:pt x="20579" y="311772"/>
                  </a:lnTo>
                  <a:lnTo>
                    <a:pt x="16495" y="310086"/>
                  </a:lnTo>
                  <a:lnTo>
                    <a:pt x="0" y="285397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09599" y="2413539"/>
          <a:ext cx="12355830" cy="837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/>
                <a:gridCol w="1932939"/>
                <a:gridCol w="1502410"/>
                <a:gridCol w="1502410"/>
                <a:gridCol w="1186815"/>
                <a:gridCol w="548640"/>
                <a:gridCol w="1597025"/>
                <a:gridCol w="1501775"/>
                <a:gridCol w="836929"/>
              </a:tblGrid>
              <a:tr h="419734"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r.squared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adj.r.squared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sigma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statistic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p.value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df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logLik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AIC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0.1374355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0.1348296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2.855112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52.73944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>
                          <a:latin typeface="Arial"/>
                          <a:cs typeface="Arial"/>
                        </a:rPr>
                        <a:t>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>
                          <a:latin typeface="Arial"/>
                          <a:cs typeface="Arial"/>
                        </a:rPr>
                        <a:t>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-820.8574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1647.715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30">
                          <a:latin typeface="Arial"/>
                          <a:cs typeface="Arial"/>
                        </a:rPr>
                        <a:t>1659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609599" y="3981443"/>
            <a:ext cx="12192000" cy="333375"/>
            <a:chOff x="609599" y="3981443"/>
            <a:chExt cx="12192000" cy="333375"/>
          </a:xfrm>
        </p:grpSpPr>
        <p:sp>
          <p:nvSpPr>
            <p:cNvPr id="7" name="object 7" descr=""/>
            <p:cNvSpPr/>
            <p:nvPr/>
          </p:nvSpPr>
          <p:spPr>
            <a:xfrm>
              <a:off x="614362" y="3986205"/>
              <a:ext cx="12182475" cy="323850"/>
            </a:xfrm>
            <a:custGeom>
              <a:avLst/>
              <a:gdLst/>
              <a:ahLst/>
              <a:cxnLst/>
              <a:rect l="l" t="t" r="r" b="b"/>
              <a:pathLst>
                <a:path w="12182475" h="323850">
                  <a:moveTo>
                    <a:pt x="12153556" y="323830"/>
                  </a:moveTo>
                  <a:lnTo>
                    <a:pt x="28916" y="323830"/>
                  </a:lnTo>
                  <a:lnTo>
                    <a:pt x="24664" y="322992"/>
                  </a:lnTo>
                  <a:lnTo>
                    <a:pt x="0" y="294922"/>
                  </a:lnTo>
                  <a:lnTo>
                    <a:pt x="0" y="290512"/>
                  </a:lnTo>
                  <a:lnTo>
                    <a:pt x="0" y="28908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908"/>
                  </a:lnTo>
                  <a:lnTo>
                    <a:pt x="12182472" y="294922"/>
                  </a:lnTo>
                  <a:lnTo>
                    <a:pt x="12157809" y="322992"/>
                  </a:lnTo>
                  <a:lnTo>
                    <a:pt x="12153556" y="323830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4362" y="3986205"/>
              <a:ext cx="12182475" cy="323850"/>
            </a:xfrm>
            <a:custGeom>
              <a:avLst/>
              <a:gdLst/>
              <a:ahLst/>
              <a:cxnLst/>
              <a:rect l="l" t="t" r="r" b="b"/>
              <a:pathLst>
                <a:path w="12182475" h="323850">
                  <a:moveTo>
                    <a:pt x="0" y="290512"/>
                  </a:moveTo>
                  <a:lnTo>
                    <a:pt x="0" y="33337"/>
                  </a:lnTo>
                  <a:lnTo>
                    <a:pt x="0" y="28908"/>
                  </a:lnTo>
                  <a:lnTo>
                    <a:pt x="845" y="24650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82474" y="33337"/>
                  </a:lnTo>
                  <a:lnTo>
                    <a:pt x="12182474" y="290512"/>
                  </a:lnTo>
                  <a:lnTo>
                    <a:pt x="12161894" y="321297"/>
                  </a:lnTo>
                  <a:lnTo>
                    <a:pt x="12157809" y="322992"/>
                  </a:lnTo>
                  <a:lnTo>
                    <a:pt x="12153556" y="323830"/>
                  </a:lnTo>
                  <a:lnTo>
                    <a:pt x="12149136" y="323849"/>
                  </a:lnTo>
                  <a:lnTo>
                    <a:pt x="33337" y="323849"/>
                  </a:lnTo>
                  <a:lnTo>
                    <a:pt x="28916" y="323830"/>
                  </a:lnTo>
                  <a:lnTo>
                    <a:pt x="24664" y="322992"/>
                  </a:lnTo>
                  <a:lnTo>
                    <a:pt x="20579" y="321297"/>
                  </a:lnTo>
                  <a:lnTo>
                    <a:pt x="16495" y="319611"/>
                  </a:lnTo>
                  <a:lnTo>
                    <a:pt x="0" y="294922"/>
                  </a:lnTo>
                  <a:lnTo>
                    <a:pt x="0" y="290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19112" y="3990975"/>
              <a:ext cx="12172950" cy="314325"/>
            </a:xfrm>
            <a:custGeom>
              <a:avLst/>
              <a:gdLst/>
              <a:ahLst/>
              <a:cxnLst/>
              <a:rect l="l" t="t" r="r" b="b"/>
              <a:pathLst>
                <a:path w="12172950" h="314325">
                  <a:moveTo>
                    <a:pt x="12172950" y="20675"/>
                  </a:moveTo>
                  <a:lnTo>
                    <a:pt x="12170169" y="13944"/>
                  </a:lnTo>
                  <a:lnTo>
                    <a:pt x="12159005" y="2781"/>
                  </a:lnTo>
                  <a:lnTo>
                    <a:pt x="12152300" y="0"/>
                  </a:lnTo>
                  <a:lnTo>
                    <a:pt x="20662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293636"/>
                  </a:lnTo>
                  <a:lnTo>
                    <a:pt x="2794" y="300367"/>
                  </a:lnTo>
                  <a:lnTo>
                    <a:pt x="13957" y="311531"/>
                  </a:lnTo>
                  <a:lnTo>
                    <a:pt x="20688" y="314312"/>
                  </a:lnTo>
                  <a:lnTo>
                    <a:pt x="12152274" y="314312"/>
                  </a:lnTo>
                  <a:lnTo>
                    <a:pt x="12159005" y="311531"/>
                  </a:lnTo>
                  <a:lnTo>
                    <a:pt x="12170169" y="300367"/>
                  </a:lnTo>
                  <a:lnTo>
                    <a:pt x="12172950" y="293636"/>
                  </a:lnTo>
                  <a:lnTo>
                    <a:pt x="12172950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609599" y="4385214"/>
          <a:ext cx="12355830" cy="8375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8145"/>
                <a:gridCol w="1932939"/>
                <a:gridCol w="1502410"/>
                <a:gridCol w="1502410"/>
                <a:gridCol w="1186815"/>
                <a:gridCol w="548640"/>
                <a:gridCol w="1597025"/>
                <a:gridCol w="1501775"/>
                <a:gridCol w="836929"/>
              </a:tblGrid>
              <a:tr h="419734"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r.squared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adj.r.squared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sigma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statistic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p.value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df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logLik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AIC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0.1621142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0.1544739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2.822512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21.21831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>
                          <a:latin typeface="Arial"/>
                          <a:cs typeface="Arial"/>
                        </a:rPr>
                        <a:t>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>
                          <a:latin typeface="Arial"/>
                          <a:cs typeface="Arial"/>
                        </a:rPr>
                        <a:t>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-816.0243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1642.049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30">
                          <a:latin typeface="Arial"/>
                          <a:cs typeface="Arial"/>
                        </a:rPr>
                        <a:t>1661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429831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584199" y="785375"/>
            <a:ext cx="5306060" cy="108521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445"/>
              </a:spcBef>
            </a:pP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Step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003B49"/>
                </a:solidFill>
                <a:latin typeface="Arial"/>
                <a:cs typeface="Arial"/>
              </a:rPr>
              <a:t>2a: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30" b="1">
                <a:solidFill>
                  <a:srgbClr val="003B49"/>
                </a:solidFill>
                <a:latin typeface="Arial"/>
                <a:cs typeface="Arial"/>
              </a:rPr>
              <a:t>Get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dirty="0" sz="2250" spc="-18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03B49"/>
                </a:solidFill>
                <a:latin typeface="Times New Roman"/>
                <a:cs typeface="Times New Roman"/>
              </a:rPr>
              <a:t>R</a:t>
            </a:r>
            <a:r>
              <a:rPr dirty="0" baseline="29239" sz="2850">
                <a:solidFill>
                  <a:srgbClr val="003B49"/>
                </a:solidFill>
                <a:latin typeface="Times New Roman"/>
                <a:cs typeface="Times New Roman"/>
              </a:rPr>
              <a:t>2</a:t>
            </a:r>
            <a:r>
              <a:rPr dirty="0" baseline="29239" sz="2850" spc="209">
                <a:solidFill>
                  <a:srgbClr val="003B49"/>
                </a:solidFill>
                <a:latin typeface="Times New Roman"/>
                <a:cs typeface="Times New Roman"/>
              </a:rPr>
              <a:t> </a:t>
            </a:r>
            <a:r>
              <a:rPr dirty="0" sz="2250" spc="-105" b="1">
                <a:solidFill>
                  <a:srgbClr val="003B49"/>
                </a:solidFill>
                <a:latin typeface="Arial"/>
                <a:cs typeface="Arial"/>
              </a:rPr>
              <a:t>values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for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003B49"/>
                </a:solidFill>
                <a:latin typeface="Arial"/>
                <a:cs typeface="Arial"/>
              </a:rPr>
              <a:t>each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003B49"/>
                </a:solidFill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115"/>
              </a:spcBef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6899" y="3463925"/>
            <a:ext cx="103060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19112" y="2028824"/>
            <a:ext cx="12172950" cy="304800"/>
          </a:xfrm>
          <a:custGeom>
            <a:avLst/>
            <a:gdLst/>
            <a:ahLst/>
            <a:cxnLst/>
            <a:rect l="l" t="t" r="r" b="b"/>
            <a:pathLst>
              <a:path w="12172950" h="304800">
                <a:moveTo>
                  <a:pt x="12172950" y="20675"/>
                </a:moveTo>
                <a:lnTo>
                  <a:pt x="12170169" y="13944"/>
                </a:lnTo>
                <a:lnTo>
                  <a:pt x="12159005" y="2781"/>
                </a:lnTo>
                <a:lnTo>
                  <a:pt x="12152300" y="0"/>
                </a:lnTo>
                <a:lnTo>
                  <a:pt x="20662" y="0"/>
                </a:lnTo>
                <a:lnTo>
                  <a:pt x="13957" y="2781"/>
                </a:lnTo>
                <a:lnTo>
                  <a:pt x="2794" y="13944"/>
                </a:lnTo>
                <a:lnTo>
                  <a:pt x="0" y="20675"/>
                </a:lnTo>
                <a:lnTo>
                  <a:pt x="0" y="284111"/>
                </a:lnTo>
                <a:lnTo>
                  <a:pt x="2794" y="290842"/>
                </a:lnTo>
                <a:lnTo>
                  <a:pt x="13957" y="302006"/>
                </a:lnTo>
                <a:lnTo>
                  <a:pt x="20688" y="304787"/>
                </a:lnTo>
                <a:lnTo>
                  <a:pt x="12152274" y="304787"/>
                </a:lnTo>
                <a:lnTo>
                  <a:pt x="12159005" y="302006"/>
                </a:lnTo>
                <a:lnTo>
                  <a:pt x="12170169" y="290842"/>
                </a:lnTo>
                <a:lnTo>
                  <a:pt x="12172950" y="284111"/>
                </a:lnTo>
                <a:lnTo>
                  <a:pt x="12172950" y="20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10419" y="2058987"/>
            <a:ext cx="25317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dirty="0" sz="1200" spc="85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1</a:t>
            </a:r>
            <a:r>
              <a:rPr dirty="0" sz="1200">
                <a:solidFill>
                  <a:srgbClr val="AAAAAA"/>
                </a:solidFill>
                <a:latin typeface="Times New Roman"/>
                <a:cs typeface="Times New Roman"/>
              </a:rPr>
              <a:t>	</a:t>
            </a:r>
            <a:r>
              <a:rPr dirty="0" sz="1200" spc="200">
                <a:solidFill>
                  <a:srgbClr val="003B4E"/>
                </a:solidFill>
                <a:latin typeface="Times New Roman"/>
                <a:cs typeface="Times New Roman"/>
              </a:rPr>
              <a:t>broom</a:t>
            </a:r>
            <a:r>
              <a:rPr dirty="0" sz="1200" spc="200">
                <a:solidFill>
                  <a:srgbClr val="5D5D5D"/>
                </a:solidFill>
                <a:latin typeface="Times New Roman"/>
                <a:cs typeface="Times New Roman"/>
              </a:rPr>
              <a:t>::</a:t>
            </a:r>
            <a:r>
              <a:rPr dirty="0" sz="1200" spc="200">
                <a:solidFill>
                  <a:srgbClr val="4658AB"/>
                </a:solidFill>
                <a:latin typeface="Times New Roman"/>
                <a:cs typeface="Times New Roman"/>
              </a:rPr>
              <a:t>glance</a:t>
            </a:r>
            <a:r>
              <a:rPr dirty="0" sz="1200" spc="200">
                <a:solidFill>
                  <a:srgbClr val="003B4E"/>
                </a:solidFill>
                <a:latin typeface="Times New Roman"/>
                <a:cs typeface="Times New Roman"/>
              </a:rPr>
              <a:t>(sleep_lm1)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26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610419" y="4021137"/>
            <a:ext cx="2531745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54635" algn="l"/>
              </a:tabLst>
            </a:pPr>
            <a:r>
              <a:rPr dirty="0" sz="1200" spc="85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1</a:t>
            </a:r>
            <a:r>
              <a:rPr dirty="0" sz="1200">
                <a:solidFill>
                  <a:srgbClr val="AAAAAA"/>
                </a:solidFill>
                <a:latin typeface="Times New Roman"/>
                <a:cs typeface="Times New Roman"/>
              </a:rPr>
              <a:t>	</a:t>
            </a:r>
            <a:r>
              <a:rPr dirty="0" sz="1200" spc="200">
                <a:solidFill>
                  <a:srgbClr val="003B4E"/>
                </a:solidFill>
                <a:latin typeface="Times New Roman"/>
                <a:cs typeface="Times New Roman"/>
              </a:rPr>
              <a:t>broom</a:t>
            </a:r>
            <a:r>
              <a:rPr dirty="0" sz="1200" spc="200">
                <a:solidFill>
                  <a:srgbClr val="5D5D5D"/>
                </a:solidFill>
                <a:latin typeface="Times New Roman"/>
                <a:cs typeface="Times New Roman"/>
              </a:rPr>
              <a:t>::</a:t>
            </a:r>
            <a:r>
              <a:rPr dirty="0" sz="1200" spc="200">
                <a:solidFill>
                  <a:srgbClr val="4658AB"/>
                </a:solidFill>
                <a:latin typeface="Times New Roman"/>
                <a:cs typeface="Times New Roman"/>
              </a:rPr>
              <a:t>glance</a:t>
            </a:r>
            <a:r>
              <a:rPr dirty="0" sz="1200" spc="200">
                <a:solidFill>
                  <a:srgbClr val="003B4E"/>
                </a:solidFill>
                <a:latin typeface="Times New Roman"/>
                <a:cs typeface="Times New Roman"/>
              </a:rPr>
              <a:t>(sleep_lm2)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4199" y="952925"/>
            <a:ext cx="6676390" cy="4337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25"/>
              </a:spcBef>
            </a:pP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Step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75" b="1">
                <a:solidFill>
                  <a:srgbClr val="003B49"/>
                </a:solidFill>
                <a:latin typeface="Arial"/>
                <a:cs typeface="Arial"/>
              </a:rPr>
              <a:t>2b:</a:t>
            </a:r>
            <a:r>
              <a:rPr dirty="0" sz="2250" spc="-18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003B49"/>
                </a:solidFill>
                <a:latin typeface="Arial"/>
                <a:cs typeface="Arial"/>
              </a:rPr>
              <a:t>Calculate</a:t>
            </a:r>
            <a:r>
              <a:rPr dirty="0" sz="2250" spc="-18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650" spc="-70">
                <a:solidFill>
                  <a:srgbClr val="003B49"/>
                </a:solidFill>
                <a:latin typeface="Times New Roman"/>
                <a:cs typeface="Times New Roman"/>
              </a:rPr>
              <a:t>R</a:t>
            </a:r>
            <a:r>
              <a:rPr dirty="0" baseline="29239" sz="2850" spc="-104">
                <a:solidFill>
                  <a:srgbClr val="003B49"/>
                </a:solidFill>
                <a:latin typeface="Times New Roman"/>
                <a:cs typeface="Times New Roman"/>
              </a:rPr>
              <a:t>2</a:t>
            </a:r>
            <a:r>
              <a:rPr dirty="0" baseline="29239" sz="2850" spc="-442">
                <a:solidFill>
                  <a:srgbClr val="003B49"/>
                </a:solidFill>
                <a:latin typeface="Times New Roman"/>
                <a:cs typeface="Times New Roman"/>
              </a:rPr>
              <a:t> </a:t>
            </a:r>
            <a:r>
              <a:rPr dirty="0" sz="2650" spc="220">
                <a:solidFill>
                  <a:srgbClr val="003B49"/>
                </a:solidFill>
                <a:latin typeface="Times New Roman"/>
                <a:cs typeface="Times New Roman"/>
              </a:rPr>
              <a:t>Δ</a:t>
            </a:r>
            <a:r>
              <a:rPr dirty="0" sz="2650" spc="-204">
                <a:solidFill>
                  <a:srgbClr val="003B49"/>
                </a:solidFill>
                <a:latin typeface="Times New Roman"/>
                <a:cs typeface="Times New Roman"/>
              </a:rPr>
              <a:t> </a:t>
            </a:r>
            <a:r>
              <a:rPr dirty="0" sz="2250" spc="-70" b="1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r>
              <a:rPr dirty="0" sz="2250" spc="-1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40" b="1">
                <a:solidFill>
                  <a:srgbClr val="003B49"/>
                </a:solidFill>
                <a:latin typeface="Arial"/>
                <a:cs typeface="Arial"/>
              </a:rPr>
              <a:t>from</a:t>
            </a:r>
            <a:r>
              <a:rPr dirty="0" sz="2250" spc="-18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dirty="0" sz="2250" spc="-18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650">
                <a:solidFill>
                  <a:srgbClr val="003B49"/>
                </a:solidFill>
                <a:latin typeface="Times New Roman"/>
                <a:cs typeface="Times New Roman"/>
              </a:rPr>
              <a:t>R</a:t>
            </a:r>
            <a:r>
              <a:rPr dirty="0" baseline="29239" sz="2850">
                <a:solidFill>
                  <a:srgbClr val="003B49"/>
                </a:solidFill>
                <a:latin typeface="Times New Roman"/>
                <a:cs typeface="Times New Roman"/>
              </a:rPr>
              <a:t>2</a:t>
            </a:r>
            <a:r>
              <a:rPr dirty="0" baseline="29239" sz="2850" spc="209">
                <a:solidFill>
                  <a:srgbClr val="003B49"/>
                </a:solidFill>
                <a:latin typeface="Times New Roman"/>
                <a:cs typeface="Times New Roman"/>
              </a:rPr>
              <a:t> </a:t>
            </a:r>
            <a:r>
              <a:rPr dirty="0" sz="2250" spc="-45" b="1">
                <a:solidFill>
                  <a:srgbClr val="003B49"/>
                </a:solidFill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771642"/>
            <a:ext cx="95249" cy="952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44550" y="1573507"/>
            <a:ext cx="2762250" cy="41973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2122805" algn="l"/>
              </a:tabLst>
            </a:pP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75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Δ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10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27777" sz="2700" spc="-37">
                <a:latin typeface="Times New Roman"/>
                <a:cs typeface="Times New Roman"/>
              </a:rPr>
              <a:t>2</a:t>
            </a:r>
            <a:r>
              <a:rPr dirty="0" baseline="27777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−</a:t>
            </a:r>
            <a:r>
              <a:rPr dirty="0" sz="2550" spc="4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27777" sz="2700" spc="-37">
                <a:latin typeface="Times New Roman"/>
                <a:cs typeface="Times New Roman"/>
              </a:rPr>
              <a:t>2</a:t>
            </a:r>
            <a:endParaRPr baseline="27777" sz="2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59285" y="1774580"/>
            <a:ext cx="2174240" cy="3048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79855" algn="l"/>
              </a:tabLst>
            </a:pPr>
            <a:r>
              <a:rPr dirty="0" sz="1800">
                <a:latin typeface="Times New Roman"/>
                <a:cs typeface="Times New Roman"/>
              </a:rPr>
              <a:t>Model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1</a:t>
            </a:r>
            <a:r>
              <a:rPr dirty="0" sz="1800">
                <a:latin typeface="Times New Roman"/>
                <a:cs typeface="Times New Roman"/>
              </a:rPr>
              <a:t>	Model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24092"/>
            <a:ext cx="95249" cy="95230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57250" y="1977367"/>
            <a:ext cx="11830685" cy="261747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52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Δ</a:t>
            </a:r>
            <a:r>
              <a:rPr dirty="0" sz="2550" spc="22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1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0.137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−</a:t>
            </a:r>
            <a:r>
              <a:rPr dirty="0" sz="2550" spc="6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0.162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75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Δ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1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−0.025</a:t>
            </a:r>
            <a:endParaRPr sz="25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75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Δ</a:t>
            </a:r>
            <a:r>
              <a:rPr dirty="0" sz="2550" spc="204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10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2.5%</a:t>
            </a:r>
            <a:endParaRPr sz="2550">
              <a:latin typeface="Times New Roman"/>
              <a:cs typeface="Times New Roman"/>
            </a:endParaRPr>
          </a:p>
          <a:p>
            <a:pPr marL="38100" marR="30480">
              <a:lnSpc>
                <a:spcPct val="120000"/>
              </a:lnSpc>
              <a:spcBef>
                <a:spcPts val="605"/>
              </a:spcBef>
            </a:pPr>
            <a:r>
              <a:rPr dirty="0" sz="2550">
                <a:latin typeface="Times New Roman"/>
                <a:cs typeface="Times New Roman"/>
              </a:rPr>
              <a:t>R</a:t>
            </a:r>
            <a:r>
              <a:rPr dirty="0" baseline="29320" sz="2700">
                <a:latin typeface="Times New Roman"/>
                <a:cs typeface="Times New Roman"/>
              </a:rPr>
              <a:t>2</a:t>
            </a:r>
            <a:r>
              <a:rPr dirty="0" baseline="29320" sz="2700" spc="382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1C4189"/>
                </a:solidFill>
                <a:latin typeface="Arial"/>
                <a:cs typeface="Arial"/>
              </a:rPr>
              <a:t>Model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50" b="1">
                <a:solidFill>
                  <a:srgbClr val="1C4189"/>
                </a:solidFill>
                <a:latin typeface="Arial"/>
                <a:cs typeface="Arial"/>
              </a:rPr>
              <a:t>2</a:t>
            </a:r>
            <a:r>
              <a:rPr dirty="0" sz="2250" spc="-18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accounts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for</a:t>
            </a:r>
            <a:r>
              <a:rPr dirty="0" sz="2250" spc="-18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1C4189"/>
                </a:solidFill>
                <a:latin typeface="Arial"/>
                <a:cs typeface="Arial"/>
              </a:rPr>
              <a:t>2.5%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u="heavy" sz="2250" spc="-65" b="1">
                <a:solidFill>
                  <a:srgbClr val="1C4189"/>
                </a:solidFill>
                <a:uFill>
                  <a:solidFill>
                    <a:srgbClr val="1C4189"/>
                  </a:solidFill>
                </a:uFill>
                <a:latin typeface="Arial"/>
                <a:cs typeface="Arial"/>
              </a:rPr>
              <a:t>more</a:t>
            </a:r>
            <a:r>
              <a:rPr dirty="0" sz="2250" spc="-18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dirty="0" sz="2250" spc="-18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variance</a:t>
            </a:r>
            <a:r>
              <a:rPr dirty="0" sz="2250" spc="-18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1C4189"/>
                </a:solidFill>
                <a:latin typeface="Arial"/>
                <a:cs typeface="Arial"/>
              </a:rPr>
              <a:t>in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sleep</a:t>
            </a:r>
            <a:r>
              <a:rPr dirty="0" sz="2250" spc="-120">
                <a:latin typeface="Arial"/>
                <a:cs typeface="Arial"/>
              </a:rPr>
              <a:t>,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indicating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2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better </a:t>
            </a:r>
            <a:r>
              <a:rPr dirty="0" sz="2250">
                <a:latin typeface="Arial"/>
                <a:cs typeface="Arial"/>
              </a:rPr>
              <a:t>fitting</a:t>
            </a:r>
            <a:r>
              <a:rPr dirty="0" sz="2250" spc="9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67017"/>
            <a:ext cx="95249" cy="952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3409942"/>
            <a:ext cx="95249" cy="9523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3952867"/>
            <a:ext cx="95249" cy="95230"/>
          </a:xfrm>
          <a:prstGeom prst="rect">
            <a:avLst/>
          </a:prstGeom>
        </p:spPr>
      </p:pic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09599" y="1466842"/>
            <a:ext cx="12192000" cy="323850"/>
            <a:chOff x="609599" y="1466842"/>
            <a:chExt cx="12192000" cy="323850"/>
          </a:xfrm>
        </p:grpSpPr>
        <p:sp>
          <p:nvSpPr>
            <p:cNvPr id="3" name="object 3" descr=""/>
            <p:cNvSpPr/>
            <p:nvPr/>
          </p:nvSpPr>
          <p:spPr>
            <a:xfrm>
              <a:off x="614362" y="1471604"/>
              <a:ext cx="12182475" cy="314325"/>
            </a:xfrm>
            <a:custGeom>
              <a:avLst/>
              <a:gdLst/>
              <a:ahLst/>
              <a:cxnLst/>
              <a:rect l="l" t="t" r="r" b="b"/>
              <a:pathLst>
                <a:path w="12182475" h="314325">
                  <a:moveTo>
                    <a:pt x="12153556" y="314305"/>
                  </a:moveTo>
                  <a:lnTo>
                    <a:pt x="28916" y="314305"/>
                  </a:lnTo>
                  <a:lnTo>
                    <a:pt x="24664" y="313467"/>
                  </a:lnTo>
                  <a:lnTo>
                    <a:pt x="0" y="285397"/>
                  </a:lnTo>
                  <a:lnTo>
                    <a:pt x="0" y="280987"/>
                  </a:lnTo>
                  <a:lnTo>
                    <a:pt x="0" y="28889"/>
                  </a:lnTo>
                  <a:lnTo>
                    <a:pt x="28916" y="0"/>
                  </a:lnTo>
                  <a:lnTo>
                    <a:pt x="12153556" y="0"/>
                  </a:lnTo>
                  <a:lnTo>
                    <a:pt x="12182472" y="28889"/>
                  </a:lnTo>
                  <a:lnTo>
                    <a:pt x="12182472" y="285397"/>
                  </a:lnTo>
                  <a:lnTo>
                    <a:pt x="12157809" y="313467"/>
                  </a:lnTo>
                  <a:lnTo>
                    <a:pt x="12153556" y="314305"/>
                  </a:lnTo>
                  <a:close/>
                </a:path>
              </a:pathLst>
            </a:custGeom>
            <a:solidFill>
              <a:srgbClr val="F1F2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14362" y="1471604"/>
              <a:ext cx="12182475" cy="314325"/>
            </a:xfrm>
            <a:custGeom>
              <a:avLst/>
              <a:gdLst/>
              <a:ahLst/>
              <a:cxnLst/>
              <a:rect l="l" t="t" r="r" b="b"/>
              <a:pathLst>
                <a:path w="12182475" h="314325">
                  <a:moveTo>
                    <a:pt x="0" y="280987"/>
                  </a:moveTo>
                  <a:lnTo>
                    <a:pt x="0" y="33337"/>
                  </a:lnTo>
                  <a:lnTo>
                    <a:pt x="0" y="28889"/>
                  </a:lnTo>
                  <a:lnTo>
                    <a:pt x="845" y="24631"/>
                  </a:lnTo>
                  <a:lnTo>
                    <a:pt x="2537" y="20554"/>
                  </a:lnTo>
                  <a:lnTo>
                    <a:pt x="4229" y="16478"/>
                  </a:lnTo>
                  <a:lnTo>
                    <a:pt x="6638" y="12877"/>
                  </a:lnTo>
                  <a:lnTo>
                    <a:pt x="9764" y="9763"/>
                  </a:lnTo>
                  <a:lnTo>
                    <a:pt x="12890" y="6619"/>
                  </a:lnTo>
                  <a:lnTo>
                    <a:pt x="16495" y="4219"/>
                  </a:lnTo>
                  <a:lnTo>
                    <a:pt x="20579" y="2533"/>
                  </a:lnTo>
                  <a:lnTo>
                    <a:pt x="24664" y="838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2149136" y="0"/>
                  </a:lnTo>
                  <a:lnTo>
                    <a:pt x="12153556" y="0"/>
                  </a:lnTo>
                  <a:lnTo>
                    <a:pt x="12157809" y="838"/>
                  </a:lnTo>
                  <a:lnTo>
                    <a:pt x="12161894" y="2533"/>
                  </a:lnTo>
                  <a:lnTo>
                    <a:pt x="12165978" y="4219"/>
                  </a:lnTo>
                  <a:lnTo>
                    <a:pt x="12169583" y="6619"/>
                  </a:lnTo>
                  <a:lnTo>
                    <a:pt x="12172709" y="9763"/>
                  </a:lnTo>
                  <a:lnTo>
                    <a:pt x="12175834" y="12877"/>
                  </a:lnTo>
                  <a:lnTo>
                    <a:pt x="12182474" y="33337"/>
                  </a:lnTo>
                  <a:lnTo>
                    <a:pt x="12182474" y="280987"/>
                  </a:lnTo>
                  <a:lnTo>
                    <a:pt x="12182472" y="285397"/>
                  </a:lnTo>
                  <a:lnTo>
                    <a:pt x="12181627" y="289636"/>
                  </a:lnTo>
                  <a:lnTo>
                    <a:pt x="12179935" y="293712"/>
                  </a:lnTo>
                  <a:lnTo>
                    <a:pt x="12178244" y="297789"/>
                  </a:lnTo>
                  <a:lnTo>
                    <a:pt x="12149136" y="314324"/>
                  </a:lnTo>
                  <a:lnTo>
                    <a:pt x="33337" y="314324"/>
                  </a:lnTo>
                  <a:lnTo>
                    <a:pt x="845" y="289636"/>
                  </a:lnTo>
                  <a:lnTo>
                    <a:pt x="0" y="285397"/>
                  </a:lnTo>
                  <a:lnTo>
                    <a:pt x="0" y="280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19112" y="1476374"/>
              <a:ext cx="12172950" cy="304800"/>
            </a:xfrm>
            <a:custGeom>
              <a:avLst/>
              <a:gdLst/>
              <a:ahLst/>
              <a:cxnLst/>
              <a:rect l="l" t="t" r="r" b="b"/>
              <a:pathLst>
                <a:path w="12172950" h="304800">
                  <a:moveTo>
                    <a:pt x="12172950" y="20675"/>
                  </a:moveTo>
                  <a:lnTo>
                    <a:pt x="12170169" y="13944"/>
                  </a:lnTo>
                  <a:lnTo>
                    <a:pt x="12159005" y="2781"/>
                  </a:lnTo>
                  <a:lnTo>
                    <a:pt x="12152300" y="0"/>
                  </a:lnTo>
                  <a:lnTo>
                    <a:pt x="20662" y="0"/>
                  </a:lnTo>
                  <a:lnTo>
                    <a:pt x="13957" y="2781"/>
                  </a:lnTo>
                  <a:lnTo>
                    <a:pt x="2794" y="13944"/>
                  </a:lnTo>
                  <a:lnTo>
                    <a:pt x="0" y="20675"/>
                  </a:lnTo>
                  <a:lnTo>
                    <a:pt x="0" y="284111"/>
                  </a:lnTo>
                  <a:lnTo>
                    <a:pt x="2794" y="290842"/>
                  </a:lnTo>
                  <a:lnTo>
                    <a:pt x="13957" y="302006"/>
                  </a:lnTo>
                  <a:lnTo>
                    <a:pt x="20688" y="304800"/>
                  </a:lnTo>
                  <a:lnTo>
                    <a:pt x="12152274" y="304800"/>
                  </a:lnTo>
                  <a:lnTo>
                    <a:pt x="12159005" y="302006"/>
                  </a:lnTo>
                  <a:lnTo>
                    <a:pt x="12170169" y="290842"/>
                  </a:lnTo>
                  <a:lnTo>
                    <a:pt x="12172950" y="284111"/>
                  </a:lnTo>
                  <a:lnTo>
                    <a:pt x="12172950" y="206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09599" y="1861089"/>
          <a:ext cx="12268200" cy="1703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1720"/>
                <a:gridCol w="1729104"/>
                <a:gridCol w="1502409"/>
                <a:gridCol w="685800"/>
                <a:gridCol w="1502409"/>
                <a:gridCol w="1502409"/>
                <a:gridCol w="1668145"/>
              </a:tblGrid>
              <a:tr h="419734">
                <a:tc>
                  <a:txBody>
                    <a:bodyPr/>
                    <a:lstStyle/>
                    <a:p>
                      <a:pPr marL="142875">
                        <a:lnSpc>
                          <a:spcPts val="2670"/>
                        </a:lnSpc>
                      </a:pPr>
                      <a:r>
                        <a:rPr dirty="0" sz="2250" spc="-20" b="1">
                          <a:latin typeface="Arial"/>
                          <a:cs typeface="Arial"/>
                        </a:rPr>
                        <a:t>term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df.residual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rss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df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sumsq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statistic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p.value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85">
                          <a:latin typeface="Arial"/>
                          <a:cs typeface="Arial"/>
                        </a:rPr>
                        <a:t>sleep</a:t>
                      </a:r>
                      <a:r>
                        <a:rPr dirty="0" sz="225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225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10">
                          <a:latin typeface="Arial"/>
                          <a:cs typeface="Arial"/>
                        </a:rPr>
                        <a:t>pos_psy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331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2698.200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5">
                          <a:latin typeface="Arial"/>
                          <a:cs typeface="Arial"/>
                        </a:rPr>
                        <a:t>NA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5">
                          <a:latin typeface="Arial"/>
                          <a:cs typeface="Arial"/>
                        </a:rPr>
                        <a:t>NA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5">
                          <a:latin typeface="Arial"/>
                          <a:cs typeface="Arial"/>
                        </a:rPr>
                        <a:t>NA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5">
                          <a:latin typeface="Arial"/>
                          <a:cs typeface="Arial"/>
                        </a:rPr>
                        <a:t>NA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8930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85">
                          <a:latin typeface="Arial"/>
                          <a:cs typeface="Arial"/>
                        </a:rPr>
                        <a:t>sleep</a:t>
                      </a:r>
                      <a:r>
                        <a:rPr dirty="0" sz="2250" spc="-17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~</a:t>
                      </a:r>
                      <a:r>
                        <a:rPr dirty="0" sz="225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130">
                          <a:latin typeface="Arial"/>
                          <a:cs typeface="Arial"/>
                        </a:rPr>
                        <a:t>pos_psy</a:t>
                      </a:r>
                      <a:r>
                        <a:rPr dirty="0" sz="225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250" spc="-17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10">
                          <a:latin typeface="Arial"/>
                          <a:cs typeface="Arial"/>
                        </a:rPr>
                        <a:t>adapt_er</a:t>
                      </a:r>
                      <a:endParaRPr sz="2250">
                        <a:latin typeface="Arial"/>
                        <a:cs typeface="Arial"/>
                      </a:endParaRPr>
                    </a:p>
                    <a:p>
                      <a:pPr marL="142875">
                        <a:lnSpc>
                          <a:spcPts val="2630"/>
                        </a:lnSpc>
                        <a:spcBef>
                          <a:spcPts val="225"/>
                        </a:spcBef>
                      </a:pPr>
                      <a:r>
                        <a:rPr dirty="0" sz="2250" spc="-20">
                          <a:latin typeface="Arial"/>
                          <a:cs typeface="Arial"/>
                        </a:rPr>
                        <a:t>+</a:t>
                      </a:r>
                      <a:r>
                        <a:rPr dirty="0" sz="2250" spc="-19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250" spc="-10">
                          <a:latin typeface="Arial"/>
                          <a:cs typeface="Arial"/>
                        </a:rPr>
                        <a:t>mal_er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2621.002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>
                          <a:latin typeface="Arial"/>
                          <a:cs typeface="Arial"/>
                        </a:rPr>
                        <a:t>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77.19761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4.845095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0.0084371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28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596899" y="942657"/>
            <a:ext cx="6826884" cy="7778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Step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003B49"/>
                </a:solidFill>
                <a:latin typeface="Arial"/>
                <a:cs typeface="Arial"/>
              </a:rPr>
              <a:t>3: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30" b="1">
                <a:solidFill>
                  <a:srgbClr val="003B49"/>
                </a:solidFill>
                <a:latin typeface="Arial"/>
                <a:cs typeface="Arial"/>
              </a:rPr>
              <a:t>Get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40" b="1">
                <a:solidFill>
                  <a:srgbClr val="003B49"/>
                </a:solidFill>
                <a:latin typeface="Arial"/>
                <a:cs typeface="Arial"/>
              </a:rPr>
              <a:t>&amp;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interpret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the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650" spc="155">
                <a:solidFill>
                  <a:srgbClr val="003B49"/>
                </a:solidFill>
                <a:latin typeface="Times New Roman"/>
                <a:cs typeface="Times New Roman"/>
              </a:rPr>
              <a:t>FΔ</a:t>
            </a:r>
            <a:r>
              <a:rPr dirty="0" sz="2650" spc="-170">
                <a:solidFill>
                  <a:srgbClr val="003B49"/>
                </a:solidFill>
                <a:latin typeface="Times New Roman"/>
                <a:cs typeface="Times New Roman"/>
              </a:rPr>
              <a:t> </a:t>
            </a:r>
            <a:r>
              <a:rPr dirty="0" sz="2250" spc="-95" b="1">
                <a:solidFill>
                  <a:srgbClr val="003B49"/>
                </a:solidFill>
                <a:latin typeface="Arial"/>
                <a:cs typeface="Arial"/>
              </a:rPr>
              <a:t>and</a:t>
            </a:r>
            <a:r>
              <a:rPr dirty="0" sz="2250" spc="-16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003B49"/>
                </a:solidFill>
                <a:latin typeface="Arial"/>
                <a:cs typeface="Arial"/>
              </a:rPr>
              <a:t>associated</a:t>
            </a:r>
            <a:r>
              <a:rPr dirty="0" sz="2250" spc="-17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70" b="1" i="1">
                <a:solidFill>
                  <a:srgbClr val="003B49"/>
                </a:solidFill>
                <a:latin typeface="Arial-BoldItalicMT"/>
                <a:cs typeface="Arial-BoldItalicMT"/>
              </a:rPr>
              <a:t>p</a:t>
            </a:r>
            <a:r>
              <a:rPr dirty="0" sz="2250" spc="-70" b="1">
                <a:solidFill>
                  <a:srgbClr val="003B49"/>
                </a:solidFill>
                <a:latin typeface="Arial"/>
                <a:cs typeface="Arial"/>
              </a:rPr>
              <a:t>-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value</a:t>
            </a:r>
            <a:endParaRPr sz="2250">
              <a:latin typeface="Arial"/>
              <a:cs typeface="Arial"/>
            </a:endParaRPr>
          </a:p>
          <a:p>
            <a:pPr marL="1026160">
              <a:lnSpc>
                <a:spcPct val="100000"/>
              </a:lnSpc>
              <a:spcBef>
                <a:spcPts val="1270"/>
              </a:spcBef>
              <a:tabLst>
                <a:tab pos="1268095" algn="l"/>
              </a:tabLst>
            </a:pPr>
            <a:r>
              <a:rPr dirty="0" sz="1200" spc="85">
                <a:solidFill>
                  <a:srgbClr val="AAAAAA"/>
                </a:solidFill>
                <a:latin typeface="Times New Roman"/>
                <a:cs typeface="Times New Roman"/>
                <a:hlinkClick r:id="rId2"/>
              </a:rPr>
              <a:t>1</a:t>
            </a:r>
            <a:r>
              <a:rPr dirty="0" sz="1200">
                <a:solidFill>
                  <a:srgbClr val="AAAAAA"/>
                </a:solidFill>
                <a:latin typeface="Times New Roman"/>
                <a:cs typeface="Times New Roman"/>
              </a:rPr>
              <a:t>	</a:t>
            </a:r>
            <a:r>
              <a:rPr dirty="0" sz="1200" spc="210">
                <a:solidFill>
                  <a:srgbClr val="4658AB"/>
                </a:solidFill>
                <a:latin typeface="Times New Roman"/>
                <a:cs typeface="Times New Roman"/>
              </a:rPr>
              <a:t>anova</a:t>
            </a:r>
            <a:r>
              <a:rPr dirty="0" sz="1200" spc="210">
                <a:solidFill>
                  <a:srgbClr val="003B4E"/>
                </a:solidFill>
                <a:latin typeface="Times New Roman"/>
                <a:cs typeface="Times New Roman"/>
              </a:rPr>
              <a:t>(sleep_lm1,</a:t>
            </a:r>
            <a:r>
              <a:rPr dirty="0" sz="1200" spc="450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04">
                <a:solidFill>
                  <a:srgbClr val="003B4E"/>
                </a:solidFill>
                <a:latin typeface="Times New Roman"/>
                <a:cs typeface="Times New Roman"/>
              </a:rPr>
              <a:t>sleep_lm2)</a:t>
            </a:r>
            <a:r>
              <a:rPr dirty="0" sz="1200" spc="455">
                <a:solidFill>
                  <a:srgbClr val="003B4E"/>
                </a:solidFill>
                <a:latin typeface="Times New Roman"/>
                <a:cs typeface="Times New Roman"/>
              </a:rPr>
              <a:t> </a:t>
            </a:r>
            <a:r>
              <a:rPr dirty="0" sz="1200" spc="275">
                <a:solidFill>
                  <a:srgbClr val="5D5D5D"/>
                </a:solidFill>
                <a:latin typeface="Times New Roman"/>
                <a:cs typeface="Times New Roman"/>
              </a:rPr>
              <a:t>|&gt;</a:t>
            </a:r>
            <a:r>
              <a:rPr dirty="0" sz="1200" spc="455">
                <a:solidFill>
                  <a:srgbClr val="5D5D5D"/>
                </a:solidFill>
                <a:latin typeface="Times New Roman"/>
                <a:cs typeface="Times New Roman"/>
              </a:rPr>
              <a:t> </a:t>
            </a:r>
            <a:r>
              <a:rPr dirty="0" sz="1200" spc="229">
                <a:solidFill>
                  <a:srgbClr val="003B4E"/>
                </a:solidFill>
                <a:latin typeface="Times New Roman"/>
                <a:cs typeface="Times New Roman"/>
              </a:rPr>
              <a:t>broom</a:t>
            </a:r>
            <a:r>
              <a:rPr dirty="0" sz="1200" spc="229">
                <a:solidFill>
                  <a:srgbClr val="5D5D5D"/>
                </a:solidFill>
                <a:latin typeface="Times New Roman"/>
                <a:cs typeface="Times New Roman"/>
              </a:rPr>
              <a:t>::</a:t>
            </a:r>
            <a:r>
              <a:rPr dirty="0" sz="1200" spc="229">
                <a:solidFill>
                  <a:srgbClr val="4658AB"/>
                </a:solidFill>
                <a:latin typeface="Times New Roman"/>
                <a:cs typeface="Times New Roman"/>
              </a:rPr>
              <a:t>tidy</a:t>
            </a:r>
            <a:r>
              <a:rPr dirty="0" sz="1200" spc="229">
                <a:solidFill>
                  <a:srgbClr val="003B4E"/>
                </a:solidFill>
                <a:latin typeface="Times New Roman"/>
                <a:cs typeface="Times New Roman"/>
              </a:rPr>
              <a:t>()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4210065"/>
            <a:ext cx="11885295" cy="90805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550" spc="150">
                <a:latin typeface="Times New Roman"/>
                <a:cs typeface="Times New Roman"/>
              </a:rPr>
              <a:t>FΔ</a:t>
            </a:r>
            <a:r>
              <a:rPr dirty="0" sz="2550" spc="-155">
                <a:latin typeface="Times New Roman"/>
                <a:cs typeface="Times New Roman"/>
              </a:rPr>
              <a:t> </a:t>
            </a:r>
            <a:r>
              <a:rPr dirty="0" baseline="1234" sz="3375" spc="-30">
                <a:latin typeface="Arial"/>
                <a:cs typeface="Arial"/>
              </a:rPr>
              <a:t>=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 spc="-75">
                <a:latin typeface="Arial"/>
                <a:cs typeface="Arial"/>
              </a:rPr>
              <a:t>4.85,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 spc="-202" i="1">
                <a:latin typeface="Arial"/>
                <a:cs typeface="Arial"/>
              </a:rPr>
              <a:t>p</a:t>
            </a:r>
            <a:r>
              <a:rPr dirty="0" baseline="1234" sz="3375" spc="-232" i="1">
                <a:latin typeface="Arial"/>
                <a:cs typeface="Arial"/>
              </a:rPr>
              <a:t> </a:t>
            </a:r>
            <a:r>
              <a:rPr dirty="0" baseline="1234" sz="3375" spc="-30">
                <a:latin typeface="Arial"/>
                <a:cs typeface="Arial"/>
              </a:rPr>
              <a:t>&lt;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 spc="-75">
                <a:latin typeface="Arial"/>
                <a:cs typeface="Arial"/>
              </a:rPr>
              <a:t>0.01,</a:t>
            </a:r>
            <a:r>
              <a:rPr dirty="0" baseline="1234" sz="3375" spc="-232">
                <a:latin typeface="Arial"/>
                <a:cs typeface="Arial"/>
              </a:rPr>
              <a:t> </a:t>
            </a:r>
            <a:r>
              <a:rPr dirty="0" baseline="1234" sz="3375" spc="-157">
                <a:latin typeface="Arial"/>
                <a:cs typeface="Arial"/>
              </a:rPr>
              <a:t>so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 spc="-75">
                <a:latin typeface="Arial"/>
                <a:cs typeface="Arial"/>
              </a:rPr>
              <a:t>we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 spc="-165">
                <a:latin typeface="Arial"/>
                <a:cs typeface="Arial"/>
              </a:rPr>
              <a:t>can</a:t>
            </a:r>
            <a:r>
              <a:rPr dirty="0" baseline="1234" sz="3375" spc="-232">
                <a:latin typeface="Arial"/>
                <a:cs typeface="Arial"/>
              </a:rPr>
              <a:t> </a:t>
            </a:r>
            <a:r>
              <a:rPr dirty="0" baseline="1234" sz="3375" spc="-89">
                <a:latin typeface="Arial"/>
                <a:cs typeface="Arial"/>
              </a:rPr>
              <a:t>conclude</a:t>
            </a:r>
            <a:r>
              <a:rPr dirty="0" baseline="1234" sz="3375" spc="-225">
                <a:latin typeface="Arial"/>
                <a:cs typeface="Arial"/>
              </a:rPr>
              <a:t> </a:t>
            </a:r>
            <a:r>
              <a:rPr dirty="0" baseline="1234" sz="3375">
                <a:latin typeface="Arial"/>
                <a:cs typeface="Arial"/>
              </a:rPr>
              <a:t>that</a:t>
            </a:r>
            <a:r>
              <a:rPr dirty="0" baseline="1234" sz="3375" spc="-232">
                <a:latin typeface="Arial"/>
                <a:cs typeface="Arial"/>
              </a:rPr>
              <a:t> </a:t>
            </a:r>
            <a:r>
              <a:rPr dirty="0" baseline="1234" sz="3375" spc="-30" b="1">
                <a:solidFill>
                  <a:srgbClr val="1C4189"/>
                </a:solidFill>
                <a:latin typeface="Arial"/>
                <a:cs typeface="Arial"/>
              </a:rPr>
              <a:t>Model</a:t>
            </a:r>
            <a:r>
              <a:rPr dirty="0" baseline="1234" sz="3375" spc="-2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75" b="1">
                <a:solidFill>
                  <a:srgbClr val="1C4189"/>
                </a:solidFill>
                <a:latin typeface="Arial"/>
                <a:cs typeface="Arial"/>
              </a:rPr>
              <a:t>2</a:t>
            </a:r>
            <a:r>
              <a:rPr dirty="0" baseline="1234" sz="3375" spc="-2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-179" b="1">
                <a:solidFill>
                  <a:srgbClr val="1C4189"/>
                </a:solidFill>
                <a:latin typeface="Arial"/>
                <a:cs typeface="Arial"/>
              </a:rPr>
              <a:t>accounts</a:t>
            </a:r>
            <a:r>
              <a:rPr dirty="0" baseline="1234" sz="3375" spc="-232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-15" b="1">
                <a:solidFill>
                  <a:srgbClr val="1C4189"/>
                </a:solidFill>
                <a:latin typeface="Arial"/>
                <a:cs typeface="Arial"/>
              </a:rPr>
              <a:t>for</a:t>
            </a:r>
            <a:r>
              <a:rPr dirty="0" baseline="1234" sz="3375" spc="-2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-89" b="1">
                <a:solidFill>
                  <a:srgbClr val="1C4189"/>
                </a:solidFill>
                <a:latin typeface="Arial"/>
                <a:cs typeface="Arial"/>
              </a:rPr>
              <a:t>statistically</a:t>
            </a:r>
            <a:r>
              <a:rPr dirty="0" baseline="1234" sz="3375" spc="-232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-127" b="1">
                <a:solidFill>
                  <a:srgbClr val="1C4189"/>
                </a:solidFill>
                <a:latin typeface="Arial"/>
                <a:cs typeface="Arial"/>
              </a:rPr>
              <a:t>significantly</a:t>
            </a:r>
            <a:r>
              <a:rPr dirty="0" baseline="1234" sz="3375" spc="-217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baseline="1234" sz="3375" spc="-127" b="1" i="1">
                <a:solidFill>
                  <a:srgbClr val="1C4189"/>
                </a:solidFill>
                <a:latin typeface="Arial-BoldItalicMT"/>
                <a:cs typeface="Arial-BoldItalicMT"/>
              </a:rPr>
              <a:t>more</a:t>
            </a:r>
            <a:endParaRPr baseline="1234" sz="3375">
              <a:latin typeface="Arial-BoldItalicMT"/>
              <a:cs typeface="Arial-BoldItalic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variance</a:t>
            </a:r>
            <a:r>
              <a:rPr dirty="0" sz="2250" spc="-9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is,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therefore,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fitting</a:t>
            </a:r>
            <a:r>
              <a:rPr dirty="0" sz="2250" spc="-9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03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r>
              <a:rPr dirty="0" spc="-25"/>
              <a:t>29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496760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20"/>
              <a:t>Attendance</a:t>
            </a:r>
            <a:r>
              <a:rPr dirty="0" sz="5600" spc="-385"/>
              <a:t> </a:t>
            </a:r>
            <a:r>
              <a:rPr dirty="0" sz="5600" spc="-80"/>
              <a:t>Pin</a:t>
            </a:r>
            <a:endParaRPr sz="5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2892425"/>
            <a:ext cx="9265285" cy="17399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dirty="0" sz="5600" spc="-100"/>
              <a:t>2.</a:t>
            </a:r>
            <a:r>
              <a:rPr dirty="0" sz="5600" spc="-415"/>
              <a:t> </a:t>
            </a:r>
            <a:r>
              <a:rPr dirty="0" sz="5600" spc="-229"/>
              <a:t>Relationships</a:t>
            </a:r>
            <a:r>
              <a:rPr dirty="0" sz="5600" spc="-409"/>
              <a:t> </a:t>
            </a:r>
            <a:r>
              <a:rPr dirty="0" sz="5600" spc="-100"/>
              <a:t>Between</a:t>
            </a:r>
            <a:r>
              <a:rPr dirty="0" sz="5600" spc="-409"/>
              <a:t> </a:t>
            </a:r>
            <a:r>
              <a:rPr dirty="0" sz="5600" spc="-25"/>
              <a:t>the </a:t>
            </a:r>
            <a:r>
              <a:rPr dirty="0" sz="5600" spc="-155"/>
              <a:t>Predictors</a:t>
            </a:r>
            <a:r>
              <a:rPr dirty="0" sz="5600" spc="-440"/>
              <a:t> </a:t>
            </a:r>
            <a:r>
              <a:rPr dirty="0" sz="5600" spc="-50"/>
              <a:t>&amp;</a:t>
            </a:r>
            <a:r>
              <a:rPr dirty="0" sz="5600" spc="-440"/>
              <a:t> </a:t>
            </a:r>
            <a:r>
              <a:rPr dirty="0" sz="5600" spc="-30"/>
              <a:t>the</a:t>
            </a:r>
            <a:r>
              <a:rPr dirty="0" sz="5600" spc="-434"/>
              <a:t> </a:t>
            </a:r>
            <a:r>
              <a:rPr dirty="0" sz="5600" spc="-10"/>
              <a:t>Outcome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5"/>
              <a:t>Looking</a:t>
            </a:r>
            <a:r>
              <a:rPr dirty="0" spc="-270"/>
              <a:t> </a:t>
            </a:r>
            <a:r>
              <a:rPr dirty="0" spc="-125"/>
              <a:t>Ahead</a:t>
            </a:r>
            <a:r>
              <a:rPr dirty="0" spc="-265"/>
              <a:t> </a:t>
            </a:r>
            <a:r>
              <a:rPr dirty="0" spc="-145"/>
              <a:t>(and</a:t>
            </a:r>
            <a:r>
              <a:rPr dirty="0" spc="-265"/>
              <a:t> </a:t>
            </a:r>
            <a:r>
              <a:rPr dirty="0" spc="-114"/>
              <a:t>Behind)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4"/>
            <a:ext cx="95249" cy="95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19174" y="184784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19174" y="239077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133724"/>
            <a:ext cx="95249" cy="95249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019174" y="364807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362449"/>
            <a:ext cx="95249" cy="95248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1019174" y="487679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844550" y="949325"/>
            <a:ext cx="10181590" cy="414020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675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story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so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far…</a:t>
            </a:r>
            <a:endParaRPr sz="22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575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Linear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Equation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Line</a:t>
            </a:r>
            <a:endParaRPr sz="22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275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Linear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Evaluating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75" i="1">
                <a:latin typeface="Arial"/>
                <a:cs typeface="Arial"/>
              </a:rPr>
              <a:t>p</a:t>
            </a:r>
            <a:r>
              <a:rPr dirty="0" sz="2250" spc="-75">
                <a:latin typeface="Arial"/>
                <a:cs typeface="Arial"/>
              </a:rPr>
              <a:t>-</a:t>
            </a:r>
            <a:r>
              <a:rPr dirty="0" sz="2250" spc="-100">
                <a:latin typeface="Arial"/>
                <a:cs typeface="Arial"/>
              </a:rPr>
              <a:t>values,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CIs,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550" spc="-60">
                <a:latin typeface="Times New Roman"/>
                <a:cs typeface="Times New Roman"/>
              </a:rPr>
              <a:t>F</a:t>
            </a:r>
            <a:r>
              <a:rPr dirty="0" sz="2250" spc="-60">
                <a:latin typeface="Arial"/>
                <a:cs typeface="Arial"/>
              </a:rPr>
              <a:t>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R</a:t>
            </a:r>
            <a:r>
              <a:rPr dirty="0" baseline="29320" sz="2700" spc="-37">
                <a:latin typeface="Times New Roman"/>
                <a:cs typeface="Times New Roman"/>
              </a:rPr>
              <a:t>2</a:t>
            </a:r>
            <a:endParaRPr baseline="29320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2250" spc="-65">
                <a:latin typeface="Arial"/>
                <a:cs typeface="Arial"/>
              </a:rPr>
              <a:t>This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week:</a:t>
            </a:r>
            <a:endParaRPr sz="22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5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Linear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Adding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predictors;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Comparing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models;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Comparing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dirty="0" sz="2250" spc="-60">
                <a:latin typeface="Arial"/>
                <a:cs typeface="Arial"/>
              </a:rPr>
              <a:t>Coming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up:</a:t>
            </a:r>
            <a:endParaRPr sz="22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350"/>
              </a:spcBef>
            </a:pPr>
            <a:r>
              <a:rPr dirty="0" sz="2250" spc="-40">
                <a:latin typeface="Arial"/>
                <a:cs typeface="Arial"/>
              </a:rPr>
              <a:t>Questionable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Research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Practices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Three</a:t>
            </a:r>
            <a:r>
              <a:rPr dirty="0" spc="-275"/>
              <a:t> </a:t>
            </a:r>
            <a:r>
              <a:rPr dirty="0" spc="-245"/>
              <a:t>Types</a:t>
            </a:r>
            <a:r>
              <a:rPr dirty="0" spc="-275"/>
              <a:t> </a:t>
            </a:r>
            <a:r>
              <a:rPr dirty="0" spc="-55"/>
              <a:t>of</a:t>
            </a:r>
            <a:r>
              <a:rPr dirty="0" spc="-275"/>
              <a:t> </a:t>
            </a:r>
            <a:r>
              <a:rPr dirty="0" spc="-180"/>
              <a:t>Research</a:t>
            </a:r>
            <a:r>
              <a:rPr dirty="0" spc="-275"/>
              <a:t> </a:t>
            </a:r>
            <a:r>
              <a:rPr dirty="0" spc="-110"/>
              <a:t>Questions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6"/>
            <a:ext cx="95249" cy="9523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69950" y="1063625"/>
            <a:ext cx="11795760" cy="2397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25000"/>
              </a:lnSpc>
              <a:spcBef>
                <a:spcPts val="100"/>
              </a:spcBef>
            </a:pPr>
            <a:r>
              <a:rPr dirty="0" sz="2250">
                <a:latin typeface="Arial"/>
                <a:cs typeface="Arial"/>
              </a:rPr>
              <a:t>Now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know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Model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2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fitting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model,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60">
                <a:latin typeface="Arial"/>
                <a:cs typeface="Arial"/>
              </a:rPr>
              <a:t>turn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examining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3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55" b="1">
                <a:solidFill>
                  <a:srgbClr val="1C4189"/>
                </a:solidFill>
                <a:latin typeface="Arial"/>
                <a:cs typeface="Arial"/>
              </a:rPr>
              <a:t>relationships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between</a:t>
            </a:r>
            <a:r>
              <a:rPr dirty="0" sz="2250" spc="-17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7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1C4189"/>
                </a:solidFill>
                <a:latin typeface="Arial"/>
                <a:cs typeface="Arial"/>
              </a:rPr>
              <a:t>predictors</a:t>
            </a:r>
            <a:r>
              <a:rPr dirty="0" sz="2250" spc="-17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and</a:t>
            </a:r>
            <a:r>
              <a:rPr dirty="0" sz="2250" spc="-17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7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outcome</a:t>
            </a:r>
            <a:endParaRPr sz="2250">
              <a:latin typeface="Arial"/>
              <a:cs typeface="Arial"/>
            </a:endParaRPr>
          </a:p>
          <a:p>
            <a:pPr marL="25400" marR="156845">
              <a:lnSpc>
                <a:spcPct val="120000"/>
              </a:lnSpc>
              <a:spcBef>
                <a:spcPts val="665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do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by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examining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slope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values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(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n</a:t>
            </a:r>
            <a:r>
              <a:rPr dirty="0" sz="2250">
                <a:latin typeface="Arial"/>
                <a:cs typeface="Arial"/>
              </a:rPr>
              <a:t>)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asking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whether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they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are </a:t>
            </a:r>
            <a:r>
              <a:rPr dirty="0" sz="2250" spc="-20">
                <a:latin typeface="Arial"/>
                <a:cs typeface="Arial"/>
              </a:rPr>
              <a:t>statistically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significantly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0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(see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Lecture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09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refresher)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75"/>
              </a:spcBef>
            </a:pPr>
            <a:r>
              <a:rPr dirty="0" sz="2250" spc="-65">
                <a:latin typeface="Arial"/>
                <a:cs typeface="Arial"/>
              </a:rPr>
              <a:t>This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very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similar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how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one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let’s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take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look…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276466"/>
            <a:ext cx="95249" cy="9523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248016"/>
            <a:ext cx="95249" cy="9523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Interpreting</a:t>
            </a:r>
            <a:r>
              <a:rPr dirty="0" spc="-275"/>
              <a:t> </a:t>
            </a:r>
            <a:r>
              <a:rPr dirty="0" spc="-20"/>
              <a:t>the</a:t>
            </a:r>
            <a:r>
              <a:rPr dirty="0" spc="-270"/>
              <a:t> </a:t>
            </a:r>
            <a:r>
              <a:rPr dirty="0" spc="-25"/>
              <a:t>Model</a:t>
            </a:r>
            <a:r>
              <a:rPr dirty="0" spc="-270"/>
              <a:t> </a:t>
            </a:r>
            <a:r>
              <a:rPr dirty="0" spc="-30"/>
              <a:t>Intercept</a:t>
            </a:r>
            <a:r>
              <a:rPr dirty="0" spc="-275"/>
              <a:t> </a:t>
            </a:r>
            <a:r>
              <a:rPr dirty="0" spc="-60"/>
              <a:t>&amp;</a:t>
            </a:r>
            <a:r>
              <a:rPr dirty="0" spc="-270"/>
              <a:t> </a:t>
            </a:r>
            <a:r>
              <a:rPr dirty="0" spc="-130"/>
              <a:t>Slope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19266"/>
            <a:ext cx="95249" cy="952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533641"/>
            <a:ext cx="95249" cy="9523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076566"/>
            <a:ext cx="95249" cy="9523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4448166"/>
            <a:ext cx="95249" cy="952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5162541"/>
            <a:ext cx="95249" cy="952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6134091"/>
            <a:ext cx="95249" cy="9523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46099" y="992482"/>
            <a:ext cx="12296140" cy="57835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35"/>
              </a:spcBef>
            </a:pPr>
            <a:r>
              <a:rPr dirty="0" sz="2250">
                <a:latin typeface="Arial"/>
                <a:cs typeface="Arial"/>
              </a:rPr>
              <a:t>Intercept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(</a:t>
            </a:r>
            <a:r>
              <a:rPr dirty="0" sz="2550" spc="-30">
                <a:latin typeface="Times New Roman"/>
                <a:cs typeface="Times New Roman"/>
              </a:rPr>
              <a:t>b</a:t>
            </a:r>
            <a:r>
              <a:rPr dirty="0" baseline="-12345" sz="2700" spc="-44">
                <a:latin typeface="Times New Roman"/>
                <a:cs typeface="Times New Roman"/>
              </a:rPr>
              <a:t>0</a:t>
            </a:r>
            <a:r>
              <a:rPr dirty="0" baseline="-12345" sz="2700" spc="-277">
                <a:latin typeface="Times New Roman"/>
                <a:cs typeface="Times New Roman"/>
              </a:rPr>
              <a:t> </a:t>
            </a:r>
            <a:r>
              <a:rPr dirty="0" sz="2250" spc="-35">
                <a:latin typeface="Arial"/>
                <a:cs typeface="Arial"/>
              </a:rPr>
              <a:t>):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1889"/>
              </a:spcBef>
            </a:pPr>
            <a:r>
              <a:rPr dirty="0" sz="2250" spc="-45">
                <a:latin typeface="Arial"/>
                <a:cs typeface="Arial"/>
              </a:rPr>
              <a:t>One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75">
                <a:latin typeface="Times New Roman"/>
                <a:cs typeface="Times New Roman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82">
                <a:latin typeface="Times New Roman"/>
                <a:cs typeface="Times New Roman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2565"/>
              </a:spcBef>
            </a:pPr>
            <a:r>
              <a:rPr dirty="0" sz="2250" spc="-85">
                <a:latin typeface="Arial"/>
                <a:cs typeface="Arial"/>
              </a:rPr>
              <a:t>Two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85">
                <a:latin typeface="Times New Roman"/>
                <a:cs typeface="Times New Roman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59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8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59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1215"/>
              </a:spcBef>
            </a:pPr>
            <a:r>
              <a:rPr dirty="0" sz="2250" spc="-45">
                <a:latin typeface="Arial"/>
                <a:cs typeface="Arial"/>
              </a:rPr>
              <a:t>Three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95">
                <a:latin typeface="Times New Roman"/>
                <a:cs typeface="Times New Roman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22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37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9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337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9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0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dirty="0" sz="2250" spc="-114">
                <a:latin typeface="Arial"/>
                <a:cs typeface="Arial"/>
              </a:rPr>
              <a:t>Slopes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(</a:t>
            </a:r>
            <a:r>
              <a:rPr dirty="0" sz="2550" spc="-30">
                <a:latin typeface="Times New Roman"/>
                <a:cs typeface="Times New Roman"/>
              </a:rPr>
              <a:t>b</a:t>
            </a:r>
            <a:r>
              <a:rPr dirty="0" baseline="-12345" sz="2700" spc="-44">
                <a:latin typeface="Times New Roman"/>
                <a:cs typeface="Times New Roman"/>
              </a:rPr>
              <a:t>1</a:t>
            </a:r>
            <a:r>
              <a:rPr dirty="0" baseline="-12345" sz="2700" spc="-330">
                <a:latin typeface="Times New Roman"/>
                <a:cs typeface="Times New Roman"/>
              </a:rPr>
              <a:t> </a:t>
            </a:r>
            <a:r>
              <a:rPr dirty="0" sz="2250" spc="-190">
                <a:latin typeface="Arial"/>
                <a:cs typeface="Arial"/>
              </a:rPr>
              <a:t>,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-330">
                <a:latin typeface="Times New Roman"/>
                <a:cs typeface="Times New Roman"/>
              </a:rPr>
              <a:t> </a:t>
            </a:r>
            <a:r>
              <a:rPr dirty="0" sz="2250" spc="-720">
                <a:latin typeface="Arial"/>
                <a:cs typeface="Arial"/>
              </a:rPr>
              <a:t>…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b</a:t>
            </a:r>
            <a:r>
              <a:rPr dirty="0" baseline="-12345" sz="2700" spc="-30">
                <a:latin typeface="Times New Roman"/>
                <a:cs typeface="Times New Roman"/>
              </a:rPr>
              <a:t>n</a:t>
            </a:r>
            <a:r>
              <a:rPr dirty="0" sz="2250" spc="-20">
                <a:latin typeface="Arial"/>
                <a:cs typeface="Arial"/>
              </a:rPr>
              <a:t>):</a:t>
            </a:r>
            <a:endParaRPr sz="2250">
              <a:latin typeface="Arial"/>
              <a:cs typeface="Arial"/>
            </a:endParaRPr>
          </a:p>
          <a:p>
            <a:pPr marL="348615">
              <a:lnSpc>
                <a:spcPct val="100000"/>
              </a:lnSpc>
              <a:spcBef>
                <a:spcPts val="1889"/>
              </a:spcBef>
            </a:pPr>
            <a:r>
              <a:rPr dirty="0" sz="2250" spc="-45">
                <a:latin typeface="Arial"/>
                <a:cs typeface="Arial"/>
              </a:rPr>
              <a:t>One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97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55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every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unit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x</a:t>
            </a:r>
            <a:r>
              <a:rPr dirty="0" baseline="-12345" sz="2700" spc="-37">
                <a:latin typeface="Times New Roman"/>
                <a:cs typeface="Times New Roman"/>
              </a:rPr>
              <a:t>1</a:t>
            </a:r>
            <a:endParaRPr baseline="-12345" sz="2700">
              <a:latin typeface="Times New Roman"/>
              <a:cs typeface="Times New Roman"/>
            </a:endParaRPr>
          </a:p>
          <a:p>
            <a:pPr marL="348615" marR="43180">
              <a:lnSpc>
                <a:spcPct val="120000"/>
              </a:lnSpc>
              <a:spcBef>
                <a:spcPts val="1955"/>
              </a:spcBef>
            </a:pPr>
            <a:r>
              <a:rPr dirty="0" sz="2250" spc="-85">
                <a:latin typeface="Arial"/>
                <a:cs typeface="Arial"/>
              </a:rPr>
              <a:t>Two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90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65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every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unit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412">
                <a:latin typeface="Times New Roman"/>
                <a:cs typeface="Times New Roman"/>
              </a:rPr>
              <a:t> </a:t>
            </a:r>
            <a:r>
              <a:rPr dirty="0" sz="2250" spc="-720">
                <a:latin typeface="Arial"/>
                <a:cs typeface="Arial"/>
              </a:rPr>
              <a:t>…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held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constant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(i.e.,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variables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do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change)</a:t>
            </a:r>
            <a:endParaRPr sz="2250">
              <a:latin typeface="Arial"/>
              <a:cs typeface="Arial"/>
            </a:endParaRPr>
          </a:p>
          <a:p>
            <a:pPr marL="348615" marR="162560">
              <a:lnSpc>
                <a:spcPct val="120000"/>
              </a:lnSpc>
              <a:spcBef>
                <a:spcPts val="665"/>
              </a:spcBef>
            </a:pPr>
            <a:r>
              <a:rPr dirty="0" sz="2250" spc="-45">
                <a:latin typeface="Arial"/>
                <a:cs typeface="Arial"/>
              </a:rPr>
              <a:t>Three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model: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382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every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unit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419">
                <a:latin typeface="Times New Roman"/>
                <a:cs typeface="Times New Roman"/>
              </a:rPr>
              <a:t> </a:t>
            </a:r>
            <a:r>
              <a:rPr dirty="0" sz="2250" spc="-720">
                <a:latin typeface="Arial"/>
                <a:cs typeface="Arial"/>
              </a:rPr>
              <a:t>…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in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held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constant</a:t>
            </a:r>
            <a:endParaRPr sz="22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Interpreting</a:t>
            </a:r>
            <a:r>
              <a:rPr dirty="0" spc="-275"/>
              <a:t> </a:t>
            </a:r>
            <a:r>
              <a:rPr dirty="0" spc="-20"/>
              <a:t>the</a:t>
            </a:r>
            <a:r>
              <a:rPr dirty="0" spc="-270"/>
              <a:t> </a:t>
            </a:r>
            <a:r>
              <a:rPr dirty="0" spc="-25"/>
              <a:t>Model</a:t>
            </a:r>
            <a:r>
              <a:rPr dirty="0" spc="-270"/>
              <a:t> </a:t>
            </a:r>
            <a:r>
              <a:rPr dirty="0" spc="-30"/>
              <a:t>Intercept</a:t>
            </a:r>
            <a:r>
              <a:rPr dirty="0" spc="-275"/>
              <a:t> </a:t>
            </a:r>
            <a:r>
              <a:rPr dirty="0" spc="-60"/>
              <a:t>&amp;</a:t>
            </a:r>
            <a:r>
              <a:rPr dirty="0" spc="-270"/>
              <a:t> </a:t>
            </a:r>
            <a:r>
              <a:rPr dirty="0" spc="-130"/>
              <a:t>Slope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6"/>
            <a:ext cx="95249" cy="9523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19174" y="1819266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33615"/>
            <a:ext cx="95249" cy="9523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019174" y="284796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9174" y="3705215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69950" y="987063"/>
            <a:ext cx="11785600" cy="478853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8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interpretation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0</a:t>
            </a:r>
            <a:r>
              <a:rPr dirty="0" baseline="-12345" sz="2700" spc="472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(the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intercept)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doesn’t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change</a:t>
            </a:r>
            <a:endParaRPr sz="2250">
              <a:latin typeface="Arial"/>
              <a:cs typeface="Arial"/>
            </a:endParaRPr>
          </a:p>
          <a:p>
            <a:pPr marL="25400" marR="3001010" indent="381000">
              <a:lnSpc>
                <a:spcPts val="4050"/>
              </a:lnSpc>
              <a:spcBef>
                <a:spcPts val="295"/>
              </a:spcBef>
            </a:pPr>
            <a:r>
              <a:rPr dirty="0" sz="2250" spc="105">
                <a:latin typeface="Arial"/>
                <a:cs typeface="Arial"/>
              </a:rPr>
              <a:t>It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always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60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(the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outcome)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predictor(s)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0 </a:t>
            </a: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interpretation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n</a:t>
            </a:r>
            <a:r>
              <a:rPr dirty="0" baseline="-12345" sz="2700" spc="450">
                <a:latin typeface="Times New Roman"/>
                <a:cs typeface="Times New Roman"/>
              </a:rPr>
              <a:t> </a:t>
            </a:r>
            <a:r>
              <a:rPr dirty="0" sz="2250" spc="-30">
                <a:latin typeface="Arial"/>
                <a:cs typeface="Arial"/>
              </a:rPr>
              <a:t>coefficients</a:t>
            </a:r>
            <a:r>
              <a:rPr dirty="0" sz="2250" spc="-130">
                <a:latin typeface="Arial"/>
                <a:cs typeface="Arial"/>
              </a:rPr>
              <a:t> (a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given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slope)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changes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45">
                <a:latin typeface="Arial"/>
                <a:cs typeface="Arial"/>
              </a:rPr>
              <a:t>little</a:t>
            </a:r>
            <a:endParaRPr sz="2250">
              <a:latin typeface="Arial"/>
              <a:cs typeface="Arial"/>
            </a:endParaRPr>
          </a:p>
          <a:p>
            <a:pPr marL="405765" marR="114935">
              <a:lnSpc>
                <a:spcPct val="105400"/>
              </a:lnSpc>
              <a:spcBef>
                <a:spcPts val="525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slope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always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represents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y</a:t>
            </a:r>
            <a:r>
              <a:rPr dirty="0" sz="2550" spc="-165">
                <a:latin typeface="Times New Roman"/>
                <a:cs typeface="Times New Roman"/>
              </a:rPr>
              <a:t> </a:t>
            </a:r>
            <a:r>
              <a:rPr dirty="0" sz="2250" spc="-20">
                <a:latin typeface="Arial"/>
                <a:cs typeface="Arial"/>
              </a:rPr>
              <a:t>(the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outcome)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every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unit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n</a:t>
            </a:r>
            <a:r>
              <a:rPr dirty="0" baseline="-12345" sz="2700" spc="397">
                <a:latin typeface="Times New Roman"/>
                <a:cs typeface="Times New Roman"/>
              </a:rPr>
              <a:t> </a:t>
            </a:r>
            <a:r>
              <a:rPr dirty="0" sz="2250" spc="-130">
                <a:latin typeface="Arial"/>
                <a:cs typeface="Arial"/>
              </a:rPr>
              <a:t>(a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given predictor)…</a:t>
            </a:r>
            <a:endParaRPr sz="2250">
              <a:latin typeface="Arial"/>
              <a:cs typeface="Arial"/>
            </a:endParaRPr>
          </a:p>
          <a:p>
            <a:pPr marL="405765" marR="17780">
              <a:lnSpc>
                <a:spcPct val="108300"/>
              </a:lnSpc>
              <a:spcBef>
                <a:spcPts val="900"/>
              </a:spcBef>
            </a:pPr>
            <a:r>
              <a:rPr dirty="0" sz="2250" spc="-720">
                <a:latin typeface="Arial"/>
                <a:cs typeface="Arial"/>
              </a:rPr>
              <a:t>…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but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there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model,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between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and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35">
                <a:latin typeface="Arial"/>
                <a:cs typeface="Arial"/>
              </a:rPr>
              <a:t>assumes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other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held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constant</a:t>
            </a:r>
            <a:endParaRPr sz="2250">
              <a:latin typeface="Arial"/>
              <a:cs typeface="Arial"/>
            </a:endParaRPr>
          </a:p>
          <a:p>
            <a:pPr marL="25400" marR="1148715">
              <a:lnSpc>
                <a:spcPct val="120100"/>
              </a:lnSpc>
              <a:spcBef>
                <a:spcPts val="434"/>
              </a:spcBef>
            </a:pPr>
            <a:r>
              <a:rPr dirty="0" sz="2250" spc="105">
                <a:latin typeface="Arial"/>
                <a:cs typeface="Arial"/>
              </a:rPr>
              <a:t>It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doesn’t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matter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0">
                <a:latin typeface="Arial"/>
                <a:cs typeface="Arial"/>
              </a:rPr>
              <a:t>if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there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two,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five,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ten,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60">
                <a:latin typeface="Arial"/>
                <a:cs typeface="Arial"/>
              </a:rPr>
              <a:t>fifty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sz="2250">
                <a:latin typeface="Arial"/>
                <a:cs typeface="Arial"/>
              </a:rPr>
              <a:t>-</a:t>
            </a:r>
            <a:r>
              <a:rPr dirty="0" sz="2250" spc="-85">
                <a:latin typeface="Arial"/>
                <a:cs typeface="Arial"/>
              </a:rPr>
              <a:t>values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always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be </a:t>
            </a:r>
            <a:r>
              <a:rPr dirty="0" sz="2250">
                <a:latin typeface="Arial"/>
                <a:cs typeface="Arial"/>
              </a:rPr>
              <a:t>interpreted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this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same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way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575"/>
              </a:spcBef>
            </a:pPr>
            <a:r>
              <a:rPr dirty="0" sz="2250" spc="-70">
                <a:latin typeface="Arial"/>
                <a:cs typeface="Arial"/>
              </a:rPr>
              <a:t>Let’s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look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our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example…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591040"/>
            <a:ext cx="95249" cy="952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5562590"/>
            <a:ext cx="95249" cy="9523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Research</a:t>
            </a:r>
            <a:r>
              <a:rPr dirty="0" spc="-265"/>
              <a:t> </a:t>
            </a:r>
            <a:r>
              <a:rPr dirty="0" spc="-105"/>
              <a:t>Question</a:t>
            </a:r>
            <a:r>
              <a:rPr dirty="0" spc="-260"/>
              <a:t> </a:t>
            </a:r>
            <a:r>
              <a:rPr dirty="0" spc="-60"/>
              <a:t>&amp;</a:t>
            </a:r>
            <a:r>
              <a:rPr dirty="0" spc="-265"/>
              <a:t> </a:t>
            </a:r>
            <a:r>
              <a:rPr dirty="0" spc="-105"/>
              <a:t>Hypothesis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248015"/>
            <a:ext cx="95249" cy="952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105265"/>
            <a:ext cx="95249" cy="952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96899" y="996950"/>
            <a:ext cx="12187555" cy="3692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114" b="1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r>
              <a:rPr dirty="0" sz="2250" spc="-14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Question</a:t>
            </a:r>
            <a:endParaRPr sz="2250">
              <a:latin typeface="Arial"/>
              <a:cs typeface="Arial"/>
            </a:endParaRPr>
          </a:p>
          <a:p>
            <a:pPr marL="297815" marR="154305" indent="-277495">
              <a:lnSpc>
                <a:spcPct val="108300"/>
              </a:lnSpc>
              <a:spcBef>
                <a:spcPts val="1650"/>
              </a:spcBef>
            </a:pPr>
            <a:r>
              <a:rPr dirty="0" sz="2250" spc="-75">
                <a:latin typeface="Arial"/>
                <a:cs typeface="Arial"/>
              </a:rPr>
              <a:t>2.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Does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statistically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significant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(and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direction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those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relationships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in)?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Hypotheses</a:t>
            </a:r>
            <a:endParaRPr sz="2250">
              <a:latin typeface="Arial"/>
              <a:cs typeface="Arial"/>
            </a:endParaRPr>
          </a:p>
          <a:p>
            <a:pPr marL="297815" marR="544195">
              <a:lnSpc>
                <a:spcPct val="108300"/>
              </a:lnSpc>
              <a:spcBef>
                <a:spcPts val="1650"/>
              </a:spcBef>
            </a:pP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30" i="1">
                <a:latin typeface="Arial"/>
                <a:cs typeface="Arial"/>
              </a:rPr>
              <a:t>and</a:t>
            </a:r>
            <a:r>
              <a:rPr dirty="0" sz="2250" spc="-114" i="1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adaptive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positive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quantity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08300"/>
              </a:lnSpc>
              <a:spcBef>
                <a:spcPts val="900"/>
              </a:spcBef>
            </a:pPr>
            <a:r>
              <a:rPr dirty="0" sz="2250" spc="-35">
                <a:latin typeface="Arial"/>
                <a:cs typeface="Arial"/>
              </a:rPr>
              <a:t>Maladaptive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negative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and </a:t>
            </a:r>
            <a:r>
              <a:rPr dirty="0" sz="2250" spc="-10">
                <a:latin typeface="Arial"/>
                <a:cs typeface="Arial"/>
              </a:rPr>
              <a:t>quantity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Operationalisation</a:t>
            </a:r>
            <a:r>
              <a:rPr dirty="0" spc="-240"/>
              <a:t> </a:t>
            </a:r>
            <a:r>
              <a:rPr dirty="0" spc="80"/>
              <a:t>-</a:t>
            </a:r>
            <a:r>
              <a:rPr dirty="0" spc="-235"/>
              <a:t> </a:t>
            </a:r>
            <a:r>
              <a:rPr dirty="0" spc="-25"/>
              <a:t>Model</a:t>
            </a:r>
            <a:r>
              <a:rPr dirty="0" spc="-240"/>
              <a:t> </a:t>
            </a:r>
            <a:r>
              <a:rPr dirty="0" spc="30"/>
              <a:t>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40"/>
            <a:ext cx="95249" cy="952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476615"/>
            <a:ext cx="95249" cy="9523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019540"/>
            <a:ext cx="95249" cy="9523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84199" y="1035050"/>
            <a:ext cx="11986895" cy="320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2250" spc="-10">
                <a:latin typeface="Arial"/>
                <a:cs typeface="Arial"/>
              </a:rPr>
              <a:t>Predictors:</a:t>
            </a:r>
            <a:endParaRPr sz="225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2175"/>
              </a:spcBef>
            </a:pP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434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PosPysch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310515" marR="4269740">
              <a:lnSpc>
                <a:spcPct val="139700"/>
              </a:lnSpc>
            </a:pP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442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Arial"/>
                <a:cs typeface="Arial"/>
              </a:rPr>
              <a:t>Adaptive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AdaptEmoReg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450">
                <a:latin typeface="Times New Roman"/>
                <a:cs typeface="Times New Roman"/>
              </a:rPr>
              <a:t> </a:t>
            </a:r>
            <a:r>
              <a:rPr dirty="0" sz="2250" spc="-35">
                <a:latin typeface="Arial"/>
                <a:cs typeface="Arial"/>
              </a:rPr>
              <a:t>Maladaptive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MalEmoReg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250" spc="-30">
                <a:latin typeface="Arial"/>
                <a:cs typeface="Arial"/>
              </a:rPr>
              <a:t>Outcome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(</a:t>
            </a:r>
            <a:r>
              <a:rPr dirty="0" sz="2550" spc="-65">
                <a:latin typeface="Times New Roman"/>
                <a:cs typeface="Times New Roman"/>
              </a:rPr>
              <a:t>y</a:t>
            </a:r>
            <a:r>
              <a:rPr dirty="0" sz="2250" spc="-65">
                <a:latin typeface="Arial"/>
                <a:cs typeface="Arial"/>
              </a:rPr>
              <a:t>):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310515">
              <a:lnSpc>
                <a:spcPct val="100000"/>
              </a:lnSpc>
              <a:spcBef>
                <a:spcPts val="1215"/>
              </a:spcBef>
              <a:tabLst>
                <a:tab pos="2147570" algn="l"/>
              </a:tabLst>
            </a:pPr>
            <a:r>
              <a:rPr dirty="0" sz="2250" spc="-20">
                <a:latin typeface="Arial"/>
                <a:cs typeface="Arial"/>
              </a:rPr>
              <a:t>Model: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baseline="-10802" sz="2700" spc="-15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4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PosPsych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7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AdaptEmoReg</a:t>
            </a:r>
            <a:r>
              <a:rPr dirty="0" baseline="-10802" sz="2700">
                <a:latin typeface="Times New Roman"/>
                <a:cs typeface="Times New Roman"/>
              </a:rPr>
              <a:t>2i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MalEmoReg</a:t>
            </a:r>
            <a:r>
              <a:rPr dirty="0" baseline="-10802" sz="2700">
                <a:latin typeface="Times New Roman"/>
                <a:cs typeface="Times New Roman"/>
              </a:rPr>
              <a:t>3i</a:t>
            </a:r>
            <a:r>
              <a:rPr dirty="0" baseline="-10802" sz="2700" spc="44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09599" y="1080039"/>
          <a:ext cx="1226820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7525"/>
                <a:gridCol w="1969135"/>
                <a:gridCol w="1683385"/>
                <a:gridCol w="1612900"/>
                <a:gridCol w="1683385"/>
                <a:gridCol w="1613534"/>
                <a:gridCol w="1842134"/>
              </a:tblGrid>
              <a:tr h="419734">
                <a:tc>
                  <a:txBody>
                    <a:bodyPr/>
                    <a:lstStyle/>
                    <a:p>
                      <a:pPr marL="142875">
                        <a:lnSpc>
                          <a:spcPts val="2670"/>
                        </a:lnSpc>
                      </a:pPr>
                      <a:r>
                        <a:rPr dirty="0" sz="2250" spc="-20" b="1">
                          <a:latin typeface="Arial"/>
                          <a:cs typeface="Arial"/>
                        </a:rPr>
                        <a:t>term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estimate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std.error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statistic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p.value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conf.low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conf.high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(Intercept)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8.5670973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2.0734842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4.131740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0.0000457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4.488138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12.6460569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pos_psy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2.1530694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0.4154330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5.182711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0.0000004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1.335829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2.9703095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adapt_er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-0.5003627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0.3316101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-1.508889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0.1322869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-1.152706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0.1519809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mal_er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-0.9885696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0.3690450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-2.678724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0.0077616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351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-1.714555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-0.2625841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429114"/>
            <a:ext cx="95249" cy="9523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7250" y="4082392"/>
            <a:ext cx="11456035" cy="3160395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0</a:t>
            </a:r>
            <a:r>
              <a:rPr dirty="0" baseline="-12345" sz="2700" spc="375">
                <a:latin typeface="Times New Roman"/>
                <a:cs typeface="Times New Roman"/>
              </a:rPr>
              <a:t> </a:t>
            </a:r>
            <a:r>
              <a:rPr dirty="0" sz="2250" spc="-10">
                <a:latin typeface="Arial"/>
                <a:cs typeface="Arial"/>
              </a:rPr>
              <a:t>(intercept)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8.57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(the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all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0)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345">
                <a:latin typeface="Times New Roman"/>
                <a:cs typeface="Times New Roman"/>
              </a:rPr>
              <a:t> </a:t>
            </a:r>
            <a:r>
              <a:rPr dirty="0" sz="2250" spc="-75">
                <a:latin typeface="Arial"/>
                <a:cs typeface="Arial"/>
              </a:rPr>
              <a:t>(slope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PosPysch</a:t>
            </a:r>
            <a:r>
              <a:rPr dirty="0" sz="2250">
                <a:latin typeface="Arial"/>
                <a:cs typeface="Arial"/>
              </a:rPr>
              <a:t>)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2.15,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135" i="1">
                <a:latin typeface="Arial"/>
                <a:cs typeface="Arial"/>
              </a:rPr>
              <a:t>p</a:t>
            </a:r>
            <a:r>
              <a:rPr dirty="0" sz="2250" spc="-175" i="1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&lt;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.001,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95%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CI</a:t>
            </a:r>
            <a:r>
              <a:rPr dirty="0" sz="2250" spc="-17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[1.34,</a:t>
            </a:r>
            <a:r>
              <a:rPr dirty="0" sz="2250" spc="-18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-2.97]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97">
                <a:latin typeface="Times New Roman"/>
                <a:cs typeface="Times New Roman"/>
              </a:rPr>
              <a:t> </a:t>
            </a:r>
            <a:r>
              <a:rPr dirty="0" sz="2250" spc="-75">
                <a:latin typeface="Arial"/>
                <a:cs typeface="Arial"/>
              </a:rPr>
              <a:t>(slope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AdaptEmoReg</a:t>
            </a:r>
            <a:r>
              <a:rPr dirty="0" sz="2250">
                <a:latin typeface="Arial"/>
                <a:cs typeface="Arial"/>
              </a:rPr>
              <a:t>)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50">
                <a:latin typeface="Arial"/>
                <a:cs typeface="Arial"/>
              </a:rPr>
              <a:t>0.50,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35" i="1">
                <a:latin typeface="Arial"/>
                <a:cs typeface="Arial"/>
              </a:rPr>
              <a:t>p</a:t>
            </a:r>
            <a:r>
              <a:rPr dirty="0" sz="2250" spc="-155" i="1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.132,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95%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CI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[-</a:t>
            </a:r>
            <a:r>
              <a:rPr dirty="0" sz="2250" spc="-50">
                <a:latin typeface="Arial"/>
                <a:cs typeface="Arial"/>
              </a:rPr>
              <a:t>1.15,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0.15]</a:t>
            </a:r>
            <a:endParaRPr sz="22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15"/>
              </a:spcBef>
            </a:pP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382">
                <a:latin typeface="Times New Roman"/>
                <a:cs typeface="Times New Roman"/>
              </a:rPr>
              <a:t> </a:t>
            </a:r>
            <a:r>
              <a:rPr dirty="0" sz="2250" spc="-75">
                <a:latin typeface="Arial"/>
                <a:cs typeface="Arial"/>
              </a:rPr>
              <a:t>(slope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MalEmoReg</a:t>
            </a:r>
            <a:r>
              <a:rPr dirty="0" sz="2250">
                <a:latin typeface="Arial"/>
                <a:cs typeface="Arial"/>
              </a:rPr>
              <a:t>)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=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50">
                <a:latin typeface="Arial"/>
                <a:cs typeface="Arial"/>
              </a:rPr>
              <a:t>0.99,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35" i="1">
                <a:latin typeface="Arial"/>
                <a:cs typeface="Arial"/>
              </a:rPr>
              <a:t>p</a:t>
            </a:r>
            <a:r>
              <a:rPr dirty="0" sz="2250" spc="-160" i="1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&lt;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.001,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95%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CI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[-</a:t>
            </a:r>
            <a:r>
              <a:rPr dirty="0" sz="2250" spc="-50">
                <a:latin typeface="Arial"/>
                <a:cs typeface="Arial"/>
              </a:rPr>
              <a:t>1.71,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-0.26]</a:t>
            </a:r>
            <a:endParaRPr sz="2250">
              <a:latin typeface="Arial"/>
              <a:cs typeface="Arial"/>
            </a:endParaRPr>
          </a:p>
          <a:p>
            <a:pPr marL="38100" marR="30480">
              <a:lnSpc>
                <a:spcPct val="125000"/>
              </a:lnSpc>
              <a:spcBef>
                <a:spcPts val="840"/>
              </a:spcBef>
            </a:pPr>
            <a:r>
              <a:rPr dirty="0" sz="2250" spc="-130">
                <a:latin typeface="Arial"/>
                <a:cs typeface="Arial"/>
              </a:rPr>
              <a:t>Each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slope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represents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between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when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other predictors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held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constant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4972039"/>
            <a:ext cx="95249" cy="952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5514964"/>
            <a:ext cx="95249" cy="9523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6057889"/>
            <a:ext cx="95249" cy="9523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6600814"/>
            <a:ext cx="95249" cy="95230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39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7750809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100"/>
              <a:t>3.</a:t>
            </a:r>
            <a:r>
              <a:rPr dirty="0" sz="5600" spc="-440"/>
              <a:t> </a:t>
            </a:r>
            <a:r>
              <a:rPr dirty="0" sz="5600" spc="-220"/>
              <a:t>Comparing</a:t>
            </a:r>
            <a:r>
              <a:rPr dirty="0" sz="5600" spc="-440"/>
              <a:t> </a:t>
            </a:r>
            <a:r>
              <a:rPr dirty="0" sz="5600" spc="-114"/>
              <a:t>Predictors</a:t>
            </a:r>
            <a:endParaRPr sz="5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Three</a:t>
            </a:r>
            <a:r>
              <a:rPr dirty="0" spc="-275"/>
              <a:t> </a:t>
            </a:r>
            <a:r>
              <a:rPr dirty="0" spc="-245"/>
              <a:t>Types</a:t>
            </a:r>
            <a:r>
              <a:rPr dirty="0" spc="-275"/>
              <a:t> </a:t>
            </a:r>
            <a:r>
              <a:rPr dirty="0" spc="-55"/>
              <a:t>of</a:t>
            </a:r>
            <a:r>
              <a:rPr dirty="0" spc="-275"/>
              <a:t> </a:t>
            </a:r>
            <a:r>
              <a:rPr dirty="0" spc="-180"/>
              <a:t>Research</a:t>
            </a:r>
            <a:r>
              <a:rPr dirty="0" spc="-275"/>
              <a:t> </a:t>
            </a:r>
            <a:r>
              <a:rPr dirty="0" spc="-110"/>
              <a:t>Questions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50" y="949325"/>
            <a:ext cx="11456670" cy="305435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250" spc="-20">
                <a:latin typeface="Arial"/>
                <a:cs typeface="Arial"/>
              </a:rPr>
              <a:t>First,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determined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3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was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fitting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  <a:p>
            <a:pPr marL="12700" marR="581025">
              <a:lnSpc>
                <a:spcPct val="125000"/>
              </a:lnSpc>
              <a:spcBef>
                <a:spcPts val="900"/>
              </a:spcBef>
            </a:pPr>
            <a:r>
              <a:rPr dirty="0" sz="2250" spc="-125">
                <a:latin typeface="Arial"/>
                <a:cs typeface="Arial"/>
              </a:rPr>
              <a:t>Second,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determined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maladaptive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are </a:t>
            </a:r>
            <a:r>
              <a:rPr dirty="0" sz="2250" spc="-20">
                <a:latin typeface="Arial"/>
                <a:cs typeface="Arial"/>
              </a:rPr>
              <a:t>statistically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significant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sleep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also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learned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had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maladaptive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had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negative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sleep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250">
                <a:latin typeface="Arial"/>
                <a:cs typeface="Arial"/>
              </a:rPr>
              <a:t>Now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ask,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85" b="1">
                <a:solidFill>
                  <a:srgbClr val="1C4189"/>
                </a:solidFill>
                <a:latin typeface="Arial"/>
                <a:cs typeface="Arial"/>
              </a:rPr>
              <a:t>which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is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80" b="1" i="1">
                <a:solidFill>
                  <a:srgbClr val="1C4189"/>
                </a:solidFill>
                <a:latin typeface="Arial-BoldItalicMT"/>
                <a:cs typeface="Arial-BoldItalicMT"/>
              </a:rPr>
              <a:t>best</a:t>
            </a:r>
            <a:r>
              <a:rPr dirty="0" sz="2250" spc="-170" b="1" i="1">
                <a:solidFill>
                  <a:srgbClr val="1C4189"/>
                </a:solidFill>
                <a:latin typeface="Arial-BoldItalicMT"/>
                <a:cs typeface="Arial-BoldItalicMT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predictor?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9"/>
            <a:ext cx="95249" cy="9523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19389"/>
            <a:ext cx="95249" cy="9523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3790939"/>
            <a:ext cx="95249" cy="9523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Comparing</a:t>
            </a:r>
            <a:r>
              <a:rPr dirty="0" spc="-229"/>
              <a:t> </a:t>
            </a:r>
            <a:r>
              <a:rPr dirty="0" spc="-80"/>
              <a:t>Predictors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4"/>
            <a:ext cx="95249" cy="9523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9"/>
            <a:ext cx="95249" cy="9523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819389"/>
            <a:ext cx="95249" cy="9523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019174" y="336231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19174" y="3905239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82650" y="949325"/>
            <a:ext cx="11925935" cy="316865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ascertain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“best”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dirty="0" sz="2250" spc="-60">
                <a:latin typeface="Arial"/>
                <a:cs typeface="Arial"/>
              </a:rPr>
              <a:t>However,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cannot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beta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values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their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current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(</a:t>
            </a: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raw</a:t>
            </a:r>
            <a:r>
              <a:rPr dirty="0" sz="2250" spc="-75">
                <a:latin typeface="Arial"/>
                <a:cs typeface="Arial"/>
              </a:rPr>
              <a:t>,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90" b="1">
                <a:solidFill>
                  <a:srgbClr val="1C4189"/>
                </a:solidFill>
                <a:latin typeface="Arial"/>
                <a:cs typeface="Arial"/>
              </a:rPr>
              <a:t>unstandardised</a:t>
            </a:r>
            <a:r>
              <a:rPr dirty="0" sz="2250" spc="-90">
                <a:latin typeface="Arial"/>
                <a:cs typeface="Arial"/>
              </a:rPr>
              <a:t>)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form,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because </a:t>
            </a:r>
            <a:r>
              <a:rPr dirty="0" sz="2250" spc="-10">
                <a:latin typeface="Arial"/>
                <a:cs typeface="Arial"/>
              </a:rPr>
              <a:t>they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units</a:t>
            </a:r>
            <a:endParaRPr sz="2250">
              <a:latin typeface="Arial"/>
              <a:cs typeface="Arial"/>
            </a:endParaRPr>
          </a:p>
          <a:p>
            <a:pPr marL="393065" marR="3448050" indent="-381000">
              <a:lnSpc>
                <a:spcPct val="158300"/>
              </a:lnSpc>
            </a:pPr>
            <a:r>
              <a:rPr dirty="0" sz="2250" spc="-105">
                <a:latin typeface="Arial"/>
                <a:cs typeface="Arial"/>
              </a:rPr>
              <a:t>These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units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reflect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how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variables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measured </a:t>
            </a:r>
            <a:r>
              <a:rPr dirty="0" sz="2250" spc="-165">
                <a:latin typeface="Arial"/>
                <a:cs typeface="Arial"/>
              </a:rPr>
              <a:t>e.g.,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seconds,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kilograms,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centimetres,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pound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stirling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etc.</a:t>
            </a:r>
            <a:endParaRPr sz="225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575"/>
              </a:spcBef>
            </a:pP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psychology,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often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use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self-</a:t>
            </a:r>
            <a:r>
              <a:rPr dirty="0" sz="2250">
                <a:latin typeface="Arial"/>
                <a:cs typeface="Arial"/>
              </a:rPr>
              <a:t>report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scales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where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units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Likert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scale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points…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41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94233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Likert</a:t>
            </a:r>
            <a:r>
              <a:rPr dirty="0" spc="-280"/>
              <a:t> </a:t>
            </a:r>
            <a:r>
              <a:rPr dirty="0" spc="-250"/>
              <a:t>Scales</a:t>
            </a:r>
            <a:r>
              <a:rPr dirty="0" spc="-275"/>
              <a:t> </a:t>
            </a:r>
            <a:r>
              <a:rPr dirty="0" spc="80"/>
              <a:t>-</a:t>
            </a:r>
            <a:r>
              <a:rPr dirty="0" spc="-280"/>
              <a:t> </a:t>
            </a:r>
            <a:r>
              <a:rPr dirty="0" spc="-45"/>
              <a:t>Maths</a:t>
            </a:r>
            <a:r>
              <a:rPr dirty="0" spc="-275"/>
              <a:t> </a:t>
            </a:r>
            <a:r>
              <a:rPr dirty="0" spc="-10"/>
              <a:t>Anxiety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224" y="1238968"/>
            <a:ext cx="12096748" cy="584763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Objectives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847849"/>
            <a:ext cx="95249" cy="9524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90774"/>
            <a:ext cx="95249" cy="952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933698"/>
            <a:ext cx="95249" cy="952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476623"/>
            <a:ext cx="95249" cy="95248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609599" y="4124325"/>
            <a:ext cx="12192000" cy="1162050"/>
            <a:chOff x="609599" y="4124325"/>
            <a:chExt cx="12192000" cy="1162050"/>
          </a:xfrm>
        </p:grpSpPr>
        <p:sp>
          <p:nvSpPr>
            <p:cNvPr id="8" name="object 8" descr=""/>
            <p:cNvSpPr/>
            <p:nvPr/>
          </p:nvSpPr>
          <p:spPr>
            <a:xfrm>
              <a:off x="627240" y="4124337"/>
              <a:ext cx="12174855" cy="1162050"/>
            </a:xfrm>
            <a:custGeom>
              <a:avLst/>
              <a:gdLst/>
              <a:ahLst/>
              <a:cxnLst/>
              <a:rect l="l" t="t" r="r" b="b"/>
              <a:pathLst>
                <a:path w="12174855" h="1162050">
                  <a:moveTo>
                    <a:pt x="12174347" y="34912"/>
                  </a:moveTo>
                  <a:lnTo>
                    <a:pt x="12173712" y="27952"/>
                  </a:lnTo>
                  <a:lnTo>
                    <a:pt x="12171794" y="21513"/>
                  </a:lnTo>
                  <a:lnTo>
                    <a:pt x="12168594" y="15608"/>
                  </a:lnTo>
                  <a:lnTo>
                    <a:pt x="12164555" y="10744"/>
                  </a:lnTo>
                  <a:lnTo>
                    <a:pt x="12164124" y="10223"/>
                  </a:lnTo>
                  <a:lnTo>
                    <a:pt x="12163273" y="9525"/>
                  </a:lnTo>
                  <a:lnTo>
                    <a:pt x="12158739" y="5753"/>
                  </a:lnTo>
                  <a:lnTo>
                    <a:pt x="12152833" y="2552"/>
                  </a:lnTo>
                  <a:lnTo>
                    <a:pt x="12146394" y="635"/>
                  </a:lnTo>
                  <a:lnTo>
                    <a:pt x="12139422" y="0"/>
                  </a:lnTo>
                  <a:lnTo>
                    <a:pt x="17272" y="0"/>
                  </a:lnTo>
                  <a:lnTo>
                    <a:pt x="10312" y="635"/>
                  </a:lnTo>
                  <a:lnTo>
                    <a:pt x="3873" y="2552"/>
                  </a:lnTo>
                  <a:lnTo>
                    <a:pt x="0" y="4648"/>
                  </a:lnTo>
                  <a:lnTo>
                    <a:pt x="20447" y="9753"/>
                  </a:lnTo>
                  <a:lnTo>
                    <a:pt x="20447" y="9525"/>
                  </a:lnTo>
                  <a:lnTo>
                    <a:pt x="12146445" y="9525"/>
                  </a:lnTo>
                  <a:lnTo>
                    <a:pt x="12152427" y="12001"/>
                  </a:lnTo>
                  <a:lnTo>
                    <a:pt x="12157862" y="17437"/>
                  </a:lnTo>
                  <a:lnTo>
                    <a:pt x="12162346" y="21920"/>
                  </a:lnTo>
                  <a:lnTo>
                    <a:pt x="12164822" y="27901"/>
                  </a:lnTo>
                  <a:lnTo>
                    <a:pt x="12164822" y="1134135"/>
                  </a:lnTo>
                  <a:lnTo>
                    <a:pt x="12162346" y="1140117"/>
                  </a:lnTo>
                  <a:lnTo>
                    <a:pt x="12157862" y="1144600"/>
                  </a:lnTo>
                  <a:lnTo>
                    <a:pt x="12152427" y="1150035"/>
                  </a:lnTo>
                  <a:lnTo>
                    <a:pt x="12146445" y="1152525"/>
                  </a:lnTo>
                  <a:lnTo>
                    <a:pt x="20447" y="1152525"/>
                  </a:lnTo>
                  <a:lnTo>
                    <a:pt x="20447" y="1152283"/>
                  </a:lnTo>
                  <a:lnTo>
                    <a:pt x="0" y="1157389"/>
                  </a:lnTo>
                  <a:lnTo>
                    <a:pt x="3873" y="1159484"/>
                  </a:lnTo>
                  <a:lnTo>
                    <a:pt x="10312" y="1161402"/>
                  </a:lnTo>
                  <a:lnTo>
                    <a:pt x="17272" y="1162037"/>
                  </a:lnTo>
                  <a:lnTo>
                    <a:pt x="12139435" y="1162037"/>
                  </a:lnTo>
                  <a:lnTo>
                    <a:pt x="12164555" y="1151293"/>
                  </a:lnTo>
                  <a:lnTo>
                    <a:pt x="12168594" y="1146429"/>
                  </a:lnTo>
                  <a:lnTo>
                    <a:pt x="12171794" y="1140523"/>
                  </a:lnTo>
                  <a:lnTo>
                    <a:pt x="12173699" y="1134135"/>
                  </a:lnTo>
                  <a:lnTo>
                    <a:pt x="12174347" y="1127125"/>
                  </a:lnTo>
                  <a:lnTo>
                    <a:pt x="12174347" y="34912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4128812"/>
              <a:ext cx="38100" cy="1153160"/>
            </a:xfrm>
            <a:custGeom>
              <a:avLst/>
              <a:gdLst/>
              <a:ahLst/>
              <a:cxnLst/>
              <a:rect l="l" t="t" r="r" b="b"/>
              <a:pathLst>
                <a:path w="38100" h="1153160">
                  <a:moveTo>
                    <a:pt x="17950" y="1153074"/>
                  </a:moveTo>
                  <a:lnTo>
                    <a:pt x="0" y="1122637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1148037"/>
                  </a:lnTo>
                  <a:lnTo>
                    <a:pt x="17950" y="1153074"/>
                  </a:lnTo>
                  <a:close/>
                </a:path>
              </a:pathLst>
            </a:custGeom>
            <a:solidFill>
              <a:srgbClr val="4581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7699" y="4133848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D9E6FA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4267199"/>
              <a:ext cx="276224" cy="2762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558799" y="1035050"/>
            <a:ext cx="1225169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2250">
                <a:latin typeface="Arial"/>
                <a:cs typeface="Arial"/>
              </a:rPr>
              <a:t>After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this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lecture,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you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(begin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to)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understand:</a:t>
            </a:r>
            <a:endParaRPr sz="2250">
              <a:latin typeface="Arial"/>
              <a:cs typeface="Arial"/>
            </a:endParaRPr>
          </a:p>
          <a:p>
            <a:pPr marL="335915" marR="2737485">
              <a:lnSpc>
                <a:spcPct val="148400"/>
              </a:lnSpc>
              <a:spcBef>
                <a:spcPts val="1165"/>
              </a:spcBef>
            </a:pP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 b="1">
                <a:solidFill>
                  <a:srgbClr val="1C4189"/>
                </a:solidFill>
                <a:latin typeface="Arial"/>
                <a:cs typeface="Arial"/>
              </a:rPr>
              <a:t>extend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equation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two,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three,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more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 </a:t>
            </a: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compare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using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262">
                <a:latin typeface="Times New Roman"/>
                <a:cs typeface="Times New Roman"/>
              </a:rPr>
              <a:t> </a:t>
            </a:r>
            <a:r>
              <a:rPr dirty="0" sz="2250" spc="-10">
                <a:latin typeface="Arial"/>
                <a:cs typeface="Arial"/>
              </a:rPr>
              <a:t>-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F</a:t>
            </a:r>
            <a:r>
              <a:rPr dirty="0" sz="2250">
                <a:latin typeface="Arial"/>
                <a:cs typeface="Arial"/>
              </a:rPr>
              <a:t>-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change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statistics </a:t>
            </a: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interpret</a:t>
            </a:r>
            <a:r>
              <a:rPr dirty="0" sz="2250" spc="-12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outcome</a:t>
            </a:r>
            <a:endParaRPr sz="2250">
              <a:latin typeface="Arial"/>
              <a:cs typeface="Arial"/>
            </a:endParaRPr>
          </a:p>
          <a:p>
            <a:pPr marL="335915">
              <a:lnSpc>
                <a:spcPct val="100000"/>
              </a:lnSpc>
              <a:spcBef>
                <a:spcPts val="1575"/>
              </a:spcBef>
            </a:pP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compare</a:t>
            </a:r>
            <a:r>
              <a:rPr dirty="0" sz="2250" spc="-14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70" b="1">
                <a:solidFill>
                  <a:srgbClr val="1C4189"/>
                </a:solidFill>
                <a:latin typeface="Arial"/>
                <a:cs typeface="Arial"/>
              </a:rPr>
              <a:t>predictors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using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standardised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beta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coefficients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4000">
              <a:latin typeface="Arial"/>
              <a:cs typeface="Arial"/>
            </a:endParaRPr>
          </a:p>
          <a:p>
            <a:pPr marL="537845">
              <a:lnSpc>
                <a:spcPct val="100000"/>
              </a:lnSpc>
            </a:pPr>
            <a:r>
              <a:rPr dirty="0" sz="1550" spc="-75" b="1">
                <a:solidFill>
                  <a:srgbClr val="1C4189"/>
                </a:solidFill>
                <a:latin typeface="Arial"/>
                <a:cs typeface="Arial"/>
              </a:rPr>
              <a:t>Talk</a:t>
            </a:r>
            <a:r>
              <a:rPr dirty="0" sz="1550" spc="-9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1C4189"/>
                </a:solidFill>
                <a:latin typeface="Arial"/>
                <a:cs typeface="Arial"/>
              </a:rPr>
              <a:t>to</a:t>
            </a:r>
            <a:r>
              <a:rPr dirty="0" sz="1550" spc="-9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35" b="1">
                <a:solidFill>
                  <a:srgbClr val="1C4189"/>
                </a:solidFill>
                <a:latin typeface="Arial"/>
                <a:cs typeface="Arial"/>
              </a:rPr>
              <a:t>Me!</a:t>
            </a:r>
            <a:endParaRPr sz="15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00">
              <a:latin typeface="Arial"/>
              <a:cs typeface="Arial"/>
            </a:endParaRPr>
          </a:p>
          <a:p>
            <a:pPr marL="188595">
              <a:lnSpc>
                <a:spcPct val="100000"/>
              </a:lnSpc>
            </a:pPr>
            <a:r>
              <a:rPr dirty="0" sz="1550" spc="-20">
                <a:latin typeface="Arial"/>
                <a:cs typeface="Arial"/>
              </a:rPr>
              <a:t>Open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Lecture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35">
                <a:latin typeface="Arial"/>
                <a:cs typeface="Arial"/>
              </a:rPr>
              <a:t>Google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Doc: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10">
                <a:solidFill>
                  <a:srgbClr val="003B49"/>
                </a:solidFill>
                <a:latin typeface="Arial"/>
                <a:cs typeface="Arial"/>
                <a:hlinkClick r:id="rId6"/>
              </a:rPr>
              <a:t>bit.ly/and25_lecture10</a:t>
            </a:r>
            <a:endParaRPr sz="155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559689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Likert</a:t>
            </a:r>
            <a:r>
              <a:rPr dirty="0" spc="-280"/>
              <a:t> </a:t>
            </a:r>
            <a:r>
              <a:rPr dirty="0" spc="-250"/>
              <a:t>Scales</a:t>
            </a:r>
            <a:r>
              <a:rPr dirty="0" spc="-275"/>
              <a:t> </a:t>
            </a:r>
            <a:r>
              <a:rPr dirty="0" spc="80"/>
              <a:t>-</a:t>
            </a:r>
            <a:r>
              <a:rPr dirty="0" spc="-275"/>
              <a:t> </a:t>
            </a:r>
            <a:r>
              <a:rPr dirty="0" spc="-70"/>
              <a:t>Trait</a:t>
            </a:r>
            <a:r>
              <a:rPr dirty="0" spc="-275"/>
              <a:t> </a:t>
            </a:r>
            <a:r>
              <a:rPr dirty="0" spc="-10"/>
              <a:t>Anxiety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2125" y="1309006"/>
            <a:ext cx="9886949" cy="577759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60"/>
              <a:t>Comparing</a:t>
            </a:r>
            <a:r>
              <a:rPr dirty="0" spc="-229"/>
              <a:t> </a:t>
            </a:r>
            <a:r>
              <a:rPr dirty="0" spc="-80"/>
              <a:t>Predictors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3"/>
            <a:ext cx="95249" cy="9523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50" y="949325"/>
            <a:ext cx="10824845" cy="2254250"/>
          </a:xfrm>
          <a:prstGeom prst="rect">
            <a:avLst/>
          </a:prstGeom>
        </p:spPr>
        <p:txBody>
          <a:bodyPr wrap="square" lIns="0" tIns="212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two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Likert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45">
                <a:latin typeface="Arial"/>
                <a:cs typeface="Arial"/>
              </a:rPr>
              <a:t>Scales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use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units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measurement,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so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cannot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directly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compared</a:t>
            </a:r>
            <a:endParaRPr sz="225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dirty="0" sz="2250" spc="-75">
                <a:latin typeface="Arial"/>
                <a:cs typeface="Arial"/>
              </a:rPr>
              <a:t>Similarly,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couldn’t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directly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reaction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time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seconds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amount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money </a:t>
            </a:r>
            <a:r>
              <a:rPr dirty="0" sz="2250" spc="-90">
                <a:latin typeface="Arial"/>
                <a:cs typeface="Arial"/>
              </a:rPr>
              <a:t>someone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earns,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distance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someone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walks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their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Likert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40">
                <a:latin typeface="Arial"/>
                <a:cs typeface="Arial"/>
              </a:rPr>
              <a:t>Scale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responses,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etc.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250" spc="-60">
                <a:latin typeface="Arial"/>
                <a:cs typeface="Arial"/>
              </a:rPr>
              <a:t>However,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force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them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comparable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by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0" b="1">
                <a:solidFill>
                  <a:srgbClr val="1C4189"/>
                </a:solidFill>
                <a:latin typeface="Arial"/>
                <a:cs typeface="Arial"/>
              </a:rPr>
              <a:t>standardising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slope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values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1847838"/>
            <a:ext cx="95249" cy="9523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2990838"/>
            <a:ext cx="95249" cy="9521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27246" y="1095375"/>
            <a:ext cx="12164695" cy="17780"/>
          </a:xfrm>
          <a:custGeom>
            <a:avLst/>
            <a:gdLst/>
            <a:ahLst/>
            <a:cxnLst/>
            <a:rect l="l" t="t" r="r" b="b"/>
            <a:pathLst>
              <a:path w="12164695" h="17780">
                <a:moveTo>
                  <a:pt x="20453" y="9734"/>
                </a:moveTo>
                <a:lnTo>
                  <a:pt x="0" y="4618"/>
                </a:lnTo>
                <a:lnTo>
                  <a:pt x="3871" y="2524"/>
                </a:lnTo>
                <a:lnTo>
                  <a:pt x="10310" y="606"/>
                </a:lnTo>
                <a:lnTo>
                  <a:pt x="16921" y="0"/>
                </a:lnTo>
                <a:lnTo>
                  <a:pt x="12139785" y="0"/>
                </a:lnTo>
                <a:lnTo>
                  <a:pt x="12146395" y="606"/>
                </a:lnTo>
                <a:lnTo>
                  <a:pt x="12152833" y="2524"/>
                </a:lnTo>
                <a:lnTo>
                  <a:pt x="12158742" y="5721"/>
                </a:lnTo>
                <a:lnTo>
                  <a:pt x="12163276" y="9492"/>
                </a:lnTo>
                <a:lnTo>
                  <a:pt x="20453" y="9492"/>
                </a:lnTo>
                <a:lnTo>
                  <a:pt x="20453" y="9734"/>
                </a:lnTo>
                <a:close/>
              </a:path>
              <a:path w="12164695" h="17780">
                <a:moveTo>
                  <a:pt x="12157871" y="17415"/>
                </a:moveTo>
                <a:lnTo>
                  <a:pt x="12152427" y="11971"/>
                </a:lnTo>
                <a:lnTo>
                  <a:pt x="12146442" y="9492"/>
                </a:lnTo>
                <a:lnTo>
                  <a:pt x="12163276" y="9492"/>
                </a:lnTo>
                <a:lnTo>
                  <a:pt x="12164123" y="10196"/>
                </a:lnTo>
                <a:lnTo>
                  <a:pt x="12164559" y="10721"/>
                </a:lnTo>
                <a:lnTo>
                  <a:pt x="12157871" y="17415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09599" y="1099817"/>
            <a:ext cx="12192000" cy="2081530"/>
            <a:chOff x="609599" y="1099817"/>
            <a:chExt cx="12192000" cy="2081530"/>
          </a:xfrm>
        </p:grpSpPr>
        <p:sp>
          <p:nvSpPr>
            <p:cNvPr id="4" name="object 4" descr=""/>
            <p:cNvSpPr/>
            <p:nvPr/>
          </p:nvSpPr>
          <p:spPr>
            <a:xfrm>
              <a:off x="627240" y="1105585"/>
              <a:ext cx="12174855" cy="2075814"/>
            </a:xfrm>
            <a:custGeom>
              <a:avLst/>
              <a:gdLst/>
              <a:ahLst/>
              <a:cxnLst/>
              <a:rect l="l" t="t" r="r" b="b"/>
              <a:pathLst>
                <a:path w="12174855" h="2075814">
                  <a:moveTo>
                    <a:pt x="12174347" y="24688"/>
                  </a:moveTo>
                  <a:lnTo>
                    <a:pt x="12173712" y="17716"/>
                  </a:lnTo>
                  <a:lnTo>
                    <a:pt x="12171794" y="11277"/>
                  </a:lnTo>
                  <a:lnTo>
                    <a:pt x="12168594" y="5372"/>
                  </a:lnTo>
                  <a:lnTo>
                    <a:pt x="12164124" y="0"/>
                  </a:lnTo>
                  <a:lnTo>
                    <a:pt x="12157393" y="6731"/>
                  </a:lnTo>
                  <a:lnTo>
                    <a:pt x="12162346" y="11684"/>
                  </a:lnTo>
                  <a:lnTo>
                    <a:pt x="12164822" y="17678"/>
                  </a:lnTo>
                  <a:lnTo>
                    <a:pt x="12164822" y="2047824"/>
                  </a:lnTo>
                  <a:lnTo>
                    <a:pt x="12162346" y="2053818"/>
                  </a:lnTo>
                  <a:lnTo>
                    <a:pt x="12157862" y="2058301"/>
                  </a:lnTo>
                  <a:lnTo>
                    <a:pt x="12157380" y="2058771"/>
                  </a:lnTo>
                  <a:lnTo>
                    <a:pt x="12152427" y="2063737"/>
                  </a:lnTo>
                  <a:lnTo>
                    <a:pt x="12146445" y="2066213"/>
                  </a:lnTo>
                  <a:lnTo>
                    <a:pt x="20447" y="2066213"/>
                  </a:lnTo>
                  <a:lnTo>
                    <a:pt x="20447" y="2065972"/>
                  </a:lnTo>
                  <a:lnTo>
                    <a:pt x="0" y="2071090"/>
                  </a:lnTo>
                  <a:lnTo>
                    <a:pt x="3873" y="2073186"/>
                  </a:lnTo>
                  <a:lnTo>
                    <a:pt x="10312" y="2075103"/>
                  </a:lnTo>
                  <a:lnTo>
                    <a:pt x="17272" y="2075738"/>
                  </a:lnTo>
                  <a:lnTo>
                    <a:pt x="12139422" y="2075738"/>
                  </a:lnTo>
                  <a:lnTo>
                    <a:pt x="12164111" y="2065515"/>
                  </a:lnTo>
                  <a:lnTo>
                    <a:pt x="12164555" y="2064994"/>
                  </a:lnTo>
                  <a:lnTo>
                    <a:pt x="12168594" y="2060130"/>
                  </a:lnTo>
                  <a:lnTo>
                    <a:pt x="12171794" y="2054225"/>
                  </a:lnTo>
                  <a:lnTo>
                    <a:pt x="12173699" y="2047824"/>
                  </a:lnTo>
                  <a:lnTo>
                    <a:pt x="12174347" y="2040813"/>
                  </a:lnTo>
                  <a:lnTo>
                    <a:pt x="12174347" y="24688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09599" y="1099817"/>
              <a:ext cx="38100" cy="2077085"/>
            </a:xfrm>
            <a:custGeom>
              <a:avLst/>
              <a:gdLst/>
              <a:ahLst/>
              <a:cxnLst/>
              <a:rect l="l" t="t" r="r" b="b"/>
              <a:pathLst>
                <a:path w="38100" h="2077085">
                  <a:moveTo>
                    <a:pt x="17950" y="2076999"/>
                  </a:moveTo>
                  <a:lnTo>
                    <a:pt x="0" y="204656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071962"/>
                  </a:lnTo>
                  <a:lnTo>
                    <a:pt x="17950" y="207699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627247" y="3381375"/>
            <a:ext cx="12164695" cy="17780"/>
          </a:xfrm>
          <a:custGeom>
            <a:avLst/>
            <a:gdLst/>
            <a:ahLst/>
            <a:cxnLst/>
            <a:rect l="l" t="t" r="r" b="b"/>
            <a:pathLst>
              <a:path w="12164695" h="17779">
                <a:moveTo>
                  <a:pt x="20452" y="9732"/>
                </a:moveTo>
                <a:lnTo>
                  <a:pt x="0" y="4618"/>
                </a:lnTo>
                <a:lnTo>
                  <a:pt x="3870" y="2524"/>
                </a:lnTo>
                <a:lnTo>
                  <a:pt x="10309" y="606"/>
                </a:lnTo>
                <a:lnTo>
                  <a:pt x="16920" y="0"/>
                </a:lnTo>
                <a:lnTo>
                  <a:pt x="12139783" y="0"/>
                </a:lnTo>
                <a:lnTo>
                  <a:pt x="12146394" y="606"/>
                </a:lnTo>
                <a:lnTo>
                  <a:pt x="12152832" y="2524"/>
                </a:lnTo>
                <a:lnTo>
                  <a:pt x="12158741" y="5721"/>
                </a:lnTo>
                <a:lnTo>
                  <a:pt x="12163275" y="9492"/>
                </a:lnTo>
                <a:lnTo>
                  <a:pt x="20452" y="9492"/>
                </a:lnTo>
                <a:lnTo>
                  <a:pt x="20452" y="9732"/>
                </a:lnTo>
                <a:close/>
              </a:path>
              <a:path w="12164695" h="17779">
                <a:moveTo>
                  <a:pt x="12157859" y="17404"/>
                </a:moveTo>
                <a:lnTo>
                  <a:pt x="12152426" y="11972"/>
                </a:lnTo>
                <a:lnTo>
                  <a:pt x="12146441" y="9492"/>
                </a:lnTo>
                <a:lnTo>
                  <a:pt x="12163275" y="9492"/>
                </a:lnTo>
                <a:lnTo>
                  <a:pt x="12164121" y="10196"/>
                </a:lnTo>
                <a:lnTo>
                  <a:pt x="12164552" y="10714"/>
                </a:lnTo>
                <a:lnTo>
                  <a:pt x="12157859" y="1740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609599" y="3385817"/>
            <a:ext cx="12192000" cy="2081530"/>
            <a:chOff x="609599" y="3385817"/>
            <a:chExt cx="12192000" cy="2081530"/>
          </a:xfrm>
        </p:grpSpPr>
        <p:sp>
          <p:nvSpPr>
            <p:cNvPr id="8" name="object 8" descr=""/>
            <p:cNvSpPr/>
            <p:nvPr/>
          </p:nvSpPr>
          <p:spPr>
            <a:xfrm>
              <a:off x="627240" y="3391572"/>
              <a:ext cx="12174855" cy="2075814"/>
            </a:xfrm>
            <a:custGeom>
              <a:avLst/>
              <a:gdLst/>
              <a:ahLst/>
              <a:cxnLst/>
              <a:rect l="l" t="t" r="r" b="b"/>
              <a:pathLst>
                <a:path w="12174855" h="2075814">
                  <a:moveTo>
                    <a:pt x="12174347" y="24701"/>
                  </a:moveTo>
                  <a:lnTo>
                    <a:pt x="12173712" y="17729"/>
                  </a:lnTo>
                  <a:lnTo>
                    <a:pt x="12171794" y="11290"/>
                  </a:lnTo>
                  <a:lnTo>
                    <a:pt x="12168594" y="5384"/>
                  </a:lnTo>
                  <a:lnTo>
                    <a:pt x="12164124" y="0"/>
                  </a:lnTo>
                  <a:lnTo>
                    <a:pt x="12157380" y="6731"/>
                  </a:lnTo>
                  <a:lnTo>
                    <a:pt x="12162346" y="11696"/>
                  </a:lnTo>
                  <a:lnTo>
                    <a:pt x="12164822" y="17691"/>
                  </a:lnTo>
                  <a:lnTo>
                    <a:pt x="12164822" y="2047836"/>
                  </a:lnTo>
                  <a:lnTo>
                    <a:pt x="12162346" y="2053831"/>
                  </a:lnTo>
                  <a:lnTo>
                    <a:pt x="12157862" y="2058314"/>
                  </a:lnTo>
                  <a:lnTo>
                    <a:pt x="12157380" y="2058784"/>
                  </a:lnTo>
                  <a:lnTo>
                    <a:pt x="12152427" y="2063750"/>
                  </a:lnTo>
                  <a:lnTo>
                    <a:pt x="12146445" y="2066226"/>
                  </a:lnTo>
                  <a:lnTo>
                    <a:pt x="20447" y="2066226"/>
                  </a:lnTo>
                  <a:lnTo>
                    <a:pt x="20447" y="2065985"/>
                  </a:lnTo>
                  <a:lnTo>
                    <a:pt x="0" y="2071103"/>
                  </a:lnTo>
                  <a:lnTo>
                    <a:pt x="3873" y="2073198"/>
                  </a:lnTo>
                  <a:lnTo>
                    <a:pt x="10312" y="2075116"/>
                  </a:lnTo>
                  <a:lnTo>
                    <a:pt x="17272" y="2075751"/>
                  </a:lnTo>
                  <a:lnTo>
                    <a:pt x="12139422" y="2075751"/>
                  </a:lnTo>
                  <a:lnTo>
                    <a:pt x="12164111" y="2065528"/>
                  </a:lnTo>
                  <a:lnTo>
                    <a:pt x="12164555" y="2065007"/>
                  </a:lnTo>
                  <a:lnTo>
                    <a:pt x="12168594" y="2060143"/>
                  </a:lnTo>
                  <a:lnTo>
                    <a:pt x="12171794" y="2054237"/>
                  </a:lnTo>
                  <a:lnTo>
                    <a:pt x="12173699" y="2047836"/>
                  </a:lnTo>
                  <a:lnTo>
                    <a:pt x="12174347" y="2040826"/>
                  </a:lnTo>
                  <a:lnTo>
                    <a:pt x="12174347" y="24701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9599" y="3385817"/>
              <a:ext cx="38100" cy="2077085"/>
            </a:xfrm>
            <a:custGeom>
              <a:avLst/>
              <a:gdLst/>
              <a:ahLst/>
              <a:cxnLst/>
              <a:rect l="l" t="t" r="r" b="b"/>
              <a:pathLst>
                <a:path w="38100" h="2077085">
                  <a:moveTo>
                    <a:pt x="17950" y="2076999"/>
                  </a:moveTo>
                  <a:lnTo>
                    <a:pt x="0" y="2046562"/>
                  </a:lnTo>
                  <a:lnTo>
                    <a:pt x="0" y="30437"/>
                  </a:lnTo>
                  <a:lnTo>
                    <a:pt x="17949" y="0"/>
                  </a:lnTo>
                  <a:lnTo>
                    <a:pt x="38099" y="5037"/>
                  </a:lnTo>
                  <a:lnTo>
                    <a:pt x="38099" y="2071962"/>
                  </a:lnTo>
                  <a:lnTo>
                    <a:pt x="17950" y="2076999"/>
                  </a:lnTo>
                  <a:close/>
                </a:path>
              </a:pathLst>
            </a:custGeom>
            <a:solidFill>
              <a:srgbClr val="01B87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4152888"/>
              <a:ext cx="66675" cy="6663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2474" y="4591037"/>
              <a:ext cx="66675" cy="666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2474" y="5029187"/>
              <a:ext cx="66675" cy="6663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47699" y="3390888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3524249"/>
              <a:ext cx="276224" cy="2762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35"/>
              <a:t>Unstandardised</a:t>
            </a:r>
            <a:r>
              <a:rPr dirty="0" spc="-235"/>
              <a:t> </a:t>
            </a:r>
            <a:r>
              <a:rPr dirty="0" spc="-275"/>
              <a:t>vs</a:t>
            </a:r>
            <a:r>
              <a:rPr dirty="0" spc="-235"/>
              <a:t> </a:t>
            </a:r>
            <a:r>
              <a:rPr dirty="0" spc="-145"/>
              <a:t>Standardised</a:t>
            </a:r>
            <a:r>
              <a:rPr dirty="0" spc="-235"/>
              <a:t> </a:t>
            </a:r>
            <a:r>
              <a:rPr dirty="0" spc="-90"/>
              <a:t>Betas</a:t>
            </a: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2474" y="1866888"/>
            <a:ext cx="66675" cy="66655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2474" y="2305038"/>
            <a:ext cx="66675" cy="66655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2474" y="2743188"/>
            <a:ext cx="66675" cy="66655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47699" y="3502025"/>
            <a:ext cx="12137390" cy="17005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125"/>
              </a:spcBef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 </a:t>
            </a:r>
            <a:r>
              <a:rPr dirty="0" sz="1550" spc="-55" b="1">
                <a:solidFill>
                  <a:srgbClr val="1C4189"/>
                </a:solidFill>
                <a:latin typeface="Arial"/>
                <a:cs typeface="Arial"/>
              </a:rPr>
              <a:t>Standardised</a:t>
            </a:r>
            <a:r>
              <a:rPr dirty="0" sz="1550" spc="-4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1C4189"/>
                </a:solidFill>
                <a:latin typeface="Arial"/>
                <a:cs typeface="Arial"/>
              </a:rPr>
              <a:t>Betas</a:t>
            </a:r>
            <a:endParaRPr sz="1550">
              <a:latin typeface="Arial"/>
              <a:cs typeface="Arial"/>
            </a:endParaRPr>
          </a:p>
          <a:p>
            <a:pPr marL="299720" marR="3594100">
              <a:lnSpc>
                <a:spcPct val="185500"/>
              </a:lnSpc>
              <a:spcBef>
                <a:spcPts val="825"/>
              </a:spcBef>
            </a:pPr>
            <a:r>
              <a:rPr dirty="0" sz="1550" spc="-30">
                <a:latin typeface="Arial"/>
                <a:cs typeface="Arial"/>
              </a:rPr>
              <a:t>A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45" b="1">
                <a:solidFill>
                  <a:srgbClr val="1C4189"/>
                </a:solidFill>
                <a:latin typeface="Arial"/>
                <a:cs typeface="Arial"/>
              </a:rPr>
              <a:t>standard</a:t>
            </a:r>
            <a:r>
              <a:rPr dirty="0" sz="1550" spc="-9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1C4189"/>
                </a:solidFill>
                <a:latin typeface="Arial"/>
                <a:cs typeface="Arial"/>
              </a:rPr>
              <a:t>deviation</a:t>
            </a:r>
            <a:r>
              <a:rPr dirty="0" sz="1550" spc="-9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60">
                <a:latin typeface="Arial"/>
                <a:cs typeface="Arial"/>
              </a:rPr>
              <a:t>change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outcome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50">
                <a:latin typeface="Arial"/>
                <a:cs typeface="Arial"/>
              </a:rPr>
              <a:t>for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each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45" b="1">
                <a:solidFill>
                  <a:srgbClr val="1C4189"/>
                </a:solidFill>
                <a:latin typeface="Arial"/>
                <a:cs typeface="Arial"/>
              </a:rPr>
              <a:t>standard</a:t>
            </a:r>
            <a:r>
              <a:rPr dirty="0" sz="1550" spc="-9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30" b="1">
                <a:solidFill>
                  <a:srgbClr val="1C4189"/>
                </a:solidFill>
                <a:latin typeface="Arial"/>
                <a:cs typeface="Arial"/>
              </a:rPr>
              <a:t>deviation</a:t>
            </a:r>
            <a:r>
              <a:rPr dirty="0" sz="1550" spc="-9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60">
                <a:latin typeface="Arial"/>
                <a:cs typeface="Arial"/>
              </a:rPr>
              <a:t>change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predictor </a:t>
            </a:r>
            <a:r>
              <a:rPr dirty="0" sz="1550" spc="-35">
                <a:latin typeface="Arial"/>
                <a:cs typeface="Arial"/>
              </a:rPr>
              <a:t>Does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u="heavy" sz="155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40">
                <a:latin typeface="Arial"/>
                <a:cs typeface="Arial"/>
              </a:rPr>
              <a:t>depend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on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original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 spc="-65">
                <a:latin typeface="Arial"/>
                <a:cs typeface="Arial"/>
              </a:rPr>
              <a:t>scale</a:t>
            </a:r>
            <a:r>
              <a:rPr dirty="0" sz="1550" spc="-8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-85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measurement</a:t>
            </a:r>
            <a:endParaRPr sz="15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415"/>
              </a:spcBef>
            </a:pPr>
            <a:r>
              <a:rPr dirty="0" baseline="1792" sz="2325" spc="-44">
                <a:latin typeface="Arial"/>
                <a:cs typeface="Arial"/>
              </a:rPr>
              <a:t>Usually</a:t>
            </a:r>
            <a:r>
              <a:rPr dirty="0" baseline="1792" sz="2325" spc="-150">
                <a:latin typeface="Arial"/>
                <a:cs typeface="Arial"/>
              </a:rPr>
              <a:t> </a:t>
            </a:r>
            <a:r>
              <a:rPr dirty="0" baseline="1792" sz="2325" spc="-15">
                <a:latin typeface="Arial"/>
                <a:cs typeface="Arial"/>
              </a:rPr>
              <a:t>denoted</a:t>
            </a:r>
            <a:r>
              <a:rPr dirty="0" baseline="1792" sz="2325" spc="-142">
                <a:latin typeface="Arial"/>
                <a:cs typeface="Arial"/>
              </a:rPr>
              <a:t> </a:t>
            </a:r>
            <a:r>
              <a:rPr dirty="0" baseline="1792" sz="2325" spc="-37">
                <a:latin typeface="Arial"/>
                <a:cs typeface="Arial"/>
              </a:rPr>
              <a:t>by</a:t>
            </a:r>
            <a:r>
              <a:rPr dirty="0" baseline="1792" sz="2325" spc="-150">
                <a:latin typeface="Arial"/>
                <a:cs typeface="Arial"/>
              </a:rPr>
              <a:t> </a:t>
            </a:r>
            <a:r>
              <a:rPr dirty="0" sz="1800" spc="30">
                <a:latin typeface="Times New Roman"/>
                <a:cs typeface="Times New Roman"/>
              </a:rPr>
              <a:t>β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47699" y="1104888"/>
            <a:ext cx="12144375" cy="495300"/>
            <a:chOff x="647699" y="1104888"/>
            <a:chExt cx="12144375" cy="495300"/>
          </a:xfrm>
        </p:grpSpPr>
        <p:sp>
          <p:nvSpPr>
            <p:cNvPr id="21" name="object 21" descr=""/>
            <p:cNvSpPr/>
            <p:nvPr/>
          </p:nvSpPr>
          <p:spPr>
            <a:xfrm>
              <a:off x="647699" y="1104888"/>
              <a:ext cx="12144375" cy="495300"/>
            </a:xfrm>
            <a:custGeom>
              <a:avLst/>
              <a:gdLst/>
              <a:ahLst/>
              <a:cxnLst/>
              <a:rect l="l" t="t" r="r" b="b"/>
              <a:pathLst>
                <a:path w="12144375" h="495300">
                  <a:moveTo>
                    <a:pt x="12144374" y="495299"/>
                  </a:moveTo>
                  <a:lnTo>
                    <a:pt x="0" y="495299"/>
                  </a:lnTo>
                  <a:lnTo>
                    <a:pt x="0" y="0"/>
                  </a:lnTo>
                  <a:lnTo>
                    <a:pt x="12144374" y="0"/>
                  </a:lnTo>
                  <a:lnTo>
                    <a:pt x="12144374" y="495299"/>
                  </a:lnTo>
                  <a:close/>
                </a:path>
              </a:pathLst>
            </a:custGeom>
            <a:solidFill>
              <a:srgbClr val="CCF1E3">
                <a:alpha val="84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474" y="1238249"/>
              <a:ext cx="276224" cy="276224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47699" y="1216025"/>
            <a:ext cx="12137390" cy="16910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48945">
              <a:lnSpc>
                <a:spcPct val="100000"/>
              </a:lnSpc>
              <a:spcBef>
                <a:spcPts val="125"/>
              </a:spcBef>
            </a:pP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Vocabulary:</a:t>
            </a:r>
            <a:r>
              <a:rPr dirty="0" sz="1550" spc="-4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50" b="1">
                <a:solidFill>
                  <a:srgbClr val="1C4189"/>
                </a:solidFill>
                <a:latin typeface="Arial"/>
                <a:cs typeface="Arial"/>
              </a:rPr>
              <a:t>Unstandardised</a:t>
            </a:r>
            <a:r>
              <a:rPr dirty="0" sz="1550" spc="-3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20" b="1">
                <a:solidFill>
                  <a:srgbClr val="1C4189"/>
                </a:solidFill>
                <a:latin typeface="Arial"/>
                <a:cs typeface="Arial"/>
              </a:rPr>
              <a:t>Betas</a:t>
            </a:r>
            <a:endParaRPr sz="1550">
              <a:latin typeface="Arial"/>
              <a:cs typeface="Arial"/>
            </a:endParaRPr>
          </a:p>
          <a:p>
            <a:pPr marL="299720" marR="6748780">
              <a:lnSpc>
                <a:spcPct val="185500"/>
              </a:lnSpc>
              <a:spcBef>
                <a:spcPts val="825"/>
              </a:spcBef>
            </a:pPr>
            <a:r>
              <a:rPr dirty="0" sz="1550" spc="-55">
                <a:latin typeface="Arial"/>
                <a:cs typeface="Arial"/>
              </a:rPr>
              <a:t>Change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20">
                <a:latin typeface="Arial"/>
                <a:cs typeface="Arial"/>
              </a:rPr>
              <a:t>outcome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50">
                <a:latin typeface="Arial"/>
                <a:cs typeface="Arial"/>
              </a:rPr>
              <a:t>for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70">
                <a:latin typeface="Arial"/>
                <a:cs typeface="Arial"/>
              </a:rPr>
              <a:t>each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10" b="1">
                <a:solidFill>
                  <a:srgbClr val="1C4189"/>
                </a:solidFill>
                <a:latin typeface="Arial"/>
                <a:cs typeface="Arial"/>
              </a:rPr>
              <a:t>unit</a:t>
            </a:r>
            <a:r>
              <a:rPr dirty="0" sz="1550" spc="-10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1550" spc="-60">
                <a:latin typeface="Arial"/>
                <a:cs typeface="Arial"/>
              </a:rPr>
              <a:t>change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in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the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predictor </a:t>
            </a:r>
            <a:r>
              <a:rPr dirty="0" sz="1550" spc="-35">
                <a:latin typeface="Arial"/>
                <a:cs typeface="Arial"/>
              </a:rPr>
              <a:t>Depends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on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original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65">
                <a:latin typeface="Arial"/>
                <a:cs typeface="Arial"/>
              </a:rPr>
              <a:t>scale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>
                <a:latin typeface="Arial"/>
                <a:cs typeface="Arial"/>
              </a:rPr>
              <a:t>of</a:t>
            </a:r>
            <a:r>
              <a:rPr dirty="0" sz="1550" spc="-9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measurement</a:t>
            </a:r>
            <a:endParaRPr sz="1550">
              <a:latin typeface="Arial"/>
              <a:cs typeface="Arial"/>
            </a:endParaRPr>
          </a:p>
          <a:p>
            <a:pPr marL="299720">
              <a:lnSpc>
                <a:spcPct val="100000"/>
              </a:lnSpc>
              <a:spcBef>
                <a:spcPts val="1340"/>
              </a:spcBef>
            </a:pPr>
            <a:r>
              <a:rPr dirty="0" sz="1550" spc="-30">
                <a:latin typeface="Arial"/>
                <a:cs typeface="Arial"/>
              </a:rPr>
              <a:t>Usually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550" spc="-10">
                <a:latin typeface="Arial"/>
                <a:cs typeface="Arial"/>
              </a:rPr>
              <a:t>denoted</a:t>
            </a:r>
            <a:r>
              <a:rPr dirty="0" sz="1550" spc="-95">
                <a:latin typeface="Arial"/>
                <a:cs typeface="Arial"/>
              </a:rPr>
              <a:t> </a:t>
            </a:r>
            <a:r>
              <a:rPr dirty="0" sz="1550" spc="-25">
                <a:latin typeface="Arial"/>
                <a:cs typeface="Arial"/>
              </a:rPr>
              <a:t>by</a:t>
            </a:r>
            <a:r>
              <a:rPr dirty="0" sz="1550" spc="-100">
                <a:latin typeface="Arial"/>
                <a:cs typeface="Arial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45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Research</a:t>
            </a:r>
            <a:r>
              <a:rPr dirty="0" spc="-265"/>
              <a:t> </a:t>
            </a:r>
            <a:r>
              <a:rPr dirty="0" spc="-105"/>
              <a:t>Question</a:t>
            </a:r>
            <a:r>
              <a:rPr dirty="0" spc="-260"/>
              <a:t> </a:t>
            </a:r>
            <a:r>
              <a:rPr dirty="0" spc="-60"/>
              <a:t>&amp;</a:t>
            </a:r>
            <a:r>
              <a:rPr dirty="0" spc="-265"/>
              <a:t> </a:t>
            </a:r>
            <a:r>
              <a:rPr dirty="0" spc="-105"/>
              <a:t>Hypothesis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876537"/>
            <a:ext cx="95249" cy="95211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019174" y="373378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019174" y="459103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95249" y="95249"/>
                </a:moveTo>
                <a:lnTo>
                  <a:pt x="0" y="95249"/>
                </a:lnTo>
                <a:lnTo>
                  <a:pt x="0" y="0"/>
                </a:lnTo>
                <a:lnTo>
                  <a:pt x="9524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96899" y="996950"/>
            <a:ext cx="12027535" cy="417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114" b="1">
                <a:solidFill>
                  <a:srgbClr val="003B49"/>
                </a:solidFill>
                <a:latin typeface="Arial"/>
                <a:cs typeface="Arial"/>
              </a:rPr>
              <a:t>Research</a:t>
            </a:r>
            <a:r>
              <a:rPr dirty="0" sz="2250" spc="-14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Question</a:t>
            </a:r>
            <a:endParaRPr sz="2250">
              <a:latin typeface="Arial"/>
              <a:cs typeface="Arial"/>
            </a:endParaRPr>
          </a:p>
          <a:p>
            <a:pPr marL="20955">
              <a:lnSpc>
                <a:spcPct val="100000"/>
              </a:lnSpc>
              <a:spcBef>
                <a:spcPts val="1875"/>
              </a:spcBef>
            </a:pPr>
            <a:r>
              <a:rPr dirty="0" sz="2250" spc="-75">
                <a:latin typeface="Arial"/>
                <a:cs typeface="Arial"/>
              </a:rPr>
              <a:t>3.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Which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has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biggest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impact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upon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sleep?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Hypotheses</a:t>
            </a:r>
            <a:endParaRPr sz="2250">
              <a:latin typeface="Arial"/>
              <a:cs typeface="Arial"/>
            </a:endParaRPr>
          </a:p>
          <a:p>
            <a:pPr marL="297815" marR="590550">
              <a:lnSpc>
                <a:spcPct val="108300"/>
              </a:lnSpc>
              <a:spcBef>
                <a:spcPts val="1650"/>
              </a:spcBef>
            </a:pP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than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maladaptive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strategies</a:t>
            </a:r>
            <a:endParaRPr sz="2250">
              <a:latin typeface="Arial"/>
              <a:cs typeface="Arial"/>
            </a:endParaRPr>
          </a:p>
          <a:p>
            <a:pPr marL="678815" marR="5080">
              <a:lnSpc>
                <a:spcPct val="108300"/>
              </a:lnSpc>
              <a:spcBef>
                <a:spcPts val="900"/>
              </a:spcBef>
            </a:pPr>
            <a:r>
              <a:rPr dirty="0" sz="2250">
                <a:latin typeface="Arial"/>
                <a:cs typeface="Arial"/>
              </a:rPr>
              <a:t>Note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we’ve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dropped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non-</a:t>
            </a:r>
            <a:r>
              <a:rPr dirty="0" sz="2250" spc="-35">
                <a:latin typeface="Arial"/>
                <a:cs typeface="Arial"/>
              </a:rPr>
              <a:t>significant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our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prediction,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adaptive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emotional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(because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already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know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non-</a:t>
            </a:r>
            <a:r>
              <a:rPr dirty="0" sz="2250" spc="-10">
                <a:latin typeface="Arial"/>
                <a:cs typeface="Arial"/>
              </a:rPr>
              <a:t>significant)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1125"/>
              </a:spcBef>
            </a:pPr>
            <a:r>
              <a:rPr dirty="0" sz="2250">
                <a:latin typeface="Arial"/>
                <a:cs typeface="Arial"/>
              </a:rPr>
              <a:t>Note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we’re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saying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anything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about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 i="1">
                <a:latin typeface="Arial"/>
                <a:cs typeface="Arial"/>
              </a:rPr>
              <a:t>direction</a:t>
            </a:r>
            <a:r>
              <a:rPr dirty="0" sz="2250" spc="-150" i="1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effect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here,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just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 i="1">
                <a:latin typeface="Arial"/>
                <a:cs typeface="Arial"/>
              </a:rPr>
              <a:t>magnitude</a:t>
            </a:r>
            <a:endParaRPr sz="2250">
              <a:latin typeface="Arial"/>
              <a:cs typeface="Arial"/>
            </a:endParaRPr>
          </a:p>
          <a:p>
            <a:pPr marL="678815">
              <a:lnSpc>
                <a:spcPct val="100000"/>
              </a:lnSpc>
              <a:spcBef>
                <a:spcPts val="225"/>
              </a:spcBef>
            </a:pPr>
            <a:r>
              <a:rPr dirty="0" sz="2250" spc="-105">
                <a:latin typeface="Arial"/>
                <a:cs typeface="Arial"/>
              </a:rPr>
              <a:t>(because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we’re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interested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absolute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values)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46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5"/>
              <a:t>Operationalisation</a:t>
            </a:r>
            <a:r>
              <a:rPr dirty="0" spc="-240"/>
              <a:t> </a:t>
            </a:r>
            <a:r>
              <a:rPr dirty="0" spc="80"/>
              <a:t>-</a:t>
            </a:r>
            <a:r>
              <a:rPr dirty="0" spc="-235"/>
              <a:t> </a:t>
            </a:r>
            <a:r>
              <a:rPr dirty="0" spc="-25"/>
              <a:t>Model</a:t>
            </a:r>
            <a:r>
              <a:rPr dirty="0" spc="-240"/>
              <a:t> </a:t>
            </a:r>
            <a:r>
              <a:rPr dirty="0" spc="30"/>
              <a:t>2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2"/>
            <a:ext cx="95249" cy="9521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69950" y="1012686"/>
            <a:ext cx="11675745" cy="3228975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75"/>
              </a:spcBef>
            </a:pPr>
            <a:r>
              <a:rPr dirty="0" sz="2250" spc="-10">
                <a:latin typeface="Arial"/>
                <a:cs typeface="Arial"/>
              </a:rPr>
              <a:t>Predictors: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75"/>
              </a:spcBef>
            </a:pP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1</a:t>
            </a:r>
            <a:r>
              <a:rPr dirty="0" baseline="-12345" sz="2700" spc="434">
                <a:latin typeface="Times New Roman"/>
                <a:cs typeface="Times New Roman"/>
              </a:rPr>
              <a:t> </a:t>
            </a:r>
            <a:r>
              <a:rPr dirty="0" sz="2250" spc="-50">
                <a:latin typeface="Arial"/>
                <a:cs typeface="Arial"/>
              </a:rPr>
              <a:t>Positive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PosPysch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25400" marR="4244340">
              <a:lnSpc>
                <a:spcPct val="139700"/>
              </a:lnSpc>
            </a:pP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442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Arial"/>
                <a:cs typeface="Arial"/>
              </a:rPr>
              <a:t>Adaptive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AdaptEmoReg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450">
                <a:latin typeface="Times New Roman"/>
                <a:cs typeface="Times New Roman"/>
              </a:rPr>
              <a:t> </a:t>
            </a:r>
            <a:r>
              <a:rPr dirty="0" sz="2250" spc="-35">
                <a:latin typeface="Arial"/>
                <a:cs typeface="Arial"/>
              </a:rPr>
              <a:t>Maladaptive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emotion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attributes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MalEmoReg</a:t>
            </a:r>
            <a:r>
              <a:rPr dirty="0" sz="2250" spc="-10">
                <a:latin typeface="Arial"/>
                <a:cs typeface="Arial"/>
              </a:rPr>
              <a:t>) </a:t>
            </a:r>
            <a:r>
              <a:rPr dirty="0" sz="2250" spc="-30">
                <a:latin typeface="Arial"/>
                <a:cs typeface="Arial"/>
              </a:rPr>
              <a:t>Outcome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(</a:t>
            </a:r>
            <a:r>
              <a:rPr dirty="0" sz="2550" spc="-65">
                <a:latin typeface="Times New Roman"/>
                <a:cs typeface="Times New Roman"/>
              </a:rPr>
              <a:t>y</a:t>
            </a:r>
            <a:r>
              <a:rPr dirty="0" sz="2250" spc="-65">
                <a:latin typeface="Arial"/>
                <a:cs typeface="Arial"/>
              </a:rPr>
              <a:t>):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quality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&amp;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quantity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(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215"/>
              </a:spcBef>
              <a:tabLst>
                <a:tab pos="1861820" algn="l"/>
              </a:tabLst>
            </a:pPr>
            <a:r>
              <a:rPr dirty="0" sz="2250" spc="-20">
                <a:latin typeface="Arial"/>
                <a:cs typeface="Arial"/>
              </a:rPr>
              <a:t>Model: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Sleep</a:t>
            </a:r>
            <a:r>
              <a:rPr dirty="0" baseline="-10802" sz="2700" spc="-15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24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PosPsych</a:t>
            </a:r>
            <a:r>
              <a:rPr dirty="0" baseline="-10802" sz="2700">
                <a:latin typeface="Times New Roman"/>
                <a:cs typeface="Times New Roman"/>
              </a:rPr>
              <a:t>1i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2</a:t>
            </a:r>
            <a:r>
              <a:rPr dirty="0" baseline="-12345" sz="2700" spc="37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AdaptEmoReg</a:t>
            </a:r>
            <a:r>
              <a:rPr dirty="0" baseline="-10802" sz="2700">
                <a:latin typeface="Times New Roman"/>
                <a:cs typeface="Times New Roman"/>
              </a:rPr>
              <a:t>2i</a:t>
            </a:r>
            <a:r>
              <a:rPr dirty="0" baseline="-10802" sz="2700" spc="52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2345" sz="2700">
                <a:latin typeface="Times New Roman"/>
                <a:cs typeface="Times New Roman"/>
              </a:rPr>
              <a:t>3</a:t>
            </a:r>
            <a:r>
              <a:rPr dirty="0" baseline="-12345" sz="2700" spc="742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9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MalEmoReg</a:t>
            </a:r>
            <a:r>
              <a:rPr dirty="0" baseline="-10802" sz="2700">
                <a:latin typeface="Times New Roman"/>
                <a:cs typeface="Times New Roman"/>
              </a:rPr>
              <a:t>3i</a:t>
            </a:r>
            <a:r>
              <a:rPr dirty="0" baseline="-10802" sz="2700" spc="44">
                <a:latin typeface="Times New Roman"/>
                <a:cs typeface="Times New Roman"/>
              </a:rPr>
              <a:t> 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100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476612"/>
            <a:ext cx="95249" cy="9521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4019537"/>
            <a:ext cx="95249" cy="9521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609599" y="2080164"/>
          <a:ext cx="12268200" cy="232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5645"/>
                <a:gridCol w="2063750"/>
                <a:gridCol w="1033779"/>
                <a:gridCol w="869950"/>
                <a:gridCol w="1242059"/>
                <a:gridCol w="1326515"/>
                <a:gridCol w="1210945"/>
                <a:gridCol w="1435734"/>
                <a:gridCol w="1021715"/>
              </a:tblGrid>
              <a:tr h="419734">
                <a:tc>
                  <a:txBody>
                    <a:bodyPr/>
                    <a:lstStyle/>
                    <a:p>
                      <a:pPr marL="14287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Parameter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Coefficient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ts val="2670"/>
                        </a:lnSpc>
                      </a:pPr>
                      <a:r>
                        <a:rPr dirty="0" sz="2250" spc="-290" b="1">
                          <a:latin typeface="Arial"/>
                          <a:cs typeface="Arial"/>
                        </a:rPr>
                        <a:t>SE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ts val="2670"/>
                        </a:lnSpc>
                      </a:pPr>
                      <a:r>
                        <a:rPr dirty="0" sz="2250" spc="-25" b="1">
                          <a:latin typeface="Arial"/>
                          <a:cs typeface="Arial"/>
                        </a:rPr>
                        <a:t>CI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3360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CI_low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CI_high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ts val="2670"/>
                        </a:lnSpc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t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ts val="2670"/>
                        </a:lnSpc>
                      </a:pPr>
                      <a:r>
                        <a:rPr dirty="0" sz="2250" spc="-10" b="1">
                          <a:latin typeface="Arial"/>
                          <a:cs typeface="Arial"/>
                        </a:rPr>
                        <a:t>df_error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70"/>
                        </a:lnSpc>
                      </a:pPr>
                      <a:r>
                        <a:rPr dirty="0" sz="2250" b="1">
                          <a:latin typeface="Arial"/>
                          <a:cs typeface="Arial"/>
                        </a:rPr>
                        <a:t>p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(Intercept)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0.050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0">
                          <a:latin typeface="Arial"/>
                          <a:cs typeface="Arial"/>
                        </a:rPr>
                        <a:t>0.95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33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0.099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0.099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1.000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pos_psy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240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0.349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0.067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0">
                          <a:latin typeface="Arial"/>
                          <a:cs typeface="Arial"/>
                        </a:rPr>
                        <a:t>0.95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33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0.217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0.481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5.183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0.000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46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adapt_er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0.092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0.061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20">
                          <a:latin typeface="Arial"/>
                          <a:cs typeface="Arial"/>
                        </a:rPr>
                        <a:t>0.95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133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0.212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0.028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1.509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0.132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marL="14287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mal_er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0.154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4732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0.057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20">
                          <a:latin typeface="Arial"/>
                          <a:cs typeface="Arial"/>
                        </a:rPr>
                        <a:t>0.95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1336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0.267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3670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0.041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22796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2250" spc="-20">
                          <a:latin typeface="Arial"/>
                          <a:cs typeface="Arial"/>
                        </a:rPr>
                        <a:t>2.679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5176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25">
                          <a:latin typeface="Arial"/>
                          <a:cs typeface="Arial"/>
                        </a:rPr>
                        <a:t>329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5255">
                        <a:lnSpc>
                          <a:spcPts val="2630"/>
                        </a:lnSpc>
                        <a:spcBef>
                          <a:spcPts val="560"/>
                        </a:spcBef>
                      </a:pPr>
                      <a:r>
                        <a:rPr dirty="0" sz="2250" spc="-10">
                          <a:latin typeface="Arial"/>
                          <a:cs typeface="Arial"/>
                        </a:rPr>
                        <a:t>0.008</a:t>
                      </a:r>
                      <a:endParaRPr sz="2250">
                        <a:latin typeface="Arial"/>
                        <a:cs typeface="Arial"/>
                      </a:endParaRPr>
                    </a:p>
                  </a:txBody>
                  <a:tcPr marL="0" marR="0" marB="0" marT="7112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6899" y="996950"/>
            <a:ext cx="3194685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65" b="1">
                <a:solidFill>
                  <a:srgbClr val="003B49"/>
                </a:solidFill>
                <a:latin typeface="Arial"/>
                <a:cs typeface="Arial"/>
              </a:rPr>
              <a:t>Statistical</a:t>
            </a:r>
            <a:r>
              <a:rPr dirty="0" sz="2250" spc="-90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Interpretation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5429237"/>
            <a:ext cx="95249" cy="9521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82650" y="5230812"/>
            <a:ext cx="11863705" cy="181165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446405">
              <a:lnSpc>
                <a:spcPct val="102099"/>
              </a:lnSpc>
              <a:spcBef>
                <a:spcPts val="70"/>
              </a:spcBef>
            </a:pPr>
            <a:r>
              <a:rPr dirty="0" sz="2250" spc="-70">
                <a:latin typeface="Arial"/>
                <a:cs typeface="Arial"/>
              </a:rPr>
              <a:t>Look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0" b="1">
                <a:solidFill>
                  <a:srgbClr val="1C4189"/>
                </a:solidFill>
                <a:latin typeface="Arial"/>
                <a:cs typeface="Arial"/>
              </a:rPr>
              <a:t>absolute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5" b="1">
                <a:solidFill>
                  <a:srgbClr val="1C4189"/>
                </a:solidFill>
                <a:latin typeface="Arial"/>
                <a:cs typeface="Arial"/>
              </a:rPr>
              <a:t>values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β</a:t>
            </a:r>
            <a:r>
              <a:rPr dirty="0" sz="2550" spc="-180">
                <a:latin typeface="Times New Roman"/>
                <a:cs typeface="Times New Roman"/>
              </a:rPr>
              <a:t> </a:t>
            </a:r>
            <a:r>
              <a:rPr dirty="0" sz="2250" spc="-40">
                <a:latin typeface="Arial"/>
                <a:cs typeface="Arial"/>
              </a:rPr>
              <a:t>(ignore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positive/negative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sign)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decide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‘bigger’ </a:t>
            </a:r>
            <a:r>
              <a:rPr dirty="0" sz="2250" spc="-60">
                <a:latin typeface="Arial"/>
                <a:cs typeface="Arial"/>
              </a:rPr>
              <a:t>(absolute)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145">
                <a:latin typeface="Arial"/>
                <a:cs typeface="Arial"/>
              </a:rPr>
              <a:t>sleep?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🤔</a:t>
            </a:r>
            <a:endParaRPr sz="2800">
              <a:latin typeface="Apple Color Emoji"/>
              <a:cs typeface="Apple Color Emoji"/>
            </a:endParaRPr>
          </a:p>
          <a:p>
            <a:pPr marL="12700" marR="5080">
              <a:lnSpc>
                <a:spcPct val="120100"/>
              </a:lnSpc>
              <a:spcBef>
                <a:spcPts val="550"/>
              </a:spcBef>
            </a:pPr>
            <a:r>
              <a:rPr dirty="0" sz="2250" spc="-114">
                <a:latin typeface="Arial"/>
                <a:cs typeface="Arial"/>
              </a:rPr>
              <a:t>Remember,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assume </a:t>
            </a:r>
            <a:r>
              <a:rPr dirty="0" sz="2250" spc="-40">
                <a:latin typeface="Arial"/>
                <a:cs typeface="Arial"/>
              </a:rPr>
              <a:t>non-</a:t>
            </a:r>
            <a:r>
              <a:rPr dirty="0" sz="2250" spc="-20">
                <a:latin typeface="Arial"/>
                <a:cs typeface="Arial"/>
              </a:rPr>
              <a:t>statistically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significant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550" spc="125">
                <a:latin typeface="Times New Roman"/>
                <a:cs typeface="Times New Roman"/>
              </a:rPr>
              <a:t>β</a:t>
            </a:r>
            <a:r>
              <a:rPr dirty="0" sz="2550" spc="-145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values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important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 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85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(we’d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report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them,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but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them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8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meaningful)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6400786"/>
            <a:ext cx="95249" cy="95211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5"/>
              <a:t>Running</a:t>
            </a:r>
            <a:r>
              <a:rPr dirty="0" spc="-285"/>
              <a:t> </a:t>
            </a:r>
            <a:r>
              <a:rPr dirty="0" spc="-20"/>
              <a:t>the</a:t>
            </a:r>
            <a:r>
              <a:rPr dirty="0" spc="-280"/>
              <a:t> </a:t>
            </a:r>
            <a:r>
              <a:rPr dirty="0" spc="-155"/>
              <a:t>Analysis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305037"/>
            <a:ext cx="95249" cy="952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3276586"/>
            <a:ext cx="95249" cy="9521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3819511"/>
            <a:ext cx="95249" cy="9521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96899" y="932486"/>
            <a:ext cx="12088495" cy="352869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250" spc="-70" b="1">
                <a:solidFill>
                  <a:srgbClr val="003B49"/>
                </a:solidFill>
                <a:latin typeface="Arial"/>
                <a:cs typeface="Arial"/>
              </a:rPr>
              <a:t>Applied</a:t>
            </a:r>
            <a:r>
              <a:rPr dirty="0" sz="2250" spc="-145" b="1">
                <a:solidFill>
                  <a:srgbClr val="003B4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003B49"/>
                </a:solidFill>
                <a:latin typeface="Arial"/>
                <a:cs typeface="Arial"/>
              </a:rPr>
              <a:t>Interpretation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250">
                <a:latin typeface="Arial"/>
                <a:cs typeface="Arial"/>
              </a:rPr>
              <a:t>What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should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people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focus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quality/quantity?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🤔</a:t>
            </a:r>
            <a:endParaRPr sz="2800">
              <a:latin typeface="Apple Color Emoji"/>
              <a:cs typeface="Apple Color Emoji"/>
            </a:endParaRPr>
          </a:p>
          <a:p>
            <a:pPr marL="297815" marR="639445">
              <a:lnSpc>
                <a:spcPct val="125000"/>
              </a:lnSpc>
              <a:spcBef>
                <a:spcPts val="1689"/>
              </a:spcBef>
            </a:pPr>
            <a:r>
              <a:rPr dirty="0" sz="2250" spc="-65">
                <a:latin typeface="Arial"/>
                <a:cs typeface="Arial"/>
              </a:rPr>
              <a:t>This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analysis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suggests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best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thing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do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improve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focus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increasing </a:t>
            </a:r>
            <a:r>
              <a:rPr dirty="0" sz="2250" spc="-30">
                <a:latin typeface="Arial"/>
                <a:cs typeface="Arial"/>
              </a:rPr>
              <a:t>positive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psychology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attributes</a:t>
            </a:r>
            <a:endParaRPr sz="2250">
              <a:latin typeface="Arial"/>
              <a:cs typeface="Arial"/>
            </a:endParaRPr>
          </a:p>
          <a:p>
            <a:pPr marL="297815">
              <a:lnSpc>
                <a:spcPct val="100000"/>
              </a:lnSpc>
              <a:spcBef>
                <a:spcPts val="1575"/>
              </a:spcBef>
            </a:pPr>
            <a:r>
              <a:rPr dirty="0" sz="2250" spc="-60">
                <a:latin typeface="Arial"/>
                <a:cs typeface="Arial"/>
              </a:rPr>
              <a:t>Decreasing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maladaptive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also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help,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but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as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much</a:t>
            </a:r>
            <a:endParaRPr sz="2250">
              <a:latin typeface="Arial"/>
              <a:cs typeface="Arial"/>
            </a:endParaRPr>
          </a:p>
          <a:p>
            <a:pPr marL="297815" marR="5080">
              <a:lnSpc>
                <a:spcPct val="125000"/>
              </a:lnSpc>
              <a:spcBef>
                <a:spcPts val="900"/>
              </a:spcBef>
            </a:pPr>
            <a:r>
              <a:rPr dirty="0" sz="2250">
                <a:latin typeface="Arial"/>
                <a:cs typeface="Arial"/>
              </a:rPr>
              <a:t>Working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adaptive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emotional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regulation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strategies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would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not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95">
                <a:latin typeface="Arial"/>
                <a:cs typeface="Arial"/>
              </a:rPr>
              <a:t>any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impact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sleep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(because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was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non-</a:t>
            </a:r>
            <a:r>
              <a:rPr dirty="0" sz="2250" spc="-10">
                <a:latin typeface="Arial"/>
                <a:cs typeface="Arial"/>
              </a:rPr>
              <a:t>significant)</a:t>
            </a:r>
            <a:endParaRPr sz="2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49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Lecture</a:t>
            </a:r>
            <a:r>
              <a:rPr dirty="0" spc="-260"/>
              <a:t> </a:t>
            </a:r>
            <a:r>
              <a:rPr dirty="0" spc="-150"/>
              <a:t>Summary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36"/>
            <a:ext cx="95249" cy="9521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333611"/>
            <a:ext cx="95249" cy="9521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541734" y="1120775"/>
            <a:ext cx="11572875" cy="4234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>
              <a:lnSpc>
                <a:spcPts val="2665"/>
              </a:lnSpc>
              <a:spcBef>
                <a:spcPts val="100"/>
              </a:spcBef>
            </a:pPr>
            <a:r>
              <a:rPr dirty="0" sz="2250" spc="-150">
                <a:latin typeface="Arial"/>
                <a:cs typeface="Arial"/>
              </a:rPr>
              <a:t>You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extend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include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multiple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predictors:</a:t>
            </a:r>
            <a:endParaRPr sz="2250">
              <a:latin typeface="Arial"/>
              <a:cs typeface="Arial"/>
            </a:endParaRPr>
          </a:p>
          <a:p>
            <a:pPr marL="353060">
              <a:lnSpc>
                <a:spcPts val="3025"/>
              </a:lnSpc>
              <a:tabLst>
                <a:tab pos="696595" algn="l"/>
              </a:tabLst>
            </a:pPr>
            <a:r>
              <a:rPr dirty="0" sz="2550" spc="-25">
                <a:latin typeface="Times New Roman"/>
                <a:cs typeface="Times New Roman"/>
              </a:rPr>
              <a:t>y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r>
              <a:rPr dirty="0" baseline="-10802" sz="2700">
                <a:latin typeface="Times New Roman"/>
                <a:cs typeface="Times New Roman"/>
              </a:rPr>
              <a:t>	</a:t>
            </a:r>
            <a:r>
              <a:rPr dirty="0" sz="2550">
                <a:latin typeface="Times New Roman"/>
                <a:cs typeface="Times New Roman"/>
              </a:rPr>
              <a:t>=</a:t>
            </a:r>
            <a:r>
              <a:rPr dirty="0" sz="2550" spc="15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0</a:t>
            </a:r>
            <a:r>
              <a:rPr dirty="0" baseline="-10802" sz="2700" spc="63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b</a:t>
            </a:r>
            <a:r>
              <a:rPr dirty="0" baseline="-10802" sz="2700">
                <a:latin typeface="Times New Roman"/>
                <a:cs typeface="Times New Roman"/>
              </a:rPr>
              <a:t>1</a:t>
            </a:r>
            <a:r>
              <a:rPr dirty="0" baseline="-10802" sz="2700" spc="63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30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x</a:t>
            </a:r>
            <a:r>
              <a:rPr dirty="0" baseline="-10802" sz="2700" spc="-82">
                <a:latin typeface="Times New Roman"/>
                <a:cs typeface="Times New Roman"/>
              </a:rPr>
              <a:t>1i</a:t>
            </a:r>
            <a:r>
              <a:rPr dirty="0" baseline="-10802" sz="2700" spc="-337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.</a:t>
            </a:r>
            <a:r>
              <a:rPr dirty="0" sz="2550" spc="-19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+b</a:t>
            </a:r>
            <a:r>
              <a:rPr dirty="0" baseline="-10802" sz="2700">
                <a:latin typeface="Times New Roman"/>
                <a:cs typeface="Times New Roman"/>
              </a:rPr>
              <a:t>n</a:t>
            </a:r>
            <a:r>
              <a:rPr dirty="0" baseline="-10802" sz="2700" spc="63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×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X</a:t>
            </a:r>
            <a:r>
              <a:rPr dirty="0" baseline="-10802" sz="2700">
                <a:latin typeface="Times New Roman"/>
                <a:cs typeface="Times New Roman"/>
              </a:rPr>
              <a:t>ni</a:t>
            </a:r>
            <a:r>
              <a:rPr dirty="0" baseline="-10802" sz="2700" spc="660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+</a:t>
            </a:r>
            <a:r>
              <a:rPr dirty="0" sz="2550" spc="35">
                <a:latin typeface="Times New Roman"/>
                <a:cs typeface="Times New Roman"/>
              </a:rPr>
              <a:t> </a:t>
            </a:r>
            <a:r>
              <a:rPr dirty="0" sz="2550" spc="-25">
                <a:latin typeface="Times New Roman"/>
                <a:cs typeface="Times New Roman"/>
              </a:rPr>
              <a:t>e</a:t>
            </a:r>
            <a:r>
              <a:rPr dirty="0" baseline="-10802" sz="2700" spc="-37">
                <a:latin typeface="Times New Roman"/>
                <a:cs typeface="Times New Roman"/>
              </a:rPr>
              <a:t>i</a:t>
            </a:r>
            <a:endParaRPr baseline="-10802"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353060">
              <a:lnSpc>
                <a:spcPct val="100000"/>
              </a:lnSpc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20">
                <a:latin typeface="Arial"/>
                <a:cs typeface="Arial"/>
              </a:rPr>
              <a:t>ask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three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main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types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question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evaluate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multiple–predictor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models:</a:t>
            </a:r>
            <a:endParaRPr sz="2250">
              <a:latin typeface="Arial"/>
              <a:cs typeface="Arial"/>
            </a:endParaRPr>
          </a:p>
          <a:p>
            <a:pPr marL="352425" indent="-276225">
              <a:lnSpc>
                <a:spcPct val="100000"/>
              </a:lnSpc>
              <a:spcBef>
                <a:spcPts val="2400"/>
              </a:spcBef>
              <a:buAutoNum type="arabicPeriod"/>
              <a:tabLst>
                <a:tab pos="352425" algn="l"/>
              </a:tabLst>
            </a:pPr>
            <a:r>
              <a:rPr dirty="0" sz="2250" spc="-30">
                <a:latin typeface="Arial"/>
                <a:cs typeface="Arial"/>
              </a:rPr>
              <a:t>Hierarchical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models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compared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550" spc="-70">
                <a:latin typeface="Times New Roman"/>
                <a:cs typeface="Times New Roman"/>
              </a:rPr>
              <a:t>R</a:t>
            </a:r>
            <a:r>
              <a:rPr dirty="0" baseline="29320" sz="2700" spc="-104">
                <a:latin typeface="Times New Roman"/>
                <a:cs typeface="Times New Roman"/>
              </a:rPr>
              <a:t>2</a:t>
            </a:r>
            <a:r>
              <a:rPr dirty="0" baseline="29320" sz="2700" spc="-322">
                <a:latin typeface="Times New Roman"/>
                <a:cs typeface="Times New Roman"/>
              </a:rPr>
              <a:t> </a:t>
            </a:r>
            <a:r>
              <a:rPr dirty="0" sz="2550" spc="210">
                <a:latin typeface="Times New Roman"/>
                <a:cs typeface="Times New Roman"/>
              </a:rPr>
              <a:t>Δ</a:t>
            </a:r>
            <a:r>
              <a:rPr dirty="0" sz="2550" spc="-170">
                <a:latin typeface="Times New Roman"/>
                <a:cs typeface="Times New Roman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550" spc="150">
                <a:latin typeface="Times New Roman"/>
                <a:cs typeface="Times New Roman"/>
              </a:rPr>
              <a:t>FΔ</a:t>
            </a:r>
            <a:r>
              <a:rPr dirty="0" sz="2550" spc="-150">
                <a:latin typeface="Times New Roman"/>
                <a:cs typeface="Times New Roman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determine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best</a:t>
            </a:r>
            <a:endParaRPr sz="2250">
              <a:latin typeface="Arial"/>
              <a:cs typeface="Arial"/>
            </a:endParaRPr>
          </a:p>
          <a:p>
            <a:pPr marL="351790" marR="30480" indent="-276225">
              <a:lnSpc>
                <a:spcPct val="108300"/>
              </a:lnSpc>
              <a:spcBef>
                <a:spcPts val="2415"/>
              </a:spcBef>
              <a:buAutoNum type="arabicPeriod"/>
              <a:tabLst>
                <a:tab pos="353060" algn="l"/>
              </a:tabLst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examine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statistical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significance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establish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whether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an </a:t>
            </a:r>
            <a:r>
              <a:rPr dirty="0" sz="2250" spc="-25">
                <a:latin typeface="Arial"/>
                <a:cs typeface="Arial"/>
              </a:rPr>
              <a:t>	</a:t>
            </a:r>
            <a:r>
              <a:rPr dirty="0" sz="2250">
                <a:latin typeface="Arial"/>
                <a:cs typeface="Arial"/>
              </a:rPr>
              <a:t>important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0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outcome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2250">
              <a:latin typeface="Arial"/>
              <a:cs typeface="Arial"/>
            </a:endParaRPr>
          </a:p>
          <a:p>
            <a:pPr marL="351790" marR="843280" indent="-276225">
              <a:lnSpc>
                <a:spcPts val="2930"/>
              </a:lnSpc>
              <a:buAutoNum type="arabicPeriod"/>
              <a:tabLst>
                <a:tab pos="353060" algn="l"/>
              </a:tabLst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also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interpret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relative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importance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best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using </a:t>
            </a:r>
            <a:r>
              <a:rPr dirty="0" sz="2250" spc="-10">
                <a:latin typeface="Arial"/>
                <a:cs typeface="Arial"/>
              </a:rPr>
              <a:t>	</a:t>
            </a:r>
            <a:r>
              <a:rPr dirty="0" sz="2250" spc="-50">
                <a:latin typeface="Arial"/>
                <a:cs typeface="Arial"/>
              </a:rPr>
              <a:t>standardised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betas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(</a:t>
            </a:r>
            <a:r>
              <a:rPr dirty="0" sz="2550" spc="-25">
                <a:latin typeface="Times New Roman"/>
                <a:cs typeface="Times New Roman"/>
              </a:rPr>
              <a:t>β</a:t>
            </a:r>
            <a:r>
              <a:rPr dirty="0" sz="2250" spc="-25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50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20675"/>
            <a:ext cx="23241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Next</a:t>
            </a:r>
            <a:r>
              <a:rPr dirty="0" spc="-265"/>
              <a:t> </a:t>
            </a:r>
            <a:r>
              <a:rPr dirty="0" spc="-20"/>
              <a:t>Week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11"/>
            <a:ext cx="95249" cy="952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50" y="845303"/>
            <a:ext cx="11873230" cy="468757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2250" spc="-10">
                <a:latin typeface="Arial"/>
                <a:cs typeface="Arial"/>
              </a:rPr>
              <a:t>Next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week,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there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unfortunately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no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statistics!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😭</a:t>
            </a:r>
            <a:endParaRPr sz="2800">
              <a:latin typeface="Apple Color Emoji"/>
              <a:cs typeface="Apple Color Emoj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dirty="0" sz="2250">
                <a:latin typeface="Arial"/>
                <a:cs typeface="Arial"/>
              </a:rPr>
              <a:t>Martina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going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tell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you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all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about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65" b="1">
                <a:solidFill>
                  <a:srgbClr val="1C4189"/>
                </a:solidFill>
                <a:latin typeface="Arial"/>
                <a:cs typeface="Arial"/>
              </a:rPr>
              <a:t>Questionable</a:t>
            </a:r>
            <a:r>
              <a:rPr dirty="0" sz="2250" spc="-14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1C4189"/>
                </a:solidFill>
                <a:latin typeface="Arial"/>
                <a:cs typeface="Arial"/>
              </a:rPr>
              <a:t>Research</a:t>
            </a:r>
            <a:r>
              <a:rPr dirty="0" sz="2250" spc="-14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Practices</a:t>
            </a:r>
            <a:r>
              <a:rPr dirty="0" sz="2250" spc="-14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(QRPs)</a:t>
            </a:r>
            <a:endParaRPr sz="2250">
              <a:latin typeface="Arial"/>
              <a:cs typeface="Arial"/>
            </a:endParaRPr>
          </a:p>
          <a:p>
            <a:pPr marL="12700" marR="820419">
              <a:lnSpc>
                <a:spcPct val="125000"/>
              </a:lnSpc>
              <a:spcBef>
                <a:spcPts val="900"/>
              </a:spcBef>
            </a:pPr>
            <a:r>
              <a:rPr dirty="0" sz="2250" spc="-135">
                <a:latin typeface="Arial"/>
                <a:cs typeface="Arial"/>
              </a:rPr>
              <a:t>QRPs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30">
                <a:latin typeface="Arial"/>
                <a:cs typeface="Arial"/>
              </a:rPr>
              <a:t> “a </a:t>
            </a:r>
            <a:r>
              <a:rPr dirty="0" sz="2250" spc="-80">
                <a:latin typeface="Arial"/>
                <a:cs typeface="Arial"/>
              </a:rPr>
              <a:t>range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activities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intentionally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unintentionally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distort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data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favour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 </a:t>
            </a:r>
            <a:r>
              <a:rPr dirty="0" sz="2250" spc="-55">
                <a:latin typeface="Arial"/>
                <a:cs typeface="Arial"/>
              </a:rPr>
              <a:t>researcher’s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own</a:t>
            </a:r>
            <a:r>
              <a:rPr dirty="0" sz="2250" spc="-110"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hypotheses…”</a:t>
            </a:r>
            <a:r>
              <a:rPr dirty="0" sz="2250" spc="-10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(</a:t>
            </a:r>
            <a:r>
              <a:rPr dirty="0" sz="225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Fortt</a:t>
            </a:r>
            <a:r>
              <a:rPr dirty="0" sz="2250" spc="-11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 </a:t>
            </a:r>
            <a:r>
              <a:rPr dirty="0" sz="2250" spc="-10">
                <a:solidFill>
                  <a:srgbClr val="003B49"/>
                </a:solidFill>
                <a:latin typeface="Arial"/>
                <a:cs typeface="Arial"/>
                <a:hlinkClick r:id="rId3"/>
              </a:rPr>
              <a:t>2021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250" spc="55">
                <a:latin typeface="Arial"/>
                <a:cs typeface="Arial"/>
              </a:rPr>
              <a:t>At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best,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80">
                <a:latin typeface="Arial"/>
                <a:cs typeface="Arial"/>
              </a:rPr>
              <a:t>bad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5">
                <a:latin typeface="Arial"/>
                <a:cs typeface="Arial"/>
              </a:rPr>
              <a:t>science.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At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worst,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academic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misconduct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outright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fraud!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😈</a:t>
            </a:r>
            <a:endParaRPr sz="2800">
              <a:latin typeface="Apple Color Emoji"/>
              <a:cs typeface="Apple Color Emoji"/>
            </a:endParaRPr>
          </a:p>
          <a:p>
            <a:pPr marL="12700" marR="5080">
              <a:lnSpc>
                <a:spcPct val="125000"/>
              </a:lnSpc>
              <a:spcBef>
                <a:spcPts val="790"/>
              </a:spcBef>
            </a:pPr>
            <a:r>
              <a:rPr dirty="0" sz="2250" spc="-40">
                <a:latin typeface="Arial"/>
                <a:cs typeface="Arial"/>
              </a:rPr>
              <a:t>We’ll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explore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some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45">
                <a:latin typeface="Arial"/>
                <a:cs typeface="Arial"/>
              </a:rPr>
              <a:t>QRPs,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look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some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famous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examples,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tell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you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how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field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trying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40">
                <a:latin typeface="Arial"/>
                <a:cs typeface="Arial"/>
              </a:rPr>
              <a:t>to </a:t>
            </a:r>
            <a:r>
              <a:rPr dirty="0" sz="2250" spc="-75">
                <a:latin typeface="Arial"/>
                <a:cs typeface="Arial"/>
              </a:rPr>
              <a:t>solve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problems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(i.e.,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Open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Science),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and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consider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some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emerging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critiques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that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movement.</a:t>
            </a:r>
            <a:endParaRPr sz="2250">
              <a:latin typeface="Arial"/>
              <a:cs typeface="Arial"/>
            </a:endParaRPr>
          </a:p>
          <a:p>
            <a:pPr marL="12700" marR="125730">
              <a:lnSpc>
                <a:spcPct val="104600"/>
              </a:lnSpc>
              <a:spcBef>
                <a:spcPts val="1450"/>
              </a:spcBef>
            </a:pPr>
            <a:r>
              <a:rPr dirty="0" sz="2250" spc="-20">
                <a:latin typeface="Arial"/>
                <a:cs typeface="Arial"/>
              </a:rPr>
              <a:t>Before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next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week,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please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complete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end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module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evaluation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(check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your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emails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for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personal </a:t>
            </a:r>
            <a:r>
              <a:rPr dirty="0" sz="2250" spc="-50">
                <a:latin typeface="Arial"/>
                <a:cs typeface="Arial"/>
              </a:rPr>
              <a:t>link).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800" spc="-610">
                <a:latin typeface="Apple Color Emoji"/>
                <a:cs typeface="Apple Color Emoji"/>
              </a:rPr>
              <a:t>🙏</a:t>
            </a:r>
            <a:endParaRPr sz="2800">
              <a:latin typeface="Apple Color Emoji"/>
              <a:cs typeface="Apple Color Emoj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4" y="1847836"/>
            <a:ext cx="95249" cy="9524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8174" y="2390761"/>
            <a:ext cx="95249" cy="9521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8174" y="3362311"/>
            <a:ext cx="95249" cy="9521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174" y="3905236"/>
            <a:ext cx="95249" cy="9521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8174" y="4876786"/>
            <a:ext cx="95249" cy="95211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51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5"/>
              <a:t>Your</a:t>
            </a:r>
            <a:r>
              <a:rPr dirty="0" spc="-275"/>
              <a:t> </a:t>
            </a:r>
            <a:r>
              <a:rPr dirty="0" spc="-140"/>
              <a:t>Questions</a:t>
            </a:r>
            <a:r>
              <a:rPr dirty="0" spc="-270"/>
              <a:t> </a:t>
            </a:r>
            <a:r>
              <a:rPr dirty="0" spc="-65"/>
              <a:t>from</a:t>
            </a:r>
            <a:r>
              <a:rPr dirty="0" spc="-270"/>
              <a:t> </a:t>
            </a:r>
            <a:r>
              <a:rPr dirty="0" spc="-190"/>
              <a:t>Last</a:t>
            </a:r>
            <a:r>
              <a:rPr dirty="0" spc="-275"/>
              <a:t> </a:t>
            </a:r>
            <a:r>
              <a:rPr dirty="0" spc="-20"/>
              <a:t>Week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5234" y="1063625"/>
            <a:ext cx="12172315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 marR="5080" indent="-276225">
              <a:lnSpc>
                <a:spcPct val="125000"/>
              </a:lnSpc>
              <a:spcBef>
                <a:spcPts val="100"/>
              </a:spcBef>
              <a:buAutoNum type="arabicPeriod"/>
              <a:tabLst>
                <a:tab pos="289560" algn="l"/>
              </a:tabLst>
            </a:pPr>
            <a:r>
              <a:rPr dirty="0" sz="2250" spc="-65">
                <a:latin typeface="Arial"/>
                <a:cs typeface="Arial"/>
              </a:rPr>
              <a:t>This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isn’t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quite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question,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but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PowerPoint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slides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don’t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appear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graphs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50">
                <a:latin typeface="Arial"/>
                <a:cs typeface="Arial"/>
              </a:rPr>
              <a:t>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140">
                <a:latin typeface="Arial"/>
                <a:cs typeface="Arial"/>
              </a:rPr>
              <a:t>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chunks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on </a:t>
            </a:r>
            <a:r>
              <a:rPr dirty="0" sz="2250" spc="-25">
                <a:latin typeface="Arial"/>
                <a:cs typeface="Arial"/>
              </a:rPr>
              <a:t>	</a:t>
            </a:r>
            <a:r>
              <a:rPr dirty="0" sz="2250" spc="-20">
                <a:latin typeface="Arial"/>
                <a:cs typeface="Arial"/>
              </a:rPr>
              <a:t>them</a:t>
            </a:r>
            <a:endParaRPr sz="2250">
              <a:latin typeface="Arial"/>
              <a:cs typeface="Arial"/>
            </a:endParaRPr>
          </a:p>
          <a:p>
            <a:pPr marL="288925" indent="-276225">
              <a:lnSpc>
                <a:spcPct val="100000"/>
              </a:lnSpc>
              <a:spcBef>
                <a:spcPts val="1575"/>
              </a:spcBef>
              <a:buAutoNum type="arabicPeriod"/>
              <a:tabLst>
                <a:tab pos="288925" algn="l"/>
              </a:tabLst>
            </a:pPr>
            <a:r>
              <a:rPr dirty="0" sz="2250">
                <a:latin typeface="Arial"/>
                <a:cs typeface="Arial"/>
              </a:rPr>
              <a:t>How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does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R^2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value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know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how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calculate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variance?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Where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100">
                <a:latin typeface="Arial"/>
                <a:cs typeface="Arial"/>
              </a:rPr>
              <a:t>it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taking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its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data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from?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Mean</a:t>
            </a:r>
            <a:r>
              <a:rPr dirty="0" spc="-280"/>
              <a:t> </a:t>
            </a:r>
            <a:r>
              <a:rPr dirty="0" spc="-35"/>
              <a:t>Model</a:t>
            </a:r>
            <a:r>
              <a:rPr dirty="0" spc="-280"/>
              <a:t> </a:t>
            </a:r>
            <a:r>
              <a:rPr dirty="0" spc="-170"/>
              <a:t>Residuals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304923"/>
            <a:ext cx="95249" cy="9524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50" y="1063625"/>
            <a:ext cx="117856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2100">
              <a:lnSpc>
                <a:spcPct val="125000"/>
              </a:lnSpc>
              <a:spcBef>
                <a:spcPts val="10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lines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point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mean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represent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90" b="1">
                <a:solidFill>
                  <a:srgbClr val="1C4189"/>
                </a:solidFill>
                <a:latin typeface="Arial"/>
                <a:cs typeface="Arial"/>
              </a:rPr>
              <a:t>distance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between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1C4189"/>
                </a:solidFill>
                <a:latin typeface="Arial"/>
                <a:cs typeface="Arial"/>
              </a:rPr>
              <a:t>sleep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score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1C4189"/>
                </a:solidFill>
                <a:latin typeface="Arial"/>
                <a:cs typeface="Arial"/>
              </a:rPr>
              <a:t>each </a:t>
            </a:r>
            <a:r>
              <a:rPr dirty="0" sz="2250" spc="-45" b="1">
                <a:solidFill>
                  <a:srgbClr val="1C4189"/>
                </a:solidFill>
                <a:latin typeface="Arial"/>
                <a:cs typeface="Arial"/>
              </a:rPr>
              <a:t>participant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and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mean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1C4189"/>
                </a:solidFill>
                <a:latin typeface="Arial"/>
                <a:cs typeface="Arial"/>
              </a:rPr>
              <a:t>sleep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score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for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(aka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80" b="1">
                <a:solidFill>
                  <a:srgbClr val="1C4189"/>
                </a:solidFill>
                <a:latin typeface="Arial"/>
                <a:cs typeface="Arial"/>
              </a:rPr>
              <a:t>residual</a:t>
            </a:r>
            <a:r>
              <a:rPr dirty="0" sz="2250" spc="-16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error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250" spc="-35">
                <a:latin typeface="Arial"/>
                <a:cs typeface="Arial"/>
              </a:rPr>
              <a:t>We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use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these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residuals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calculate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overall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amount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error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and,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therefore,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variance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our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250" spc="-165" i="1">
                <a:latin typeface="Arial"/>
                <a:cs typeface="Arial"/>
              </a:rPr>
              <a:t>mean </a:t>
            </a:r>
            <a:r>
              <a:rPr dirty="0" sz="2250" spc="-2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2276473"/>
            <a:ext cx="95249" cy="9524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5754" y="3322776"/>
            <a:ext cx="7519689" cy="3704143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Linear</a:t>
            </a:r>
            <a:r>
              <a:rPr dirty="0" spc="-270"/>
              <a:t> </a:t>
            </a:r>
            <a:r>
              <a:rPr dirty="0" spc="-35"/>
              <a:t>Model</a:t>
            </a:r>
            <a:r>
              <a:rPr dirty="0" spc="-265"/>
              <a:t> </a:t>
            </a:r>
            <a:r>
              <a:rPr dirty="0" spc="-170"/>
              <a:t>Residuals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1276348"/>
            <a:ext cx="95249" cy="9524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2650" y="1092200"/>
            <a:ext cx="11511280" cy="1254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780">
              <a:lnSpc>
                <a:spcPct val="108300"/>
              </a:lnSpc>
              <a:spcBef>
                <a:spcPts val="100"/>
              </a:spcBef>
            </a:pPr>
            <a:r>
              <a:rPr dirty="0" sz="2250" spc="-8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lines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from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point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65">
                <a:latin typeface="Arial"/>
                <a:cs typeface="Arial"/>
              </a:rPr>
              <a:t>to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mean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represent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90" b="1">
                <a:solidFill>
                  <a:srgbClr val="1C4189"/>
                </a:solidFill>
                <a:latin typeface="Arial"/>
                <a:cs typeface="Arial"/>
              </a:rPr>
              <a:t>distance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between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1C4189"/>
                </a:solidFill>
                <a:latin typeface="Arial"/>
                <a:cs typeface="Arial"/>
              </a:rPr>
              <a:t>sleep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score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35" b="1">
                <a:solidFill>
                  <a:srgbClr val="1C4189"/>
                </a:solidFill>
                <a:latin typeface="Arial"/>
                <a:cs typeface="Arial"/>
              </a:rPr>
              <a:t>of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20" b="1">
                <a:solidFill>
                  <a:srgbClr val="1C4189"/>
                </a:solidFill>
                <a:latin typeface="Arial"/>
                <a:cs typeface="Arial"/>
              </a:rPr>
              <a:t>each </a:t>
            </a:r>
            <a:r>
              <a:rPr dirty="0" sz="2250" spc="-45" b="1">
                <a:solidFill>
                  <a:srgbClr val="1C4189"/>
                </a:solidFill>
                <a:latin typeface="Arial"/>
                <a:cs typeface="Arial"/>
              </a:rPr>
              <a:t>participant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5" b="1">
                <a:solidFill>
                  <a:srgbClr val="1C4189"/>
                </a:solidFill>
                <a:latin typeface="Arial"/>
                <a:cs typeface="Arial"/>
              </a:rPr>
              <a:t>and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model’s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60" b="1">
                <a:solidFill>
                  <a:srgbClr val="1C4189"/>
                </a:solidFill>
                <a:latin typeface="Arial"/>
                <a:cs typeface="Arial"/>
              </a:rPr>
              <a:t>predicted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1C4189"/>
                </a:solidFill>
                <a:latin typeface="Arial"/>
                <a:cs typeface="Arial"/>
              </a:rPr>
              <a:t>sleep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20" b="1">
                <a:solidFill>
                  <a:srgbClr val="1C4189"/>
                </a:solidFill>
                <a:latin typeface="Arial"/>
                <a:cs typeface="Arial"/>
              </a:rPr>
              <a:t>score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for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the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1C4189"/>
                </a:solidFill>
                <a:latin typeface="Arial"/>
                <a:cs typeface="Arial"/>
              </a:rPr>
              <a:t>sample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(aka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80" b="1">
                <a:solidFill>
                  <a:srgbClr val="1C4189"/>
                </a:solidFill>
                <a:latin typeface="Arial"/>
                <a:cs typeface="Arial"/>
              </a:rPr>
              <a:t>residual</a:t>
            </a:r>
            <a:r>
              <a:rPr dirty="0" sz="2250" spc="-16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0" b="1">
                <a:solidFill>
                  <a:srgbClr val="1C4189"/>
                </a:solidFill>
                <a:latin typeface="Arial"/>
                <a:cs typeface="Arial"/>
              </a:rPr>
              <a:t>error</a:t>
            </a:r>
            <a:r>
              <a:rPr dirty="0" sz="2250" spc="-1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250" spc="-190">
                <a:latin typeface="Arial"/>
                <a:cs typeface="Arial"/>
              </a:rPr>
              <a:t>So,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can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also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calculate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overall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amount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55">
                <a:latin typeface="Arial"/>
                <a:cs typeface="Arial"/>
              </a:rPr>
              <a:t>error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and,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therefore,</a:t>
            </a:r>
            <a:r>
              <a:rPr dirty="0" sz="2250" spc="-160">
                <a:latin typeface="Arial"/>
                <a:cs typeface="Arial"/>
              </a:rPr>
              <a:t> </a:t>
            </a:r>
            <a:r>
              <a:rPr dirty="0" sz="2250" spc="-75" b="1">
                <a:solidFill>
                  <a:srgbClr val="1C4189"/>
                </a:solidFill>
                <a:latin typeface="Arial"/>
                <a:cs typeface="Arial"/>
              </a:rPr>
              <a:t>variance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our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90" i="1">
                <a:latin typeface="Arial"/>
                <a:cs typeface="Arial"/>
              </a:rPr>
              <a:t>linear</a:t>
            </a:r>
            <a:r>
              <a:rPr dirty="0" sz="2250" spc="-150" i="1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model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4" y="2133598"/>
            <a:ext cx="95249" cy="9524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5056" y="2731452"/>
            <a:ext cx="8701087" cy="4290694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dirty="0" spc="25"/>
              <a:t>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70"/>
              <a:t>Three</a:t>
            </a:r>
            <a:r>
              <a:rPr dirty="0" spc="-275"/>
              <a:t> </a:t>
            </a:r>
            <a:r>
              <a:rPr dirty="0" spc="-245"/>
              <a:t>Types</a:t>
            </a:r>
            <a:r>
              <a:rPr dirty="0" spc="-275"/>
              <a:t> </a:t>
            </a:r>
            <a:r>
              <a:rPr dirty="0" spc="-55"/>
              <a:t>of</a:t>
            </a:r>
            <a:r>
              <a:rPr dirty="0" spc="-275"/>
              <a:t> </a:t>
            </a:r>
            <a:r>
              <a:rPr dirty="0" spc="-180"/>
              <a:t>Research</a:t>
            </a:r>
            <a:r>
              <a:rPr dirty="0" spc="-275"/>
              <a:t> </a:t>
            </a:r>
            <a:r>
              <a:rPr dirty="0" spc="-110"/>
              <a:t>Questions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899" y="949325"/>
            <a:ext cx="12211685" cy="4826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250" spc="-35">
                <a:latin typeface="Arial"/>
                <a:cs typeface="Arial"/>
              </a:rPr>
              <a:t>When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55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using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45" b="1">
                <a:solidFill>
                  <a:srgbClr val="1C4189"/>
                </a:solidFill>
                <a:latin typeface="Arial"/>
                <a:cs typeface="Arial"/>
              </a:rPr>
              <a:t>linear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 b="1">
                <a:solidFill>
                  <a:srgbClr val="1C4189"/>
                </a:solidFill>
                <a:latin typeface="Arial"/>
                <a:cs typeface="Arial"/>
              </a:rPr>
              <a:t>models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b="1">
                <a:solidFill>
                  <a:srgbClr val="1C4189"/>
                </a:solidFill>
                <a:latin typeface="Arial"/>
                <a:cs typeface="Arial"/>
              </a:rPr>
              <a:t>with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u="heavy" sz="2250" spc="-65" b="1">
                <a:solidFill>
                  <a:srgbClr val="1C4189"/>
                </a:solidFill>
                <a:uFill>
                  <a:solidFill>
                    <a:srgbClr val="1C4189"/>
                  </a:solidFill>
                </a:uFill>
                <a:latin typeface="Arial"/>
                <a:cs typeface="Arial"/>
              </a:rPr>
              <a:t>more</a:t>
            </a:r>
            <a:r>
              <a:rPr dirty="0" u="heavy" sz="2250" spc="-155" b="1">
                <a:solidFill>
                  <a:srgbClr val="1C4189"/>
                </a:solidFill>
                <a:uFill>
                  <a:solidFill>
                    <a:srgbClr val="1C4189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250" spc="-45" b="1">
                <a:solidFill>
                  <a:srgbClr val="1C4189"/>
                </a:solidFill>
                <a:uFill>
                  <a:solidFill>
                    <a:srgbClr val="1C4189"/>
                  </a:solidFill>
                </a:uFill>
                <a:latin typeface="Arial"/>
                <a:cs typeface="Arial"/>
              </a:rPr>
              <a:t>than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90" b="1">
                <a:solidFill>
                  <a:srgbClr val="1C4189"/>
                </a:solidFill>
                <a:latin typeface="Arial"/>
                <a:cs typeface="Arial"/>
              </a:rPr>
              <a:t>one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50" b="1">
                <a:solidFill>
                  <a:srgbClr val="1C4189"/>
                </a:solidFill>
                <a:latin typeface="Arial"/>
                <a:cs typeface="Arial"/>
              </a:rPr>
              <a:t>predictor</a:t>
            </a:r>
            <a:r>
              <a:rPr dirty="0" sz="2250" spc="-150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4">
                <a:latin typeface="Arial"/>
                <a:cs typeface="Arial"/>
              </a:rPr>
              <a:t>(aka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“</a:t>
            </a:r>
            <a:r>
              <a:rPr dirty="0" sz="2250" spc="-45" b="1">
                <a:solidFill>
                  <a:srgbClr val="1C4189"/>
                </a:solidFill>
                <a:latin typeface="Arial"/>
                <a:cs typeface="Arial"/>
              </a:rPr>
              <a:t>multiple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110" b="1">
                <a:solidFill>
                  <a:srgbClr val="1C4189"/>
                </a:solidFill>
                <a:latin typeface="Arial"/>
                <a:cs typeface="Arial"/>
              </a:rPr>
              <a:t>regression</a:t>
            </a:r>
            <a:r>
              <a:rPr dirty="0" sz="2250" spc="-155" b="1">
                <a:solidFill>
                  <a:srgbClr val="1C4189"/>
                </a:solidFill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models”), </a:t>
            </a:r>
            <a:r>
              <a:rPr dirty="0" sz="2250">
                <a:latin typeface="Arial"/>
                <a:cs typeface="Arial"/>
              </a:rPr>
              <a:t>there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are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usually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three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0">
                <a:latin typeface="Arial"/>
                <a:cs typeface="Arial"/>
              </a:rPr>
              <a:t>stages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we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90">
                <a:latin typeface="Arial"/>
                <a:cs typeface="Arial"/>
              </a:rPr>
              <a:t>go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through,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of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60">
                <a:latin typeface="Arial"/>
                <a:cs typeface="Arial"/>
              </a:rPr>
              <a:t>align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slightly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different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research questions:</a:t>
            </a:r>
            <a:endParaRPr sz="22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spcBef>
                <a:spcPts val="2250"/>
              </a:spcBef>
              <a:buAutoNum type="arabicPeriod"/>
              <a:tabLst>
                <a:tab pos="297180" algn="l"/>
              </a:tabLst>
            </a:pPr>
            <a:r>
              <a:rPr dirty="0" sz="2250" spc="-20">
                <a:latin typeface="Arial"/>
                <a:cs typeface="Arial"/>
              </a:rPr>
              <a:t>Which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65">
                <a:latin typeface="Arial"/>
                <a:cs typeface="Arial"/>
              </a:rPr>
              <a:t>is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55">
                <a:latin typeface="Arial"/>
                <a:cs typeface="Arial"/>
              </a:rPr>
              <a:t>(e.g.,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one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30">
                <a:latin typeface="Arial"/>
                <a:cs typeface="Arial"/>
              </a:rPr>
              <a:t>vs.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three</a:t>
            </a:r>
            <a:r>
              <a:rPr dirty="0" sz="2250" spc="-12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predictors)?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150">
              <a:latin typeface="Arial"/>
              <a:cs typeface="Arial"/>
            </a:endParaRPr>
          </a:p>
          <a:p>
            <a:pPr marL="296545" marR="1002030" indent="-276225">
              <a:lnSpc>
                <a:spcPct val="108300"/>
              </a:lnSpc>
              <a:buAutoNum type="arabicPeriod"/>
              <a:tabLst>
                <a:tab pos="297815" algn="l"/>
              </a:tabLst>
            </a:pPr>
            <a:r>
              <a:rPr dirty="0" sz="2250" spc="-65">
                <a:latin typeface="Arial"/>
                <a:cs typeface="Arial"/>
              </a:rPr>
              <a:t>Does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each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10">
                <a:latin typeface="Arial"/>
                <a:cs typeface="Arial"/>
              </a:rPr>
              <a:t>have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170">
                <a:latin typeface="Arial"/>
                <a:cs typeface="Arial"/>
              </a:rPr>
              <a:t>a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statistically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significant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relationship</a:t>
            </a:r>
            <a:r>
              <a:rPr dirty="0" sz="2250" spc="-12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14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the </a:t>
            </a:r>
            <a:r>
              <a:rPr dirty="0" sz="2250" spc="-25">
                <a:latin typeface="Arial"/>
                <a:cs typeface="Arial"/>
              </a:rPr>
              <a:t>	</a:t>
            </a:r>
            <a:r>
              <a:rPr dirty="0" sz="2250" spc="-45">
                <a:latin typeface="Arial"/>
                <a:cs typeface="Arial"/>
              </a:rPr>
              <a:t>outcome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85">
                <a:latin typeface="Arial"/>
                <a:cs typeface="Arial"/>
              </a:rPr>
              <a:t>(and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which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direction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will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0">
                <a:latin typeface="Arial"/>
                <a:cs typeface="Arial"/>
              </a:rPr>
              <a:t>those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relationships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75">
                <a:latin typeface="Arial"/>
                <a:cs typeface="Arial"/>
              </a:rPr>
              <a:t>be</a:t>
            </a:r>
            <a:r>
              <a:rPr dirty="0" sz="2250" spc="-130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in)?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2350">
              <a:latin typeface="Arial"/>
              <a:cs typeface="Arial"/>
            </a:endParaRPr>
          </a:p>
          <a:p>
            <a:pPr marL="297180" indent="-276225">
              <a:lnSpc>
                <a:spcPct val="100000"/>
              </a:lnSpc>
              <a:buAutoNum type="arabicPeriod"/>
              <a:tabLst>
                <a:tab pos="297180" algn="l"/>
              </a:tabLst>
            </a:pPr>
            <a:r>
              <a:rPr dirty="0" sz="2250" spc="-20">
                <a:latin typeface="Arial"/>
                <a:cs typeface="Arial"/>
              </a:rPr>
              <a:t>Which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predictor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better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25">
                <a:latin typeface="Arial"/>
                <a:cs typeface="Arial"/>
              </a:rPr>
              <a:t>has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biggest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impact</a:t>
            </a:r>
            <a:r>
              <a:rPr dirty="0" sz="2250" spc="-14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upon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3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outcome?</a:t>
            </a:r>
            <a:endParaRPr sz="2250">
              <a:latin typeface="Arial"/>
              <a:cs typeface="Arial"/>
            </a:endParaRPr>
          </a:p>
          <a:p>
            <a:pPr marL="12700" marR="234315">
              <a:lnSpc>
                <a:spcPct val="125000"/>
              </a:lnSpc>
              <a:spcBef>
                <a:spcPts val="2250"/>
              </a:spcBef>
            </a:pPr>
            <a:r>
              <a:rPr dirty="0" sz="2250" spc="-40">
                <a:latin typeface="Arial"/>
                <a:cs typeface="Arial"/>
              </a:rPr>
              <a:t>We’ll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look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at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these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in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turn,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but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first,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30">
                <a:latin typeface="Arial"/>
                <a:cs typeface="Arial"/>
              </a:rPr>
              <a:t>let’s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just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135">
                <a:latin typeface="Arial"/>
                <a:cs typeface="Arial"/>
              </a:rPr>
              <a:t>see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what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the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25">
                <a:latin typeface="Arial"/>
                <a:cs typeface="Arial"/>
              </a:rPr>
              <a:t>linear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55">
                <a:latin typeface="Arial"/>
                <a:cs typeface="Arial"/>
              </a:rPr>
              <a:t>model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35">
                <a:latin typeface="Arial"/>
                <a:cs typeface="Arial"/>
              </a:rPr>
              <a:t>equation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50">
                <a:latin typeface="Arial"/>
                <a:cs typeface="Arial"/>
              </a:rPr>
              <a:t>looks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 spc="-45">
                <a:latin typeface="Arial"/>
                <a:cs typeface="Arial"/>
              </a:rPr>
              <a:t>like</a:t>
            </a:r>
            <a:r>
              <a:rPr dirty="0" sz="2250" spc="-150">
                <a:latin typeface="Arial"/>
                <a:cs typeface="Arial"/>
              </a:rPr>
              <a:t> </a:t>
            </a:r>
            <a:r>
              <a:rPr dirty="0" sz="2250">
                <a:latin typeface="Arial"/>
                <a:cs typeface="Arial"/>
              </a:rPr>
              <a:t>with</a:t>
            </a:r>
            <a:r>
              <a:rPr dirty="0" sz="2250" spc="-145">
                <a:latin typeface="Arial"/>
                <a:cs typeface="Arial"/>
              </a:rPr>
              <a:t> </a:t>
            </a:r>
            <a:r>
              <a:rPr dirty="0" sz="2250" spc="-20">
                <a:latin typeface="Arial"/>
                <a:cs typeface="Arial"/>
              </a:rPr>
              <a:t>more </a:t>
            </a:r>
            <a:r>
              <a:rPr dirty="0" sz="2250" spc="-25">
                <a:latin typeface="Arial"/>
                <a:cs typeface="Arial"/>
              </a:rPr>
              <a:t>than</a:t>
            </a:r>
            <a:r>
              <a:rPr dirty="0" sz="2250" spc="-170">
                <a:latin typeface="Arial"/>
                <a:cs typeface="Arial"/>
              </a:rPr>
              <a:t> </a:t>
            </a:r>
            <a:r>
              <a:rPr dirty="0" sz="2250" spc="-70">
                <a:latin typeface="Arial"/>
                <a:cs typeface="Arial"/>
              </a:rPr>
              <a:t>one</a:t>
            </a:r>
            <a:r>
              <a:rPr dirty="0" sz="2250" spc="-165">
                <a:latin typeface="Arial"/>
                <a:cs typeface="Arial"/>
              </a:rPr>
              <a:t> </a:t>
            </a:r>
            <a:r>
              <a:rPr dirty="0" sz="2250" spc="-10">
                <a:latin typeface="Arial"/>
                <a:cs typeface="Arial"/>
              </a:rPr>
              <a:t>predictor…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85"/>
              </a:spcBef>
            </a:pPr>
            <a:r>
              <a:rPr dirty="0" spc="-25"/>
              <a:t>10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3321050"/>
            <a:ext cx="12171045" cy="8826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600" spc="-225"/>
              <a:t>Adding</a:t>
            </a:r>
            <a:r>
              <a:rPr dirty="0" sz="5600" spc="-430"/>
              <a:t> </a:t>
            </a:r>
            <a:r>
              <a:rPr dirty="0" sz="5600" spc="-150"/>
              <a:t>Predictors</a:t>
            </a:r>
            <a:r>
              <a:rPr dirty="0" sz="5600" spc="-425"/>
              <a:t> </a:t>
            </a:r>
            <a:r>
              <a:rPr dirty="0" sz="5600"/>
              <a:t>to</a:t>
            </a:r>
            <a:r>
              <a:rPr dirty="0" sz="5600" spc="-430"/>
              <a:t> </a:t>
            </a:r>
            <a:r>
              <a:rPr dirty="0" sz="5600" spc="-30"/>
              <a:t>the</a:t>
            </a:r>
            <a:r>
              <a:rPr dirty="0" sz="5600" spc="-425"/>
              <a:t> </a:t>
            </a:r>
            <a:r>
              <a:rPr dirty="0" sz="5600" spc="-175"/>
              <a:t>Linear</a:t>
            </a:r>
            <a:r>
              <a:rPr dirty="0" sz="5600" spc="-430"/>
              <a:t> </a:t>
            </a:r>
            <a:r>
              <a:rPr dirty="0" sz="5600" spc="-10"/>
              <a:t>Model</a:t>
            </a:r>
            <a:endParaRPr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Model 3: Return of the yi</dc:title>
  <dcterms:created xsi:type="dcterms:W3CDTF">2025-03-31T13:29:41Z</dcterms:created>
  <dcterms:modified xsi:type="dcterms:W3CDTF">2025-03-31T13:29:41Z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2025-03-31T00:00:00Z</vt:filetime>
  </property>
  <property fmtid="{D5CDD505-2E9C-101B-9397-08002B2CF9AE}" pid="3" name="Creator">
    <vt:lpwstr>Mozilla/5.0 (Macintosh; Intel Mac OS X 10_15_7) AppleWebKit/537.36 (KHTML, like Gecko) Chrome/133.0.0.0 Safari/537.36</vt:lpwstr>
  </property>
  <property fmtid="{D5CDD505-2E9C-101B-9397-08002B2CF9AE}" pid="4" name="LastSaved">
    <vt:filetime>2025-03-31T00:00:00Z</vt:filetime>
  </property>
  <property fmtid="{D5CDD505-2E9C-101B-9397-08002B2CF9AE}" pid="5" name="Producer">
    <vt:lpwstr>Skia/PDF m133</vt:lpwstr>
  </property>
</Properties>
</file>