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8" Type="http://schemas.openxmlformats.org/officeDocument/2006/relationships/viewProps" Target="viewProps.xml" /><Relationship Id="rId47" Type="http://schemas.openxmlformats.org/officeDocument/2006/relationships/presProps" Target="presProps.xml" /><Relationship Id="rId1" Type="http://schemas.openxmlformats.org/officeDocument/2006/relationships/slideMaster" Target="slideMasters/slideMaster1.xml" /><Relationship Id="rId50" Type="http://schemas.openxmlformats.org/officeDocument/2006/relationships/tableStyles" Target="tableStyles.xml" /><Relationship Id="rId4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springer.com/content/pdf/10.1007/s10865-023-00436-4.pdf" TargetMode="Externa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ussexpsychology.sona-systems.com/default.aspx?p_return_experiment_id=1852" TargetMode="External" /><Relationship Id="rId3" Type="http://schemas.openxmlformats.org/officeDocument/2006/relationships/hyperlink" Target="https://www.sussex.ac.uk/study/undergraduate/undergraduate-research/junior-research-associates"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forrt.org/glossary/questionable-research-practices-o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bit.ly/and24_lecture10"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Linear Model 3: Return of the </a:t>
            </a:r>
            <a:r>
              <a:rPr i="1"/>
              <a:t>yi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Week 10</a:t>
            </a:r>
            <a:br/>
            <a:br/>
            <a:r>
              <a:rPr/>
              <a:t>Jenny Terry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Comparing Linear Models</a:t>
            </a:r>
          </a:p>
        </p:txBody>
      </p:sp>
      <p:sp>
        <p:nvSpPr>
          <p:cNvPr id="3" name="Content Placeholder 2"/>
          <p:cNvSpPr>
            <a:spLocks noGrp="1"/>
          </p:cNvSpPr>
          <p:nvPr>
            <p:ph idx="1"/>
          </p:nvPr>
        </p:nvSpPr>
        <p:spPr/>
        <p:txBody>
          <a:bodyPr/>
          <a:lstStyle/>
          <a:p>
            <a:pPr lvl="0"/>
            <a:r>
              <a:rPr/>
              <a:t>We can compare linear models with different numbers of predictors as long as they are </a:t>
            </a:r>
            <a:r>
              <a:rPr b="1"/>
              <a:t>hierarchical</a:t>
            </a:r>
            <a:r>
              <a:rPr/>
              <a:t> (aka nested)</a:t>
            </a:r>
          </a:p>
          <a:p>
            <a:pPr lvl="0"/>
            <a:r>
              <a:rPr/>
              <a:t>Hierarchical models must be the same except for the addition of something new</a:t>
            </a:r>
          </a:p>
          <a:p>
            <a:pPr lvl="1"/>
            <a:r>
              <a:rPr/>
              <a:t>The model with one predictor is nested in the two and three predictor models because they are the same except for the addition of the extra predictor(s)</a:t>
            </a:r>
          </a:p>
          <a:p>
            <a:pPr lvl="1"/>
            <a:r>
              <a:rPr/>
              <a:t>Similarly, a two-predictor model would be nested in a three-predictor model</a:t>
            </a:r>
          </a:p>
          <a:p>
            <a:pPr lvl="1"/>
            <a:r>
              <a:rPr/>
              <a:t>However, we couldn’t remove a variable from the two-predictor model and replace it with a different one to create a different two-predictor model and compare those</a:t>
            </a:r>
          </a:p>
          <a:p>
            <a:pPr lvl="1"/>
            <a:r>
              <a:rPr/>
              <a:t>In that case, changing the variable would mean it is no longer the same and, therefore, no longer nested</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‘good’ model?</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 Lecture 09, we learned that a good model will:</a:t>
                </a:r>
              </a:p>
              <a:p>
                <a:pPr lvl="1"/>
                <a:r>
                  <a:rPr/>
                  <a:t>Fit the data better than the simplest possible model (</a:t>
                </a:r>
                <a14:m>
                  <m:oMath xmlns:m="http://schemas.openxmlformats.org/officeDocument/2006/math">
                    <m:sSup>
                      <m:e>
                        <m:r>
                          <m:t>R</m:t>
                        </m:r>
                      </m:e>
                      <m:sup>
                        <m:r>
                          <m:t>2</m:t>
                        </m:r>
                      </m:sup>
                    </m:sSup>
                  </m:oMath>
                </a14:m>
                <a:r>
                  <a:rPr/>
                  <a:t> &amp; </a:t>
                </a:r>
                <a14:m>
                  <m:oMath xmlns:m="http://schemas.openxmlformats.org/officeDocument/2006/math">
                    <m:r>
                      <m:t>F</m:t>
                    </m:r>
                  </m:oMath>
                </a14:m>
                <a:r>
                  <a:rPr/>
                  <a:t>-statistic)</a:t>
                </a:r>
              </a:p>
              <a:p>
                <a:pPr lvl="1"/>
                <a:r>
                  <a:rPr/>
                  <a:t>Explain a lot of variance in the outcome (</a:t>
                </a:r>
                <a14:m>
                  <m:oMath xmlns:m="http://schemas.openxmlformats.org/officeDocument/2006/math">
                    <m:sSup>
                      <m:e>
                        <m:r>
                          <m:t>R</m:t>
                        </m:r>
                      </m:e>
                      <m:sup>
                        <m:r>
                          <m:t>2</m:t>
                        </m:r>
                      </m:sup>
                    </m:sSup>
                  </m:oMath>
                </a14:m>
                <a:r>
                  <a:rPr/>
                  <a:t>)</a:t>
                </a:r>
              </a:p>
              <a:p>
                <a:pPr lvl="1"/>
                <a:r>
                  <a:rPr/>
                  <a:t>Explain an amount of variance that significantly differs from zero (</a:t>
                </a:r>
                <a14:m>
                  <m:oMath xmlns:m="http://schemas.openxmlformats.org/officeDocument/2006/math">
                    <m:r>
                      <m:t>F</m:t>
                    </m:r>
                  </m:oMath>
                </a14:m>
                <a:r>
                  <a:rPr/>
                  <a:t>-statistic)</a:t>
                </a:r>
              </a:p>
              <a:p>
                <a:pPr lvl="0"/>
                <a:r>
                  <a:rPr/>
                  <a:t>When we are comparing models, we can use the </a:t>
                </a:r>
                <a14:m>
                  <m:oMath xmlns:m="http://schemas.openxmlformats.org/officeDocument/2006/math">
                    <m:sSup>
                      <m:e>
                        <m:r>
                          <m:t>R</m:t>
                        </m:r>
                      </m:e>
                      <m:sup>
                        <m:r>
                          <m:t>2</m:t>
                        </m:r>
                      </m:sup>
                    </m:sSup>
                  </m:oMath>
                </a14:m>
                <a:r>
                  <a:rPr/>
                  <a:t> and </a:t>
                </a:r>
                <a14:m>
                  <m:oMath xmlns:m="http://schemas.openxmlformats.org/officeDocument/2006/math">
                    <m:r>
                      <m:t>F</m:t>
                    </m:r>
                  </m:oMath>
                </a14:m>
                <a:r>
                  <a:rPr/>
                  <a:t> values to instead ask, which is the </a:t>
                </a:r>
                <a:r>
                  <a:rPr i="1"/>
                  <a:t>better</a:t>
                </a:r>
                <a:r>
                  <a:rPr/>
                  <a:t> fitting model?</a:t>
                </a: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It’s all Greek to me!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Vocabulary: </a:t>
                </a:r>
                <a14:m>
                  <m:oMath xmlns:m="http://schemas.openxmlformats.org/officeDocument/2006/math">
                    <m:r>
                      <m:t>Δ</m:t>
                    </m:r>
                  </m:oMath>
                </a14:m>
              </a:p>
              <a:p>
                <a:pPr lvl="0" indent="0" marL="1270000">
                  <a:buNone/>
                </a:pPr>
                <a14:m>
                  <m:oMath xmlns:m="http://schemas.openxmlformats.org/officeDocument/2006/math">
                    <m:r>
                      <m:t>Δ</m:t>
                    </m:r>
                  </m:oMath>
                </a14:m>
                <a:r>
                  <a:rPr sz="2000"/>
                  <a:t> just means “change”</a:t>
                </a:r>
              </a:p>
            </p:txBody>
          </p:sp>
        </mc:Choice>
      </mc:AlternateContent>
    </p:spTree>
  </p:cSld>
</p:sld>
</file>

<file path=ppt/slides/slide13.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14:m><m:oMath xmlns:m="http://schemas.openxmlformats.org/officeDocument/2006/math"><m:sSup><m:e><m:r><m:t>R</m:t></m:r></m:e><m:sup><m:r><m:t>2</m:t></m:r></m:sup></m:sSup></m:oMath></a14:m><a:r><a:rPr /><a:t> Change</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How do we interpret </a:t></a:r><a14:m><m:oMath xmlns:m="http://schemas.openxmlformats.org/officeDocument/2006/math"><m:sSup><m:e><m:r><m:t>R</m:t></m:r></m:e><m:sup><m:r><m:t>2</m:t></m:r></m:sup></m:sSup></m:oMath></a14:m><a:r><a:rPr /><a:t>? 🤔</a:t></a:r></a:p><a:p><a:pPr lvl="0" indent="0" marL="0"><a:buNone /></a:pPr><a:r><a:rPr /><a:t>. . .</a:t></a:r></a:p><a:p><a:pPr lvl="0" indent="0" marL="1270000"><a:buNone /></a:pPr><a:r><a:rPr sz="2000" b="1" /><a:t>Vocabulary: </a:t></a:r><a14:m><m:oMath xmlns:m="http://schemas.openxmlformats.org/officeDocument/2006/math"><m:sSup><m:e><m:r><m:t>R</m:t></m:r></m:e><m:sup><m:r><m:t>2</m:t></m:r></m:sup></m:sSup></m:oMath></a14:m></a:p><a:p><a:pPr lvl="0" indent="0" marL="1270000"><a:buNone /></a:pPr><a14:m><m:oMath xmlns:m="http://schemas.openxmlformats.org/officeDocument/2006/math"><m:sSup><m:e><m:r><m:t>R</m:t></m:r></m:e><m:sup><m:r><m:t>2</m:t></m:r></m:sup></m:sSup></m:oMath></a14:m><a:r><a:rPr sz="2000" /><a:t> = percentage of the variance in the outcome explained by the model</a:t></a:r></a:p><a:p><a:pPr lvl="0" /><a:r><a:rPr sz="2000" /><a:t>A larger value means better fit (more variance is explained)</a:t></a:r></a:p><a:p><a:pPr lvl="0" indent="0" marL="0"><a:buNone /></a:pPr><a:r><a:rPr /><a:t>. . .</a:t></a:r></a:p><a:p><a:pPr lvl="0" indent="0" marL="1270000"><a:buNone /></a:pPr><a:r><a:rPr sz="2000" b="1" /><a:t>Vocabulary: </a:t></a:r><a14:m><m:oMath xmlns:m="http://schemas.openxmlformats.org/officeDocument/2006/math"><m:sSup><m:e><m:r><m:t>R</m:t></m:r></m:e><m:sup><m:r><m:t>2</m:t></m:r></m:sup></m:sSup></m:oMath></a14:m><a:r><a:rPr sz="2000" b="1" /><a:t> Change</a:t></a:r></a:p><a:p><a:pPr lvl="0" indent="0" marL="1270000"><a:buNone /></a:pPr><a14:m><m:oMath xmlns:m="http://schemas.openxmlformats.org/officeDocument/2006/math"><m:sSup><m:e><m:r><m:t>R</m:t></m:r></m:e><m:sup><m:r><m:t>2</m:t></m:r></m:sup></m:sSup><m:r><m:t>Δ</m:t></m:r><m:r><m:rPr><m:sty m:val="p" /></m:rPr><m:t>=</m:t></m:r><m:sSubSup><m:e><m:r><m:t>R</m:t></m:r></m:e><m:sub><m:r><m:rPr><m:nor /><m:sty m:val="p" /></m:rPr><m:t>Model 1</m:t></m:r></m:sub><m:sup><m:r><m:t>2</m:t></m:r></m:sup></m:sSubSup><m:r><m:rPr><m:sty m:val="p" /></m:rPr><m:t>−</m:t></m:r><m:sSubSup><m:e><m:r><m:t>R</m:t></m:r></m:e><m:sub><m:r><m:rPr><m:nor /><m:sty m:val="p" /></m:rPr><m:t>Model 2</m:t></m:r></m:sub><m:sup><m:r><m:t>2</m:t></m:r></m:sup></m:sSubSup></m:oMath></a14:m></a:p><a:p><a:pPr lvl="0" /><a:r><a:rPr sz="2000" /><a:t>The difference in </a:t></a:r><a14:m><m:oMath xmlns:m="http://schemas.openxmlformats.org/officeDocument/2006/math"><m:sSup><m:e><m:r><m:t>R</m:t></m:r></m:e><m:sup><m:r><m:t>2</m:t></m:r></m:sup></m:sSup></m:oMath></a14:m><a:r><a:rPr sz="2000" /><a:t> values between two models</a:t></a:r></a:p><a:p><a:pPr lvl="0" /><a:r><a:rPr sz="2000" /><a:t>The model with the larger </a:t></a:r><a14:m><m:oMath xmlns:m="http://schemas.openxmlformats.org/officeDocument/2006/math"><m:sSup><m:e><m:r><m:t>R</m:t></m:r></m:e><m:sup><m:r><m:t>2</m:t></m:r></m:sup></m:sSup></m:oMath></a14:m><a:r><a:rPr sz="2000" /><a:t> value is the better fitting model (more variance is explained)</a:t></a:r></a:p><a:p><a:pPr lvl="0" /><a:r><a:rPr sz="2000" /><a:t>The larger the </a:t></a:r><a14:m><m:oMath xmlns:m="http://schemas.openxmlformats.org/officeDocument/2006/math"><m:sSup><m:e><m:r><m:t>R</m:t></m:r></m:e><m:sup><m:r><m:t>2</m:t></m:r></m:sup></m:sSup><m:r><m:t>Δ</m:t></m:r></m:oMath></a14:m><a:r><a:rPr sz="2000" /><a:t> value, the greater the improvement in the better fitting model</a:t></a:r></a:p></p:txBody></p:sp></mc:Choice></mc:AlternateContent></p:spTree></p:cSld></p:sld>
</file>

<file path=ppt/slides/slide14.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 /><p:txBody><a:bodyPr /><a:lstStyle /><a:p><a:pPr lvl="0" indent="0" marL="0"><a:buNone /></a:pPr><a14:m><m:oMath xmlns:m="http://schemas.openxmlformats.org/officeDocument/2006/math"><m:r><m:t>F</m:t></m:r></m:oMath></a14:m><a:r><a:rPr /><a:t> Change</a:t></a:r></a:p></p:txBody></p:sp><mc:AlternateContent xmlns:mc="http://schemas.openxmlformats.org/markup-compatibility/2006"><mc:Choice xmlns:a14="http://schemas.microsoft.com/office/drawing/2010/main" Requires="a14"><p:sp><p:nvSpPr><p:cNvPr id="3" name="Content Placeholder 2" /><p:cNvSpPr><a:spLocks noGrp="1" /></p:cNvSpPr><p:nvPr><p:ph idx="1" /></p:nvPr></p:nvSpPr><p:spPr /><p:txBody><a:bodyPr /><a:lstStyle /><a:p><a:pPr lvl="0" indent="0" marL="0"><a:buNone /></a:pPr><a:r><a:rPr /><a:t>How do we interpret </a:t></a:r><a14:m><m:oMath xmlns:m="http://schemas.openxmlformats.org/officeDocument/2006/math"><m:r><m:t>F</m:t></m:r></m:oMath></a14:m><a:r><a:rPr /><a:t>? 🤔</a:t></a:r></a:p><a:p><a:pPr lvl="0" indent="0" marL="0"><a:buNone /></a:pPr><a:r><a:rPr /><a:t>. . .</a:t></a:r></a:p><a:p><a:pPr lvl="0" indent="0" marL="1270000"><a:buNone /></a:pPr><a:r><a:rPr sz="2000" b="1" /><a:t>Vocabulary: </a:t></a:r><a14:m><m:oMath xmlns:m="http://schemas.openxmlformats.org/officeDocument/2006/math"><m:r><m:t>F</m:t></m:r></m:oMath></a14:m><a:r><a:rPr sz="2000" b="1" /><a:t>-statistic</a:t></a:r></a:p><a:p><a:pPr lvl="0" indent="0" marL="1270000"><a:buNone /></a:pPr><a14:m><m:oMath xmlns:m="http://schemas.openxmlformats.org/officeDocument/2006/math"><m:r><m:t>F</m:t></m:r></m:oMath></a14:m><a:r><a:rPr sz="2000" /><a:t> = whether the variance explained significantly differs from zero</a:t></a:r></a:p><a:p><a:pPr lvl="0" /><a:r><a:rPr sz="2000" /><a:t>Compares a model with predictor(s) to the null model</a:t></a:r></a:p><a:p><a:pPr lvl="0" /><a:r><a:rPr sz="2000" /><a:t>An </a:t></a:r><a14:m><m:oMath xmlns:m="http://schemas.openxmlformats.org/officeDocument/2006/math"><m:r><m:t>F</m:t></m:r></m:oMath></a14:m><a:r><a:rPr sz="2000" /><a:t>-statistic with a </a:t></a:r><a:r><a:rPr sz="2000" i="1" /><a:t>p-</a:t></a:r><a:r><a:rPr sz="2000" /><a:t>value lower than 0.05 means that it is statistically significant, so we can reject the null hypothesis that the null model fits as well as the predictor model</a:t></a:r></a:p><a:p><a:pPr lvl="0" indent="0" marL="0"><a:buNone /></a:pPr><a:r><a:rPr /><a:t>. . .</a:t></a:r></a:p><a:p><a:pPr lvl="0" indent="0" marL="1270000"><a:buNone /></a:pPr><a:r><a:rPr sz="2000" b="1" /><a:t>Vocabulary: </a:t></a:r><a14:m><m:oMath xmlns:m="http://schemas.openxmlformats.org/officeDocument/2006/math"><m:r><m:t>F</m:t></m:r></m:oMath></a14:m><a:r><a:rPr sz="2000" b="1" /><a:t> Change</a:t></a:r></a:p><a:p><a:pPr lvl="0" indent="0" marL="1270000"><a:buNone /></a:pPr><a14:m><m:oMath xmlns:m="http://schemas.openxmlformats.org/officeDocument/2006/math"><m:r><m:t>F</m:t></m:r><m:r><m:t>Δ</m:t></m:r><m:r><m:rPr><m:sty m:val="p" /></m:rPr><m:t>=</m:t></m:r><m:sSub><m:e><m:r><m:t>F</m:t></m:r></m:e><m:sub><m:r><m:rPr><m:nor /><m:sty m:val="p" /></m:rPr><m:t>Model 1</m:t></m:r></m:sub></m:sSub><m:r><m:rPr><m:sty m:val="p" /></m:rPr><m:t>−</m:t></m:r><m:sSub><m:e><m:r><m:t>F</m:t></m:r></m:e><m:sub><m:r><m:rPr><m:nor /><m:sty m:val="p" /></m:rPr><m:t>Model 2</m:t></m:r></m:sub></m:sSub></m:oMath></a14:m></a:p><a:p><a:pPr lvl="0" /><a:r><a:rPr sz="2000" /><a:t>Compares models with predictors to one another</a:t></a:r></a:p><a:p><a:pPr lvl="0" /><a:r><a:rPr sz="2000" /><a:t>The model with the larger </a:t></a:r><a14:m><m:oMath xmlns:m="http://schemas.openxmlformats.org/officeDocument/2006/math"><m:r><m:t>F</m:t></m:r></m:oMath></a14:m><a:r><a:rPr sz="2000" /><a:t>-statistic is the better fitting model</a:t></a:r></a:p><a:p><a:pPr lvl="0" /><a:r><a:rPr sz="2000" /><a:t>An </a:t></a:r><a14:m><m:oMath xmlns:m="http://schemas.openxmlformats.org/officeDocument/2006/math"><m:r><m:t>F</m:t></m:r><m:r><m:t>Δ</m:t></m:r></m:oMath></a14:m><a:r><a:rPr sz="2000" /><a:t> with an a </a:t></a:r><a:r><a:rPr sz="2000" i="1" /><a:t>p-</a:t></a:r><a:r><a:rPr sz="2000" /><a:t>value lower than 0.05 means that the model is statistically significantly better, so we can reject the null hypothesis that one model fits as well as the other model</a:t></a:r></a:p><a:p><a:pPr lvl="0" indent="0" marL="0"><a:buNone /></a:pPr><a:r><a:rPr /><a:t>. . .</a:t></a:r></a:p><a:p><a:pPr lvl="0" indent="0" marL="0"><a:buNone /></a:pPr><a:r><a:rPr /><a:t>Let’s look at an example to see how this looks in practice…</a:t></a:r></a:p></p:txBody></p:sp></mc:Choice></mc:AlternateContent></p:spTree></p:cSld></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Predicting Sleep from 1 vs. 3 Predictors</a:t>
            </a:r>
          </a:p>
        </p:txBody>
      </p:sp>
      <p:sp>
        <p:nvSpPr>
          <p:cNvPr id="3" name="Content Placeholder 2"/>
          <p:cNvSpPr>
            <a:spLocks noGrp="1"/>
          </p:cNvSpPr>
          <p:nvPr>
            <p:ph idx="1"/>
          </p:nvPr>
        </p:nvSpPr>
        <p:spPr/>
        <p:txBody>
          <a:bodyPr/>
          <a:lstStyle/>
          <a:p>
            <a:pPr lvl="0"/>
            <a:r>
              <a:rPr>
                <a:hlinkClick r:id="rId2"/>
              </a:rPr>
              <a:t>Tout et al. (2023)</a:t>
            </a:r>
            <a:r>
              <a:rPr/>
              <a:t> were interested in the effect of positive psychology and emotional regulation upon sleep</a:t>
            </a:r>
          </a:p>
          <a:p>
            <a:pPr lvl="0"/>
            <a:r>
              <a:rPr/>
              <a:t>Participants took part in a cross-sectional, self-report survey that asked them to rate their:</a:t>
            </a:r>
          </a:p>
          <a:p>
            <a:pPr lvl="1"/>
            <a:r>
              <a:rPr/>
              <a:t>Positive psychology attributes (a composite of gratitude, optimism, self-compassion, and mindfulness)</a:t>
            </a:r>
          </a:p>
          <a:p>
            <a:pPr lvl="1"/>
            <a:r>
              <a:rPr b="1"/>
              <a:t>Adaptive emotional regulation strategies</a:t>
            </a:r>
            <a:r>
              <a:rPr/>
              <a:t> (a composite of acceptance, positive refocusing, refocus on planning, positive reappraisal, perspective taking)</a:t>
            </a:r>
          </a:p>
          <a:p>
            <a:pPr lvl="1"/>
            <a:r>
              <a:rPr b="1"/>
              <a:t>Maladaptive emotional regulation strategies</a:t>
            </a:r>
            <a:r>
              <a:rPr/>
              <a:t> (a composite of self-blame, rumination, catastrophising, other-blame)</a:t>
            </a:r>
          </a:p>
          <a:p>
            <a:pPr lvl="1"/>
            <a:r>
              <a:rPr/>
              <a:t>Sleep quality and quantity (a composite of subjective sleep quality, sleep literacy, sleep duration, sleep efficiency, sleep disturbances, sleep medication, daytime dysfunction)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 &amp; Hypothesis</a:t>
            </a:r>
          </a:p>
        </p:txBody>
      </p:sp>
      <p:sp>
        <p:nvSpPr>
          <p:cNvPr id="3" name="Content Placeholder 2"/>
          <p:cNvSpPr>
            <a:spLocks noGrp="1"/>
          </p:cNvSpPr>
          <p:nvPr>
            <p:ph idx="1"/>
          </p:nvPr>
        </p:nvSpPr>
        <p:spPr/>
        <p:txBody>
          <a:bodyPr/>
          <a:lstStyle/>
          <a:p>
            <a:pPr lvl="0" indent="0" marL="0">
              <a:spcBef>
                <a:spcPts val="3000"/>
              </a:spcBef>
              <a:buNone/>
            </a:pPr>
            <a:r>
              <a:rPr b="1"/>
              <a:t>Research Question</a:t>
            </a:r>
          </a:p>
          <a:p>
            <a:pPr lvl="0" indent="-342900" marL="342900">
              <a:buAutoNum type="arabicPeriod"/>
            </a:pPr>
            <a:r>
              <a:rPr/>
              <a:t>Which model is better, a model with just positive psychology attributes as a predictor or a model with positive psychology attributes </a:t>
            </a:r>
            <a:r>
              <a:rPr i="1"/>
              <a:t>and</a:t>
            </a:r>
            <a:r>
              <a:rPr/>
              <a:t> adaptive emotional regulation strategies </a:t>
            </a:r>
            <a:r>
              <a:rPr i="1"/>
              <a:t>and</a:t>
            </a:r>
            <a:r>
              <a:rPr/>
              <a:t> maladaptive emotional regulation?</a:t>
            </a:r>
          </a:p>
          <a:p>
            <a:pPr lvl="0" indent="0" marL="0">
              <a:spcBef>
                <a:spcPts val="3000"/>
              </a:spcBef>
              <a:buNone/>
            </a:pPr>
            <a:r>
              <a:rPr b="1"/>
              <a:t>Hypotheses</a:t>
            </a:r>
          </a:p>
          <a:p>
            <a:pPr lvl="0"/>
            <a:r>
              <a:rPr/>
              <a:t>The model with positive psychology attributes </a:t>
            </a:r>
            <a:r>
              <a:rPr i="1"/>
              <a:t>and</a:t>
            </a:r>
            <a:r>
              <a:rPr/>
              <a:t> adaptive emotional regulation strategies </a:t>
            </a:r>
            <a:r>
              <a:rPr i="1"/>
              <a:t>and</a:t>
            </a:r>
            <a:r>
              <a:rPr/>
              <a:t> maladaptive emotional regulation will fit the data better than a model with just positive psychology attributes.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 - Model 1</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Predictors:</a:t>
                </a:r>
              </a:p>
              <a:p>
                <a:pPr lvl="1" indent="-342900" marL="685800">
                  <a:buAutoNum type="arabicPeriod"/>
                </a:pPr>
                <a:r>
                  <a:rPr/>
                  <a:t>Positive psychology attributes (</a:t>
                </a:r>
                <a14:m>
                  <m:oMath xmlns:m="http://schemas.openxmlformats.org/officeDocument/2006/math">
                    <m:r>
                      <m:t>P</m:t>
                    </m:r>
                    <m:r>
                      <m:t>o</m:t>
                    </m:r>
                    <m:r>
                      <m:t>s</m:t>
                    </m:r>
                    <m:r>
                      <m:t>P</m:t>
                    </m:r>
                    <m:r>
                      <m:t>y</m:t>
                    </m:r>
                    <m:r>
                      <m:t>s</m:t>
                    </m:r>
                    <m:r>
                      <m:t>c</m:t>
                    </m:r>
                    <m:r>
                      <m:t>h</m:t>
                    </m:r>
                  </m:oMath>
                </a14:m>
                <a:r>
                  <a:rPr/>
                  <a:t>)</a:t>
                </a:r>
              </a:p>
              <a:p>
                <a:pPr lvl="0"/>
                <a:r>
                  <a:rPr/>
                  <a:t>Outcome: Sleep quality &amp; quantity (</a:t>
                </a:r>
                <a14:m>
                  <m:oMath xmlns:m="http://schemas.openxmlformats.org/officeDocument/2006/math">
                    <m:r>
                      <m:t>S</m:t>
                    </m:r>
                    <m:r>
                      <m:t>l</m:t>
                    </m:r>
                    <m:r>
                      <m:t>e</m:t>
                    </m:r>
                    <m:r>
                      <m:t>e</m:t>
                    </m:r>
                    <m:r>
                      <m:t>p</m:t>
                    </m:r>
                  </m:oMath>
                </a14:m>
                <a:r>
                  <a:rPr/>
                  <a:t>)</a:t>
                </a:r>
              </a:p>
              <a:p>
                <a:pPr lvl="0"/>
                <a:r>
                  <a:rPr/>
                  <a:t>Model 1: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P</m:t>
                    </m:r>
                    <m:r>
                      <m:t>s</m:t>
                    </m:r>
                    <m:r>
                      <m:t>y</m:t>
                    </m:r>
                    <m:r>
                      <m:t>c</m:t>
                    </m:r>
                    <m:sSub>
                      <m:e>
                        <m:r>
                          <m:t>h</m:t>
                        </m:r>
                      </m:e>
                      <m:sub>
                        <m:r>
                          <m:t>1</m:t>
                        </m:r>
                        <m:r>
                          <m:t>i</m:t>
                        </m:r>
                      </m:sub>
                    </m:sSub>
                    <m:r>
                      <m:rPr>
                        <m:sty m:val="p"/>
                      </m:rPr>
                      <m:t>+</m:t>
                    </m:r>
                    <m:sSub>
                      <m:e>
                        <m:r>
                          <m:t>e</m:t>
                        </m:r>
                      </m:e>
                      <m:sub>
                        <m:r>
                          <m:t>i</m:t>
                        </m:r>
                      </m:sub>
                    </m:sSub>
                  </m:oMath>
                </a14:m>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 - Model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Predictors:</a:t>
                </a:r>
              </a:p>
              <a:p>
                <a:pPr lvl="1" indent="-342900" marL="685800">
                  <a:buAutoNum type="arabicPeriod"/>
                </a:pPr>
                <a:r>
                  <a:rPr/>
                  <a:t>Positive psychology attributes (</a:t>
                </a:r>
                <a14:m>
                  <m:oMath xmlns:m="http://schemas.openxmlformats.org/officeDocument/2006/math">
                    <m:r>
                      <m:t>P</m:t>
                    </m:r>
                    <m:r>
                      <m:t>o</m:t>
                    </m:r>
                    <m:r>
                      <m:t>s</m:t>
                    </m:r>
                    <m:r>
                      <m:t>P</m:t>
                    </m:r>
                    <m:r>
                      <m:t>y</m:t>
                    </m:r>
                    <m:r>
                      <m:t>s</m:t>
                    </m:r>
                    <m:r>
                      <m:t>c</m:t>
                    </m:r>
                    <m:r>
                      <m:t>h</m:t>
                    </m:r>
                  </m:oMath>
                </a14:m>
                <a:r>
                  <a:rPr/>
                  <a:t>)</a:t>
                </a:r>
              </a:p>
              <a:p>
                <a:pPr lvl="1" indent="-342900" marL="685800">
                  <a:buAutoNum type="arabicPeriod"/>
                </a:pPr>
                <a:r>
                  <a:rPr/>
                  <a:t>Adaptive emotion regulation attributes (</a:t>
                </a:r>
                <a14:m>
                  <m:oMath xmlns:m="http://schemas.openxmlformats.org/officeDocument/2006/math">
                    <m:r>
                      <m:t>A</m:t>
                    </m:r>
                    <m:r>
                      <m:t>d</m:t>
                    </m:r>
                    <m:r>
                      <m:t>a</m:t>
                    </m:r>
                    <m:r>
                      <m:t>p</m:t>
                    </m:r>
                    <m:r>
                      <m:t>t</m:t>
                    </m:r>
                    <m:r>
                      <m:t>E</m:t>
                    </m:r>
                    <m:r>
                      <m:t>m</m:t>
                    </m:r>
                    <m:r>
                      <m:t>o</m:t>
                    </m:r>
                    <m:r>
                      <m:t>R</m:t>
                    </m:r>
                    <m:r>
                      <m:t>e</m:t>
                    </m:r>
                    <m:r>
                      <m:t>g</m:t>
                    </m:r>
                  </m:oMath>
                </a14:m>
                <a:r>
                  <a:rPr/>
                  <a:t>)</a:t>
                </a:r>
              </a:p>
              <a:p>
                <a:pPr lvl="1" indent="-342900" marL="685800">
                  <a:buAutoNum type="arabicPeriod"/>
                </a:pPr>
                <a:r>
                  <a:rPr/>
                  <a:t>Maladaptive emotion regulation attributes (</a:t>
                </a:r>
                <a14:m>
                  <m:oMath xmlns:m="http://schemas.openxmlformats.org/officeDocument/2006/math">
                    <m:r>
                      <m:t>M</m:t>
                    </m:r>
                    <m:r>
                      <m:t>a</m:t>
                    </m:r>
                    <m:r>
                      <m:t>l</m:t>
                    </m:r>
                    <m:r>
                      <m:t>E</m:t>
                    </m:r>
                    <m:r>
                      <m:t>m</m:t>
                    </m:r>
                    <m:r>
                      <m:t>o</m:t>
                    </m:r>
                    <m:r>
                      <m:t>R</m:t>
                    </m:r>
                    <m:r>
                      <m:t>e</m:t>
                    </m:r>
                    <m:r>
                      <m:t>g</m:t>
                    </m:r>
                  </m:oMath>
                </a14:m>
                <a:r>
                  <a:rPr/>
                  <a:t>)</a:t>
                </a:r>
              </a:p>
              <a:p>
                <a:pPr lvl="0"/>
                <a:r>
                  <a:rPr/>
                  <a:t>Outcome: Sleep quality &amp; quantity (</a:t>
                </a:r>
                <a14:m>
                  <m:oMath xmlns:m="http://schemas.openxmlformats.org/officeDocument/2006/math">
                    <m:r>
                      <m:t>S</m:t>
                    </m:r>
                    <m:r>
                      <m:t>l</m:t>
                    </m:r>
                    <m:r>
                      <m:t>e</m:t>
                    </m:r>
                    <m:r>
                      <m:t>e</m:t>
                    </m:r>
                    <m:r>
                      <m:t>p</m:t>
                    </m:r>
                  </m:oMath>
                </a14:m>
                <a:r>
                  <a:rPr/>
                  <a:t>)</a:t>
                </a:r>
              </a:p>
              <a:p>
                <a:pPr lvl="0"/>
                <a:r>
                  <a:rPr/>
                  <a:t>So, what will our 3-predictor model equation look like? 🤔</a:t>
                </a:r>
              </a:p>
              <a:p>
                <a:pPr lvl="0" indent="0" marL="0">
                  <a:buNone/>
                </a:pPr>
                <a:r>
                  <a:rPr/>
                  <a:t>. . .</a:t>
                </a:r>
              </a:p>
              <a:p>
                <a:pPr lvl="0"/>
                <a:r>
                  <a:rPr/>
                  <a:t>Model 2: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P</m:t>
                    </m:r>
                    <m:r>
                      <m:t>s</m:t>
                    </m:r>
                    <m:r>
                      <m:t>y</m:t>
                    </m:r>
                    <m:r>
                      <m:t>c</m:t>
                    </m:r>
                    <m:sSub>
                      <m:e>
                        <m:r>
                          <m:t>h</m:t>
                        </m:r>
                      </m:e>
                      <m:sub>
                        <m:r>
                          <m:t>1</m:t>
                        </m:r>
                        <m:r>
                          <m:t>i</m:t>
                        </m:r>
                      </m:sub>
                    </m:sSub>
                    <m:r>
                      <m:rPr>
                        <m:sty m:val="p"/>
                      </m:rPr>
                      <m:t>+</m:t>
                    </m:r>
                    <m:sSub>
                      <m:e>
                        <m:r>
                          <m:t>b</m:t>
                        </m:r>
                      </m:e>
                      <m:sub>
                        <m:r>
                          <m:t>2</m:t>
                        </m:r>
                      </m:sub>
                    </m:sSub>
                    <m:r>
                      <m:rPr>
                        <m:sty m:val="p"/>
                      </m:rPr>
                      <m:t>×</m:t>
                    </m:r>
                    <m:r>
                      <m:t>A</m:t>
                    </m:r>
                    <m:r>
                      <m:t>d</m:t>
                    </m:r>
                    <m:r>
                      <m:t>a</m:t>
                    </m:r>
                    <m:r>
                      <m:t>p</m:t>
                    </m:r>
                    <m:r>
                      <m:t>t</m:t>
                    </m:r>
                    <m:r>
                      <m:t>E</m:t>
                    </m:r>
                    <m:r>
                      <m:t>m</m:t>
                    </m:r>
                    <m:r>
                      <m:t>o</m:t>
                    </m:r>
                    <m:r>
                      <m:t>R</m:t>
                    </m:r>
                    <m:r>
                      <m:t>e</m:t>
                    </m:r>
                    <m:sSub>
                      <m:e>
                        <m:r>
                          <m:t>g</m:t>
                        </m:r>
                      </m:e>
                      <m:sub>
                        <m:r>
                          <m:t>2</m:t>
                        </m:r>
                        <m:r>
                          <m:t>i</m:t>
                        </m:r>
                      </m:sub>
                    </m:sSub>
                    <m:r>
                      <m:rPr>
                        <m:sty m:val="p"/>
                      </m:rPr>
                      <m:t>+</m:t>
                    </m:r>
                    <m:sSub>
                      <m:e>
                        <m:r>
                          <m:t>b</m:t>
                        </m:r>
                      </m:e>
                      <m:sub>
                        <m:r>
                          <m:t>3</m:t>
                        </m:r>
                      </m:sub>
                    </m:sSub>
                    <m:r>
                      <m:rPr>
                        <m:sty m:val="p"/>
                      </m:rPr>
                      <m:t>×</m:t>
                    </m:r>
                    <m:r>
                      <m:t>M</m:t>
                    </m:r>
                    <m:r>
                      <m:t>a</m:t>
                    </m:r>
                    <m:r>
                      <m:t>l</m:t>
                    </m:r>
                    <m:r>
                      <m:t>E</m:t>
                    </m:r>
                    <m:r>
                      <m:t>m</m:t>
                    </m:r>
                    <m:r>
                      <m:t>o</m:t>
                    </m:r>
                    <m:r>
                      <m:t>R</m:t>
                    </m:r>
                    <m:r>
                      <m:t>e</m:t>
                    </m:r>
                    <m:sSub>
                      <m:e>
                        <m:r>
                          <m:t>g</m:t>
                        </m:r>
                      </m:e>
                      <m:sub>
                        <m:r>
                          <m:t>3</m:t>
                        </m:r>
                        <m:r>
                          <m:t>i</m:t>
                        </m:r>
                      </m:sub>
                    </m:sSub>
                    <m:r>
                      <m:rPr>
                        <m:sty m:val="p"/>
                      </m:rPr>
                      <m:t>+</m:t>
                    </m:r>
                    <m:sSub>
                      <m:e>
                        <m:r>
                          <m:t>e</m:t>
                        </m:r>
                      </m:e>
                      <m:sub>
                        <m:r>
                          <m:t>i</m:t>
                        </m:r>
                      </m:sub>
                    </m:sSub>
                  </m:oMath>
                </a14:m>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We run the analysis in a series of stages:</a:t>
                </a:r>
              </a:p>
              <a:p>
                <a:pPr lvl="0" indent="-342900" marL="342900">
                  <a:buAutoNum type="arabicPeriod"/>
                </a:pPr>
                <a:r>
                  <a:rPr/>
                  <a:t>Fit Models</a:t>
                </a:r>
              </a:p>
              <a:p>
                <a:pPr lvl="1" indent="-342900" marL="685800">
                  <a:buAutoNum type="alphaLcPeriod"/>
                </a:pPr>
                <a:r>
                  <a:rPr/>
                  <a:t>Fit Model 1</a:t>
                </a:r>
              </a:p>
              <a:p>
                <a:pPr lvl="1" indent="-342900" marL="685800">
                  <a:buAutoNum type="alphaLcPeriod"/>
                </a:pPr>
                <a:r>
                  <a:rPr/>
                  <a:t>Fit model 2</a:t>
                </a:r>
              </a:p>
              <a:p>
                <a:pPr lvl="0" indent="-342900" marL="342900">
                  <a:buAutoNum type="arabicPeriod"/>
                </a:pPr>
                <a:r>
                  <a:rPr/>
                  <a:t>Compare </a:t>
                </a:r>
                <a14:m>
                  <m:oMath xmlns:m="http://schemas.openxmlformats.org/officeDocument/2006/math">
                    <m:sSup>
                      <m:e>
                        <m:r>
                          <m:t>R</m:t>
                        </m:r>
                      </m:e>
                      <m:sup>
                        <m:r>
                          <m:t>2</m:t>
                        </m:r>
                      </m:sup>
                    </m:sSup>
                  </m:oMath>
                </a14:m>
                <a:r>
                  <a:rPr/>
                  <a:t> Values</a:t>
                </a:r>
              </a:p>
              <a:p>
                <a:pPr lvl="1" indent="-342900" marL="685800">
                  <a:buAutoNum type="alphaLcPeriod"/>
                </a:pPr>
                <a:r>
                  <a:rPr/>
                  <a:t>Calculate </a:t>
                </a:r>
                <a14:m>
                  <m:oMath xmlns:m="http://schemas.openxmlformats.org/officeDocument/2006/math">
                    <m:sSup>
                      <m:e>
                        <m:r>
                          <m:t>R</m:t>
                        </m:r>
                      </m:e>
                      <m:sup>
                        <m:r>
                          <m:t>2</m:t>
                        </m:r>
                      </m:sup>
                    </m:sSup>
                  </m:oMath>
                </a14:m>
                <a:r>
                  <a:rPr/>
                  <a:t> for Models 1 &amp; 2</a:t>
                </a:r>
              </a:p>
              <a:p>
                <a:pPr lvl="1" indent="-342900" marL="685800">
                  <a:buAutoNum type="alphaLcPeriod"/>
                </a:pPr>
                <a:r>
                  <a:rPr/>
                  <a:t>Calculate </a:t>
                </a:r>
                <a14:m>
                  <m:oMath xmlns:m="http://schemas.openxmlformats.org/officeDocument/2006/math">
                    <m:sSup>
                      <m:e>
                        <m:r>
                          <m:t>R</m:t>
                        </m:r>
                      </m:e>
                      <m:sup>
                        <m:r>
                          <m:t>2</m:t>
                        </m:r>
                      </m:sup>
                    </m:sSup>
                    <m:r>
                      <m:t>Δ</m:t>
                    </m:r>
                  </m:oMath>
                </a14:m>
              </a:p>
              <a:p>
                <a:pPr lvl="0" indent="-342900" marL="342900">
                  <a:buAutoNum type="arabicPeriod"/>
                </a:pPr>
                <a:r>
                  <a:rPr/>
                  <a:t>Calculate </a:t>
                </a:r>
                <a14:m>
                  <m:oMath xmlns:m="http://schemas.openxmlformats.org/officeDocument/2006/math">
                    <m:r>
                      <m:t>F</m:t>
                    </m:r>
                    <m:r>
                      <m:t>Δ</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lipboard-467025401.png" id="0" name="Picture 1"/>
          <p:cNvPicPr>
            <a:picLocks noGrp="1" noChangeAspect="1"/>
          </p:cNvPicPr>
          <p:nvPr/>
        </p:nvPicPr>
        <p:blipFill>
          <a:blip r:embed="rId2"/>
          <a:stretch>
            <a:fillRect/>
          </a:stretch>
        </p:blipFill>
        <p:spPr bwMode="auto">
          <a:xfrm>
            <a:off x="1714500" y="1193800"/>
            <a:ext cx="57277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p:sp>
        <p:nvSpPr>
          <p:cNvPr id="3" name="Content Placeholder 2"/>
          <p:cNvSpPr>
            <a:spLocks noGrp="1"/>
          </p:cNvSpPr>
          <p:nvPr>
            <p:ph idx="1"/>
          </p:nvPr>
        </p:nvSpPr>
        <p:spPr/>
        <p:txBody>
          <a:bodyPr/>
          <a:lstStyle/>
          <a:p>
            <a:pPr lvl="0" indent="0" marL="0">
              <a:spcBef>
                <a:spcPts val="3000"/>
              </a:spcBef>
              <a:buNone/>
            </a:pPr>
            <a:r>
              <a:rPr b="1"/>
              <a:t>Step 1a: Fit Model 1</a:t>
            </a:r>
          </a:p>
          <a:p>
            <a:pPr lvl="0" indent="0" marL="0">
              <a:buNone/>
            </a:pPr>
            <a:r>
              <a:rPr/>
              <a:t>Model 1</a:t>
            </a:r>
          </a:p>
          <a:p>
            <a:pPr lvl="0" indent="0">
              <a:buNone/>
            </a:pPr>
            <a:r>
              <a:rPr>
                <a:solidFill>
                  <a:srgbClr val="003B4F"/>
                </a:solidFill>
                <a:latin typeface="Courier"/>
              </a:rPr>
              <a:t>sleep_lm1 &lt;- sleep_tib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lm</a:t>
            </a:r>
            <a:r>
              <a:rPr>
                <a:solidFill>
                  <a:srgbClr val="003B4F"/>
                </a:solidFill>
                <a:latin typeface="Courier"/>
              </a:rPr>
              <a:t>(sleep </a:t>
            </a:r>
            <a:r>
              <a:rPr>
                <a:solidFill>
                  <a:srgbClr val="5E5E5E"/>
                </a:solidFill>
                <a:latin typeface="Courier"/>
              </a:rPr>
              <a:t>~</a:t>
            </a:r>
            <a:r>
              <a:rPr>
                <a:solidFill>
                  <a:srgbClr val="003B4F"/>
                </a:solidFill>
                <a:latin typeface="Courier"/>
              </a:rPr>
              <a:t> pos_psy, </a:t>
            </a:r>
            <a:r>
              <a:rPr>
                <a:solidFill>
                  <a:srgbClr val="657422"/>
                </a:solidFill>
                <a:latin typeface="Courier"/>
              </a:rPr>
              <a:t>data =</a:t>
            </a:r>
            <a:r>
              <a:rPr>
                <a:solidFill>
                  <a:srgbClr val="003B4F"/>
                </a:solidFill>
                <a:latin typeface="Courier"/>
              </a:rPr>
              <a:t> _)  </a:t>
            </a:r>
            <a:br/>
            <a:br/>
            <a:r>
              <a:rPr>
                <a:solidFill>
                  <a:srgbClr val="4758AB"/>
                </a:solidFill>
                <a:latin typeface="Courier"/>
              </a:rPr>
              <a:t>summary</a:t>
            </a:r>
            <a:r>
              <a:rPr>
                <a:solidFill>
                  <a:srgbClr val="003B4F"/>
                </a:solidFill>
                <a:latin typeface="Courier"/>
              </a:rPr>
              <a:t>(sleep_lm1)</a:t>
            </a:r>
          </a:p>
          <a:p>
            <a:pPr lvl="0" indent="0">
              <a:buNone/>
            </a:pPr>
            <a:r>
              <a:rPr>
                <a:latin typeface="Courier"/>
              </a:rPr>
              <a:t>
Call:
lm(formula = sleep ~ pos_psy, data = sleep_tib)
Residuals:
    Min      1Q  Median      3Q     Max 
-12.526  -1.706   0.408   1.978   5.389 
Coefficients:
            Estimate Std. Error t value Pr(&gt;|t|)    
(Intercept)   3.5202     1.1502   3.060  0.00239 ** 
pos_psy       2.2872     0.3149   7.262 2.74e-12 ***
---
Signif. codes:  0 '***' 0.001 '**' 0.01 '*' 0.05 '.' 0.1 ' ' 1
Residual standard error: 2.855 on 331 degrees of freedom
Multiple R-squared:  0.1374,    Adjusted R-squared:  0.1348 
F-statistic: 52.74 on 1 and 331 DF,  p-value: 2.744e-12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p:sp>
        <p:nvSpPr>
          <p:cNvPr id="3" name="Content Placeholder 2"/>
          <p:cNvSpPr>
            <a:spLocks noGrp="1"/>
          </p:cNvSpPr>
          <p:nvPr>
            <p:ph idx="1"/>
          </p:nvPr>
        </p:nvSpPr>
        <p:spPr/>
        <p:txBody>
          <a:bodyPr/>
          <a:lstStyle/>
          <a:p>
            <a:pPr lvl="0" indent="0" marL="0">
              <a:spcBef>
                <a:spcPts val="3000"/>
              </a:spcBef>
              <a:buNone/>
            </a:pPr>
            <a:r>
              <a:rPr b="1"/>
              <a:t>Step 1b: Fit Model 2</a:t>
            </a:r>
          </a:p>
          <a:p>
            <a:pPr lvl="0" indent="0" marL="0">
              <a:buNone/>
            </a:pPr>
            <a:r>
              <a:rPr/>
              <a:t>Model 2</a:t>
            </a:r>
          </a:p>
          <a:p>
            <a:pPr lvl="0" indent="0">
              <a:buNone/>
            </a:pPr>
            <a:r>
              <a:rPr>
                <a:solidFill>
                  <a:srgbClr val="003B4F"/>
                </a:solidFill>
                <a:latin typeface="Courier"/>
              </a:rPr>
              <a:t>sleep_lm2 &lt;- sleep_tib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lm</a:t>
            </a:r>
            <a:r>
              <a:rPr>
                <a:solidFill>
                  <a:srgbClr val="003B4F"/>
                </a:solidFill>
                <a:latin typeface="Courier"/>
              </a:rPr>
              <a:t>(sleep </a:t>
            </a:r>
            <a:r>
              <a:rPr>
                <a:solidFill>
                  <a:srgbClr val="5E5E5E"/>
                </a:solidFill>
                <a:latin typeface="Courier"/>
              </a:rPr>
              <a:t>~</a:t>
            </a:r>
            <a:r>
              <a:rPr>
                <a:solidFill>
                  <a:srgbClr val="003B4F"/>
                </a:solidFill>
                <a:latin typeface="Courier"/>
              </a:rPr>
              <a:t> pos_psy </a:t>
            </a:r>
            <a:r>
              <a:rPr>
                <a:solidFill>
                  <a:srgbClr val="5E5E5E"/>
                </a:solidFill>
                <a:latin typeface="Courier"/>
              </a:rPr>
              <a:t>+</a:t>
            </a:r>
            <a:r>
              <a:rPr>
                <a:solidFill>
                  <a:srgbClr val="003B4F"/>
                </a:solidFill>
                <a:latin typeface="Courier"/>
              </a:rPr>
              <a:t> adapt_er </a:t>
            </a:r>
            <a:r>
              <a:rPr>
                <a:solidFill>
                  <a:srgbClr val="5E5E5E"/>
                </a:solidFill>
                <a:latin typeface="Courier"/>
              </a:rPr>
              <a:t>+</a:t>
            </a:r>
            <a:r>
              <a:rPr>
                <a:solidFill>
                  <a:srgbClr val="003B4F"/>
                </a:solidFill>
                <a:latin typeface="Courier"/>
              </a:rPr>
              <a:t> mal_er, </a:t>
            </a:r>
            <a:r>
              <a:rPr>
                <a:solidFill>
                  <a:srgbClr val="657422"/>
                </a:solidFill>
                <a:latin typeface="Courier"/>
              </a:rPr>
              <a:t>data =</a:t>
            </a:r>
            <a:r>
              <a:rPr>
                <a:solidFill>
                  <a:srgbClr val="003B4F"/>
                </a:solidFill>
                <a:latin typeface="Courier"/>
              </a:rPr>
              <a:t> _)  </a:t>
            </a:r>
            <a:br/>
            <a:br/>
            <a:r>
              <a:rPr>
                <a:solidFill>
                  <a:srgbClr val="4758AB"/>
                </a:solidFill>
                <a:latin typeface="Courier"/>
              </a:rPr>
              <a:t>summary</a:t>
            </a:r>
            <a:r>
              <a:rPr>
                <a:solidFill>
                  <a:srgbClr val="003B4F"/>
                </a:solidFill>
                <a:latin typeface="Courier"/>
              </a:rPr>
              <a:t>(sleep_lm2)</a:t>
            </a:r>
          </a:p>
          <a:p>
            <a:pPr lvl="0" indent="0">
              <a:buNone/>
            </a:pPr>
            <a:r>
              <a:rPr>
                <a:latin typeface="Courier"/>
              </a:rPr>
              <a:t>
Call:
lm(formula = sleep ~ pos_psy + adapt_er + mal_er, data = sleep_tib)
Residuals:
     Min       1Q   Median       3Q      Max 
-12.2262  -1.5042   0.3768   2.0303   4.7376 
Coefficients:
            Estimate Std. Error t value Pr(&gt;|t|)    
(Intercept)   8.5671     2.0735   4.132 4.57e-05 ***
pos_psy       2.1531     0.4154   5.183 3.82e-07 ***
adapt_er     -0.5004     0.3316  -1.509  0.13229    
mal_er       -0.9886     0.3690  -2.679  0.00776 ** 
---
Signif. codes:  0 '***' 0.001 '**' 0.01 '*' 0.05 '.' 0.1 ' ' 1
Residual standard error: 2.823 on 329 degrees of freedom
Multiple R-squared:  0.1621,    Adjusted R-squared:  0.1545 
F-statistic: 21.22 on 3 and 329 DF,  p-value: 1.371e-12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2a: Get the </a:t>
                </a:r>
                <a14:m>
                  <m:oMath xmlns:m="http://schemas.openxmlformats.org/officeDocument/2006/math">
                    <m:sSup>
                      <m:e>
                        <m:r>
                          <m:t>R</m:t>
                        </m:r>
                      </m:e>
                      <m:sup>
                        <m:r>
                          <m:t>2</m:t>
                        </m:r>
                      </m:sup>
                    </m:sSup>
                  </m:oMath>
                </a14:m>
                <a:r>
                  <a:rPr b="1"/>
                  <a:t> values for each model</a:t>
                </a:r>
              </a:p>
              <a:p>
                <a:pPr lvl="0" indent="0" marL="0">
                  <a:buNone/>
                </a:pPr>
                <a:r>
                  <a:rPr/>
                  <a:t>Model 1</a:t>
                </a:r>
              </a:p>
              <a:p>
                <a:pPr lvl="0" indent="0">
                  <a:buNone/>
                </a:pPr>
                <a:r>
                  <a:rPr>
                    <a:solidFill>
                      <a:srgbClr val="003B4F"/>
                    </a:solidFill>
                    <a:latin typeface="Courier"/>
                  </a:rPr>
                  <a:t>broom</a:t>
                </a:r>
                <a:r>
                  <a:rPr>
                    <a:solidFill>
                      <a:srgbClr val="5E5E5E"/>
                    </a:solidFill>
                    <a:latin typeface="Courier"/>
                  </a:rPr>
                  <a:t>::</a:t>
                </a:r>
                <a:r>
                  <a:rPr>
                    <a:solidFill>
                      <a:srgbClr val="4758AB"/>
                    </a:solidFill>
                    <a:latin typeface="Courier"/>
                  </a:rPr>
                  <a:t>glance</a:t>
                </a:r>
                <a:r>
                  <a:rPr>
                    <a:solidFill>
                      <a:srgbClr val="003B4F"/>
                    </a:solidFill>
                    <a:latin typeface="Courier"/>
                  </a:rPr>
                  <a:t>(sleep_lm1)</a:t>
                </a:r>
              </a:p>
              <a:p>
                <a:pPr lvl="0" indent="0">
                  <a:buNone/>
                </a:pPr>
                <a:r>
                  <a:rPr>
                    <a:latin typeface="Courier"/>
                  </a:rPr>
                  <a:t># A tibble: 1 × 12
  r.squared adj.r.squared sigma statistic  p.value    df logLik   AIC   BIC
      &lt;dbl&gt;         &lt;dbl&gt; &lt;dbl&gt;     &lt;dbl&gt;    &lt;dbl&gt; &lt;dbl&gt;  &lt;dbl&gt; &lt;dbl&gt; &lt;dbl&gt;
1     0.137         0.135  2.86      52.7 2.74e-12     1  -821. 1648. 1659.
# ℹ 3 more variables: deviance &lt;dbl&gt;, df.residual &lt;int&gt;, nobs &lt;int&gt;</a:t>
                </a:r>
              </a:p>
              <a:p>
                <a:pPr lvl="0" indent="0" marL="0">
                  <a:buNone/>
                </a:pPr>
                <a:r>
                  <a:rPr/>
                  <a:t>Model 2</a:t>
                </a:r>
              </a:p>
              <a:p>
                <a:pPr lvl="0" indent="0">
                  <a:buNone/>
                </a:pPr>
                <a:r>
                  <a:rPr>
                    <a:solidFill>
                      <a:srgbClr val="003B4F"/>
                    </a:solidFill>
                    <a:latin typeface="Courier"/>
                  </a:rPr>
                  <a:t>broom</a:t>
                </a:r>
                <a:r>
                  <a:rPr>
                    <a:solidFill>
                      <a:srgbClr val="5E5E5E"/>
                    </a:solidFill>
                    <a:latin typeface="Courier"/>
                  </a:rPr>
                  <a:t>::</a:t>
                </a:r>
                <a:r>
                  <a:rPr>
                    <a:solidFill>
                      <a:srgbClr val="4758AB"/>
                    </a:solidFill>
                    <a:latin typeface="Courier"/>
                  </a:rPr>
                  <a:t>glance</a:t>
                </a:r>
                <a:r>
                  <a:rPr>
                    <a:solidFill>
                      <a:srgbClr val="003B4F"/>
                    </a:solidFill>
                    <a:latin typeface="Courier"/>
                  </a:rPr>
                  <a:t>(sleep_lm2)</a:t>
                </a:r>
              </a:p>
              <a:p>
                <a:pPr lvl="0" indent="0">
                  <a:buNone/>
                </a:pPr>
                <a:r>
                  <a:rPr>
                    <a:latin typeface="Courier"/>
                  </a:rPr>
                  <a:t># A tibble: 1 × 12
  r.squared adj.r.squared sigma statistic  p.value    df logLik   AIC   BIC
      &lt;dbl&gt;         &lt;dbl&gt; &lt;dbl&gt;     &lt;dbl&gt;    &lt;dbl&gt; &lt;dbl&gt;  &lt;dbl&gt; &lt;dbl&gt; &lt;dbl&gt;
1     0.162         0.154  2.82      21.2 1.37e-12     3  -816. 1642. 1661.
# ℹ 3 more variables: deviance &lt;dbl&gt;, df.residual &lt;int&gt;, nobs &lt;int&gt;</a:t>
                </a: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2b: Calculate the </a:t>
                </a:r>
                <a14:m>
                  <m:oMath xmlns:m="http://schemas.openxmlformats.org/officeDocument/2006/math">
                    <m:sSup>
                      <m:e>
                        <m:r>
                          <m:t>R</m:t>
                        </m:r>
                      </m:e>
                      <m:sup>
                        <m:r>
                          <m:t>2</m:t>
                        </m:r>
                      </m:sup>
                    </m:sSup>
                    <m:r>
                      <m:t>Δ</m:t>
                    </m:r>
                  </m:oMath>
                </a14:m>
                <a:r>
                  <a:rPr b="1"/>
                  <a:t> value from the </a:t>
                </a:r>
                <a14:m>
                  <m:oMath xmlns:m="http://schemas.openxmlformats.org/officeDocument/2006/math">
                    <m:sSup>
                      <m:e>
                        <m:r>
                          <m:t>R</m:t>
                        </m:r>
                      </m:e>
                      <m:sup>
                        <m:r>
                          <m:t>2</m:t>
                        </m:r>
                      </m:sup>
                    </m:sSup>
                  </m:oMath>
                </a14:m>
                <a:r>
                  <a:rPr b="1"/>
                  <a:t> values</a:t>
                </a:r>
              </a:p>
              <a:p>
                <a:pPr lvl="0"/>
                <a14:m>
                  <m:oMath xmlns:m="http://schemas.openxmlformats.org/officeDocument/2006/math">
                    <m:sSup>
                      <m:e>
                        <m:r>
                          <m:t>R</m:t>
                        </m:r>
                      </m:e>
                      <m:sup>
                        <m:r>
                          <m:t>2</m:t>
                        </m:r>
                      </m:sup>
                    </m:sSup>
                    <m:r>
                      <m:t>Δ</m:t>
                    </m:r>
                    <m:r>
                      <m:rPr>
                        <m:sty m:val="p"/>
                      </m:rPr>
                      <m:t>=</m:t>
                    </m:r>
                    <m:sSubSup>
                      <m:e>
                        <m:r>
                          <m:t>R</m:t>
                        </m:r>
                      </m:e>
                      <m:sub>
                        <m:r>
                          <m:rPr>
                            <m:nor/>
                            <m:sty m:val="p"/>
                          </m:rPr>
                          <m:t>Model 1</m:t>
                        </m:r>
                      </m:sub>
                      <m:sup>
                        <m:r>
                          <m:t>2</m:t>
                        </m:r>
                      </m:sup>
                    </m:sSubSup>
                    <m:r>
                      <m:rPr>
                        <m:sty m:val="p"/>
                      </m:rPr>
                      <m:t>−</m:t>
                    </m:r>
                    <m:sSubSup>
                      <m:e>
                        <m:r>
                          <m:t>R</m:t>
                        </m:r>
                      </m:e>
                      <m:sub>
                        <m:r>
                          <m:rPr>
                            <m:nor/>
                            <m:sty m:val="p"/>
                          </m:rPr>
                          <m:t>Model 2</m:t>
                        </m:r>
                      </m:sub>
                      <m:sup>
                        <m:r>
                          <m:t>2</m:t>
                        </m:r>
                      </m:sup>
                    </m:sSubSup>
                  </m:oMath>
                </a14:m>
              </a:p>
              <a:p>
                <a:pPr lvl="0"/>
                <a14:m>
                  <m:oMath xmlns:m="http://schemas.openxmlformats.org/officeDocument/2006/math">
                    <m:sSup>
                      <m:e>
                        <m:r>
                          <m:t>R</m:t>
                        </m:r>
                      </m:e>
                      <m:sup>
                        <m:r>
                          <m:t>2</m:t>
                        </m:r>
                      </m:sup>
                    </m:sSup>
                    <m:r>
                      <m:t>Δ</m:t>
                    </m:r>
                    <m:r>
                      <m:rPr>
                        <m:sty m:val="p"/>
                      </m:rPr>
                      <m:t>=</m:t>
                    </m:r>
                    <m:r>
                      <m:t>0.137</m:t>
                    </m:r>
                    <m:r>
                      <m:rPr>
                        <m:sty m:val="p"/>
                      </m:rPr>
                      <m:t>−</m:t>
                    </m:r>
                    <m:r>
                      <m:t>0.162</m:t>
                    </m:r>
                  </m:oMath>
                </a14:m>
              </a:p>
              <a:p>
                <a:pPr lvl="0"/>
                <a14:m>
                  <m:oMath xmlns:m="http://schemas.openxmlformats.org/officeDocument/2006/math">
                    <m:sSup>
                      <m:e>
                        <m:r>
                          <m:t>R</m:t>
                        </m:r>
                      </m:e>
                      <m:sup>
                        <m:r>
                          <m:t>2</m:t>
                        </m:r>
                      </m:sup>
                    </m:sSup>
                    <m:r>
                      <m:t>Δ</m:t>
                    </m:r>
                    <m:r>
                      <m:rPr>
                        <m:sty m:val="p"/>
                      </m:rPr>
                      <m:t>=</m:t>
                    </m:r>
                    <m:r>
                      <m:rPr>
                        <m:sty m:val="p"/>
                      </m:rPr>
                      <m:t>−</m:t>
                    </m:r>
                    <m:r>
                      <m:t>0.025</m:t>
                    </m:r>
                  </m:oMath>
                </a14:m>
              </a:p>
              <a:p>
                <a:pPr lvl="0"/>
                <a:r>
                  <a:rPr/>
                  <a:t>$R^2 \Delta = 2.5\text %$</a:t>
                </a:r>
              </a:p>
              <a:p>
                <a:pPr lvl="0"/>
                <a14:m>
                  <m:oMath xmlns:m="http://schemas.openxmlformats.org/officeDocument/2006/math">
                    <m:sSup>
                      <m:e>
                        <m:r>
                          <m:t>R</m:t>
                        </m:r>
                      </m:e>
                      <m:sup>
                        <m:r>
                          <m:t>2</m:t>
                        </m:r>
                      </m:sup>
                    </m:sSup>
                  </m:oMath>
                </a14:m>
                <a:r>
                  <a:rPr/>
                  <a:t> for </a:t>
                </a:r>
                <a:r>
                  <a:rPr b="1"/>
                  <a:t>Model 2 accounts for 2.5% more of the variance in sleep</a:t>
                </a:r>
                <a:r>
                  <a:rPr/>
                  <a:t>, indicating Model 2 is the better fitting model</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Step 3: Get &amp; interpret the </a:t>
                </a:r>
                <a14:m>
                  <m:oMath xmlns:m="http://schemas.openxmlformats.org/officeDocument/2006/math">
                    <m:r>
                      <m:t>F</m:t>
                    </m:r>
                    <m:r>
                      <m:t>Δ</m:t>
                    </m:r>
                  </m:oMath>
                </a14:m>
                <a:r>
                  <a:rPr b="1"/>
                  <a:t> and associated </a:t>
                </a:r>
                <a:r>
                  <a:rPr b="1" i="1"/>
                  <a:t>p</a:t>
                </a:r>
                <a:r>
                  <a:rPr b="1"/>
                  <a:t>-value</a:t>
                </a:r>
              </a:p>
              <a:p>
                <a:pPr lvl="0" indent="0">
                  <a:buNone/>
                </a:pPr>
                <a:r>
                  <a:rPr>
                    <a:solidFill>
                      <a:srgbClr val="4758AB"/>
                    </a:solidFill>
                    <a:latin typeface="Courier"/>
                  </a:rPr>
                  <a:t>anova</a:t>
                </a:r>
                <a:r>
                  <a:rPr>
                    <a:solidFill>
                      <a:srgbClr val="003B4F"/>
                    </a:solidFill>
                    <a:latin typeface="Courier"/>
                  </a:rPr>
                  <a:t>(sleep_lm1, sleep_lm2) </a:t>
                </a:r>
                <a:r>
                  <a:rPr>
                    <a:solidFill>
                      <a:srgbClr val="5E5E5E"/>
                    </a:solidFill>
                    <a:latin typeface="Courier"/>
                  </a:rPr>
                  <a:t>|&gt;</a:t>
                </a:r>
                <a:r>
                  <a:rPr>
                    <a:solidFill>
                      <a:srgbClr val="003B4F"/>
                    </a:solidFill>
                    <a:latin typeface="Courier"/>
                  </a:rPr>
                  <a:t> broom</a:t>
                </a:r>
                <a:r>
                  <a:rPr>
                    <a:solidFill>
                      <a:srgbClr val="5E5E5E"/>
                    </a:solidFill>
                    <a:latin typeface="Courier"/>
                  </a:rPr>
                  <a:t>::</a:t>
                </a:r>
                <a:r>
                  <a:rPr>
                    <a:solidFill>
                      <a:srgbClr val="4758AB"/>
                    </a:solidFill>
                    <a:latin typeface="Courier"/>
                  </a:rPr>
                  <a:t>tidy</a:t>
                </a:r>
                <a:r>
                  <a:rPr>
                    <a:solidFill>
                      <a:srgbClr val="003B4F"/>
                    </a:solidFill>
                    <a:latin typeface="Courier"/>
                  </a:rPr>
                  <a:t>()</a:t>
                </a:r>
              </a:p>
              <a:p>
                <a:pPr lvl="0" indent="0">
                  <a:buNone/>
                </a:pPr>
                <a:r>
                  <a:rPr>
                    <a:latin typeface="Courier"/>
                  </a:rPr>
                  <a:t># A tibble: 2 × 7
  term                          df.residual   rss    df sumsq statistic  p.value
  &lt;chr&gt;                               &lt;dbl&gt; &lt;dbl&gt; &lt;dbl&gt; &lt;dbl&gt;     &lt;dbl&gt;    &lt;dbl&gt;
1 sleep ~ pos_psy                       331 2698.    NA  NA       NA    NA      
2 sleep ~ pos_psy + adapt_er +…         329 2621.     2  77.2      4.85  0.00844</a:t>
                </a:r>
              </a:p>
              <a:p>
                <a:pPr lvl="0" indent="0" marL="0">
                  <a:buNone/>
                </a:pPr>
              </a:p>
              <a:p>
                <a:pPr lvl="0" indent="0" marL="0">
                  <a:buNone/>
                </a:pPr>
                <a14:m>
                  <m:oMath xmlns:m="http://schemas.openxmlformats.org/officeDocument/2006/math">
                    <m:r>
                      <m:t>F</m:t>
                    </m:r>
                    <m:r>
                      <m:t>Δ</m:t>
                    </m:r>
                  </m:oMath>
                </a14:m>
                <a:r>
                  <a:rPr/>
                  <a:t> = 4.85, </a:t>
                </a:r>
                <a:r>
                  <a:rPr i="1"/>
                  <a:t>p</a:t>
                </a:r>
                <a:r>
                  <a:rPr/>
                  <a:t> &lt; 0.01, so we can conclude that </a:t>
                </a:r>
                <a:r>
                  <a:rPr b="1"/>
                  <a:t>Model 2 accounts for statistically significantly more variance</a:t>
                </a:r>
                <a:r>
                  <a:rPr/>
                  <a:t> and is, therefore, the better fitting model</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2. Relationships Between the Predictors &amp; the Outcome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Types of Research Questions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Now we know that Model 2 is the better fitting model, we can turn to examining the relationships between the predictors and the outcome</a:t>
                </a:r>
              </a:p>
              <a:p>
                <a:pPr lvl="0"/>
                <a:r>
                  <a:rPr/>
                  <a:t>We can do this by examining the slope values (</a:t>
                </a:r>
                <a14:m>
                  <m:oMath xmlns:m="http://schemas.openxmlformats.org/officeDocument/2006/math">
                    <m:sSub>
                      <m:e>
                        <m:r>
                          <m:t>b</m:t>
                        </m:r>
                      </m:e>
                      <m:sub>
                        <m:r>
                          <m:t>n</m:t>
                        </m:r>
                      </m:sub>
                    </m:sSub>
                  </m:oMath>
                </a14:m>
                <a:r>
                  <a:rPr/>
                  <a:t>) for each predictor and asking whether they are statistically significantly different from 0 (see Lecture 09 for a refresher)?</a:t>
                </a:r>
              </a:p>
              <a:p>
                <a:pPr lvl="0"/>
                <a:r>
                  <a:rPr/>
                  <a:t>This is very similar to how we interpret a linear model with one predictor - let’s take a look…</a:t>
                </a:r>
              </a:p>
            </p:txBody>
          </p:sp>
        </mc:Choice>
      </mc:AlternateContent>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Model Intercept &amp; Slope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Intercept (</a:t>
                </a:r>
                <a14:m>
                  <m:oMath xmlns:m="http://schemas.openxmlformats.org/officeDocument/2006/math">
                    <m:sSub>
                      <m:e>
                        <m:r>
                          <m:t>b</m:t>
                        </m:r>
                      </m:e>
                      <m:sub>
                        <m:r>
                          <m:t>0</m:t>
                        </m:r>
                      </m:sub>
                    </m:sSub>
                  </m:oMath>
                </a14:m>
                <a:r>
                  <a:rPr/>
                  <a:t>):</a:t>
                </a:r>
              </a:p>
              <a:p>
                <a:pPr lvl="0"/>
                <a:r>
                  <a:rPr/>
                  <a:t>One predictor model: value of </a:t>
                </a:r>
                <a14:m>
                  <m:oMath xmlns:m="http://schemas.openxmlformats.org/officeDocument/2006/math">
                    <m:r>
                      <m:t>y</m:t>
                    </m:r>
                  </m:oMath>
                </a14:m>
                <a:r>
                  <a:rPr/>
                  <a:t> when </a:t>
                </a:r>
                <a14:m>
                  <m:oMath xmlns:m="http://schemas.openxmlformats.org/officeDocument/2006/math">
                    <m:sSub>
                      <m:e>
                        <m:r>
                          <m:t>x</m:t>
                        </m:r>
                      </m:e>
                      <m:sub>
                        <m:r>
                          <m:t>1</m:t>
                        </m:r>
                      </m:sub>
                    </m:sSub>
                  </m:oMath>
                </a14:m>
                <a:r>
                  <a:rPr/>
                  <a:t> is 0</a:t>
                </a:r>
              </a:p>
              <a:p>
                <a:pPr lvl="0" indent="0" marL="0">
                  <a:buNone/>
                </a:pPr>
                <a:r>
                  <a:rPr/>
                  <a:t>. . .</a:t>
                </a:r>
              </a:p>
              <a:p>
                <a:pPr lvl="0"/>
                <a:r>
                  <a:rPr/>
                  <a:t>Two predictor model: value of </a:t>
                </a:r>
                <a14:m>
                  <m:oMath xmlns:m="http://schemas.openxmlformats.org/officeDocument/2006/math">
                    <m:r>
                      <m:t>y</m:t>
                    </m:r>
                  </m:oMath>
                </a14:m>
                <a:r>
                  <a:rPr/>
                  <a:t> when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are 0</a:t>
                </a:r>
              </a:p>
              <a:p>
                <a:pPr lvl="0"/>
                <a:r>
                  <a:rPr/>
                  <a:t>Three predictor model: value of </a:t>
                </a:r>
                <a14:m>
                  <m:oMath xmlns:m="http://schemas.openxmlformats.org/officeDocument/2006/math">
                    <m:r>
                      <m:t>y</m:t>
                    </m:r>
                  </m:oMath>
                </a14:m>
                <a:r>
                  <a:rPr/>
                  <a:t> when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and </a:t>
                </a:r>
                <a14:m>
                  <m:oMath xmlns:m="http://schemas.openxmlformats.org/officeDocument/2006/math">
                    <m:sSub>
                      <m:e>
                        <m:r>
                          <m:t>x</m:t>
                        </m:r>
                      </m:e>
                      <m:sub>
                        <m:r>
                          <m:t>3</m:t>
                        </m:r>
                      </m:sub>
                    </m:sSub>
                  </m:oMath>
                </a14:m>
                <a:r>
                  <a:rPr/>
                  <a:t> are 0</a:t>
                </a:r>
              </a:p>
              <a:p>
                <a:pPr lvl="0" indent="0" marL="0">
                  <a:buNone/>
                </a:pPr>
                <a:r>
                  <a:rPr/>
                  <a:t>. . .</a:t>
                </a:r>
              </a:p>
              <a:p>
                <a:pPr lvl="0" indent="0" marL="0">
                  <a:buNone/>
                </a:pPr>
                <a:r>
                  <a:rPr/>
                  <a:t>Slopes (</a:t>
                </a:r>
                <a14:m>
                  <m:oMath xmlns:m="http://schemas.openxmlformats.org/officeDocument/2006/math">
                    <m:sSub>
                      <m:e>
                        <m:r>
                          <m:t>b</m:t>
                        </m:r>
                      </m:e>
                      <m:sub>
                        <m:r>
                          <m:t>1</m:t>
                        </m:r>
                      </m:sub>
                    </m:sSub>
                  </m:oMath>
                </a14:m>
                <a:r>
                  <a:rPr/>
                  <a:t>, </a:t>
                </a:r>
                <a14:m>
                  <m:oMath xmlns:m="http://schemas.openxmlformats.org/officeDocument/2006/math">
                    <m:sSub>
                      <m:e>
                        <m:r>
                          <m:t>b</m:t>
                        </m:r>
                      </m:e>
                      <m:sub>
                        <m:r>
                          <m:t>2</m:t>
                        </m:r>
                      </m:sub>
                    </m:sSub>
                  </m:oMath>
                </a14:m>
                <a:r>
                  <a:rPr/>
                  <a:t>… </a:t>
                </a:r>
                <a14:m>
                  <m:oMath xmlns:m="http://schemas.openxmlformats.org/officeDocument/2006/math">
                    <m:sSub>
                      <m:e>
                        <m:r>
                          <m:t>b</m:t>
                        </m:r>
                      </m:e>
                      <m:sub>
                        <m:r>
                          <m:t>n</m:t>
                        </m:r>
                      </m:sub>
                    </m:sSub>
                  </m:oMath>
                </a14:m>
                <a:r>
                  <a:rPr/>
                  <a:t>):</a:t>
                </a:r>
              </a:p>
              <a:p>
                <a:pPr lvl="0"/>
                <a:r>
                  <a:rPr/>
                  <a:t>One predictor model: </a:t>
                </a:r>
                <a14:m>
                  <m:oMath xmlns:m="http://schemas.openxmlformats.org/officeDocument/2006/math">
                    <m:sSub>
                      <m:e>
                        <m:r>
                          <m:t>b</m:t>
                        </m:r>
                      </m:e>
                      <m:sub>
                        <m:r>
                          <m:t>1</m:t>
                        </m:r>
                      </m:sub>
                    </m:sSub>
                  </m:oMath>
                </a14:m>
                <a:r>
                  <a:rPr/>
                  <a:t> = change in </a:t>
                </a:r>
                <a14:m>
                  <m:oMath xmlns:m="http://schemas.openxmlformats.org/officeDocument/2006/math">
                    <m:r>
                      <m:t>y</m:t>
                    </m:r>
                  </m:oMath>
                </a14:m>
                <a:r>
                  <a:rPr/>
                  <a:t> for every unit change in </a:t>
                </a:r>
                <a14:m>
                  <m:oMath xmlns:m="http://schemas.openxmlformats.org/officeDocument/2006/math">
                    <m:sSub>
                      <m:e>
                        <m:r>
                          <m:t>x</m:t>
                        </m:r>
                      </m:e>
                      <m:sub>
                        <m:r>
                          <m:t>1</m:t>
                        </m:r>
                      </m:sub>
                    </m:sSub>
                  </m:oMath>
                </a14:m>
              </a:p>
              <a:p>
                <a:pPr lvl="0" indent="0" marL="0">
                  <a:buNone/>
                </a:pPr>
                <a:r>
                  <a:rPr/>
                  <a:t>. . .</a:t>
                </a:r>
              </a:p>
              <a:p>
                <a:pPr lvl="0"/>
                <a:r>
                  <a:rPr/>
                  <a:t>Two predictor model: </a:t>
                </a:r>
                <a14:m>
                  <m:oMath xmlns:m="http://schemas.openxmlformats.org/officeDocument/2006/math">
                    <m:sSub>
                      <m:e>
                        <m:r>
                          <m:t>b</m:t>
                        </m:r>
                      </m:e>
                      <m:sub>
                        <m:r>
                          <m:t>2</m:t>
                        </m:r>
                      </m:sub>
                    </m:sSub>
                  </m:oMath>
                </a14:m>
                <a:r>
                  <a:rPr/>
                  <a:t> = change in </a:t>
                </a:r>
                <a14:m>
                  <m:oMath xmlns:m="http://schemas.openxmlformats.org/officeDocument/2006/math">
                    <m:r>
                      <m:t>y</m:t>
                    </m:r>
                  </m:oMath>
                </a14:m>
                <a:r>
                  <a:rPr/>
                  <a:t> for every unit change in </a:t>
                </a:r>
                <a14:m>
                  <m:oMath xmlns:m="http://schemas.openxmlformats.org/officeDocument/2006/math">
                    <m:sSub>
                      <m:e>
                        <m:r>
                          <m:t>x</m:t>
                        </m:r>
                      </m:e>
                      <m:sub>
                        <m:r>
                          <m:t>2</m:t>
                        </m:r>
                      </m:sub>
                    </m:sSub>
                  </m:oMath>
                </a14:m>
                <a:r>
                  <a:rPr/>
                  <a:t> … when the other predictor in the model is </a:t>
                </a:r>
                <a:r>
                  <a:rPr b="1"/>
                  <a:t>held constant</a:t>
                </a:r>
                <a:r>
                  <a:rPr/>
                  <a:t> (i.e., when the other variables do not change)</a:t>
                </a:r>
              </a:p>
              <a:p>
                <a:pPr lvl="0"/>
                <a:r>
                  <a:rPr/>
                  <a:t>Three predictor model: </a:t>
                </a:r>
                <a14:m>
                  <m:oMath xmlns:m="http://schemas.openxmlformats.org/officeDocument/2006/math">
                    <m:sSub>
                      <m:e>
                        <m:r>
                          <m:t>b</m:t>
                        </m:r>
                      </m:e>
                      <m:sub>
                        <m:r>
                          <m:t>3</m:t>
                        </m:r>
                      </m:sub>
                    </m:sSub>
                  </m:oMath>
                </a14:m>
                <a:r>
                  <a:rPr/>
                  <a:t> = change in </a:t>
                </a:r>
                <a14:m>
                  <m:oMath xmlns:m="http://schemas.openxmlformats.org/officeDocument/2006/math">
                    <m:r>
                      <m:t>y</m:t>
                    </m:r>
                  </m:oMath>
                </a14:m>
                <a:r>
                  <a:rPr/>
                  <a:t> for every unit change in </a:t>
                </a:r>
                <a14:m>
                  <m:oMath xmlns:m="http://schemas.openxmlformats.org/officeDocument/2006/math">
                    <m:sSub>
                      <m:e>
                        <m:r>
                          <m:t>x</m:t>
                        </m:r>
                      </m:e>
                      <m:sub>
                        <m:r>
                          <m:t>3</m:t>
                        </m:r>
                      </m:sub>
                    </m:sSub>
                  </m:oMath>
                </a14:m>
                <a:r>
                  <a:rPr/>
                  <a:t> … when the other predictors in the model are </a:t>
                </a:r>
                <a:r>
                  <a:rPr b="1"/>
                  <a:t>held constant</a:t>
                </a:r>
              </a:p>
            </p:txBody>
          </p:sp>
        </mc:Choice>
      </mc:AlternateContent>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Interpreting the Model Intercept &amp; Slope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interpretation of </a:t>
                </a:r>
                <a14:m>
                  <m:oMath xmlns:m="http://schemas.openxmlformats.org/officeDocument/2006/math">
                    <m:sSub>
                      <m:e>
                        <m:r>
                          <m:t>b</m:t>
                        </m:r>
                      </m:e>
                      <m:sub>
                        <m:r>
                          <m:t>0</m:t>
                        </m:r>
                      </m:sub>
                    </m:sSub>
                  </m:oMath>
                </a14:m>
                <a:r>
                  <a:rPr/>
                  <a:t> (the intercept) doesn’t change</a:t>
                </a:r>
              </a:p>
              <a:p>
                <a:pPr lvl="1"/>
                <a:r>
                  <a:rPr/>
                  <a:t>It is always the value of </a:t>
                </a:r>
                <a14:m>
                  <m:oMath xmlns:m="http://schemas.openxmlformats.org/officeDocument/2006/math">
                    <m:r>
                      <m:t>y</m:t>
                    </m:r>
                  </m:oMath>
                </a14:m>
                <a:r>
                  <a:rPr/>
                  <a:t> (the outcome) when the predictor(s) are at 0</a:t>
                </a:r>
              </a:p>
              <a:p>
                <a:pPr lvl="0"/>
                <a:r>
                  <a:rPr/>
                  <a:t>The interpretation of </a:t>
                </a:r>
                <a14:m>
                  <m:oMath xmlns:m="http://schemas.openxmlformats.org/officeDocument/2006/math">
                    <m:sSub>
                      <m:e>
                        <m:r>
                          <m:t>b</m:t>
                        </m:r>
                      </m:e>
                      <m:sub>
                        <m:r>
                          <m:t>n</m:t>
                        </m:r>
                      </m:sub>
                    </m:sSub>
                  </m:oMath>
                </a14:m>
                <a:r>
                  <a:rPr/>
                  <a:t> coefficients (a given slope) changes a little</a:t>
                </a:r>
              </a:p>
              <a:p>
                <a:pPr lvl="1"/>
                <a:r>
                  <a:rPr/>
                  <a:t>They always represent the change in </a:t>
                </a:r>
                <a14:m>
                  <m:oMath xmlns:m="http://schemas.openxmlformats.org/officeDocument/2006/math">
                    <m:r>
                      <m:t>y</m:t>
                    </m:r>
                  </m:oMath>
                </a14:m>
                <a:r>
                  <a:rPr/>
                  <a:t> (the outcome) for every unit change in </a:t>
                </a:r>
                <a14:m>
                  <m:oMath xmlns:m="http://schemas.openxmlformats.org/officeDocument/2006/math">
                    <m:sSub>
                      <m:e>
                        <m:r>
                          <m:t>x</m:t>
                        </m:r>
                      </m:e>
                      <m:sub>
                        <m:r>
                          <m:t>n</m:t>
                        </m:r>
                      </m:sub>
                    </m:sSub>
                  </m:oMath>
                </a14:m>
                <a:r>
                  <a:rPr/>
                  <a:t> (a given predictor)…</a:t>
                </a:r>
              </a:p>
              <a:p>
                <a:pPr lvl="1"/>
                <a:r>
                  <a:rPr/>
                  <a:t>… but when there are other predictors in the model, the relationship between the outcome and predictor assumes the other predictors are held constant</a:t>
                </a:r>
              </a:p>
              <a:p>
                <a:pPr lvl="0"/>
                <a:r>
                  <a:rPr/>
                  <a:t>It doesn’t matter if there are two, five, ten, or fifty predictors - the </a:t>
                </a:r>
                <a14:m>
                  <m:oMath xmlns:m="http://schemas.openxmlformats.org/officeDocument/2006/math">
                    <m:r>
                      <m:t>b</m:t>
                    </m:r>
                  </m:oMath>
                </a14:m>
                <a:r>
                  <a:rPr/>
                  <a:t>-values will always be interpreted in this same way</a:t>
                </a:r>
              </a:p>
              <a:p>
                <a:pPr lvl="0"/>
                <a:r>
                  <a:rPr/>
                  <a:t>Let’s have a look at our example…</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 &amp; Hypothesis</a:t>
            </a:r>
          </a:p>
        </p:txBody>
      </p:sp>
      <p:sp>
        <p:nvSpPr>
          <p:cNvPr id="3" name="Content Placeholder 2"/>
          <p:cNvSpPr>
            <a:spLocks noGrp="1"/>
          </p:cNvSpPr>
          <p:nvPr>
            <p:ph idx="1"/>
          </p:nvPr>
        </p:nvSpPr>
        <p:spPr/>
        <p:txBody>
          <a:bodyPr/>
          <a:lstStyle/>
          <a:p>
            <a:pPr lvl="0" indent="0" marL="0">
              <a:spcBef>
                <a:spcPts val="3000"/>
              </a:spcBef>
              <a:buNone/>
            </a:pPr>
            <a:r>
              <a:rPr b="1"/>
              <a:t>Research Question</a:t>
            </a:r>
          </a:p>
          <a:p>
            <a:pPr lvl="0" indent="-342900" marL="342900">
              <a:buAutoNum startAt="2" type="arabicPeriod"/>
            </a:pPr>
            <a:r>
              <a:rPr/>
              <a:t>Does each predictor in the better model have a statistically significant relationship with sleep (and which direction will those relationships be in)?</a:t>
            </a:r>
          </a:p>
          <a:p>
            <a:pPr lvl="0" indent="0" marL="0">
              <a:spcBef>
                <a:spcPts val="3000"/>
              </a:spcBef>
              <a:buNone/>
            </a:pPr>
            <a:r>
              <a:rPr b="1"/>
              <a:t>Hypotheses</a:t>
            </a:r>
          </a:p>
          <a:p>
            <a:pPr lvl="0"/>
            <a:r>
              <a:rPr/>
              <a:t>Positive psychology attributes </a:t>
            </a:r>
            <a:r>
              <a:rPr i="1"/>
              <a:t>and</a:t>
            </a:r>
            <a:r>
              <a:rPr/>
              <a:t> adaptive emotional regulation strategies have a positive relationship with sleep quality and quantity</a:t>
            </a:r>
          </a:p>
          <a:p>
            <a:pPr lvl="0"/>
            <a:r>
              <a:rPr/>
              <a:t>Maladaptive emotional regulation strategies would have a negative relationship with sleep quality and quantity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Survey Study on Statistics Attitudes &amp; Career Goals</a:t>
            </a:r>
          </a:p>
        </p:txBody>
      </p:sp>
      <p:sp>
        <p:nvSpPr>
          <p:cNvPr id="3" name="Content Placeholder 2"/>
          <p:cNvSpPr>
            <a:spLocks noGrp="1"/>
          </p:cNvSpPr>
          <p:nvPr>
            <p:ph idx="1"/>
          </p:nvPr>
        </p:nvSpPr>
        <p:spPr/>
        <p:txBody>
          <a:bodyPr/>
          <a:lstStyle/>
          <a:p>
            <a:pPr lvl="0"/>
            <a:r>
              <a:rPr/>
              <a:t>Please help my Junior Research Associate student! 🙏</a:t>
            </a:r>
          </a:p>
          <a:p>
            <a:pPr lvl="0"/>
            <a:r>
              <a:rPr/>
              <a:t>Do a 10 minute survey and earn 1 SONA credit and some research karma!</a:t>
            </a:r>
          </a:p>
          <a:p>
            <a:pPr lvl="0"/>
            <a:r>
              <a:rPr/>
              <a:t>Take part here: </a:t>
            </a:r>
            <a:r>
              <a:rPr>
                <a:hlinkClick r:id="rId2"/>
              </a:rPr>
              <a:t>https://sussexpsychology.sona-systems.com/default.aspx?p_return_experiment_id=1852</a:t>
            </a:r>
          </a:p>
          <a:p>
            <a:pPr lvl="0" indent="0" marL="1270000">
              <a:buNone/>
            </a:pPr>
            <a:r>
              <a:rPr sz="2000" b="1"/>
              <a:t>Interested in a Research Career?</a:t>
            </a:r>
          </a:p>
          <a:p>
            <a:pPr lvl="0"/>
            <a:r>
              <a:rPr sz="2000">
                <a:hlinkClick r:id="rId3"/>
              </a:rPr>
              <a:t>Check out the JRA scheme</a:t>
            </a:r>
          </a:p>
          <a:p>
            <a:pPr lvl="0"/>
            <a:r>
              <a:rPr sz="2000"/>
              <a:t>Approach lecturers that are doing research you’re interested in and ask if you can assist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 - Model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Predictors:</a:t>
                </a:r>
              </a:p>
              <a:p>
                <a:pPr lvl="0"/>
                <a14:m>
                  <m:oMath xmlns:m="http://schemas.openxmlformats.org/officeDocument/2006/math">
                    <m:sSub>
                      <m:e>
                        <m:r>
                          <m:t>x</m:t>
                        </m:r>
                      </m:e>
                      <m:sub>
                        <m:r>
                          <m:t>1</m:t>
                        </m:r>
                      </m:sub>
                    </m:sSub>
                  </m:oMath>
                </a14:m>
                <a:r>
                  <a:rPr/>
                  <a:t> Positive psychology attributes (</a:t>
                </a:r>
                <a14:m>
                  <m:oMath xmlns:m="http://schemas.openxmlformats.org/officeDocument/2006/math">
                    <m:r>
                      <m:t>P</m:t>
                    </m:r>
                    <m:r>
                      <m:t>o</m:t>
                    </m:r>
                    <m:r>
                      <m:t>s</m:t>
                    </m:r>
                    <m:r>
                      <m:t>P</m:t>
                    </m:r>
                    <m:r>
                      <m:t>y</m:t>
                    </m:r>
                    <m:r>
                      <m:t>s</m:t>
                    </m:r>
                    <m:r>
                      <m:t>c</m:t>
                    </m:r>
                    <m:r>
                      <m:t>h</m:t>
                    </m:r>
                  </m:oMath>
                </a14:m>
                <a:r>
                  <a:rPr/>
                  <a:t>)</a:t>
                </a:r>
              </a:p>
              <a:p>
                <a:pPr lvl="1" indent="0" marL="342900">
                  <a:buNone/>
                </a:pPr>
                <a14:m>
                  <m:oMath xmlns:m="http://schemas.openxmlformats.org/officeDocument/2006/math">
                    <m:sSub>
                      <m:e>
                        <m:r>
                          <m:t>x</m:t>
                        </m:r>
                      </m:e>
                      <m:sub>
                        <m:r>
                          <m:t>2</m:t>
                        </m:r>
                      </m:sub>
                    </m:sSub>
                  </m:oMath>
                </a14:m>
                <a:r>
                  <a:rPr/>
                  <a:t> Adaptive emotion regulation attributes (</a:t>
                </a:r>
                <a14:m>
                  <m:oMath xmlns:m="http://schemas.openxmlformats.org/officeDocument/2006/math">
                    <m:r>
                      <m:t>A</m:t>
                    </m:r>
                    <m:r>
                      <m:t>d</m:t>
                    </m:r>
                    <m:r>
                      <m:t>a</m:t>
                    </m:r>
                    <m:r>
                      <m:t>p</m:t>
                    </m:r>
                    <m:r>
                      <m:t>t</m:t>
                    </m:r>
                    <m:r>
                      <m:t>E</m:t>
                    </m:r>
                    <m:r>
                      <m:t>m</m:t>
                    </m:r>
                    <m:r>
                      <m:t>o</m:t>
                    </m:r>
                    <m:r>
                      <m:t>R</m:t>
                    </m:r>
                    <m:r>
                      <m:t>e</m:t>
                    </m:r>
                    <m:r>
                      <m:t>g</m:t>
                    </m:r>
                  </m:oMath>
                </a14:m>
                <a:r>
                  <a:rPr/>
                  <a:t>)</a:t>
                </a:r>
              </a:p>
              <a:p>
                <a:pPr lvl="1" indent="0" marL="342900">
                  <a:buNone/>
                </a:pPr>
                <a14:m>
                  <m:oMath xmlns:m="http://schemas.openxmlformats.org/officeDocument/2006/math">
                    <m:sSub>
                      <m:e>
                        <m:r>
                          <m:t>x</m:t>
                        </m:r>
                      </m:e>
                      <m:sub>
                        <m:r>
                          <m:t>3</m:t>
                        </m:r>
                      </m:sub>
                    </m:sSub>
                  </m:oMath>
                </a14:m>
                <a:r>
                  <a:rPr/>
                  <a:t> Maladaptive emotion regulation attributes (</a:t>
                </a:r>
                <a14:m>
                  <m:oMath xmlns:m="http://schemas.openxmlformats.org/officeDocument/2006/math">
                    <m:r>
                      <m:t>M</m:t>
                    </m:r>
                    <m:r>
                      <m:t>a</m:t>
                    </m:r>
                    <m:r>
                      <m:t>l</m:t>
                    </m:r>
                    <m:r>
                      <m:t>E</m:t>
                    </m:r>
                    <m:r>
                      <m:t>m</m:t>
                    </m:r>
                    <m:r>
                      <m:t>o</m:t>
                    </m:r>
                    <m:r>
                      <m:t>R</m:t>
                    </m:r>
                    <m:r>
                      <m:t>e</m:t>
                    </m:r>
                    <m:r>
                      <m:t>g</m:t>
                    </m:r>
                  </m:oMath>
                </a14:m>
                <a:r>
                  <a:rPr/>
                  <a:t>)</a:t>
                </a:r>
              </a:p>
              <a:p>
                <a:pPr lvl="0"/>
                <a:r>
                  <a:rPr/>
                  <a:t>Outcome (</a:t>
                </a:r>
                <a14:m>
                  <m:oMath xmlns:m="http://schemas.openxmlformats.org/officeDocument/2006/math">
                    <m:r>
                      <m:t>y</m:t>
                    </m:r>
                  </m:oMath>
                </a14:m>
                <a:r>
                  <a:rPr/>
                  <a:t>): Sleep quality &amp; quantity (</a:t>
                </a:r>
                <a14:m>
                  <m:oMath xmlns:m="http://schemas.openxmlformats.org/officeDocument/2006/math">
                    <m:r>
                      <m:t>S</m:t>
                    </m:r>
                    <m:r>
                      <m:t>l</m:t>
                    </m:r>
                    <m:r>
                      <m:t>e</m:t>
                    </m:r>
                    <m:r>
                      <m:t>e</m:t>
                    </m:r>
                    <m:r>
                      <m:t>p</m:t>
                    </m:r>
                  </m:oMath>
                </a14:m>
                <a:r>
                  <a:rPr/>
                  <a:t>)</a:t>
                </a:r>
              </a:p>
              <a:p>
                <a:pPr lvl="0"/>
                <a:r>
                  <a:rPr/>
                  <a:t>Model: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P</m:t>
                    </m:r>
                    <m:r>
                      <m:t>s</m:t>
                    </m:r>
                    <m:r>
                      <m:t>y</m:t>
                    </m:r>
                    <m:r>
                      <m:t>c</m:t>
                    </m:r>
                    <m:sSub>
                      <m:e>
                        <m:r>
                          <m:t>h</m:t>
                        </m:r>
                      </m:e>
                      <m:sub>
                        <m:r>
                          <m:t>1</m:t>
                        </m:r>
                        <m:r>
                          <m:t>i</m:t>
                        </m:r>
                      </m:sub>
                    </m:sSub>
                    <m:r>
                      <m:rPr>
                        <m:sty m:val="p"/>
                      </m:rPr>
                      <m:t>+</m:t>
                    </m:r>
                    <m:sSub>
                      <m:e>
                        <m:r>
                          <m:t>b</m:t>
                        </m:r>
                      </m:e>
                      <m:sub>
                        <m:r>
                          <m:t>2</m:t>
                        </m:r>
                      </m:sub>
                    </m:sSub>
                    <m:r>
                      <m:rPr>
                        <m:sty m:val="p"/>
                      </m:rPr>
                      <m:t>×</m:t>
                    </m:r>
                    <m:r>
                      <m:t>A</m:t>
                    </m:r>
                    <m:r>
                      <m:t>d</m:t>
                    </m:r>
                    <m:r>
                      <m:t>a</m:t>
                    </m:r>
                    <m:r>
                      <m:t>p</m:t>
                    </m:r>
                    <m:r>
                      <m:t>t</m:t>
                    </m:r>
                    <m:r>
                      <m:t>E</m:t>
                    </m:r>
                    <m:r>
                      <m:t>m</m:t>
                    </m:r>
                    <m:r>
                      <m:t>o</m:t>
                    </m:r>
                    <m:r>
                      <m:t>R</m:t>
                    </m:r>
                    <m:r>
                      <m:t>e</m:t>
                    </m:r>
                    <m:sSub>
                      <m:e>
                        <m:r>
                          <m:t>g</m:t>
                        </m:r>
                      </m:e>
                      <m:sub>
                        <m:r>
                          <m:t>2</m:t>
                        </m:r>
                        <m:r>
                          <m:t>i</m:t>
                        </m:r>
                      </m:sub>
                    </m:sSub>
                    <m:r>
                      <m:rPr>
                        <m:sty m:val="p"/>
                      </m:rPr>
                      <m:t>+</m:t>
                    </m:r>
                    <m:sSub>
                      <m:e>
                        <m:r>
                          <m:t>b</m:t>
                        </m:r>
                      </m:e>
                      <m:sub>
                        <m:r>
                          <m:t>3</m:t>
                        </m:r>
                      </m:sub>
                    </m:sSub>
                    <m:r>
                      <m:rPr>
                        <m:sty m:val="p"/>
                      </m:rPr>
                      <m:t>×</m:t>
                    </m:r>
                    <m:r>
                      <m:t>M</m:t>
                    </m:r>
                    <m:r>
                      <m:t>a</m:t>
                    </m:r>
                    <m:r>
                      <m:t>l</m:t>
                    </m:r>
                    <m:r>
                      <m:t>E</m:t>
                    </m:r>
                    <m:r>
                      <m:t>m</m:t>
                    </m:r>
                    <m:r>
                      <m:t>o</m:t>
                    </m:r>
                    <m:r>
                      <m:t>R</m:t>
                    </m:r>
                    <m:r>
                      <m:t>e</m:t>
                    </m:r>
                    <m:sSub>
                      <m:e>
                        <m:r>
                          <m:t>g</m:t>
                        </m:r>
                      </m:e>
                      <m:sub>
                        <m:r>
                          <m:t>3</m:t>
                        </m:r>
                        <m:r>
                          <m:t>i</m:t>
                        </m:r>
                      </m:sub>
                    </m:sSub>
                    <m:r>
                      <m:rPr>
                        <m:sty m:val="p"/>
                      </m:rPr>
                      <m:t>+</m:t>
                    </m:r>
                    <m:sSub>
                      <m:e>
                        <m:r>
                          <m:t>e</m:t>
                        </m:r>
                      </m:e>
                      <m:sub>
                        <m:r>
                          <m:t>i</m:t>
                        </m:r>
                      </m:sub>
                    </m:sSub>
                  </m:oMath>
                </a14:m>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a:buNone/>
                </a:pPr>
                <a:r>
                  <a:rPr>
                    <a:latin typeface="Courier"/>
                  </a:rPr>
                  <a:t># A tibble: 4 × 7
  term        estimate std.error statistic     p.value conf.low conf.high
  &lt;chr&gt;          &lt;dbl&gt;     &lt;dbl&gt;     &lt;dbl&gt;       &lt;dbl&gt;    &lt;dbl&gt;     &lt;dbl&gt;
1 (Intercept)    8.57      2.07       4.13 0.0000457       4.49    12.6  
2 pos_psy        2.15      0.415      5.18 0.000000382     1.34     2.97 
3 adapt_er      -0.500     0.332     -1.51 0.132          -1.15     0.152
4 mal_er        -0.989     0.369     -2.68 0.00776        -1.71    -0.263</a:t>
                </a:r>
              </a:p>
              <a:p>
                <a:pPr lvl="0" indent="0" marL="0">
                  <a:buNone/>
                </a:pPr>
              </a:p>
              <a:p>
                <a:pPr lvl="0"/>
                <a14:m>
                  <m:oMath xmlns:m="http://schemas.openxmlformats.org/officeDocument/2006/math">
                    <m:sSub>
                      <m:e>
                        <m:r>
                          <m:t>b</m:t>
                        </m:r>
                      </m:e>
                      <m:sub>
                        <m:r>
                          <m:t>0</m:t>
                        </m:r>
                      </m:sub>
                    </m:sSub>
                  </m:oMath>
                </a14:m>
                <a:r>
                  <a:rPr/>
                  <a:t> (intercept) = 8.57 (the value of sleep when all predictors are at 0)</a:t>
                </a:r>
              </a:p>
              <a:p>
                <a:pPr lvl="0"/>
                <a14:m>
                  <m:oMath xmlns:m="http://schemas.openxmlformats.org/officeDocument/2006/math">
                    <m:sSub>
                      <m:e>
                        <m:r>
                          <m:t>b</m:t>
                        </m:r>
                      </m:e>
                      <m:sub>
                        <m:r>
                          <m:t>1</m:t>
                        </m:r>
                      </m:sub>
                    </m:sSub>
                  </m:oMath>
                </a14:m>
                <a:r>
                  <a:rPr/>
                  <a:t> (slope for </a:t>
                </a:r>
                <a14:m>
                  <m:oMath xmlns:m="http://schemas.openxmlformats.org/officeDocument/2006/math">
                    <m:r>
                      <m:t>P</m:t>
                    </m:r>
                    <m:r>
                      <m:t>o</m:t>
                    </m:r>
                    <m:r>
                      <m:t>s</m:t>
                    </m:r>
                    <m:r>
                      <m:t>P</m:t>
                    </m:r>
                    <m:r>
                      <m:t>y</m:t>
                    </m:r>
                    <m:r>
                      <m:t>s</m:t>
                    </m:r>
                    <m:r>
                      <m:t>c</m:t>
                    </m:r>
                    <m:r>
                      <m:t>h</m:t>
                    </m:r>
                  </m:oMath>
                </a14:m>
                <a:r>
                  <a:rPr/>
                  <a:t>) = 2.15, </a:t>
                </a:r>
                <a:r>
                  <a:rPr i="1"/>
                  <a:t>p</a:t>
                </a:r>
                <a:r>
                  <a:rPr/>
                  <a:t> &lt; .001, 95% CI [1.34, -2.97]</a:t>
                </a:r>
              </a:p>
              <a:p>
                <a:pPr lvl="0"/>
                <a14:m>
                  <m:oMath xmlns:m="http://schemas.openxmlformats.org/officeDocument/2006/math">
                    <m:sSub>
                      <m:e>
                        <m:r>
                          <m:t>b</m:t>
                        </m:r>
                      </m:e>
                      <m:sub>
                        <m:r>
                          <m:t>2</m:t>
                        </m:r>
                      </m:sub>
                    </m:sSub>
                  </m:oMath>
                </a14:m>
                <a:r>
                  <a:rPr/>
                  <a:t> (slope for </a:t>
                </a:r>
                <a14:m>
                  <m:oMath xmlns:m="http://schemas.openxmlformats.org/officeDocument/2006/math">
                    <m:r>
                      <m:t>A</m:t>
                    </m:r>
                    <m:r>
                      <m:t>d</m:t>
                    </m:r>
                    <m:r>
                      <m:t>a</m:t>
                    </m:r>
                    <m:r>
                      <m:t>p</m:t>
                    </m:r>
                    <m:r>
                      <m:t>t</m:t>
                    </m:r>
                    <m:r>
                      <m:t>E</m:t>
                    </m:r>
                    <m:r>
                      <m:t>m</m:t>
                    </m:r>
                    <m:r>
                      <m:t>o</m:t>
                    </m:r>
                    <m:r>
                      <m:t>R</m:t>
                    </m:r>
                    <m:r>
                      <m:t>e</m:t>
                    </m:r>
                    <m:r>
                      <m:t>g</m:t>
                    </m:r>
                  </m:oMath>
                </a14:m>
                <a:r>
                  <a:rPr/>
                  <a:t>) = -0.50, </a:t>
                </a:r>
                <a:r>
                  <a:rPr i="1"/>
                  <a:t>p</a:t>
                </a:r>
                <a:r>
                  <a:rPr/>
                  <a:t> = .132, 95% CI [-1.15, 0.15]</a:t>
                </a:r>
              </a:p>
              <a:p>
                <a:pPr lvl="0"/>
                <a14:m>
                  <m:oMath xmlns:m="http://schemas.openxmlformats.org/officeDocument/2006/math">
                    <m:sSub>
                      <m:e>
                        <m:r>
                          <m:t>b</m:t>
                        </m:r>
                      </m:e>
                      <m:sub>
                        <m:r>
                          <m:t>3</m:t>
                        </m:r>
                      </m:sub>
                    </m:sSub>
                  </m:oMath>
                </a14:m>
                <a:r>
                  <a:rPr/>
                  <a:t> (slope for </a:t>
                </a:r>
                <a14:m>
                  <m:oMath xmlns:m="http://schemas.openxmlformats.org/officeDocument/2006/math">
                    <m:r>
                      <m:t>M</m:t>
                    </m:r>
                    <m:r>
                      <m:t>a</m:t>
                    </m:r>
                    <m:r>
                      <m:t>l</m:t>
                    </m:r>
                    <m:r>
                      <m:t>E</m:t>
                    </m:r>
                    <m:r>
                      <m:t>m</m:t>
                    </m:r>
                    <m:r>
                      <m:t>o</m:t>
                    </m:r>
                    <m:r>
                      <m:t>R</m:t>
                    </m:r>
                    <m:r>
                      <m:t>e</m:t>
                    </m:r>
                    <m:r>
                      <m:t>g</m:t>
                    </m:r>
                  </m:oMath>
                </a14:m>
                <a:r>
                  <a:rPr/>
                  <a:t>) = -0.99, </a:t>
                </a:r>
                <a:r>
                  <a:rPr i="1"/>
                  <a:t>p</a:t>
                </a:r>
                <a:r>
                  <a:rPr/>
                  <a:t> &lt; .001, 95% CI [-1.71, -0.26]</a:t>
                </a:r>
              </a:p>
              <a:p>
                <a:pPr lvl="0"/>
                <a:r>
                  <a:rPr/>
                  <a:t>Each slope represents the relationship between the predictor and the outcome when the other predictors in the model are held constant</a:t>
                </a:r>
              </a:p>
            </p:txBody>
          </p:sp>
        </mc:Choice>
      </mc:AlternateContent>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3. Comparing Predictors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Types of Research Questions</a:t>
            </a:r>
          </a:p>
        </p:txBody>
      </p:sp>
      <p:sp>
        <p:nvSpPr>
          <p:cNvPr id="3" name="Content Placeholder 2"/>
          <p:cNvSpPr>
            <a:spLocks noGrp="1"/>
          </p:cNvSpPr>
          <p:nvPr>
            <p:ph idx="1"/>
          </p:nvPr>
        </p:nvSpPr>
        <p:spPr/>
        <p:txBody>
          <a:bodyPr/>
          <a:lstStyle/>
          <a:p>
            <a:pPr lvl="0"/>
            <a:r>
              <a:rPr/>
              <a:t>First, we determined that the model with 3 predictors was the better fitting model</a:t>
            </a:r>
          </a:p>
          <a:p>
            <a:pPr lvl="0"/>
            <a:r>
              <a:rPr/>
              <a:t>Second, we determined that positive psychology and maladaptive emotional regulation are statistically significant predictors of sleep</a:t>
            </a:r>
          </a:p>
          <a:p>
            <a:pPr lvl="0"/>
            <a:r>
              <a:rPr/>
              <a:t>We also learned that positive psychology had a positive relationship with sleep and maladaptive emotional regulation had a negative relationship with sleep</a:t>
            </a:r>
          </a:p>
          <a:p>
            <a:pPr lvl="0"/>
            <a:r>
              <a:rPr/>
              <a:t>Now we can ask, </a:t>
            </a:r>
            <a:r>
              <a:rPr b="1"/>
              <a:t>which is the </a:t>
            </a:r>
            <a:r>
              <a:rPr b="1" i="1"/>
              <a:t>best</a:t>
            </a:r>
            <a:r>
              <a:rPr b="1"/>
              <a:t> predictor?</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Comparing Predictors</a:t>
            </a:r>
          </a:p>
        </p:txBody>
      </p:sp>
      <p:sp>
        <p:nvSpPr>
          <p:cNvPr id="3" name="Content Placeholder 2"/>
          <p:cNvSpPr>
            <a:spLocks noGrp="1"/>
          </p:cNvSpPr>
          <p:nvPr>
            <p:ph idx="1"/>
          </p:nvPr>
        </p:nvSpPr>
        <p:spPr/>
        <p:txBody>
          <a:bodyPr/>
          <a:lstStyle/>
          <a:p>
            <a:pPr lvl="0"/>
            <a:r>
              <a:rPr/>
              <a:t>We can compare predictors to ascertain which is the “best” predictor</a:t>
            </a:r>
          </a:p>
          <a:p>
            <a:pPr lvl="0"/>
            <a:r>
              <a:rPr/>
              <a:t>However, we cannot compare the beta values in their current (</a:t>
            </a:r>
            <a:r>
              <a:rPr b="1"/>
              <a:t>raw</a:t>
            </a:r>
            <a:r>
              <a:rPr/>
              <a:t>, </a:t>
            </a:r>
            <a:r>
              <a:rPr b="1"/>
              <a:t>unstandardised</a:t>
            </a:r>
            <a:r>
              <a:rPr/>
              <a:t>) form, because they are in different units</a:t>
            </a:r>
          </a:p>
          <a:p>
            <a:pPr lvl="0"/>
            <a:r>
              <a:rPr/>
              <a:t>These different units reflect how the predictor variables are measured</a:t>
            </a:r>
          </a:p>
          <a:p>
            <a:pPr lvl="1"/>
            <a:r>
              <a:rPr/>
              <a:t>e.g., seconds, kilograms, centimetres, pound stirling etc.</a:t>
            </a:r>
          </a:p>
          <a:p>
            <a:pPr lvl="1"/>
            <a:r>
              <a:rPr/>
              <a:t>In psychology, we often use self-report scales where the units are Likert scale points…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Likert Scales - Maths Anxiety</a:t>
            </a:r>
          </a:p>
        </p:txBody>
      </p:sp>
      <p:pic>
        <p:nvPicPr>
          <p:cNvPr descr="images/clipboard-1699143890.png" id="0" name="Picture 1"/>
          <p:cNvPicPr>
            <a:picLocks noGrp="1" noChangeAspect="1"/>
          </p:cNvPicPr>
          <p:nvPr/>
        </p:nvPicPr>
        <p:blipFill>
          <a:blip r:embed="rId2"/>
          <a:stretch>
            <a:fillRect/>
          </a:stretch>
        </p:blipFill>
        <p:spPr bwMode="auto">
          <a:xfrm>
            <a:off x="1193800" y="1193800"/>
            <a:ext cx="6756400" cy="3390900"/>
          </a:xfrm>
          <a:prstGeom prst="rect">
            <a:avLst/>
          </a:prstGeom>
          <a:noFill/>
          <a:ln w="9525">
            <a:noFill/>
            <a:headEnd/>
            <a:tailEnd/>
          </a:ln>
        </p:spPr>
      </p:pic>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Likert Scales - Trait Anxiety</a:t>
            </a:r>
          </a:p>
        </p:txBody>
      </p:sp>
      <p:pic>
        <p:nvPicPr>
          <p:cNvPr descr="images/clipboard-1183128134.png" id="0" name="Picture 1"/>
          <p:cNvPicPr>
            <a:picLocks noGrp="1" noChangeAspect="1"/>
          </p:cNvPicPr>
          <p:nvPr/>
        </p:nvPicPr>
        <p:blipFill>
          <a:blip r:embed="rId2"/>
          <a:stretch>
            <a:fillRect/>
          </a:stretch>
        </p:blipFill>
        <p:spPr bwMode="auto">
          <a:xfrm>
            <a:off x="1816100" y="1193800"/>
            <a:ext cx="5511800" cy="3390900"/>
          </a:xfrm>
          <a:prstGeom prst="rect">
            <a:avLst/>
          </a:prstGeom>
          <a:noFill/>
          <a:ln w="9525">
            <a:noFill/>
            <a:headEnd/>
            <a:tailEnd/>
          </a:ln>
        </p:spPr>
      </p:pic>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Comparing Predictors</a:t>
            </a:r>
          </a:p>
        </p:txBody>
      </p:sp>
      <p:sp>
        <p:nvSpPr>
          <p:cNvPr id="3" name="Content Placeholder 2"/>
          <p:cNvSpPr>
            <a:spLocks noGrp="1"/>
          </p:cNvSpPr>
          <p:nvPr>
            <p:ph idx="1"/>
          </p:nvPr>
        </p:nvSpPr>
        <p:spPr/>
        <p:txBody>
          <a:bodyPr/>
          <a:lstStyle/>
          <a:p>
            <a:pPr lvl="0"/>
            <a:r>
              <a:rPr/>
              <a:t>The two Likert Scales use different units of measurement, so cannot be directly compared</a:t>
            </a:r>
          </a:p>
          <a:p>
            <a:pPr lvl="0"/>
            <a:r>
              <a:rPr/>
              <a:t>Similarly, we couldn’t directly compare reaction time in seconds with the amount of money someone earns, or the distance someone walks with their Likert Scale responses, etc.</a:t>
            </a:r>
          </a:p>
          <a:p>
            <a:pPr lvl="0" indent="0" marL="0">
              <a:buNone/>
            </a:pPr>
            <a:r>
              <a:rPr/>
              <a:t>. . .</a:t>
            </a:r>
          </a:p>
          <a:p>
            <a:pPr lvl="0"/>
            <a:r>
              <a:rPr/>
              <a:t>However, we can </a:t>
            </a:r>
            <a:r>
              <a:rPr i="1"/>
              <a:t>make</a:t>
            </a:r>
            <a:r>
              <a:rPr/>
              <a:t> them comparable by standardising the slope values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Unstandardised vs Standardised Betas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Vocabulary: Unstandardised Betas</a:t>
                </a:r>
              </a:p>
              <a:p>
                <a:pPr lvl="0"/>
                <a:r>
                  <a:rPr sz="2000"/>
                  <a:t>Change in the outcome for each </a:t>
                </a:r>
                <a:r>
                  <a:rPr sz="2000" b="1"/>
                  <a:t>unit</a:t>
                </a:r>
                <a:r>
                  <a:rPr sz="2000"/>
                  <a:t> change in the predictor</a:t>
                </a:r>
              </a:p>
              <a:p>
                <a:pPr lvl="0"/>
                <a:r>
                  <a:rPr sz="2000"/>
                  <a:t>Depends on original scale of measurement</a:t>
                </a:r>
              </a:p>
              <a:p>
                <a:pPr lvl="0"/>
                <a:r>
                  <a:rPr sz="2000"/>
                  <a:t>Usually denoted by </a:t>
                </a:r>
                <a14:m>
                  <m:oMath xmlns:m="http://schemas.openxmlformats.org/officeDocument/2006/math">
                    <m:r>
                      <m:t>b</m:t>
                    </m:r>
                  </m:oMath>
                </a14:m>
              </a:p>
              <a:p>
                <a:pPr lvl="0" indent="0" marL="1270000">
                  <a:buNone/>
                </a:pPr>
                <a:r>
                  <a:rPr sz="2000" b="1"/>
                  <a:t>Vocabulary: Standardised Betas</a:t>
                </a:r>
              </a:p>
              <a:p>
                <a:pPr lvl="0"/>
                <a:r>
                  <a:rPr sz="2000"/>
                  <a:t>A </a:t>
                </a:r>
                <a:r>
                  <a:rPr sz="2000" b="1"/>
                  <a:t>standard deviation</a:t>
                </a:r>
                <a:r>
                  <a:rPr sz="2000"/>
                  <a:t> change in the outcome for each </a:t>
                </a:r>
                <a:r>
                  <a:rPr sz="2000" b="1"/>
                  <a:t>standard deviation</a:t>
                </a:r>
                <a:r>
                  <a:rPr sz="2000"/>
                  <a:t> change in the predictor</a:t>
                </a:r>
              </a:p>
              <a:p>
                <a:pPr lvl="0"/>
                <a:r>
                  <a:rPr sz="2000"/>
                  <a:t>Does not depend on original scale of measurement</a:t>
                </a:r>
              </a:p>
              <a:p>
                <a:pPr lvl="0"/>
                <a:r>
                  <a:rPr sz="2000"/>
                  <a:t>Usually denoted by </a:t>
                </a:r>
                <a14:m>
                  <m:oMath xmlns:m="http://schemas.openxmlformats.org/officeDocument/2006/math">
                    <m:r>
                      <m:t>β</m:t>
                    </m:r>
                  </m:oMath>
                </a14:m>
              </a:p>
            </p:txBody>
          </p:sp>
        </mc:Choice>
      </mc:AlternateContent>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Research Question &amp; Hypothesis</a:t>
            </a:r>
          </a:p>
        </p:txBody>
      </p:sp>
      <p:sp>
        <p:nvSpPr>
          <p:cNvPr id="3" name="Content Placeholder 2"/>
          <p:cNvSpPr>
            <a:spLocks noGrp="1"/>
          </p:cNvSpPr>
          <p:nvPr>
            <p:ph idx="1"/>
          </p:nvPr>
        </p:nvSpPr>
        <p:spPr/>
        <p:txBody>
          <a:bodyPr/>
          <a:lstStyle/>
          <a:p>
            <a:pPr lvl="0" indent="0" marL="0">
              <a:spcBef>
                <a:spcPts val="3000"/>
              </a:spcBef>
              <a:buNone/>
            </a:pPr>
            <a:r>
              <a:rPr b="1"/>
              <a:t>Research Question</a:t>
            </a:r>
          </a:p>
          <a:p>
            <a:pPr lvl="0" indent="-342900" marL="342900">
              <a:buAutoNum startAt="3" type="arabicPeriod"/>
            </a:pPr>
            <a:r>
              <a:rPr/>
              <a:t>Which predictor in the better model has the biggest impact upon sleep?</a:t>
            </a:r>
          </a:p>
          <a:p>
            <a:pPr lvl="0" indent="0" marL="0">
              <a:spcBef>
                <a:spcPts val="3000"/>
              </a:spcBef>
              <a:buNone/>
            </a:pPr>
            <a:r>
              <a:rPr b="1"/>
              <a:t>Hypotheses</a:t>
            </a:r>
          </a:p>
          <a:p>
            <a:pPr lvl="0"/>
            <a:r>
              <a:rPr/>
              <a:t>Positive psychology attributes will predict sleep quality and quantity better than maladaptive emotional regulation strategies</a:t>
            </a:r>
          </a:p>
          <a:p>
            <a:pPr lvl="0"/>
            <a:r>
              <a:rPr/>
              <a:t>Note that we’ve dropped the non-significant predictor, adaptive emotional regulation strategies</a:t>
            </a:r>
          </a:p>
          <a:p>
            <a:pPr lvl="0"/>
            <a:r>
              <a:rPr/>
              <a:t>Note we’re not saying anything about the direction of the effect here, just the magnitude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Looking Ahead (and Behind)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The story so far…</a:t>
                </a:r>
              </a:p>
              <a:p>
                <a:pPr lvl="1"/>
                <a:r>
                  <a:rPr/>
                  <a:t>The Linear Model - Equation of a Line</a:t>
                </a:r>
              </a:p>
              <a:p>
                <a:pPr lvl="1"/>
                <a:r>
                  <a:rPr/>
                  <a:t>The Linear Model - Evaluating the Model with </a:t>
                </a:r>
                <a:r>
                  <a:rPr i="1"/>
                  <a:t>p</a:t>
                </a:r>
                <a:r>
                  <a:rPr/>
                  <a:t>-values, CIs, </a:t>
                </a:r>
                <a14:m>
                  <m:oMath xmlns:m="http://schemas.openxmlformats.org/officeDocument/2006/math">
                    <m:r>
                      <m:t>F</m:t>
                    </m:r>
                  </m:oMath>
                </a14:m>
                <a:r>
                  <a:rPr/>
                  <a:t>, &amp; </a:t>
                </a:r>
                <a14:m>
                  <m:oMath xmlns:m="http://schemas.openxmlformats.org/officeDocument/2006/math">
                    <m:sSup>
                      <m:e>
                        <m:r>
                          <m:t>R</m:t>
                        </m:r>
                      </m:e>
                      <m:sup>
                        <m:r>
                          <m:t>2</m:t>
                        </m:r>
                      </m:sup>
                    </m:sSup>
                  </m:oMath>
                </a14:m>
              </a:p>
              <a:p>
                <a:pPr lvl="0" indent="0" marL="0">
                  <a:buNone/>
                </a:pPr>
                <a:r>
                  <a:rPr/>
                  <a:t>. . .</a:t>
                </a:r>
              </a:p>
              <a:p>
                <a:pPr lvl="0"/>
                <a:r>
                  <a:rPr/>
                  <a:t>This week:</a:t>
                </a:r>
              </a:p>
              <a:p>
                <a:pPr lvl="1"/>
                <a:r>
                  <a:rPr/>
                  <a:t>The Linear Model - Adding predictors; Comparing models; Comparing predictors</a:t>
                </a:r>
              </a:p>
              <a:p>
                <a:pPr lvl="0" indent="0" marL="0">
                  <a:buNone/>
                </a:pPr>
                <a:r>
                  <a:rPr/>
                  <a:t>. . .</a:t>
                </a:r>
              </a:p>
              <a:p>
                <a:pPr lvl="0"/>
                <a:r>
                  <a:rPr/>
                  <a:t>Coming up:</a:t>
                </a:r>
              </a:p>
              <a:p>
                <a:pPr lvl="1"/>
                <a:r>
                  <a:rPr/>
                  <a:t>Questionable Research Practices</a:t>
                </a:r>
              </a:p>
            </p:txBody>
          </p:sp>
        </mc:Choice>
      </mc:AlternateContent>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Operationalisation - Model 2</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Predictors:</a:t>
                </a:r>
              </a:p>
              <a:p>
                <a:pPr lvl="1" indent="0" marL="342900">
                  <a:buNone/>
                </a:pPr>
                <a14:m>
                  <m:oMath xmlns:m="http://schemas.openxmlformats.org/officeDocument/2006/math">
                    <m:sSub>
                      <m:e>
                        <m:r>
                          <m:t>x</m:t>
                        </m:r>
                      </m:e>
                      <m:sub>
                        <m:r>
                          <m:t>1</m:t>
                        </m:r>
                      </m:sub>
                    </m:sSub>
                  </m:oMath>
                </a14:m>
                <a:r>
                  <a:rPr/>
                  <a:t> Positive psychology attributes (</a:t>
                </a:r>
                <a14:m>
                  <m:oMath xmlns:m="http://schemas.openxmlformats.org/officeDocument/2006/math">
                    <m:r>
                      <m:t>P</m:t>
                    </m:r>
                    <m:r>
                      <m:t>o</m:t>
                    </m:r>
                    <m:r>
                      <m:t>s</m:t>
                    </m:r>
                    <m:r>
                      <m:t>P</m:t>
                    </m:r>
                    <m:r>
                      <m:t>y</m:t>
                    </m:r>
                    <m:r>
                      <m:t>s</m:t>
                    </m:r>
                    <m:r>
                      <m:t>c</m:t>
                    </m:r>
                    <m:r>
                      <m:t>h</m:t>
                    </m:r>
                  </m:oMath>
                </a14:m>
                <a:r>
                  <a:rPr/>
                  <a:t>)</a:t>
                </a:r>
              </a:p>
              <a:p>
                <a:pPr lvl="1" indent="0" marL="342900">
                  <a:buNone/>
                </a:pPr>
                <a14:m>
                  <m:oMath xmlns:m="http://schemas.openxmlformats.org/officeDocument/2006/math">
                    <m:sSub>
                      <m:e>
                        <m:r>
                          <m:t>x</m:t>
                        </m:r>
                      </m:e>
                      <m:sub>
                        <m:r>
                          <m:t>2</m:t>
                        </m:r>
                      </m:sub>
                    </m:sSub>
                  </m:oMath>
                </a14:m>
                <a:r>
                  <a:rPr/>
                  <a:t> Adaptive emotion regulation attributes (</a:t>
                </a:r>
                <a14:m>
                  <m:oMath xmlns:m="http://schemas.openxmlformats.org/officeDocument/2006/math">
                    <m:r>
                      <m:t>A</m:t>
                    </m:r>
                    <m:r>
                      <m:t>d</m:t>
                    </m:r>
                    <m:r>
                      <m:t>a</m:t>
                    </m:r>
                    <m:r>
                      <m:t>p</m:t>
                    </m:r>
                    <m:r>
                      <m:t>t</m:t>
                    </m:r>
                    <m:r>
                      <m:t>E</m:t>
                    </m:r>
                    <m:r>
                      <m:t>m</m:t>
                    </m:r>
                    <m:r>
                      <m:t>o</m:t>
                    </m:r>
                    <m:r>
                      <m:t>R</m:t>
                    </m:r>
                    <m:r>
                      <m:t>e</m:t>
                    </m:r>
                    <m:r>
                      <m:t>g</m:t>
                    </m:r>
                  </m:oMath>
                </a14:m>
                <a:r>
                  <a:rPr/>
                  <a:t>)</a:t>
                </a:r>
              </a:p>
              <a:p>
                <a:pPr lvl="1" indent="0" marL="342900">
                  <a:buNone/>
                </a:pPr>
                <a14:m>
                  <m:oMath xmlns:m="http://schemas.openxmlformats.org/officeDocument/2006/math">
                    <m:sSub>
                      <m:e>
                        <m:r>
                          <m:t>x</m:t>
                        </m:r>
                      </m:e>
                      <m:sub>
                        <m:r>
                          <m:t>3</m:t>
                        </m:r>
                      </m:sub>
                    </m:sSub>
                  </m:oMath>
                </a14:m>
                <a:r>
                  <a:rPr/>
                  <a:t> Maladaptive emotion regulation attributes (</a:t>
                </a:r>
                <a14:m>
                  <m:oMath xmlns:m="http://schemas.openxmlformats.org/officeDocument/2006/math">
                    <m:r>
                      <m:t>M</m:t>
                    </m:r>
                    <m:r>
                      <m:t>a</m:t>
                    </m:r>
                    <m:r>
                      <m:t>l</m:t>
                    </m:r>
                    <m:r>
                      <m:t>E</m:t>
                    </m:r>
                    <m:r>
                      <m:t>m</m:t>
                    </m:r>
                    <m:r>
                      <m:t>o</m:t>
                    </m:r>
                    <m:r>
                      <m:t>R</m:t>
                    </m:r>
                    <m:r>
                      <m:t>e</m:t>
                    </m:r>
                    <m:r>
                      <m:t>g</m:t>
                    </m:r>
                  </m:oMath>
                </a14:m>
                <a:r>
                  <a:rPr/>
                  <a:t>)</a:t>
                </a:r>
              </a:p>
              <a:p>
                <a:pPr lvl="0"/>
                <a:r>
                  <a:rPr/>
                  <a:t>Outcome (</a:t>
                </a:r>
                <a14:m>
                  <m:oMath xmlns:m="http://schemas.openxmlformats.org/officeDocument/2006/math">
                    <m:r>
                      <m:t>y</m:t>
                    </m:r>
                  </m:oMath>
                </a14:m>
                <a:r>
                  <a:rPr/>
                  <a:t>): Sleep quality &amp; quantity (</a:t>
                </a:r>
                <a14:m>
                  <m:oMath xmlns:m="http://schemas.openxmlformats.org/officeDocument/2006/math">
                    <m:r>
                      <m:t>S</m:t>
                    </m:r>
                    <m:r>
                      <m:t>l</m:t>
                    </m:r>
                    <m:r>
                      <m:t>e</m:t>
                    </m:r>
                    <m:r>
                      <m:t>e</m:t>
                    </m:r>
                    <m:r>
                      <m:t>p</m:t>
                    </m:r>
                  </m:oMath>
                </a14:m>
                <a:r>
                  <a:rPr/>
                  <a:t>)</a:t>
                </a:r>
              </a:p>
              <a:p>
                <a:pPr lvl="0"/>
                <a:r>
                  <a:rPr/>
                  <a:t>Model: </a:t>
                </a:r>
                <a14:m>
                  <m:oMath xmlns:m="http://schemas.openxmlformats.org/officeDocument/2006/math">
                    <m:r>
                      <m:t>S</m:t>
                    </m:r>
                    <m:r>
                      <m:t>l</m:t>
                    </m:r>
                    <m:r>
                      <m:t>e</m:t>
                    </m:r>
                    <m:r>
                      <m:t>e</m:t>
                    </m:r>
                    <m:sSub>
                      <m:e>
                        <m:r>
                          <m:t>p</m:t>
                        </m:r>
                      </m:e>
                      <m:sub>
                        <m:r>
                          <m:t>i</m:t>
                        </m:r>
                      </m:sub>
                    </m:sSub>
                    <m:r>
                      <m:rPr>
                        <m:sty m:val="p"/>
                      </m:rPr>
                      <m:t>=</m:t>
                    </m:r>
                    <m:sSub>
                      <m:e>
                        <m:r>
                          <m:t>b</m:t>
                        </m:r>
                      </m:e>
                      <m:sub>
                        <m:r>
                          <m:t>0</m:t>
                        </m:r>
                      </m:sub>
                    </m:sSub>
                    <m:r>
                      <m:rPr>
                        <m:sty m:val="p"/>
                      </m:rPr>
                      <m:t>+</m:t>
                    </m:r>
                    <m:sSub>
                      <m:e>
                        <m:r>
                          <m:t>b</m:t>
                        </m:r>
                      </m:e>
                      <m:sub>
                        <m:r>
                          <m:t>1</m:t>
                        </m:r>
                      </m:sub>
                    </m:sSub>
                    <m:r>
                      <m:rPr>
                        <m:sty m:val="p"/>
                      </m:rPr>
                      <m:t>×</m:t>
                    </m:r>
                    <m:r>
                      <m:t>P</m:t>
                    </m:r>
                    <m:r>
                      <m:t>o</m:t>
                    </m:r>
                    <m:r>
                      <m:t>s</m:t>
                    </m:r>
                    <m:r>
                      <m:t>P</m:t>
                    </m:r>
                    <m:r>
                      <m:t>s</m:t>
                    </m:r>
                    <m:r>
                      <m:t>y</m:t>
                    </m:r>
                    <m:r>
                      <m:t>c</m:t>
                    </m:r>
                    <m:sSub>
                      <m:e>
                        <m:r>
                          <m:t>h</m:t>
                        </m:r>
                      </m:e>
                      <m:sub>
                        <m:r>
                          <m:t>1</m:t>
                        </m:r>
                        <m:r>
                          <m:t>i</m:t>
                        </m:r>
                      </m:sub>
                    </m:sSub>
                    <m:r>
                      <m:rPr>
                        <m:sty m:val="p"/>
                      </m:rPr>
                      <m:t>+</m:t>
                    </m:r>
                    <m:sSub>
                      <m:e>
                        <m:r>
                          <m:t>b</m:t>
                        </m:r>
                      </m:e>
                      <m:sub>
                        <m:r>
                          <m:t>2</m:t>
                        </m:r>
                      </m:sub>
                    </m:sSub>
                    <m:r>
                      <m:rPr>
                        <m:sty m:val="p"/>
                      </m:rPr>
                      <m:t>×</m:t>
                    </m:r>
                    <m:r>
                      <m:t>A</m:t>
                    </m:r>
                    <m:r>
                      <m:t>d</m:t>
                    </m:r>
                    <m:r>
                      <m:t>a</m:t>
                    </m:r>
                    <m:r>
                      <m:t>p</m:t>
                    </m:r>
                    <m:r>
                      <m:t>t</m:t>
                    </m:r>
                    <m:r>
                      <m:t>E</m:t>
                    </m:r>
                    <m:r>
                      <m:t>m</m:t>
                    </m:r>
                    <m:r>
                      <m:t>o</m:t>
                    </m:r>
                    <m:r>
                      <m:t>R</m:t>
                    </m:r>
                    <m:r>
                      <m:t>e</m:t>
                    </m:r>
                    <m:sSub>
                      <m:e>
                        <m:r>
                          <m:t>g</m:t>
                        </m:r>
                      </m:e>
                      <m:sub>
                        <m:r>
                          <m:t>2</m:t>
                        </m:r>
                        <m:r>
                          <m:t>i</m:t>
                        </m:r>
                      </m:sub>
                    </m:sSub>
                    <m:r>
                      <m:rPr>
                        <m:sty m:val="p"/>
                      </m:rPr>
                      <m:t>+</m:t>
                    </m:r>
                    <m:sSub>
                      <m:e>
                        <m:r>
                          <m:t>b</m:t>
                        </m:r>
                      </m:e>
                      <m:sub>
                        <m:r>
                          <m:t>3</m:t>
                        </m:r>
                      </m:sub>
                    </m:sSub>
                    <m:r>
                      <m:rPr>
                        <m:sty m:val="p"/>
                      </m:rPr>
                      <m:t>×</m:t>
                    </m:r>
                    <m:r>
                      <m:t>M</m:t>
                    </m:r>
                    <m:r>
                      <m:t>a</m:t>
                    </m:r>
                    <m:r>
                      <m:t>l</m:t>
                    </m:r>
                    <m:r>
                      <m:t>E</m:t>
                    </m:r>
                    <m:r>
                      <m:t>m</m:t>
                    </m:r>
                    <m:r>
                      <m:t>o</m:t>
                    </m:r>
                    <m:r>
                      <m:t>R</m:t>
                    </m:r>
                    <m:r>
                      <m:t>e</m:t>
                    </m:r>
                    <m:sSub>
                      <m:e>
                        <m:r>
                          <m:t>g</m:t>
                        </m:r>
                      </m:e>
                      <m:sub>
                        <m:r>
                          <m:t>3</m:t>
                        </m:r>
                        <m:r>
                          <m:t>i</m:t>
                        </m:r>
                      </m:sub>
                    </m:sSub>
                    <m:r>
                      <m:rPr>
                        <m:sty m:val="p"/>
                      </m:rPr>
                      <m:t>+</m:t>
                    </m:r>
                    <m:sSub>
                      <m:e>
                        <m:r>
                          <m:t>e</m:t>
                        </m:r>
                      </m:e>
                      <m:sub>
                        <m:r>
                          <m:t>i</m:t>
                        </m:r>
                      </m:sub>
                    </m:sSub>
                  </m:oMath>
                </a14:m>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Running the Analysis</a:t>
            </a:r>
          </a:p>
        </p:txBody>
      </p:sp>
      <p:sp>
        <p:nvSpPr>
          <p:cNvPr id="4" name="Text Placeholder 3"/>
          <p:cNvSpPr>
            <a:spLocks noGrp="1"/>
          </p:cNvSpPr>
          <p:nvPr>
            <p:ph idx="2" sz="half" type="body"/>
          </p:nvPr>
        </p:nvSpPr>
        <p:spPr/>
        <p:txBody>
          <a:bodyPr/>
          <a:lstStyle/>
          <a:p>
            <a:pPr lvl="0" indent="0" marL="0">
              <a:spcBef>
                <a:spcPts val="3000"/>
              </a:spcBef>
              <a:buNone/>
            </a:pPr>
            <a:r>
              <a:rPr b="1"/>
              <a:t>Statistical Interpretation</a:t>
            </a:r>
          </a:p>
          <a:p>
            <a:pPr lvl="0" indent="0" marL="0">
              <a:buNone/>
            </a:pP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558800"/>
                <a:gridCol w="558800"/>
                <a:gridCol w="558800"/>
                <a:gridCol w="558800"/>
                <a:gridCol w="558800"/>
                <a:gridCol w="558800"/>
                <a:gridCol w="558800"/>
                <a:gridCol w="558800"/>
                <a:gridCol w="558800"/>
              </a:tblGrid>
              <a:tr h="0">
                <a:tc>
                  <a:txBody>
                    <a:bodyPr/>
                    <a:lstStyle/>
                    <a:p>
                      <a:pPr lvl="0" indent="0" marL="0" algn="l">
                        <a:buNone/>
                      </a:pPr>
                      <a:r>
                        <a:rPr/>
                        <a:t>Parameter</a:t>
                      </a:r>
                    </a:p>
                  </a:txBody>
                  <a:tcPr/>
                </a:tc>
                <a:tc>
                  <a:txBody>
                    <a:bodyPr/>
                    <a:lstStyle/>
                    <a:p>
                      <a:pPr lvl="0" indent="0" marL="0" algn="r">
                        <a:buNone/>
                      </a:pPr>
                      <a:r>
                        <a:rPr/>
                        <a:t>Coefficient</a:t>
                      </a:r>
                    </a:p>
                  </a:txBody>
                  <a:tcPr/>
                </a:tc>
                <a:tc>
                  <a:txBody>
                    <a:bodyPr/>
                    <a:lstStyle/>
                    <a:p>
                      <a:pPr lvl="0" indent="0" marL="0" algn="r">
                        <a:buNone/>
                      </a:pPr>
                      <a:r>
                        <a:rPr/>
                        <a:t>SE</a:t>
                      </a:r>
                    </a:p>
                  </a:txBody>
                  <a:tcPr/>
                </a:tc>
                <a:tc>
                  <a:txBody>
                    <a:bodyPr/>
                    <a:lstStyle/>
                    <a:p>
                      <a:pPr lvl="0" indent="0" marL="0" algn="r">
                        <a:buNone/>
                      </a:pPr>
                      <a:r>
                        <a:rPr/>
                        <a:t>CI</a:t>
                      </a:r>
                    </a:p>
                  </a:txBody>
                  <a:tcPr/>
                </a:tc>
                <a:tc>
                  <a:txBody>
                    <a:bodyPr/>
                    <a:lstStyle/>
                    <a:p>
                      <a:pPr lvl="0" indent="0" marL="0" algn="r">
                        <a:buNone/>
                      </a:pPr>
                      <a:r>
                        <a:rPr/>
                        <a:t>CI_low</a:t>
                      </a:r>
                    </a:p>
                  </a:txBody>
                  <a:tcPr/>
                </a:tc>
                <a:tc>
                  <a:txBody>
                    <a:bodyPr/>
                    <a:lstStyle/>
                    <a:p>
                      <a:pPr lvl="0" indent="0" marL="0" algn="r">
                        <a:buNone/>
                      </a:pPr>
                      <a:r>
                        <a:rPr/>
                        <a:t>CI_high</a:t>
                      </a:r>
                    </a:p>
                  </a:txBody>
                  <a:tcPr/>
                </a:tc>
                <a:tc>
                  <a:txBody>
                    <a:bodyPr/>
                    <a:lstStyle/>
                    <a:p>
                      <a:pPr lvl="0" indent="0" marL="0" algn="r">
                        <a:buNone/>
                      </a:pPr>
                      <a:r>
                        <a:rPr/>
                        <a:t>t</a:t>
                      </a:r>
                    </a:p>
                  </a:txBody>
                  <a:tcPr/>
                </a:tc>
                <a:tc>
                  <a:txBody>
                    <a:bodyPr/>
                    <a:lstStyle/>
                    <a:p>
                      <a:pPr lvl="0" indent="0" marL="0" algn="r">
                        <a:buNone/>
                      </a:pPr>
                      <a:r>
                        <a:rPr/>
                        <a:t>df_error</a:t>
                      </a:r>
                    </a:p>
                  </a:txBody>
                  <a:tcPr/>
                </a:tc>
                <a:tc>
                  <a:txBody>
                    <a:bodyPr/>
                    <a:lstStyle/>
                    <a:p>
                      <a:pPr lvl="0" indent="0" marL="0" algn="r">
                        <a:buNone/>
                      </a:pPr>
                      <a:r>
                        <a:rPr/>
                        <a:t>p</a:t>
                      </a:r>
                    </a:p>
                  </a:txBody>
                  <a:tcPr/>
                </a:tc>
              </a:tr>
              <a:tr h="0">
                <a:tc>
                  <a:txBody>
                    <a:bodyPr/>
                    <a:lstStyle/>
                    <a:p>
                      <a:pPr lvl="0" indent="0" marL="0" algn="l">
                        <a:buNone/>
                      </a:pPr>
                      <a:r>
                        <a:rPr/>
                        <a:t>(Intercept)</a:t>
                      </a:r>
                    </a:p>
                  </a:txBody>
                </a:tc>
                <a:tc>
                  <a:txBody>
                    <a:bodyPr/>
                    <a:lstStyle/>
                    <a:p>
                      <a:pPr lvl="0" indent="0" marL="0" algn="r">
                        <a:buNone/>
                      </a:pPr>
                      <a:r>
                        <a:rPr/>
                        <a:t>0.000</a:t>
                      </a:r>
                    </a:p>
                  </a:txBody>
                </a:tc>
                <a:tc>
                  <a:txBody>
                    <a:bodyPr/>
                    <a:lstStyle/>
                    <a:p>
                      <a:pPr lvl="0" indent="0" marL="0" algn="r">
                        <a:buNone/>
                      </a:pPr>
                      <a:r>
                        <a:rPr/>
                        <a:t>0.050</a:t>
                      </a:r>
                    </a:p>
                  </a:txBody>
                </a:tc>
                <a:tc>
                  <a:txBody>
                    <a:bodyPr/>
                    <a:lstStyle/>
                    <a:p>
                      <a:pPr lvl="0" indent="0" marL="0" algn="r">
                        <a:buNone/>
                      </a:pPr>
                      <a:r>
                        <a:rPr/>
                        <a:t>0.95</a:t>
                      </a:r>
                    </a:p>
                  </a:txBody>
                </a:tc>
                <a:tc>
                  <a:txBody>
                    <a:bodyPr/>
                    <a:lstStyle/>
                    <a:p>
                      <a:pPr lvl="0" indent="0" marL="0" algn="r">
                        <a:buNone/>
                      </a:pPr>
                      <a:r>
                        <a:rPr/>
                        <a:t>-0.099</a:t>
                      </a:r>
                    </a:p>
                  </a:txBody>
                </a:tc>
                <a:tc>
                  <a:txBody>
                    <a:bodyPr/>
                    <a:lstStyle/>
                    <a:p>
                      <a:pPr lvl="0" indent="0" marL="0" algn="r">
                        <a:buNone/>
                      </a:pPr>
                      <a:r>
                        <a:rPr/>
                        <a:t>0.099</a:t>
                      </a:r>
                    </a:p>
                  </a:txBody>
                </a:tc>
                <a:tc>
                  <a:txBody>
                    <a:bodyPr/>
                    <a:lstStyle/>
                    <a:p>
                      <a:pPr lvl="0" indent="0" marL="0" algn="r">
                        <a:buNone/>
                      </a:pPr>
                      <a:r>
                        <a:rPr/>
                        <a:t>0.000</a:t>
                      </a:r>
                    </a:p>
                  </a:txBody>
                </a:tc>
                <a:tc>
                  <a:txBody>
                    <a:bodyPr/>
                    <a:lstStyle/>
                    <a:p>
                      <a:pPr lvl="0" indent="0" marL="0" algn="r">
                        <a:buNone/>
                      </a:pPr>
                      <a:r>
                        <a:rPr/>
                        <a:t>329</a:t>
                      </a:r>
                    </a:p>
                  </a:txBody>
                </a:tc>
                <a:tc>
                  <a:txBody>
                    <a:bodyPr/>
                    <a:lstStyle/>
                    <a:p>
                      <a:pPr lvl="0" indent="0" marL="0" algn="r">
                        <a:buNone/>
                      </a:pPr>
                      <a:r>
                        <a:rPr/>
                        <a:t>1.000</a:t>
                      </a:r>
                    </a:p>
                  </a:txBody>
                </a:tc>
              </a:tr>
              <a:tr h="0">
                <a:tc>
                  <a:txBody>
                    <a:bodyPr/>
                    <a:lstStyle/>
                    <a:p>
                      <a:pPr lvl="0" indent="0" marL="0" algn="l">
                        <a:buNone/>
                      </a:pPr>
                      <a:r>
                        <a:rPr/>
                        <a:t>pos_psy</a:t>
                      </a:r>
                    </a:p>
                  </a:txBody>
                </a:tc>
                <a:tc>
                  <a:txBody>
                    <a:bodyPr/>
                    <a:lstStyle/>
                    <a:p>
                      <a:pPr lvl="0" indent="0" marL="0" algn="r">
                        <a:buNone/>
                      </a:pPr>
                      <a:r>
                        <a:rPr/>
                        <a:t>0.349</a:t>
                      </a:r>
                    </a:p>
                  </a:txBody>
                </a:tc>
                <a:tc>
                  <a:txBody>
                    <a:bodyPr/>
                    <a:lstStyle/>
                    <a:p>
                      <a:pPr lvl="0" indent="0" marL="0" algn="r">
                        <a:buNone/>
                      </a:pPr>
                      <a:r>
                        <a:rPr/>
                        <a:t>0.067</a:t>
                      </a:r>
                    </a:p>
                  </a:txBody>
                </a:tc>
                <a:tc>
                  <a:txBody>
                    <a:bodyPr/>
                    <a:lstStyle/>
                    <a:p>
                      <a:pPr lvl="0" indent="0" marL="0" algn="r">
                        <a:buNone/>
                      </a:pPr>
                      <a:r>
                        <a:rPr/>
                        <a:t>0.95</a:t>
                      </a:r>
                    </a:p>
                  </a:txBody>
                </a:tc>
                <a:tc>
                  <a:txBody>
                    <a:bodyPr/>
                    <a:lstStyle/>
                    <a:p>
                      <a:pPr lvl="0" indent="0" marL="0" algn="r">
                        <a:buNone/>
                      </a:pPr>
                      <a:r>
                        <a:rPr/>
                        <a:t>0.217</a:t>
                      </a:r>
                    </a:p>
                  </a:txBody>
                </a:tc>
                <a:tc>
                  <a:txBody>
                    <a:bodyPr/>
                    <a:lstStyle/>
                    <a:p>
                      <a:pPr lvl="0" indent="0" marL="0" algn="r">
                        <a:buNone/>
                      </a:pPr>
                      <a:r>
                        <a:rPr/>
                        <a:t>0.481</a:t>
                      </a:r>
                    </a:p>
                  </a:txBody>
                </a:tc>
                <a:tc>
                  <a:txBody>
                    <a:bodyPr/>
                    <a:lstStyle/>
                    <a:p>
                      <a:pPr lvl="0" indent="0" marL="0" algn="r">
                        <a:buNone/>
                      </a:pPr>
                      <a:r>
                        <a:rPr/>
                        <a:t>5.183</a:t>
                      </a:r>
                    </a:p>
                  </a:txBody>
                </a:tc>
                <a:tc>
                  <a:txBody>
                    <a:bodyPr/>
                    <a:lstStyle/>
                    <a:p>
                      <a:pPr lvl="0" indent="0" marL="0" algn="r">
                        <a:buNone/>
                      </a:pPr>
                      <a:r>
                        <a:rPr/>
                        <a:t>329</a:t>
                      </a:r>
                    </a:p>
                  </a:txBody>
                </a:tc>
                <a:tc>
                  <a:txBody>
                    <a:bodyPr/>
                    <a:lstStyle/>
                    <a:p>
                      <a:pPr lvl="0" indent="0" marL="0" algn="r">
                        <a:buNone/>
                      </a:pPr>
                      <a:r>
                        <a:rPr/>
                        <a:t>0.000</a:t>
                      </a:r>
                    </a:p>
                  </a:txBody>
                </a:tc>
              </a:tr>
              <a:tr h="0">
                <a:tc>
                  <a:txBody>
                    <a:bodyPr/>
                    <a:lstStyle/>
                    <a:p>
                      <a:pPr lvl="0" indent="0" marL="0" algn="l">
                        <a:buNone/>
                      </a:pPr>
                      <a:r>
                        <a:rPr/>
                        <a:t>adapt_er</a:t>
                      </a:r>
                    </a:p>
                  </a:txBody>
                </a:tc>
                <a:tc>
                  <a:txBody>
                    <a:bodyPr/>
                    <a:lstStyle/>
                    <a:p>
                      <a:pPr lvl="0" indent="0" marL="0" algn="r">
                        <a:buNone/>
                      </a:pPr>
                      <a:r>
                        <a:rPr/>
                        <a:t>-0.092</a:t>
                      </a:r>
                    </a:p>
                  </a:txBody>
                </a:tc>
                <a:tc>
                  <a:txBody>
                    <a:bodyPr/>
                    <a:lstStyle/>
                    <a:p>
                      <a:pPr lvl="0" indent="0" marL="0" algn="r">
                        <a:buNone/>
                      </a:pPr>
                      <a:r>
                        <a:rPr/>
                        <a:t>0.061</a:t>
                      </a:r>
                    </a:p>
                  </a:txBody>
                </a:tc>
                <a:tc>
                  <a:txBody>
                    <a:bodyPr/>
                    <a:lstStyle/>
                    <a:p>
                      <a:pPr lvl="0" indent="0" marL="0" algn="r">
                        <a:buNone/>
                      </a:pPr>
                      <a:r>
                        <a:rPr/>
                        <a:t>0.95</a:t>
                      </a:r>
                    </a:p>
                  </a:txBody>
                </a:tc>
                <a:tc>
                  <a:txBody>
                    <a:bodyPr/>
                    <a:lstStyle/>
                    <a:p>
                      <a:pPr lvl="0" indent="0" marL="0" algn="r">
                        <a:buNone/>
                      </a:pPr>
                      <a:r>
                        <a:rPr/>
                        <a:t>-0.212</a:t>
                      </a:r>
                    </a:p>
                  </a:txBody>
                </a:tc>
                <a:tc>
                  <a:txBody>
                    <a:bodyPr/>
                    <a:lstStyle/>
                    <a:p>
                      <a:pPr lvl="0" indent="0" marL="0" algn="r">
                        <a:buNone/>
                      </a:pPr>
                      <a:r>
                        <a:rPr/>
                        <a:t>0.028</a:t>
                      </a:r>
                    </a:p>
                  </a:txBody>
                </a:tc>
                <a:tc>
                  <a:txBody>
                    <a:bodyPr/>
                    <a:lstStyle/>
                    <a:p>
                      <a:pPr lvl="0" indent="0" marL="0" algn="r">
                        <a:buNone/>
                      </a:pPr>
                      <a:r>
                        <a:rPr/>
                        <a:t>-1.509</a:t>
                      </a:r>
                    </a:p>
                  </a:txBody>
                </a:tc>
                <a:tc>
                  <a:txBody>
                    <a:bodyPr/>
                    <a:lstStyle/>
                    <a:p>
                      <a:pPr lvl="0" indent="0" marL="0" algn="r">
                        <a:buNone/>
                      </a:pPr>
                      <a:r>
                        <a:rPr/>
                        <a:t>329</a:t>
                      </a:r>
                    </a:p>
                  </a:txBody>
                </a:tc>
                <a:tc>
                  <a:txBody>
                    <a:bodyPr/>
                    <a:lstStyle/>
                    <a:p>
                      <a:pPr lvl="0" indent="0" marL="0" algn="r">
                        <a:buNone/>
                      </a:pPr>
                      <a:r>
                        <a:rPr/>
                        <a:t>0.132</a:t>
                      </a:r>
                    </a:p>
                  </a:txBody>
                </a:tc>
              </a:tr>
              <a:tr h="0">
                <a:tc>
                  <a:txBody>
                    <a:bodyPr/>
                    <a:lstStyle/>
                    <a:p>
                      <a:pPr lvl="0" indent="0" marL="0" algn="l">
                        <a:buNone/>
                      </a:pPr>
                      <a:r>
                        <a:rPr/>
                        <a:t>mal_er</a:t>
                      </a:r>
                    </a:p>
                  </a:txBody>
                </a:tc>
                <a:tc>
                  <a:txBody>
                    <a:bodyPr/>
                    <a:lstStyle/>
                    <a:p>
                      <a:pPr lvl="0" indent="0" marL="0" algn="r">
                        <a:buNone/>
                      </a:pPr>
                      <a:r>
                        <a:rPr/>
                        <a:t>-0.154</a:t>
                      </a:r>
                    </a:p>
                  </a:txBody>
                </a:tc>
                <a:tc>
                  <a:txBody>
                    <a:bodyPr/>
                    <a:lstStyle/>
                    <a:p>
                      <a:pPr lvl="0" indent="0" marL="0" algn="r">
                        <a:buNone/>
                      </a:pPr>
                      <a:r>
                        <a:rPr/>
                        <a:t>0.057</a:t>
                      </a:r>
                    </a:p>
                  </a:txBody>
                </a:tc>
                <a:tc>
                  <a:txBody>
                    <a:bodyPr/>
                    <a:lstStyle/>
                    <a:p>
                      <a:pPr lvl="0" indent="0" marL="0" algn="r">
                        <a:buNone/>
                      </a:pPr>
                      <a:r>
                        <a:rPr/>
                        <a:t>0.95</a:t>
                      </a:r>
                    </a:p>
                  </a:txBody>
                </a:tc>
                <a:tc>
                  <a:txBody>
                    <a:bodyPr/>
                    <a:lstStyle/>
                    <a:p>
                      <a:pPr lvl="0" indent="0" marL="0" algn="r">
                        <a:buNone/>
                      </a:pPr>
                      <a:r>
                        <a:rPr/>
                        <a:t>-0.267</a:t>
                      </a:r>
                    </a:p>
                  </a:txBody>
                </a:tc>
                <a:tc>
                  <a:txBody>
                    <a:bodyPr/>
                    <a:lstStyle/>
                    <a:p>
                      <a:pPr lvl="0" indent="0" marL="0" algn="r">
                        <a:buNone/>
                      </a:pPr>
                      <a:r>
                        <a:rPr/>
                        <a:t>-0.041</a:t>
                      </a:r>
                    </a:p>
                  </a:txBody>
                </a:tc>
                <a:tc>
                  <a:txBody>
                    <a:bodyPr/>
                    <a:lstStyle/>
                    <a:p>
                      <a:pPr lvl="0" indent="0" marL="0" algn="r">
                        <a:buNone/>
                      </a:pPr>
                      <a:r>
                        <a:rPr/>
                        <a:t>-2.679</a:t>
                      </a:r>
                    </a:p>
                  </a:txBody>
                </a:tc>
                <a:tc>
                  <a:txBody>
                    <a:bodyPr/>
                    <a:lstStyle/>
                    <a:p>
                      <a:pPr lvl="0" indent="0" marL="0" algn="r">
                        <a:buNone/>
                      </a:pPr>
                      <a:r>
                        <a:rPr/>
                        <a:t>329</a:t>
                      </a:r>
                    </a:p>
                  </a:txBody>
                </a:tc>
                <a:tc>
                  <a:txBody>
                    <a:bodyPr/>
                    <a:lstStyle/>
                    <a:p>
                      <a:pPr lvl="0" indent="0" marL="0" algn="r">
                        <a:buNone/>
                      </a:pPr>
                      <a:r>
                        <a:rPr/>
                        <a:t>0.008</a:t>
                      </a:r>
                    </a:p>
                  </a:txBody>
                </a:tc>
              </a:tr>
            </a:tbl>
          </a:graphicData>
        </a:graphic>
      </p:graphicFrame>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p>
              <a:p>
                <a:pPr lvl="0"/>
                <a:r>
                  <a:rPr/>
                  <a:t>Look at the </a:t>
                </a:r>
                <a:r>
                  <a:rPr b="1"/>
                  <a:t>absolute values of</a:t>
                </a:r>
                <a:r>
                  <a:rPr/>
                  <a:t> </a:t>
                </a:r>
                <a14:m>
                  <m:oMath xmlns:m="http://schemas.openxmlformats.org/officeDocument/2006/math">
                    <m:r>
                      <m:t>β</m:t>
                    </m:r>
                  </m:oMath>
                </a14:m>
                <a:r>
                  <a:rPr/>
                  <a:t> (ignore positive/negative sign) and decide which is the ‘bigger’ predictor of sleep? 🤔</a:t>
                </a:r>
              </a:p>
              <a:p>
                <a:pPr lvl="0"/>
                <a:r>
                  <a:rPr/>
                  <a:t>Remember, we can assume non-statistically significant </a:t>
                </a:r>
                <a14:m>
                  <m:oMath xmlns:m="http://schemas.openxmlformats.org/officeDocument/2006/math">
                    <m:r>
                      <m:t>β</m:t>
                    </m:r>
                  </m:oMath>
                </a14:m>
                <a:r>
                  <a:rPr/>
                  <a:t> values are not important predictors of the outcome (we’d report them, but not interpret them as meaningful)</a:t>
                </a:r>
              </a:p>
            </p:txBody>
          </p:sp>
        </mc:Choice>
      </mc:AlternateContent>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Running the Analysis</a:t>
            </a:r>
          </a:p>
        </p:txBody>
      </p:sp>
      <p:sp>
        <p:nvSpPr>
          <p:cNvPr id="3" name="Content Placeholder 2"/>
          <p:cNvSpPr>
            <a:spLocks noGrp="1"/>
          </p:cNvSpPr>
          <p:nvPr>
            <p:ph idx="1"/>
          </p:nvPr>
        </p:nvSpPr>
        <p:spPr/>
        <p:txBody>
          <a:bodyPr/>
          <a:lstStyle/>
          <a:p>
            <a:pPr lvl="0" indent="0" marL="0">
              <a:spcBef>
                <a:spcPts val="3000"/>
              </a:spcBef>
              <a:buNone/>
            </a:pPr>
            <a:r>
              <a:rPr b="1"/>
              <a:t>Applied Interpretation</a:t>
            </a:r>
          </a:p>
          <a:p>
            <a:pPr lvl="0" indent="0" marL="0">
              <a:buNone/>
            </a:pPr>
            <a:r>
              <a:rPr/>
              <a:t>What should people focus on for better sleep quality/quantity? 🤔</a:t>
            </a:r>
          </a:p>
          <a:p>
            <a:pPr lvl="0"/>
            <a:r>
              <a:rPr/>
              <a:t>This analysis suggests that the best thing we can do to improve sleep is to focus on increasing positive psychology attributes</a:t>
            </a:r>
          </a:p>
          <a:p>
            <a:pPr lvl="0"/>
            <a:r>
              <a:rPr/>
              <a:t>Decreasing maladaptive emotional regulation strategies will also help, but not as much</a:t>
            </a:r>
          </a:p>
          <a:p>
            <a:pPr lvl="0"/>
            <a:r>
              <a:rPr/>
              <a:t>Working on adaptive emotional regulation strategies would not have any impact on sleep (because it was non-significant)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Lecture Summary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 can extend the linear model to include multiple predictors: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r>
                      <m:rPr>
                        <m:sty m:val="p"/>
                      </m:rPr>
                      <m:t>.</m:t>
                    </m:r>
                    <m:r>
                      <m:rPr>
                        <m:sty m:val="p"/>
                      </m:rPr>
                      <m:t>.</m:t>
                    </m:r>
                    <m:r>
                      <m:rPr>
                        <m:sty m:val="p"/>
                      </m:rPr>
                      <m:t>.</m:t>
                    </m:r>
                    <m:r>
                      <m:rPr>
                        <m:sty m:val="p"/>
                      </m:rPr>
                      <m:t>+</m:t>
                    </m:r>
                    <m:sSub>
                      <m:e>
                        <m:r>
                          <m:t>b</m:t>
                        </m:r>
                      </m:e>
                      <m:sub>
                        <m:r>
                          <m:t>n</m:t>
                        </m:r>
                      </m:sub>
                    </m:sSub>
                    <m:r>
                      <m:rPr>
                        <m:sty m:val="p"/>
                      </m:rPr>
                      <m:t>×</m:t>
                    </m:r>
                    <m:sSub>
                      <m:e>
                        <m:r>
                          <m:t>X</m:t>
                        </m:r>
                      </m:e>
                      <m:sub>
                        <m:r>
                          <m:t>n</m:t>
                        </m:r>
                        <m:r>
                          <m:t>i</m:t>
                        </m:r>
                      </m:sub>
                    </m:sSub>
                    <m:r>
                      <m:rPr>
                        <m:sty m:val="p"/>
                      </m:rPr>
                      <m:t>+</m:t>
                    </m:r>
                    <m:sSub>
                      <m:e>
                        <m:r>
                          <m:t>e</m:t>
                        </m:r>
                      </m:e>
                      <m:sub>
                        <m:r>
                          <m:t>i</m:t>
                        </m:r>
                      </m:sub>
                    </m:sSub>
                  </m:oMath>
                </a14:m>
              </a:p>
              <a:p>
                <a:pPr lvl="0" indent="0" marL="0">
                  <a:buNone/>
                </a:pPr>
                <a:r>
                  <a:rPr/>
                  <a:t>. . .</a:t>
                </a:r>
              </a:p>
              <a:p>
                <a:pPr lvl="0"/>
                <a:r>
                  <a:rPr/>
                  <a:t>We can ask three main types of question to evaluate multiple–predictor linear models:</a:t>
                </a:r>
              </a:p>
              <a:p>
                <a:pPr lvl="0" indent="0" marL="0">
                  <a:buNone/>
                </a:pPr>
                <a:r>
                  <a:rPr/>
                  <a:t>. . .</a:t>
                </a:r>
              </a:p>
              <a:p>
                <a:pPr lvl="0" indent="-342900" marL="342900">
                  <a:buAutoNum type="arabicPeriod"/>
                </a:pPr>
                <a:r>
                  <a:rPr/>
                  <a:t>Hierarchical models can be compared with </a:t>
                </a:r>
                <a14:m>
                  <m:oMath xmlns:m="http://schemas.openxmlformats.org/officeDocument/2006/math">
                    <m:sSup>
                      <m:e>
                        <m:r>
                          <m:t>R</m:t>
                        </m:r>
                      </m:e>
                      <m:sup>
                        <m:r>
                          <m:t>2</m:t>
                        </m:r>
                      </m:sup>
                    </m:sSup>
                    <m:r>
                      <m:t>Δ</m:t>
                    </m:r>
                  </m:oMath>
                </a14:m>
                <a:r>
                  <a:rPr/>
                  <a:t> and </a:t>
                </a:r>
                <a14:m>
                  <m:oMath xmlns:m="http://schemas.openxmlformats.org/officeDocument/2006/math">
                    <m:r>
                      <m:t>F</m:t>
                    </m:r>
                    <m:r>
                      <m:t>Δ</m:t>
                    </m:r>
                  </m:oMath>
                </a14:m>
                <a:r>
                  <a:rPr/>
                  <a:t> to determine which model is best</a:t>
                </a:r>
              </a:p>
              <a:p>
                <a:pPr lvl="0" indent="0" marL="0">
                  <a:buNone/>
                </a:pPr>
                <a:r>
                  <a:rPr/>
                  <a:t>. . .</a:t>
                </a:r>
              </a:p>
              <a:p>
                <a:pPr lvl="0" indent="-342900" marL="342900">
                  <a:buAutoNum startAt="2" type="arabicPeriod"/>
                </a:pPr>
                <a:r>
                  <a:rPr/>
                  <a:t>We can then examine the statistical significance of each predictor to establish whether it is an important predictor of the outcome</a:t>
                </a:r>
              </a:p>
              <a:p>
                <a:pPr lvl="0" indent="0" marL="0">
                  <a:buNone/>
                </a:pPr>
                <a:r>
                  <a:rPr/>
                  <a:t>. . .</a:t>
                </a:r>
              </a:p>
              <a:p>
                <a:pPr lvl="0" indent="-342900" marL="342900">
                  <a:buAutoNum startAt="3" type="arabicPeriod"/>
                </a:pPr>
                <a:r>
                  <a:rPr/>
                  <a:t>We can also interpret the relative importance of the predictors in the best model using standardised betas (</a:t>
                </a:r>
                <a14:m>
                  <m:oMath xmlns:m="http://schemas.openxmlformats.org/officeDocument/2006/math">
                    <m:r>
                      <m:t>β</m:t>
                    </m:r>
                  </m:oMath>
                </a14:m>
                <a:r>
                  <a:rPr/>
                  <a:t>)</a:t>
                </a:r>
              </a:p>
            </p:txBody>
          </p:sp>
        </mc:Choice>
      </mc:AlternateContent>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Week</a:t>
            </a:r>
          </a:p>
        </p:txBody>
      </p:sp>
      <p:sp>
        <p:nvSpPr>
          <p:cNvPr id="3" name="Content Placeholder 2"/>
          <p:cNvSpPr>
            <a:spLocks noGrp="1"/>
          </p:cNvSpPr>
          <p:nvPr>
            <p:ph idx="1"/>
          </p:nvPr>
        </p:nvSpPr>
        <p:spPr/>
        <p:txBody>
          <a:bodyPr/>
          <a:lstStyle/>
          <a:p>
            <a:pPr lvl="0"/>
            <a:r>
              <a:rPr/>
              <a:t>Next week, there are unfortunately no statistics! 😭</a:t>
            </a:r>
          </a:p>
          <a:p>
            <a:pPr lvl="0"/>
            <a:r>
              <a:rPr/>
              <a:t>Martina and I are going to tell you all about </a:t>
            </a:r>
            <a:r>
              <a:rPr b="1"/>
              <a:t>Questionable Research Practices (QRPs)</a:t>
            </a:r>
          </a:p>
          <a:p>
            <a:pPr lvl="0"/>
            <a:r>
              <a:rPr/>
              <a:t>QRPs are “a range of activities that intentionally or unintentionally distort data in favour of a researcher’s own hypotheses…” (</a:t>
            </a:r>
            <a:r>
              <a:rPr>
                <a:hlinkClick r:id="rId2"/>
              </a:rPr>
              <a:t>Fortt 2021</a:t>
            </a:r>
            <a:r>
              <a:rPr/>
              <a:t>)</a:t>
            </a:r>
          </a:p>
          <a:p>
            <a:pPr lvl="0"/>
            <a:r>
              <a:rPr/>
              <a:t>At best, bad science. At worst, academic misconduct and outright fraud! 😈</a:t>
            </a:r>
          </a:p>
          <a:p>
            <a:pPr lvl="0"/>
            <a:r>
              <a:rPr/>
              <a:t>We’ll explore some different QRPs, look at some famous examples, tell you how the field is trying to solve the problems (i.e., Open Science), and consider some emerging critiques of that movement.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Objectives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After this lecture, you will (begin to) understand:</a:t>
                </a:r>
              </a:p>
              <a:p>
                <a:pPr lvl="0"/>
                <a:r>
                  <a:rPr/>
                  <a:t>How to extend the linear model equation to two, three, or more predictors</a:t>
                </a:r>
              </a:p>
              <a:p>
                <a:pPr lvl="0"/>
                <a:r>
                  <a:rPr/>
                  <a:t>How to compare linear models using the </a:t>
                </a:r>
                <a14:m>
                  <m:oMath xmlns:m="http://schemas.openxmlformats.org/officeDocument/2006/math">
                    <m:sSup>
                      <m:e>
                        <m:r>
                          <m:t>R</m:t>
                        </m:r>
                      </m:e>
                      <m:sup>
                        <m:r>
                          <m:t>2</m:t>
                        </m:r>
                      </m:sup>
                    </m:sSup>
                  </m:oMath>
                </a14:m>
                <a:r>
                  <a:rPr/>
                  <a:t>-change and </a:t>
                </a:r>
                <a14:m>
                  <m:oMath xmlns:m="http://schemas.openxmlformats.org/officeDocument/2006/math">
                    <m:r>
                      <m:t>F</m:t>
                    </m:r>
                  </m:oMath>
                </a14:m>
                <a:r>
                  <a:rPr/>
                  <a:t>- change statistics</a:t>
                </a:r>
              </a:p>
              <a:p>
                <a:pPr lvl="0"/>
                <a:r>
                  <a:rPr/>
                  <a:t>How to interpret the relationship of each predictor with the outcome</a:t>
                </a:r>
              </a:p>
              <a:p>
                <a:pPr lvl="0"/>
                <a:r>
                  <a:rPr/>
                  <a:t>How to compare predictors using standardised beta coefficients</a:t>
                </a:r>
              </a:p>
              <a:p>
                <a:pPr lvl="0" indent="0" marL="0">
                  <a:buNone/>
                </a:pPr>
                <a:r>
                  <a:rPr/>
                  <a:t>. . .</a:t>
                </a:r>
              </a:p>
              <a:p>
                <a:pPr lvl="0" indent="0" marL="1270000">
                  <a:buNone/>
                </a:pPr>
                <a:r>
                  <a:rPr sz="2000" b="1"/>
                  <a:t>Talk to Me!</a:t>
                </a:r>
              </a:p>
              <a:p>
                <a:pPr lvl="0" indent="0" marL="1270000">
                  <a:buNone/>
                </a:pPr>
                <a:r>
                  <a:rPr sz="2000"/>
                  <a:t>Open the Lecture Google Doc: </a:t>
                </a:r>
                <a:r>
                  <a:rPr sz="2000">
                    <a:hlinkClick r:id="rId2"/>
                  </a:rPr>
                  <a:t>bit.ly/and24_lecture10</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Three Types of Research Questions</a:t>
            </a:r>
          </a:p>
        </p:txBody>
      </p:sp>
      <p:sp>
        <p:nvSpPr>
          <p:cNvPr id="3" name="Content Placeholder 2"/>
          <p:cNvSpPr>
            <a:spLocks noGrp="1"/>
          </p:cNvSpPr>
          <p:nvPr>
            <p:ph idx="1"/>
          </p:nvPr>
        </p:nvSpPr>
        <p:spPr/>
        <p:txBody>
          <a:bodyPr/>
          <a:lstStyle/>
          <a:p>
            <a:pPr lvl="0" indent="0" marL="0">
              <a:buNone/>
            </a:pPr>
            <a:r>
              <a:rPr/>
              <a:t>When we are using </a:t>
            </a:r>
            <a:r>
              <a:rPr b="1"/>
              <a:t>linear models with more than one predictor</a:t>
            </a:r>
            <a:r>
              <a:rPr/>
              <a:t> (aka “</a:t>
            </a:r>
            <a:r>
              <a:rPr b="1"/>
              <a:t>multiple regression</a:t>
            </a:r>
            <a:r>
              <a:rPr/>
              <a:t>”), there are usually three stages we go through, each of which align with slightly different research questions:</a:t>
            </a:r>
          </a:p>
          <a:p>
            <a:pPr lvl="0" indent="-342900" marL="342900">
              <a:buAutoNum type="arabicPeriod"/>
            </a:pPr>
            <a:r>
              <a:rPr/>
              <a:t>Which model is better (e.g., a model with one predictor vs. a model with three predictors)?</a:t>
            </a:r>
          </a:p>
          <a:p>
            <a:pPr lvl="0" indent="0" marL="0">
              <a:buNone/>
            </a:pPr>
            <a:r>
              <a:rPr/>
              <a:t>. . .</a:t>
            </a:r>
          </a:p>
          <a:p>
            <a:pPr lvl="0" indent="-342900" marL="342900">
              <a:buAutoNum startAt="2" type="arabicPeriod"/>
            </a:pPr>
            <a:r>
              <a:rPr/>
              <a:t>Does each predictor in the better model have a statistically significant relationship with the outcome (and which direction will those relationships be in)?</a:t>
            </a:r>
          </a:p>
          <a:p>
            <a:pPr lvl="0" indent="0" marL="0">
              <a:buNone/>
            </a:pPr>
            <a:r>
              <a:rPr/>
              <a:t>. . .</a:t>
            </a:r>
          </a:p>
          <a:p>
            <a:pPr lvl="0" indent="-342900" marL="342900">
              <a:buAutoNum startAt="3" type="arabicPeriod"/>
            </a:pPr>
            <a:r>
              <a:rPr/>
              <a:t>Which predictor in the better model has the biggest impact upon the outcome?</a:t>
            </a:r>
          </a:p>
          <a:p>
            <a:pPr lvl="0" indent="0" marL="0">
              <a:buNone/>
            </a:pPr>
            <a:r>
              <a:rPr/>
              <a:t>. . .</a:t>
            </a:r>
          </a:p>
          <a:p>
            <a:pPr lvl="0" indent="0" marL="0">
              <a:buNone/>
            </a:pPr>
            <a:r>
              <a:rPr/>
              <a:t>We’ll look at these in turn, but first, let’s just see what the linear model looks like with more than one predictor…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Adding Predictors to the Linear Model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Extending the Equation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equation:</a:t>
                </a:r>
              </a:p>
              <a:p>
                <a:pPr lvl="0"/>
                <a:r>
                  <a:rPr/>
                  <a:t>One-predictor model: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e</m:t>
                        </m:r>
                      </m:e>
                      <m:sub>
                        <m:r>
                          <m:t>i</m:t>
                        </m:r>
                      </m:sub>
                    </m:sSub>
                  </m:oMath>
                </a14:m>
              </a:p>
              <a:p>
                <a:pPr lvl="1"/>
                <a:r>
                  <a:rPr/>
                  <a:t>Predicts the outcome </a:t>
                </a:r>
                <a14:m>
                  <m:oMath xmlns:m="http://schemas.openxmlformats.org/officeDocument/2006/math">
                    <m:r>
                      <m:t>y</m:t>
                    </m:r>
                  </m:oMath>
                </a14:m>
                <a:r>
                  <a:rPr/>
                  <a:t> based on a predictor </a:t>
                </a:r>
                <a14:m>
                  <m:oMath xmlns:m="http://schemas.openxmlformats.org/officeDocument/2006/math">
                    <m:sSub>
                      <m:e>
                        <m:r>
                          <m:t>x</m:t>
                        </m:r>
                      </m:e>
                      <m:sub>
                        <m:r>
                          <m:t>1</m:t>
                        </m:r>
                      </m:sub>
                    </m:sSub>
                  </m:oMath>
                </a14:m>
              </a:p>
              <a:p>
                <a:pPr lvl="0" indent="0" marL="0">
                  <a:buNone/>
                </a:pPr>
                <a:r>
                  <a:rPr/>
                  <a:t>. . .</a:t>
                </a:r>
              </a:p>
              <a:p>
                <a:pPr lvl="0"/>
                <a:r>
                  <a:rPr/>
                  <a:t>Two-predictor model: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b</m:t>
                        </m:r>
                      </m:e>
                      <m:sub>
                        <m:r>
                          <m:t>2</m:t>
                        </m:r>
                      </m:sub>
                    </m:sSub>
                    <m:r>
                      <m:rPr>
                        <m:sty m:val="p"/>
                      </m:rPr>
                      <m:t>×</m:t>
                    </m:r>
                    <m:sSub>
                      <m:e>
                        <m:r>
                          <m:t>x</m:t>
                        </m:r>
                      </m:e>
                      <m:sub>
                        <m:r>
                          <m:t>2</m:t>
                        </m:r>
                        <m:r>
                          <m:t>i</m:t>
                        </m:r>
                      </m:sub>
                    </m:sSub>
                    <m:r>
                      <m:rPr>
                        <m:sty m:val="p"/>
                      </m:rPr>
                      <m:t>+</m:t>
                    </m:r>
                    <m:sSub>
                      <m:e>
                        <m:r>
                          <m:t>e</m:t>
                        </m:r>
                      </m:e>
                      <m:sub>
                        <m:r>
                          <m:t>i</m:t>
                        </m:r>
                      </m:sub>
                    </m:sSub>
                  </m:oMath>
                </a14:m>
              </a:p>
              <a:p>
                <a:pPr lvl="1"/>
                <a:r>
                  <a:rPr/>
                  <a:t>Predicts the outcome </a:t>
                </a:r>
                <a14:m>
                  <m:oMath xmlns:m="http://schemas.openxmlformats.org/officeDocument/2006/math">
                    <m:r>
                      <m:t>y</m:t>
                    </m:r>
                  </m:oMath>
                </a14:m>
                <a:r>
                  <a:rPr/>
                  <a:t> based on a predictor </a:t>
                </a:r>
                <a14:m>
                  <m:oMath xmlns:m="http://schemas.openxmlformats.org/officeDocument/2006/math">
                    <m:sSub>
                      <m:e>
                        <m:r>
                          <m:t>x</m:t>
                        </m:r>
                      </m:e>
                      <m:sub>
                        <m:r>
                          <m:t>1</m:t>
                        </m:r>
                      </m:sub>
                    </m:sSub>
                  </m:oMath>
                </a14:m>
                <a:r>
                  <a:rPr/>
                  <a:t> and another predictor </a:t>
                </a:r>
                <a14:m>
                  <m:oMath xmlns:m="http://schemas.openxmlformats.org/officeDocument/2006/math">
                    <m:sSub>
                      <m:e>
                        <m:r>
                          <m:t>x</m:t>
                        </m:r>
                      </m:e>
                      <m:sub>
                        <m:r>
                          <m:t>2</m:t>
                        </m:r>
                      </m:sub>
                    </m:sSub>
                  </m:oMath>
                </a14:m>
              </a:p>
              <a:p>
                <a:pPr lvl="0" indent="0" marL="0">
                  <a:buNone/>
                </a:pPr>
                <a:r>
                  <a:rPr/>
                  <a:t>. . .</a:t>
                </a:r>
              </a:p>
              <a:p>
                <a:pPr lvl="0"/>
                <a:r>
                  <a:rPr/>
                  <a:t>Three–predictor model: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sSub>
                      <m:e>
                        <m:r>
                          <m:t>b</m:t>
                        </m:r>
                      </m:e>
                      <m:sub>
                        <m:r>
                          <m:t>2</m:t>
                        </m:r>
                      </m:sub>
                    </m:sSub>
                    <m:r>
                      <m:rPr>
                        <m:sty m:val="p"/>
                      </m:rPr>
                      <m:t>×</m:t>
                    </m:r>
                    <m:sSub>
                      <m:e>
                        <m:r>
                          <m:t>x</m:t>
                        </m:r>
                      </m:e>
                      <m:sub>
                        <m:r>
                          <m:t>2</m:t>
                        </m:r>
                        <m:r>
                          <m:t>i</m:t>
                        </m:r>
                      </m:sub>
                    </m:sSub>
                    <m:r>
                      <m:rPr>
                        <m:sty m:val="p"/>
                      </m:rPr>
                      <m:t>+</m:t>
                    </m:r>
                    <m:sSub>
                      <m:e>
                        <m:r>
                          <m:t>b</m:t>
                        </m:r>
                      </m:e>
                      <m:sub>
                        <m:r>
                          <m:t>3</m:t>
                        </m:r>
                      </m:sub>
                    </m:sSub>
                    <m:r>
                      <m:rPr>
                        <m:sty m:val="p"/>
                      </m:rPr>
                      <m:t>×</m:t>
                    </m:r>
                    <m:sSub>
                      <m:e>
                        <m:r>
                          <m:t>x</m:t>
                        </m:r>
                      </m:e>
                      <m:sub>
                        <m:r>
                          <m:t>3</m:t>
                        </m:r>
                        <m:r>
                          <m:t>i</m:t>
                        </m:r>
                      </m:sub>
                    </m:sSub>
                    <m:r>
                      <m:rPr>
                        <m:sty m:val="p"/>
                      </m:rPr>
                      <m:t>+</m:t>
                    </m:r>
                    <m:sSub>
                      <m:e>
                        <m:r>
                          <m:t>e</m:t>
                        </m:r>
                      </m:e>
                      <m:sub>
                        <m:r>
                          <m:t>i</m:t>
                        </m:r>
                      </m:sub>
                    </m:sSub>
                  </m:oMath>
                </a14:m>
              </a:p>
              <a:p>
                <a:pPr lvl="1"/>
                <a:r>
                  <a:rPr/>
                  <a:t>Predicts the outcome </a:t>
                </a:r>
                <a14:m>
                  <m:oMath xmlns:m="http://schemas.openxmlformats.org/officeDocument/2006/math">
                    <m:r>
                      <m:t>y</m:t>
                    </m:r>
                  </m:oMath>
                </a14:m>
                <a:r>
                  <a:rPr/>
                  <a:t> based on a predictor </a:t>
                </a:r>
                <a14:m>
                  <m:oMath xmlns:m="http://schemas.openxmlformats.org/officeDocument/2006/math">
                    <m:sSub>
                      <m:e>
                        <m:r>
                          <m:t>x</m:t>
                        </m:r>
                      </m:e>
                      <m:sub>
                        <m:r>
                          <m:t>1</m:t>
                        </m:r>
                      </m:sub>
                    </m:sSub>
                  </m:oMath>
                </a14:m>
                <a:r>
                  <a:rPr/>
                  <a:t> and </a:t>
                </a:r>
                <a14:m>
                  <m:oMath xmlns:m="http://schemas.openxmlformats.org/officeDocument/2006/math">
                    <m:sSub>
                      <m:e>
                        <m:r>
                          <m:t>x</m:t>
                        </m:r>
                      </m:e>
                      <m:sub>
                        <m:r>
                          <m:t>2</m:t>
                        </m:r>
                      </m:sub>
                    </m:sSub>
                  </m:oMath>
                </a14:m>
                <a:r>
                  <a:rPr/>
                  <a:t> and </a:t>
                </a:r>
                <a14:m>
                  <m:oMath xmlns:m="http://schemas.openxmlformats.org/officeDocument/2006/math">
                    <m:sSub>
                      <m:e>
                        <m:r>
                          <m:t>x</m:t>
                        </m:r>
                      </m:e>
                      <m:sub>
                        <m:r>
                          <m:t>3</m:t>
                        </m:r>
                      </m:sub>
                    </m:sSub>
                  </m:oMath>
                </a14:m>
              </a:p>
              <a:p>
                <a:pPr lvl="0" indent="0" marL="0">
                  <a:buNone/>
                </a:pPr>
                <a:r>
                  <a:rPr/>
                  <a:t>. . .</a:t>
                </a:r>
              </a:p>
              <a:p>
                <a:pPr lvl="0"/>
                <a14:m>
                  <m:oMath xmlns:m="http://schemas.openxmlformats.org/officeDocument/2006/math">
                    <m:r>
                      <m:t>n</m:t>
                    </m:r>
                  </m:oMath>
                </a14:m>
                <a:r>
                  <a:rPr/>
                  <a:t>-predictor model: </a:t>
                </a:r>
                <a14:m>
                  <m:oMath xmlns:m="http://schemas.openxmlformats.org/officeDocument/2006/math">
                    <m:sSub>
                      <m:e>
                        <m:r>
                          <m:t>y</m:t>
                        </m:r>
                      </m:e>
                      <m:sub>
                        <m:r>
                          <m:t>i</m:t>
                        </m:r>
                      </m:sub>
                    </m:sSub>
                    <m:r>
                      <m:rPr>
                        <m:sty m:val="p"/>
                      </m:rPr>
                      <m:t>=</m:t>
                    </m:r>
                    <m:sSub>
                      <m:e>
                        <m:r>
                          <m:t>b</m:t>
                        </m:r>
                      </m:e>
                      <m:sub>
                        <m:r>
                          <m:t>0</m:t>
                        </m:r>
                      </m:sub>
                    </m:sSub>
                    <m:r>
                      <m:rPr>
                        <m:sty m:val="p"/>
                      </m:rPr>
                      <m:t>+</m:t>
                    </m:r>
                    <m:sSub>
                      <m:e>
                        <m:r>
                          <m:t>b</m:t>
                        </m:r>
                      </m:e>
                      <m:sub>
                        <m:r>
                          <m:t>1</m:t>
                        </m:r>
                      </m:sub>
                    </m:sSub>
                    <m:r>
                      <m:rPr>
                        <m:sty m:val="p"/>
                      </m:rPr>
                      <m:t>×</m:t>
                    </m:r>
                    <m:sSub>
                      <m:e>
                        <m:r>
                          <m:t>x</m:t>
                        </m:r>
                      </m:e>
                      <m:sub>
                        <m:r>
                          <m:t>1</m:t>
                        </m:r>
                        <m:r>
                          <m:t>i</m:t>
                        </m:r>
                      </m:sub>
                    </m:sSub>
                    <m:r>
                      <m:rPr>
                        <m:sty m:val="p"/>
                      </m:rPr>
                      <m:t>+</m:t>
                    </m:r>
                    <m:r>
                      <m:rPr>
                        <m:sty m:val="p"/>
                      </m:rPr>
                      <m:t>.</m:t>
                    </m:r>
                    <m:r>
                      <m:rPr>
                        <m:sty m:val="p"/>
                      </m:rPr>
                      <m:t>.</m:t>
                    </m:r>
                    <m:r>
                      <m:rPr>
                        <m:sty m:val="p"/>
                      </m:rPr>
                      <m:t>.</m:t>
                    </m:r>
                    <m:r>
                      <m:rPr>
                        <m:sty m:val="p"/>
                      </m:rPr>
                      <m:t>+</m:t>
                    </m:r>
                    <m:sSub>
                      <m:e>
                        <m:r>
                          <m:t>b</m:t>
                        </m:r>
                      </m:e>
                      <m:sub>
                        <m:r>
                          <m:t>n</m:t>
                        </m:r>
                      </m:sub>
                    </m:sSub>
                    <m:r>
                      <m:rPr>
                        <m:sty m:val="p"/>
                      </m:rPr>
                      <m:t>×</m:t>
                    </m:r>
                    <m:sSub>
                      <m:e>
                        <m:r>
                          <m:t>x</m:t>
                        </m:r>
                      </m:e>
                      <m:sub>
                        <m:r>
                          <m:t>n</m:t>
                        </m:r>
                        <m:r>
                          <m:t>i</m:t>
                        </m:r>
                      </m:sub>
                    </m:sSub>
                    <m:r>
                      <m:rPr>
                        <m:sty m:val="p"/>
                      </m:rPr>
                      <m:t>+</m:t>
                    </m:r>
                    <m:sSub>
                      <m:e>
                        <m:r>
                          <m:t>e</m:t>
                        </m:r>
                      </m:e>
                      <m:sub>
                        <m:r>
                          <m:t>i</m:t>
                        </m:r>
                      </m:sub>
                    </m:sSub>
                  </m:oMath>
                </a14:m>
              </a:p>
              <a:p>
                <a:pPr lvl="1"/>
                <a:r>
                  <a:rPr/>
                  <a:t>Predicts the outcome </a:t>
                </a:r>
                <a14:m>
                  <m:oMath xmlns:m="http://schemas.openxmlformats.org/officeDocument/2006/math">
                    <m:r>
                      <m:t>y</m:t>
                    </m:r>
                  </m:oMath>
                </a14:m>
                <a:r>
                  <a:rPr/>
                  <a:t> based on as many predictors as you like!</a:t>
                </a: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 Comparing Linear Models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 3: Return of the yi</dc:title>
  <dc:creator>Jenny Terry</dc:creator>
  <cp:keywords/>
  <dcterms:created xsi:type="dcterms:W3CDTF">2024-04-23T12:05:11Z</dcterms:created>
  <dcterms:modified xsi:type="dcterms:W3CDTF">2024-04-23T12:05:11Z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Week 10</vt:lpwstr>
  </property>
  <property fmtid="{D5CDD505-2E9C-101B-9397-08002B2CF9AE}" pid="12" name="toc-title">
    <vt:lpwstr>Table of contents</vt:lpwstr>
  </property>
</Properties>
</file>