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3" autoAdjust="0"/>
    <p:restoredTop sz="94694" autoAdjust="0"/>
  </p:normalViewPr>
  <p:slideViewPr>
    <p:cSldViewPr snapToGrid="0" snapToObjects="1">
      <p:cViewPr varScale="1">
        <p:scale>
          <a:sx n="132" d="100"/>
          <a:sy n="132" d="100"/>
        </p:scale>
        <p:origin x="126" y="22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241EB5C9-1307-BA42-ABA2-0BC069CD8E7F}" type="datetimeFigureOut">
              <a:rPr lang="en-US" smtClean="0"/>
              <a:t>3/25/2025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342900" indent="-342900" algn="l" defTabSz="342900" rtl="0" eaLnBrk="1" latinLnBrk="0" hangingPunct="1">
        <a:spcBef>
          <a:spcPct val="20000"/>
        </a:spcBef>
        <a:buFont typeface="Arial"/>
        <a:buChar char="•"/>
        <a:defRPr sz="2400" kern="1200">
          <a:solidFill>
            <a:schemeClr val="tx1"/>
          </a:solidFill>
          <a:latin typeface="+mn-lt"/>
          <a:ea typeface="+mn-ea"/>
          <a:cs typeface="+mn-cs"/>
        </a:defRPr>
      </a:lvl1pPr>
      <a:lvl2pPr marL="685800" indent="-342900" algn="l" defTabSz="342900" rtl="0" eaLnBrk="1" latinLnBrk="0" hangingPunct="1">
        <a:spcBef>
          <a:spcPct val="20000"/>
        </a:spcBef>
        <a:buFont typeface="Arial"/>
        <a:buChar char="–"/>
        <a:defRPr sz="2100" kern="1200">
          <a:solidFill>
            <a:schemeClr val="tx1"/>
          </a:solidFill>
          <a:latin typeface="+mn-lt"/>
          <a:ea typeface="+mn-ea"/>
          <a:cs typeface="+mn-cs"/>
        </a:defRPr>
      </a:lvl2pPr>
      <a:lvl3pPr marL="1028700" indent="-34290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371600" indent="-34290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714500" indent="-342900" algn="l" defTabSz="342900" rtl="0" eaLnBrk="1" latinLnBrk="0" hangingPunct="1">
        <a:spcBef>
          <a:spcPct val="20000"/>
        </a:spcBef>
        <a:buFont typeface="Arial"/>
        <a:buChar char="»"/>
        <a:defRPr sz="1500" kern="1200">
          <a:solidFill>
            <a:schemeClr val="tx1"/>
          </a:solidFill>
          <a:latin typeface="+mn-lt"/>
          <a:ea typeface="+mn-ea"/>
          <a:cs typeface="+mn-cs"/>
        </a:defRPr>
      </a:lvl5pPr>
      <a:lvl6pPr marL="2057400" indent="-34290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400300" indent="-34290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743200" indent="-342900" algn="l" defTabSz="342900" rtl="0" eaLnBrk="1" latinLnBrk="0" hangingPunct="1">
        <a:spcBef>
          <a:spcPct val="20000"/>
        </a:spcBef>
        <a:buFont typeface="Arial"/>
        <a:buChar char="•"/>
        <a:defRPr sz="1500" kern="1200">
          <a:solidFill>
            <a:schemeClr val="tx1"/>
          </a:solidFill>
          <a:latin typeface="+mn-lt"/>
          <a:ea typeface="+mn-ea"/>
          <a:cs typeface="+mn-cs"/>
        </a:defRPr>
      </a:lvl8pPr>
      <a:lvl9pPr marL="3086100" indent="-34290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calculatorsoup.com/calculators/math/scientific-notation-converter.php"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hyperlink" Target="https://bit.ly/and25_lecture09"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khanacademy.org/math/algebra/x2f8bb11595b61c86:linear-equations-graphs" TargetMode="External"/><Relationship Id="rId2" Type="http://schemas.openxmlformats.org/officeDocument/2006/relationships/hyperlink" Target="https://statisticsbyjim.com/regression/linear-regression-equation/" TargetMode="External"/><Relationship Id="rId1" Type="http://schemas.openxmlformats.org/officeDocument/2006/relationships/slideLayout" Target="../slideLayouts/slideLayout2.xml"/><Relationship Id="rId6" Type="http://schemas.openxmlformats.org/officeDocument/2006/relationships/hyperlink" Target="https://youtube.com/playlist?list=PLQGe6zcSJT0V4xC1NDyQePkyxUj8LWLnD&amp;si=BQMJwNC9JDeINAwk" TargetMode="External"/><Relationship Id="rId5" Type="http://schemas.openxmlformats.org/officeDocument/2006/relationships/hyperlink" Target="https://youtu.be/7cSArk7tU4w?si=XBl2CORBn2CMmvZd" TargetMode="External"/><Relationship Id="rId4" Type="http://schemas.openxmlformats.org/officeDocument/2006/relationships/hyperlink" Target="https://learningstatisticswithr.com/lsr-0.6.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marL="0" lvl="0" indent="0">
              <a:buNone/>
            </a:pPr>
            <a:r>
              <a:t>Linear Model 2: The </a:t>
            </a:r>
            <a:r>
              <a:rPr i="1"/>
              <a:t>F</a:t>
            </a:r>
            <a:r>
              <a:t> Awakens</a:t>
            </a:r>
          </a:p>
        </p:txBody>
      </p:sp>
      <p:sp>
        <p:nvSpPr>
          <p:cNvPr id="3" name="Subtitle 2"/>
          <p:cNvSpPr>
            <a:spLocks noGrp="1"/>
          </p:cNvSpPr>
          <p:nvPr>
            <p:ph type="subTitle" idx="1"/>
          </p:nvPr>
        </p:nvSpPr>
        <p:spPr>
          <a:xfrm>
            <a:off x="1371600" y="2914650"/>
            <a:ext cx="6400800" cy="1314450"/>
          </a:xfrm>
        </p:spPr>
        <p:txBody>
          <a:bodyPr/>
          <a:lstStyle/>
          <a:p>
            <a:pPr marL="0" lvl="0" indent="0">
              <a:buNone/>
            </a:pPr>
            <a:r>
              <a:t>Week 09</a:t>
            </a:r>
            <a:br/>
            <a:br/>
            <a:r>
              <a:t>Dr Jenny Terry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31489-C703-22E2-B30A-CE7EBD686263}"/>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1BDD9D4B-602D-2817-C0A3-031F4215ECE5}"/>
              </a:ext>
            </a:extLst>
          </p:cNvPr>
          <p:cNvSpPr>
            <a:spLocks noGrp="1"/>
          </p:cNvSpPr>
          <p:nvPr>
            <p:ph type="subTitle" idx="1"/>
          </p:nvPr>
        </p:nvSpPr>
        <p:spPr/>
        <p:txBody>
          <a:bodyPr/>
          <a:lstStyle/>
          <a:p>
            <a:endParaRPr 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13B7B-56A6-0618-B264-5B171129CEE5}"/>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F23D2036-0AF6-2C9D-9A9F-2AE5DF22D11F}"/>
              </a:ext>
            </a:extLst>
          </p:cNvPr>
          <p:cNvSpPr>
            <a:spLocks noGrp="1"/>
          </p:cNvSpPr>
          <p:nvPr>
            <p:ph type="subTitle" idx="1"/>
          </p:nvPr>
        </p:nvSpPr>
        <p:spPr/>
        <p:txBody>
          <a:bodyPr/>
          <a:lstStyle/>
          <a:p>
            <a:endParaRPr 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Attendance Pin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Evaluating our Model: Is it any Good?</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Statistical Models</a:t>
            </a:r>
          </a:p>
        </p:txBody>
      </p:sp>
      <p:sp>
        <p:nvSpPr>
          <p:cNvPr id="3" name="Content Placeholder 2"/>
          <p:cNvSpPr>
            <a:spLocks noGrp="1"/>
          </p:cNvSpPr>
          <p:nvPr>
            <p:ph idx="1"/>
          </p:nvPr>
        </p:nvSpPr>
        <p:spPr/>
        <p:txBody>
          <a:bodyPr/>
          <a:lstStyle/>
          <a:p>
            <a:pPr lvl="0"/>
            <a:r>
              <a:t>When we used the linear model last week, we were </a:t>
            </a:r>
            <a:r>
              <a:rPr b="1"/>
              <a:t>making predictions</a:t>
            </a:r>
            <a:r>
              <a:t> </a:t>
            </a:r>
            <a:r>
              <a:rPr b="1"/>
              <a:t>about hypothetical individuals from a population</a:t>
            </a:r>
            <a:r>
              <a:t> by extrapolating from a model based on a sample of data from that population</a:t>
            </a:r>
          </a:p>
          <a:p>
            <a:pPr lvl="0"/>
            <a:r>
              <a:t>In psychology, we don’t usually use it to make predictions as such, but we tend to focus on what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(the slope) tells us about the </a:t>
            </a:r>
            <a:r>
              <a:rPr b="1"/>
              <a:t>strength and</a:t>
            </a:r>
            <a:r>
              <a:t> </a:t>
            </a:r>
            <a:r>
              <a:rPr b="1"/>
              <a:t>direction of the relationship</a:t>
            </a:r>
            <a:r>
              <a:t> between our predictor and outcome</a:t>
            </a:r>
          </a:p>
          <a:p>
            <a:pPr lvl="0"/>
            <a:r>
              <a:t>But, how do we know if what our model is telling us about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is meaningful?</a:t>
            </a:r>
          </a:p>
          <a:p>
            <a:pPr lvl="1"/>
            <a:r>
              <a:t>First, is the model itself any good?</a:t>
            </a:r>
          </a:p>
          <a:p>
            <a:pPr lvl="2"/>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and the </a:t>
            </a:r>
            <a14:m xmlns:a14="http://schemas.microsoft.com/office/drawing/2010/main">
              <m:oMath xmlns:m="http://schemas.openxmlformats.org/officeDocument/2006/math">
                <m:r>
                  <a:rPr>
                    <a:latin typeface="Cambria Math" panose="02040503050406030204" pitchFamily="18" charset="0"/>
                  </a:rPr>
                  <m:t>𝐹</m:t>
                </m:r>
              </m:oMath>
            </a14:m>
            <a:r>
              <a:t>-statistic</a:t>
            </a:r>
          </a:p>
          <a:p>
            <a:pPr lvl="1"/>
            <a:r>
              <a:t>Next, is the value of the slope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important?</a:t>
            </a:r>
          </a:p>
          <a:p>
            <a:pPr lvl="2"/>
            <a:r>
              <a:rPr i="1"/>
              <a:t>p</a:t>
            </a:r>
            <a:r>
              <a:t>-values and confidence intervals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Simplest Model</a:t>
            </a:r>
          </a:p>
        </p:txBody>
      </p:sp>
      <p:sp>
        <p:nvSpPr>
          <p:cNvPr id="3" name="Content Placeholder 2"/>
          <p:cNvSpPr>
            <a:spLocks noGrp="1"/>
          </p:cNvSpPr>
          <p:nvPr>
            <p:ph idx="1"/>
          </p:nvPr>
        </p:nvSpPr>
        <p:spPr/>
        <p:txBody>
          <a:bodyPr/>
          <a:lstStyle/>
          <a:p>
            <a:pPr lvl="0"/>
            <a:r>
              <a:t>A good linear model should fit the data better than the </a:t>
            </a:r>
            <a:r>
              <a:rPr b="1"/>
              <a:t>simplest possible model</a:t>
            </a:r>
          </a:p>
          <a:p>
            <a:pPr lvl="0"/>
            <a:r>
              <a:t>The simplest model is the </a:t>
            </a:r>
            <a:r>
              <a:rPr b="1"/>
              <a:t>null (aka, intercept-only) model</a:t>
            </a:r>
            <a:r>
              <a:t> - where there is </a:t>
            </a:r>
            <a:r>
              <a:rPr b="1"/>
              <a:t>no relationship</a:t>
            </a:r>
            <a:r>
              <a:t> </a:t>
            </a:r>
            <a:r>
              <a:rPr b="1"/>
              <a:t>between the predictor(s) and outcome</a:t>
            </a:r>
          </a:p>
          <a:p>
            <a:pPr lvl="0"/>
            <a:r>
              <a:t>Here’s our linear model again: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endParaRPr/>
          </a:p>
          <a:p>
            <a:pPr lvl="0"/>
            <a:r>
              <a:t>If there is no relationship between the predictor and outcome then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=0</m:t>
                </m:r>
              </m:oMath>
            </a14:m>
            <a:endParaRPr/>
          </a:p>
          <a:p>
            <a:pPr lvl="0"/>
            <a:r>
              <a:t>If we replace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with </a:t>
            </a:r>
            <a14:m xmlns:a14="http://schemas.microsoft.com/office/drawing/2010/main">
              <m:oMath xmlns:m="http://schemas.openxmlformats.org/officeDocument/2006/math">
                <m:r>
                  <a:rPr>
                    <a:latin typeface="Cambria Math" panose="02040503050406030204" pitchFamily="18" charset="0"/>
                  </a:rPr>
                  <m:t>0</m:t>
                </m:r>
              </m:oMath>
            </a14:m>
            <a:r>
              <a:t> then we get: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+0×</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endParaRPr/>
          </a:p>
          <a:p>
            <a:pPr lvl="0"/>
            <a:r>
              <a:t>But </a:t>
            </a:r>
            <a14:m xmlns:a14="http://schemas.microsoft.com/office/drawing/2010/main">
              <m:oMath xmlns:m="http://schemas.openxmlformats.org/officeDocument/2006/math">
                <m:r>
                  <a:rPr>
                    <a:latin typeface="Cambria Math" panose="02040503050406030204" pitchFamily="18" charset="0"/>
                  </a:rPr>
                  <m:t>0×</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=0</m:t>
                </m:r>
              </m:oMath>
            </a14:m>
            <a:r>
              <a:t> so we can then drop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oMath>
            </a14:m>
            <a:r>
              <a:t> from the equation to get: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endParaRPr/>
          </a:p>
          <a:p>
            <a:pPr lvl="0"/>
            <a:r>
              <a:t>When there are no predictors,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is the model (which is just the mean of </a:t>
            </a:r>
            <a14:m xmlns:a14="http://schemas.microsoft.com/office/drawing/2010/main">
              <m:oMath xmlns:m="http://schemas.openxmlformats.org/officeDocument/2006/math">
                <m:r>
                  <a:rPr>
                    <a:latin typeface="Cambria Math" panose="02040503050406030204" pitchFamily="18" charset="0"/>
                  </a:rPr>
                  <m:t>𝑦</m:t>
                </m:r>
              </m:oMath>
            </a14:m>
            <a:r>
              <a:t>)</a:t>
            </a:r>
          </a:p>
          <a:p>
            <a:pPr lvl="0"/>
            <a:r>
              <a:t>So, a linear model with no predictors </a:t>
            </a:r>
            <a:r>
              <a:rPr b="1"/>
              <a:t>predicts the</a:t>
            </a:r>
            <a:r>
              <a:t> </a:t>
            </a:r>
            <a:r>
              <a:rPr b="1"/>
              <a:t>outcome by the mean of the outcome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Mean Model Residuals</a:t>
            </a:r>
          </a:p>
        </p:txBody>
      </p:sp>
      <p:sp>
        <p:nvSpPr>
          <p:cNvPr id="4" name="Text Placeholder 3"/>
          <p:cNvSpPr>
            <a:spLocks noGrp="1"/>
          </p:cNvSpPr>
          <p:nvPr>
            <p:ph type="body" sz="half" idx="2"/>
          </p:nvPr>
        </p:nvSpPr>
        <p:spPr/>
        <p:txBody>
          <a:bodyPr/>
          <a:lstStyle/>
          <a:p>
            <a:pPr lvl="0"/>
            <a:r>
              <a:t>The lines from each point to the mean represent the </a:t>
            </a:r>
            <a:r>
              <a:rPr b="1"/>
              <a:t>distance between the sleep score of each participant and the mean sleep score for the sample</a:t>
            </a:r>
            <a:r>
              <a:t> (aka the </a:t>
            </a:r>
            <a:r>
              <a:rPr b="1"/>
              <a:t>residual error</a:t>
            </a:r>
            <a:r>
              <a:t>)</a:t>
            </a:r>
          </a:p>
          <a:p>
            <a:pPr lvl="0"/>
            <a:r>
              <a:t>We can use these residuals to calculate the overall amount of error and, therefore, </a:t>
            </a:r>
            <a:r>
              <a:rPr b="1"/>
              <a:t>variance</a:t>
            </a:r>
            <a:r>
              <a:t> in our </a:t>
            </a:r>
            <a:r>
              <a:rPr i="1"/>
              <a:t>mean</a:t>
            </a:r>
            <a:r>
              <a:t> model</a:t>
            </a:r>
          </a:p>
        </p:txBody>
      </p:sp>
      <p:pic>
        <p:nvPicPr>
          <p:cNvPr id="3" name="Picture 1" descr="lecture_09_2025_files/figure-pptx/unnamed-chunk-3-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Linear Model Residuals</a:t>
            </a:r>
          </a:p>
        </p:txBody>
      </p:sp>
      <p:sp>
        <p:nvSpPr>
          <p:cNvPr id="4" name="Text Placeholder 3"/>
          <p:cNvSpPr>
            <a:spLocks noGrp="1"/>
          </p:cNvSpPr>
          <p:nvPr>
            <p:ph type="body" sz="half" idx="2"/>
          </p:nvPr>
        </p:nvSpPr>
        <p:spPr/>
        <p:txBody>
          <a:bodyPr/>
          <a:lstStyle/>
          <a:p>
            <a:pPr lvl="0"/>
            <a:r>
              <a:t>The lines from each point to the mean represent the </a:t>
            </a:r>
            <a:r>
              <a:rPr b="1"/>
              <a:t>distance between the sleep score of each participant and the model’s predicted sleep score for the sample</a:t>
            </a:r>
            <a:r>
              <a:t> (aka the </a:t>
            </a:r>
            <a:r>
              <a:rPr b="1"/>
              <a:t>residual error</a:t>
            </a:r>
            <a:r>
              <a:t>)</a:t>
            </a:r>
          </a:p>
          <a:p>
            <a:pPr lvl="0"/>
            <a:r>
              <a:t>So, we can also calculate the overall amount of error and, therefore, </a:t>
            </a:r>
            <a:r>
              <a:rPr b="1"/>
              <a:t>variance</a:t>
            </a:r>
            <a:r>
              <a:t> in our </a:t>
            </a:r>
            <a:r>
              <a:rPr i="1"/>
              <a:t>linear</a:t>
            </a:r>
            <a:r>
              <a:t> model</a:t>
            </a:r>
          </a:p>
        </p:txBody>
      </p:sp>
      <p:pic>
        <p:nvPicPr>
          <p:cNvPr id="3" name="Picture 1" descr="lecture_09_2025_files/figure-pptx/unnamed-chunk-4-1.png"/>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FEBA5-B9F0-F9CF-6192-A5AA77A6042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DA3C92DA-A3F9-E502-ECDB-A6178D3D4269}"/>
              </a:ext>
            </a:extLst>
          </p:cNvPr>
          <p:cNvSpPr>
            <a:spLocks noGrp="1"/>
          </p:cNvSpPr>
          <p:nvPr>
            <p:ph type="subTitle" idx="1"/>
          </p:nvPr>
        </p:nvSpPr>
        <p:spPr/>
        <p:txBody>
          <a:bodyPr/>
          <a:lstStyle/>
          <a:p>
            <a:endParaRPr 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CB483-8824-3A7B-6EB5-D0E90F60B424}"/>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ABDD2EA-73DA-E4F9-AB0A-97680E4C9EC8}"/>
              </a:ext>
            </a:extLst>
          </p:cNvPr>
          <p:cNvSpPr>
            <a:spLocks noGrp="1"/>
          </p:cNvSpPr>
          <p:nvPr>
            <p:ph type="subTitle" idx="1"/>
          </p:nvPr>
        </p:nvSpPr>
        <p:spPr/>
        <p:txBody>
          <a:bodyPr/>
          <a:lstStyle/>
          <a:p>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Looking Ahead (and Behind)</a:t>
            </a:r>
          </a:p>
        </p:txBody>
      </p:sp>
      <p:sp>
        <p:nvSpPr>
          <p:cNvPr id="3" name="Content Placeholder 2"/>
          <p:cNvSpPr>
            <a:spLocks noGrp="1"/>
          </p:cNvSpPr>
          <p:nvPr>
            <p:ph idx="1"/>
          </p:nvPr>
        </p:nvSpPr>
        <p:spPr/>
        <p:txBody>
          <a:bodyPr/>
          <a:lstStyle/>
          <a:p>
            <a:pPr lvl="0"/>
            <a:r>
              <a:t>The story so far…</a:t>
            </a:r>
          </a:p>
          <a:p>
            <a:pPr lvl="1"/>
            <a:r>
              <a:t>Fundamentals of NHST &amp; Statistical Tests</a:t>
            </a:r>
          </a:p>
          <a:p>
            <a:pPr lvl="1"/>
            <a:r>
              <a:t>The Linear Model - Using the Equation of a Line to Make Predictions</a:t>
            </a:r>
          </a:p>
          <a:p>
            <a:pPr marL="0" lvl="0" indent="0">
              <a:buNone/>
            </a:pPr>
            <a:r>
              <a:t>. . .</a:t>
            </a:r>
          </a:p>
          <a:p>
            <a:pPr lvl="0"/>
            <a:r>
              <a:t>This week:</a:t>
            </a:r>
          </a:p>
          <a:p>
            <a:pPr lvl="1"/>
            <a:r>
              <a:t>The Linear Model - Evaluating the Model</a:t>
            </a:r>
          </a:p>
          <a:p>
            <a:pPr marL="0" lvl="0" indent="0">
              <a:buNone/>
            </a:pPr>
            <a:r>
              <a:t>. . .</a:t>
            </a:r>
          </a:p>
          <a:p>
            <a:pPr lvl="0"/>
            <a:r>
              <a:t>Coming up:</a:t>
            </a:r>
          </a:p>
          <a:p>
            <a:pPr lvl="1"/>
            <a:r>
              <a:t>The Linear Model - Models with Multiple Predictors</a:t>
            </a:r>
          </a:p>
          <a:p>
            <a:pPr lvl="1"/>
            <a:r>
              <a:t>Questionable Research Practices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NHST Recap</a:t>
            </a:r>
          </a:p>
        </p:txBody>
      </p:sp>
      <p:sp>
        <p:nvSpPr>
          <p:cNvPr id="3" name="Content Placeholder 2"/>
          <p:cNvSpPr>
            <a:spLocks noGrp="1"/>
          </p:cNvSpPr>
          <p:nvPr>
            <p:ph idx="1"/>
          </p:nvPr>
        </p:nvSpPr>
        <p:spPr/>
        <p:txBody>
          <a:bodyPr/>
          <a:lstStyle/>
          <a:p>
            <a:pPr marL="0" lvl="0" indent="0">
              <a:buNone/>
            </a:pPr>
            <a:r>
              <a:t>To get a </a:t>
            </a:r>
            <a:r>
              <a:rPr b="1" i="1"/>
              <a:t>p</a:t>
            </a:r>
            <a:r>
              <a:rPr b="1"/>
              <a:t>-value</a:t>
            </a:r>
            <a:r>
              <a:t>…</a:t>
            </a:r>
          </a:p>
          <a:p>
            <a:pPr lvl="0"/>
            <a:r>
              <a:t>We first obtain </a:t>
            </a:r>
            <a:r>
              <a:rPr b="1"/>
              <a:t>data</a:t>
            </a:r>
            <a:r>
              <a:t>, from which we calculate…</a:t>
            </a:r>
          </a:p>
          <a:p>
            <a:pPr marL="0" lvl="0" indent="0">
              <a:buNone/>
            </a:pPr>
            <a:r>
              <a:t>. . .</a:t>
            </a:r>
          </a:p>
          <a:p>
            <a:pPr lvl="0"/>
            <a:r>
              <a:t>A </a:t>
            </a:r>
            <a:r>
              <a:rPr b="1"/>
              <a:t>test statistic</a:t>
            </a:r>
            <a:r>
              <a:t> that represents the relationship of interest, which we compare to…</a:t>
            </a:r>
          </a:p>
          <a:p>
            <a:pPr marL="0" lvl="0" indent="0">
              <a:buNone/>
            </a:pPr>
            <a:r>
              <a:t>. . .</a:t>
            </a:r>
          </a:p>
          <a:p>
            <a:pPr lvl="0"/>
            <a:r>
              <a:t>The </a:t>
            </a:r>
            <a:r>
              <a:rPr b="1"/>
              <a:t>distribution</a:t>
            </a:r>
            <a:r>
              <a:t> of that test statistic under the null hypothesis (where there is no relationship) to get…</a:t>
            </a:r>
          </a:p>
          <a:p>
            <a:pPr marL="0" lvl="0" indent="0">
              <a:buNone/>
            </a:pPr>
            <a:r>
              <a:t>. . .</a:t>
            </a:r>
          </a:p>
          <a:p>
            <a:pPr lvl="0"/>
            <a:r>
              <a:t>The </a:t>
            </a:r>
            <a:r>
              <a:rPr b="1"/>
              <a:t>probability</a:t>
            </a:r>
            <a:r>
              <a:t> (</a:t>
            </a:r>
            <a:r>
              <a:rPr i="1"/>
              <a:t>p</a:t>
            </a:r>
            <a:r>
              <a:t>) of getting a test statistic </a:t>
            </a:r>
            <a:r>
              <a:rPr b="1"/>
              <a:t>at least as large as the one we have if the null hypothesis is true</a:t>
            </a:r>
            <a:r>
              <a:t> so that we can…</a:t>
            </a:r>
          </a:p>
          <a:p>
            <a:pPr marL="0" lvl="0" indent="0">
              <a:buNone/>
            </a:pPr>
            <a:r>
              <a:t>. . .</a:t>
            </a:r>
          </a:p>
          <a:p>
            <a:pPr lvl="0"/>
            <a:r>
              <a:rPr b="1"/>
              <a:t>Evaluate</a:t>
            </a:r>
            <a:r>
              <a:t> our competing hypotheses using a previously decided alpha (</a:t>
            </a:r>
            <a14:m xmlns:a14="http://schemas.microsoft.com/office/drawing/2010/main">
              <m:oMath xmlns:m="http://schemas.openxmlformats.org/officeDocument/2006/math">
                <m:r>
                  <a:rPr>
                    <a:latin typeface="Cambria Math" panose="02040503050406030204" pitchFamily="18" charset="0"/>
                  </a:rPr>
                  <m:t>𝛼</m:t>
                </m:r>
              </m:oMath>
            </a14:m>
            <a:r>
              <a:t>) level (usually 0.05)</a:t>
            </a:r>
          </a:p>
          <a:p>
            <a:pPr marL="0" lvl="0" indent="0">
              <a:buNone/>
            </a:pPr>
            <a:r>
              <a:t>. . .</a:t>
            </a:r>
          </a:p>
          <a:p>
            <a:pPr lvl="0"/>
            <a:r>
              <a:t>If our p-value is lower than </a:t>
            </a:r>
            <a14:m xmlns:a14="http://schemas.microsoft.com/office/drawing/2010/main">
              <m:oMath xmlns:m="http://schemas.openxmlformats.org/officeDocument/2006/math">
                <m:r>
                  <a:rPr>
                    <a:latin typeface="Cambria Math" panose="02040503050406030204" pitchFamily="18" charset="0"/>
                  </a:rPr>
                  <m:t>𝛼</m:t>
                </m:r>
              </m:oMath>
            </a14:m>
            <a:r>
              <a:t>, we say that is </a:t>
            </a:r>
            <a:r>
              <a:rPr b="1"/>
              <a:t>statistically significant</a:t>
            </a:r>
            <a:r>
              <a:t> and </a:t>
            </a:r>
            <a:r>
              <a:rPr b="1"/>
              <a:t>fail to reject the null hypothesis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11BF6-6FA3-67BE-F384-B18B6814BA2F}"/>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9520C514-64D5-D8A2-7400-DC585ED179CD}"/>
              </a:ext>
            </a:extLst>
          </p:cNvPr>
          <p:cNvSpPr>
            <a:spLocks noGrp="1"/>
          </p:cNvSpPr>
          <p:nvPr>
            <p:ph type="subTitle" idx="1"/>
          </p:nvPr>
        </p:nvSpPr>
        <p:spPr/>
        <p:txBody>
          <a:bodyPr/>
          <a:lstStyle/>
          <a:p>
            <a:endParaRPr lang="en-GB"/>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Predicting Better Sleep from Positive Psychology</a:t>
            </a:r>
          </a:p>
        </p:txBody>
      </p:sp>
      <p:sp>
        <p:nvSpPr>
          <p:cNvPr id="3" name="Content Placeholder 2"/>
          <p:cNvSpPr>
            <a:spLocks noGrp="1"/>
          </p:cNvSpPr>
          <p:nvPr>
            <p:ph idx="1"/>
          </p:nvPr>
        </p:nvSpPr>
        <p:spPr/>
        <p:txBody>
          <a:bodyPr/>
          <a:lstStyle/>
          <a:p>
            <a:pPr marL="0" lvl="0" indent="0">
              <a:spcBef>
                <a:spcPts val="3000"/>
              </a:spcBef>
              <a:buNone/>
            </a:pPr>
            <a:r>
              <a:rPr b="1"/>
              <a:t>Research Question</a:t>
            </a:r>
          </a:p>
          <a:p>
            <a:pPr lvl="0"/>
            <a:r>
              <a:t>Are positive psychology attributes (e.g., gratitude, optimism, mindfulness) associated with better sleep?</a:t>
            </a:r>
          </a:p>
          <a:p>
            <a:pPr marL="0" lvl="0" indent="0">
              <a:spcBef>
                <a:spcPts val="3000"/>
              </a:spcBef>
              <a:buNone/>
            </a:pPr>
            <a:r>
              <a:rPr b="1"/>
              <a:t>Operationalisation</a:t>
            </a:r>
          </a:p>
          <a:p>
            <a:pPr lvl="0"/>
            <a:r>
              <a:t>Predictor: Positive psychology attributes</a:t>
            </a:r>
          </a:p>
          <a:p>
            <a:pPr lvl="0"/>
            <a:r>
              <a:t>Outcome: Sleep quality &amp; quantity</a:t>
            </a:r>
          </a:p>
          <a:p>
            <a:pPr lvl="0"/>
            <a:r>
              <a:t>Model: </a:t>
            </a:r>
            <a14:m xmlns:a14="http://schemas.microsoft.com/office/drawing/2010/main">
              <m:oMath xmlns:m="http://schemas.openxmlformats.org/officeDocument/2006/math">
                <m:r>
                  <a:rPr>
                    <a:latin typeface="Cambria Math" panose="02040503050406030204" pitchFamily="18" charset="0"/>
                  </a:rPr>
                  <m:t>𝑆𝑙𝑒𝑒</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𝑃𝑜𝑠𝑖𝑡𝑖𝑣𝑒𝑃𝑠𝑦𝑐h𝑜𝑙𝑜𝑔</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Is it a Good Model?</a:t>
            </a:r>
          </a:p>
        </p:txBody>
      </p:sp>
      <p:sp>
        <p:nvSpPr>
          <p:cNvPr id="3" name="Content Placeholder 2"/>
          <p:cNvSpPr>
            <a:spLocks noGrp="1"/>
          </p:cNvSpPr>
          <p:nvPr>
            <p:ph idx="1"/>
          </p:nvPr>
        </p:nvSpPr>
        <p:spPr/>
        <p:txBody>
          <a:bodyPr/>
          <a:lstStyle/>
          <a:p>
            <a:pPr lvl="0" indent="0">
              <a:buNone/>
            </a:pPr>
            <a:r>
              <a:rPr>
                <a:latin typeface="Courier"/>
              </a:rPr>
              <a:t>
Call:
lm(formula = sleep ~ pos_psy, data = sleep_tib)
Residuals:
    Min      1Q  Median      3Q     Max 
-12.526  -1.706   0.408   1.978   5.389 
Coefficients:
            Estimate Std. Error t value Pr(&gt;|t|)    
(Intercept)   3.5202     1.1502   3.060  0.00239 ** 
pos_psy       2.2872     0.3149   7.262 2.74e-12 ***
---
Signif. codes:  0 '***' 0.001 '**' 0.01 '*' 0.05 '.' 0.1 ' ' 1
Residual standard error: 2.855 on 331 degrees of freedom
Multiple R-squared:  0.1374,    Adjusted R-squared:  0.1348 
F-statistic: 52.74 on 1 and 331 DF,  p-value: 2.744e-12</a:t>
            </a:r>
          </a:p>
          <a:p>
            <a:pPr lvl="0"/>
            <a:r>
              <a:t>How much of the variance in sleep is accounted for by positive psychology attributes? 🤔</a:t>
            </a:r>
          </a:p>
          <a:p>
            <a:pPr lvl="0"/>
            <a:r>
              <a:t>Is the </a:t>
            </a:r>
            <a14:m xmlns:a14="http://schemas.microsoft.com/office/drawing/2010/main">
              <m:oMath xmlns:m="http://schemas.openxmlformats.org/officeDocument/2006/math">
                <m:r>
                  <a:rPr>
                    <a:latin typeface="Cambria Math" panose="02040503050406030204" pitchFamily="18" charset="0"/>
                  </a:rPr>
                  <m:t>𝐹</m:t>
                </m:r>
              </m:oMath>
            </a14:m>
            <a:r>
              <a:t>-statistic statistically significant? 🤔</a:t>
            </a:r>
          </a:p>
          <a:p>
            <a:pPr lvl="0"/>
            <a:r>
              <a:t>What does this suggest about the fit of the model? 🤔</a:t>
            </a:r>
          </a:p>
          <a:p>
            <a:pPr marL="0" lvl="0" indent="0">
              <a:buNone/>
            </a:pPr>
            <a:r>
              <a:t>. . .</a:t>
            </a:r>
          </a:p>
          <a:p>
            <a:pPr marL="0" lvl="0" indent="0">
              <a:buNone/>
            </a:pPr>
            <a:endParaRPr/>
          </a:p>
          <a:p>
            <a:pPr marL="0" lvl="0" indent="0">
              <a:buNone/>
            </a:pPr>
            <a:r>
              <a:t>🤫</a:t>
            </a:r>
            <a:r>
              <a:rPr>
                <a:hlinkClick r:id="rId2"/>
              </a:rPr>
              <a:t>Scientific Notation Converter</a:t>
            </a:r>
            <a:r>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Interim Summary</a:t>
            </a:r>
          </a:p>
        </p:txBody>
      </p:sp>
      <p:sp>
        <p:nvSpPr>
          <p:cNvPr id="3" name="Content Placeholder 2"/>
          <p:cNvSpPr>
            <a:spLocks noGrp="1"/>
          </p:cNvSpPr>
          <p:nvPr>
            <p:ph idx="1"/>
          </p:nvPr>
        </p:nvSpPr>
        <p:spPr/>
        <p:txBody>
          <a:bodyPr/>
          <a:lstStyle/>
          <a:p>
            <a:pPr lvl="0"/>
            <a:r>
              <a:t>How do we know if what our model is telling us about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is important?</a:t>
            </a:r>
          </a:p>
          <a:p>
            <a:pPr lvl="1"/>
            <a:r>
              <a:t>First, is the model itself any good?</a:t>
            </a:r>
          </a:p>
          <a:p>
            <a:pPr lvl="2"/>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and the </a:t>
            </a:r>
            <a14:m xmlns:a14="http://schemas.microsoft.com/office/drawing/2010/main">
              <m:oMath xmlns:m="http://schemas.openxmlformats.org/officeDocument/2006/math">
                <m:r>
                  <a:rPr>
                    <a:latin typeface="Cambria Math" panose="02040503050406030204" pitchFamily="18" charset="0"/>
                  </a:rPr>
                  <m:t>𝐹</m:t>
                </m:r>
              </m:oMath>
            </a14:m>
            <a:r>
              <a:t>-statistic ✅</a:t>
            </a:r>
          </a:p>
          <a:p>
            <a:pPr marL="0" lvl="0" indent="0">
              <a:buNone/>
            </a:pPr>
            <a:r>
              <a:t>. . .</a:t>
            </a:r>
          </a:p>
          <a:p>
            <a:pPr lvl="0"/>
            <a:r>
              <a:t>Specifically, a good model will:</a:t>
            </a:r>
          </a:p>
          <a:p>
            <a:pPr lvl="1"/>
            <a:r>
              <a:t>Fit the data better than the simplest possible model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&amp; </a:t>
            </a:r>
            <a14:m xmlns:a14="http://schemas.microsoft.com/office/drawing/2010/main">
              <m:oMath xmlns:m="http://schemas.openxmlformats.org/officeDocument/2006/math">
                <m:r>
                  <a:rPr>
                    <a:latin typeface="Cambria Math" panose="02040503050406030204" pitchFamily="18" charset="0"/>
                  </a:rPr>
                  <m:t>𝐹</m:t>
                </m:r>
              </m:oMath>
            </a14:m>
            <a:r>
              <a:t>-statistic)</a:t>
            </a:r>
          </a:p>
          <a:p>
            <a:pPr lvl="1"/>
            <a:r>
              <a:t>Explain a lot of variance in the outcome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a:t>
            </a:r>
          </a:p>
          <a:p>
            <a:pPr lvl="1"/>
            <a:r>
              <a:t>Explain an amount of variance that significantly differs from zero (</a:t>
            </a:r>
            <a14:m xmlns:a14="http://schemas.microsoft.com/office/drawing/2010/main">
              <m:oMath xmlns:m="http://schemas.openxmlformats.org/officeDocument/2006/math">
                <m:r>
                  <a:rPr>
                    <a:latin typeface="Cambria Math" panose="02040503050406030204" pitchFamily="18" charset="0"/>
                  </a:rPr>
                  <m:t>𝐹</m:t>
                </m:r>
              </m:oMath>
            </a14:m>
            <a:r>
              <a:t>-statistic)</a:t>
            </a:r>
          </a:p>
          <a:p>
            <a:pPr marL="0" lvl="0" indent="0">
              <a:buNone/>
            </a:pPr>
            <a:r>
              <a:t>. . .</a:t>
            </a:r>
          </a:p>
          <a:p>
            <a:pPr lvl="0"/>
            <a:r>
              <a:t>How do we know if what our model is telling us about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is important?</a:t>
            </a:r>
          </a:p>
          <a:p>
            <a:pPr lvl="1"/>
            <a:r>
              <a:t>Next, is the value of the slope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meaningful?</a:t>
            </a:r>
          </a:p>
          <a:p>
            <a:pPr lvl="2"/>
            <a:r>
              <a:rPr i="1"/>
              <a:t>p</a:t>
            </a:r>
            <a:r>
              <a:t>-values and confidence intervals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570D7-552F-3D56-BEE2-DD3CE1AC9051}"/>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333977C-36D2-A3B2-13FB-B9E1715E0746}"/>
              </a:ext>
            </a:extLst>
          </p:cNvPr>
          <p:cNvSpPr>
            <a:spLocks noGrp="1"/>
          </p:cNvSpPr>
          <p:nvPr>
            <p:ph type="subTitle" idx="1"/>
          </p:nvPr>
        </p:nvSpPr>
        <p:spPr/>
        <p:txBody>
          <a:bodyPr/>
          <a:lstStyle/>
          <a:p>
            <a:endParaRPr lang="en-GB"/>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E1CD7-B274-C53E-7217-71FD76F2A614}"/>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A91CB2A0-C23E-5BF4-36DC-D622284CB04F}"/>
              </a:ext>
            </a:extLst>
          </p:cNvPr>
          <p:cNvSpPr>
            <a:spLocks noGrp="1"/>
          </p:cNvSpPr>
          <p:nvPr>
            <p:ph type="subTitle" idx="1"/>
          </p:nvPr>
        </p:nvSpPr>
        <p:spPr/>
        <p:txBody>
          <a:bodyPr/>
          <a:lstStyle/>
          <a:p>
            <a:endParaRPr lang="en-GB"/>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EEB-2F88-7B01-C333-075436467386}"/>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AF8671BD-FEBD-141E-2708-4CAEC579F0BD}"/>
              </a:ext>
            </a:extLst>
          </p:cNvPr>
          <p:cNvSpPr>
            <a:spLocks noGrp="1"/>
          </p:cNvSpPr>
          <p:nvPr>
            <p:ph type="subTitle" idx="1"/>
          </p:nvPr>
        </p:nvSpPr>
        <p:spPr/>
        <p:txBody>
          <a:bodyPr/>
          <a:lstStyle/>
          <a:p>
            <a:endParaRPr lang="en-GB"/>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Example: Predicting Better Sleep from Positive Psychology</a:t>
            </a:r>
          </a:p>
        </p:txBody>
      </p:sp>
      <p:sp>
        <p:nvSpPr>
          <p:cNvPr id="3" name="Content Placeholder 2"/>
          <p:cNvSpPr>
            <a:spLocks noGrp="1"/>
          </p:cNvSpPr>
          <p:nvPr>
            <p:ph idx="1"/>
          </p:nvPr>
        </p:nvSpPr>
        <p:spPr/>
        <p:txBody>
          <a:bodyPr/>
          <a:lstStyle/>
          <a:p>
            <a:pPr marL="0" lvl="0" indent="0">
              <a:spcBef>
                <a:spcPts val="3000"/>
              </a:spcBef>
              <a:buNone/>
            </a:pPr>
            <a:r>
              <a:rPr b="1"/>
              <a:t>Research Question</a:t>
            </a:r>
          </a:p>
          <a:p>
            <a:pPr lvl="0"/>
            <a:r>
              <a:t>Are positive psychology attributes (e.g., gratitude, optimism, mindfulness) associated with better sleep?</a:t>
            </a:r>
          </a:p>
          <a:p>
            <a:pPr marL="0" lvl="0" indent="0">
              <a:spcBef>
                <a:spcPts val="3000"/>
              </a:spcBef>
              <a:buNone/>
            </a:pPr>
            <a:r>
              <a:rPr b="1"/>
              <a:t>Operationalisation</a:t>
            </a:r>
          </a:p>
          <a:p>
            <a:pPr lvl="0"/>
            <a:r>
              <a:t>Predictor: Positive psychology attributes</a:t>
            </a:r>
          </a:p>
          <a:p>
            <a:pPr lvl="0"/>
            <a:r>
              <a:t>Outcome: Sleep quality &amp; quantity</a:t>
            </a:r>
          </a:p>
          <a:p>
            <a:pPr lvl="0"/>
            <a:r>
              <a:t>Model: </a:t>
            </a:r>
            <a14:m xmlns:a14="http://schemas.microsoft.com/office/drawing/2010/main">
              <m:oMath xmlns:m="http://schemas.openxmlformats.org/officeDocument/2006/math">
                <m:r>
                  <a:rPr>
                    <a:latin typeface="Cambria Math" panose="02040503050406030204" pitchFamily="18" charset="0"/>
                  </a:rPr>
                  <m:t>𝑆𝑙𝑒𝑒</m:t>
                </m:r>
                <m:sSub>
                  <m:sSubPr>
                    <m:ctrlPr>
                      <a:rPr i="1">
                        <a:latin typeface="Cambria Math" panose="02040503050406030204" pitchFamily="18" charset="0"/>
                      </a:rPr>
                    </m:ctrlPr>
                  </m:sSubPr>
                  <m:e>
                    <m:r>
                      <a:rPr>
                        <a:latin typeface="Cambria Math" panose="02040503050406030204" pitchFamily="18" charset="0"/>
                      </a:rPr>
                      <m:t>𝑝</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r>
                  <a:rPr>
                    <a:latin typeface="Cambria Math" panose="02040503050406030204" pitchFamily="18" charset="0"/>
                  </a:rPr>
                  <m:t>𝑃𝑜𝑠𝑖𝑡𝑖𝑣𝑒𝑃𝑠𝑦𝑐h𝑜𝑙𝑜𝑔</m:t>
                </m:r>
                <m:sSub>
                  <m:sSubPr>
                    <m:ctrlPr>
                      <a:rPr i="1">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a14:m>
            <a:endParaRPr/>
          </a:p>
          <a:p>
            <a:pPr marL="0" lvl="0" indent="0">
              <a:spcBef>
                <a:spcPts val="3000"/>
              </a:spcBef>
              <a:buNone/>
            </a:pPr>
            <a:r>
              <a:rPr b="1"/>
              <a:t>Hypotheses</a:t>
            </a:r>
          </a:p>
          <a:p>
            <a:pPr lvl="0"/>
            <a:r>
              <a:t>What is the null hypothesis? 🤔</a:t>
            </a:r>
          </a:p>
          <a:p>
            <a:pPr lvl="0"/>
            <a:r>
              <a:t>What is the alternative hypothesis?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Hypotheses</a:t>
            </a:r>
          </a:p>
        </p:txBody>
      </p:sp>
      <p:sp>
        <p:nvSpPr>
          <p:cNvPr id="3" name="Content Placeholder 2"/>
          <p:cNvSpPr>
            <a:spLocks noGrp="1"/>
          </p:cNvSpPr>
          <p:nvPr>
            <p:ph sz="half" idx="1"/>
          </p:nvPr>
        </p:nvSpPr>
        <p:spPr/>
        <p:txBody>
          <a:bodyPr/>
          <a:lstStyle/>
          <a:p>
            <a:pPr marL="0" lvl="0" indent="0">
              <a:spcBef>
                <a:spcPts val="3000"/>
              </a:spcBef>
              <a:buNone/>
            </a:pPr>
            <a:r>
              <a:rPr b="1"/>
              <a:t>Null Hypothesis</a:t>
            </a:r>
          </a:p>
          <a:p>
            <a:pPr lvl="0"/>
            <a:r>
              <a:t>No relationship between </a:t>
            </a:r>
            <a14:m xmlns:a14="http://schemas.microsoft.com/office/drawing/2010/main">
              <m:oMath xmlns:m="http://schemas.openxmlformats.org/officeDocument/2006/math">
                <m:r>
                  <a:rPr>
                    <a:latin typeface="Cambria Math" panose="02040503050406030204" pitchFamily="18" charset="0"/>
                  </a:rPr>
                  <m:t>𝑥</m:t>
                </m:r>
              </m:oMath>
            </a14:m>
            <a:r>
              <a:t> and </a:t>
            </a:r>
            <a14:m xmlns:a14="http://schemas.microsoft.com/office/drawing/2010/main">
              <m:oMath xmlns:m="http://schemas.openxmlformats.org/officeDocument/2006/math">
                <m:r>
                  <a:rPr>
                    <a:latin typeface="Cambria Math" panose="02040503050406030204" pitchFamily="18" charset="0"/>
                  </a:rPr>
                  <m:t>𝑦</m:t>
                </m:r>
              </m:oMath>
            </a14:m>
            <a:endParaRPr/>
          </a:p>
          <a:p>
            <a:pPr lvl="0"/>
            <a:r>
              <a:t>No relationship between positive psychology and sleep</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=0</m:t>
                </m:r>
              </m:oMath>
            </a14:m>
            <a:endParaRPr/>
          </a:p>
        </p:txBody>
      </p:sp>
      <p:sp>
        <p:nvSpPr>
          <p:cNvPr id="4" name="Content Placeholder 3"/>
          <p:cNvSpPr>
            <a:spLocks noGrp="1"/>
          </p:cNvSpPr>
          <p:nvPr>
            <p:ph sz="half" idx="2"/>
          </p:nvPr>
        </p:nvSpPr>
        <p:spPr/>
        <p:txBody>
          <a:bodyPr/>
          <a:lstStyle/>
          <a:p>
            <a:pPr marL="0" lvl="0" indent="0">
              <a:spcBef>
                <a:spcPts val="3000"/>
              </a:spcBef>
              <a:buNone/>
            </a:pPr>
            <a:r>
              <a:rPr b="1"/>
              <a:t>Alternative Hypothesis</a:t>
            </a:r>
          </a:p>
          <a:p>
            <a:pPr lvl="0"/>
            <a:r>
              <a:t>Relationship between </a:t>
            </a:r>
            <a14:m xmlns:a14="http://schemas.microsoft.com/office/drawing/2010/main">
              <m:oMath xmlns:m="http://schemas.openxmlformats.org/officeDocument/2006/math">
                <m:r>
                  <a:rPr>
                    <a:latin typeface="Cambria Math" panose="02040503050406030204" pitchFamily="18" charset="0"/>
                  </a:rPr>
                  <m:t>𝑥</m:t>
                </m:r>
              </m:oMath>
            </a14:m>
            <a:r>
              <a:t> and </a:t>
            </a:r>
            <a14:m xmlns:a14="http://schemas.microsoft.com/office/drawing/2010/main">
              <m:oMath xmlns:m="http://schemas.openxmlformats.org/officeDocument/2006/math">
                <m:r>
                  <a:rPr>
                    <a:latin typeface="Cambria Math" panose="02040503050406030204" pitchFamily="18" charset="0"/>
                  </a:rPr>
                  <m:t>𝑦</m:t>
                </m:r>
              </m:oMath>
            </a14:m>
            <a:endParaRPr/>
          </a:p>
          <a:p>
            <a:pPr lvl="0"/>
            <a:r>
              <a:t>Relationship between positive psychology and sleep</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≠0</m:t>
                </m:r>
              </m:oMath>
            </a14: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Today’s Objectives</a:t>
            </a:r>
          </a:p>
        </p:txBody>
      </p:sp>
      <p:sp>
        <p:nvSpPr>
          <p:cNvPr id="3" name="Content Placeholder 2"/>
          <p:cNvSpPr>
            <a:spLocks noGrp="1"/>
          </p:cNvSpPr>
          <p:nvPr>
            <p:ph idx="1"/>
          </p:nvPr>
        </p:nvSpPr>
        <p:spPr/>
        <p:txBody>
          <a:bodyPr/>
          <a:lstStyle/>
          <a:p>
            <a:pPr marL="0" lvl="0" indent="0">
              <a:buNone/>
            </a:pPr>
            <a:r>
              <a:t>First, a recap:</a:t>
            </a:r>
          </a:p>
          <a:p>
            <a:pPr lvl="0"/>
            <a:r>
              <a:t>Linear model</a:t>
            </a:r>
          </a:p>
          <a:p>
            <a:pPr lvl="1"/>
            <a:r>
              <a:t>Recap of how we can use the model to makes predictions</a:t>
            </a:r>
          </a:p>
          <a:p>
            <a:pPr marL="0" lvl="0" indent="0">
              <a:buNone/>
            </a:pPr>
            <a:r>
              <a:t>After this lecture, you will (begin to) understand:</a:t>
            </a:r>
          </a:p>
          <a:p>
            <a:pPr lvl="0"/>
            <a:r>
              <a:t>Evaluating model fit (conceptually) with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and the </a:t>
            </a:r>
            <a14:m xmlns:a14="http://schemas.microsoft.com/office/drawing/2010/main">
              <m:oMath xmlns:m="http://schemas.openxmlformats.org/officeDocument/2006/math">
                <m:r>
                  <a:rPr>
                    <a:latin typeface="Cambria Math" panose="02040503050406030204" pitchFamily="18" charset="0"/>
                  </a:rPr>
                  <m:t>𝐹</m:t>
                </m:r>
              </m:oMath>
            </a14:m>
            <a:r>
              <a:rPr b="1"/>
              <a:t>-statistic</a:t>
            </a:r>
          </a:p>
          <a:p>
            <a:pPr lvl="0"/>
            <a:r>
              <a:t>Evaluating the statistical significance of the prediction with </a:t>
            </a:r>
            <a:r>
              <a:rPr b="1" i="1"/>
              <a:t>p</a:t>
            </a:r>
            <a:r>
              <a:rPr b="1"/>
              <a:t>-values</a:t>
            </a:r>
            <a:r>
              <a:t> and </a:t>
            </a:r>
            <a:r>
              <a:rPr b="1"/>
              <a:t>CI</a:t>
            </a:r>
            <a:r>
              <a:t>s</a:t>
            </a:r>
          </a:p>
          <a:p>
            <a:pPr marL="0" lvl="0" indent="0">
              <a:buNone/>
            </a:pPr>
            <a:r>
              <a:t>. . .</a:t>
            </a:r>
          </a:p>
          <a:p>
            <a:pPr marL="1270000" lvl="0" indent="0">
              <a:buNone/>
            </a:pPr>
            <a:r>
              <a:rPr sz="2000" b="1"/>
              <a:t>Talk to Me!</a:t>
            </a:r>
          </a:p>
          <a:p>
            <a:pPr marL="1270000" lvl="0" indent="0">
              <a:buNone/>
            </a:pPr>
            <a:r>
              <a:rPr sz="2000"/>
              <a:t>Open the Lecture Google Doc: </a:t>
            </a:r>
            <a:r>
              <a:rPr sz="2000">
                <a:hlinkClick r:id="rId2"/>
              </a:rPr>
              <a:t>bit.ly/and25_lecture09</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Significance of </a:t>
            </a:r>
            <a:r>
              <a:rPr i="1"/>
              <a:t>b</a:t>
            </a:r>
            <a:r>
              <a:rPr baseline="-25000"/>
              <a:t>1</a:t>
            </a:r>
          </a:p>
        </p:txBody>
      </p:sp>
      <p:sp>
        <p:nvSpPr>
          <p:cNvPr id="3" name="Content Placeholder 2"/>
          <p:cNvSpPr>
            <a:spLocks noGrp="1"/>
          </p:cNvSpPr>
          <p:nvPr>
            <p:ph idx="1"/>
          </p:nvPr>
        </p:nvSpPr>
        <p:spPr/>
        <p:txBody>
          <a:bodyPr/>
          <a:lstStyle/>
          <a:p>
            <a:pPr lvl="0"/>
            <a:r>
              <a:t>Is our estimate of </a:t>
            </a:r>
            <a:r>
              <a:rPr i="1"/>
              <a:t>b</a:t>
            </a:r>
            <a:r>
              <a:rPr baseline="-25000"/>
              <a:t>1</a:t>
            </a:r>
            <a:r>
              <a:t> </a:t>
            </a:r>
            <a:r>
              <a:rPr b="1"/>
              <a:t>different</a:t>
            </a:r>
            <a:r>
              <a:t> </a:t>
            </a:r>
            <a:r>
              <a:rPr b="1"/>
              <a:t>enough</a:t>
            </a:r>
            <a:r>
              <a:t> </a:t>
            </a:r>
            <a:r>
              <a:rPr b="1"/>
              <a:t>from 0</a:t>
            </a:r>
            <a:r>
              <a:t> to believe that it is not 0 in the population?</a:t>
            </a:r>
          </a:p>
          <a:p>
            <a:pPr lvl="0"/>
            <a:r>
              <a:t>We - well, R - tests this with </a:t>
            </a:r>
            <a:r>
              <a:rPr b="1"/>
              <a:t>NHST</a:t>
            </a:r>
            <a:r>
              <a:t>.</a:t>
            </a:r>
          </a:p>
          <a:p>
            <a:pPr lvl="0"/>
            <a:r>
              <a:t>First, we need a test statistic, so we…:</a:t>
            </a:r>
          </a:p>
          <a:p>
            <a:pPr marL="0" lvl="0" indent="0">
              <a:buNone/>
            </a:pPr>
            <a:r>
              <a:t>1) Scale the estimate of </a:t>
            </a:r>
            <a:r>
              <a:rPr i="1"/>
              <a:t>b</a:t>
            </a:r>
            <a:r>
              <a:rPr baseline="-25000"/>
              <a:t>1</a:t>
            </a:r>
            <a:r>
              <a:t> by its </a:t>
            </a:r>
            <a:r>
              <a:rPr b="1"/>
              <a:t>standard error</a:t>
            </a:r>
            <a:r>
              <a:t> (variation of estimates)</a:t>
            </a:r>
          </a:p>
          <a:p>
            <a:pPr marL="1270000" lvl="0" indent="0">
              <a:buNone/>
            </a:pPr>
            <a:r>
              <a:rPr sz="2000" b="1"/>
              <a:t>ChallengR!</a:t>
            </a:r>
          </a:p>
          <a:p>
            <a:pPr marL="1270000" lvl="0" indent="0">
              <a:buNone/>
            </a:pPr>
            <a:r>
              <a:rPr sz="2000"/>
              <a:t>What do you get when you divide a normally distributed value by its standard error?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93D66-EAB5-9F7E-76C3-276E00DBCE0C}"/>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85020FF9-F94B-F43B-090A-C7A16E9326A4}"/>
              </a:ext>
            </a:extLst>
          </p:cNvPr>
          <p:cNvSpPr>
            <a:spLocks noGrp="1"/>
          </p:cNvSpPr>
          <p:nvPr>
            <p:ph type="subTitle" idx="1"/>
          </p:nvPr>
        </p:nvSpPr>
        <p:spPr/>
        <p:txBody>
          <a:bodyPr/>
          <a:lstStyle/>
          <a:p>
            <a:endParaRPr lang="en-GB"/>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Confidence Intervals (Recap)</a:t>
            </a:r>
          </a:p>
        </p:txBody>
      </p:sp>
      <p:sp>
        <p:nvSpPr>
          <p:cNvPr id="3" name="Content Placeholder 2"/>
          <p:cNvSpPr>
            <a:spLocks noGrp="1"/>
          </p:cNvSpPr>
          <p:nvPr>
            <p:ph idx="1"/>
          </p:nvPr>
        </p:nvSpPr>
        <p:spPr/>
        <p:txBody>
          <a:bodyPr/>
          <a:lstStyle/>
          <a:p>
            <a:pPr lvl="0"/>
            <a:r>
              <a:t>We can also compute a </a:t>
            </a:r>
            <a:r>
              <a:rPr b="1"/>
              <a:t>confidence interval</a:t>
            </a:r>
            <a:r>
              <a:t> (CI) for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(see Lecture 3)</a:t>
            </a:r>
          </a:p>
          <a:p>
            <a:pPr lvl="0"/>
            <a:r>
              <a:rPr i="1"/>
              <a:t>Assuming</a:t>
            </a:r>
            <a:r>
              <a:t> that our sample is </a:t>
            </a:r>
            <a:r>
              <a:rPr b="1"/>
              <a:t>one of the 95% of samples producing confidence intervals that contain the population value</a:t>
            </a:r>
            <a:r>
              <a:t>, then the population value for the estimate of interest falls somewhere between the lower limit the upper limit of the interval we’ve computed for our sample</a:t>
            </a:r>
          </a:p>
          <a:p>
            <a:pPr lvl="0"/>
            <a:r>
              <a:t>But, </a:t>
            </a:r>
            <a:r>
              <a:rPr b="1"/>
              <a:t>we cannot know if our sample is one of the 95%</a:t>
            </a:r>
            <a:r>
              <a:t> producing a confidence interval that contains the population value</a:t>
            </a:r>
          </a:p>
          <a:p>
            <a:pPr lvl="0"/>
            <a:r>
              <a:t>So, </a:t>
            </a:r>
            <a:r>
              <a:rPr b="1"/>
              <a:t>they do </a:t>
            </a:r>
            <a:r>
              <a:rPr b="1" u="sng"/>
              <a:t>NOT</a:t>
            </a:r>
            <a:r>
              <a:rPr b="1"/>
              <a:t> mean we can be 95% confident</a:t>
            </a:r>
            <a:r>
              <a:t> that the result lies between the lower and upper limits of our computed interval</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54C8-57B7-2E00-E468-368B23D61418}"/>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BBDA54C-7C38-24A9-61BC-A5037B8559A8}"/>
              </a:ext>
            </a:extLst>
          </p:cNvPr>
          <p:cNvSpPr>
            <a:spLocks noGrp="1"/>
          </p:cNvSpPr>
          <p:nvPr>
            <p:ph type="subTitle" idx="1"/>
          </p:nvPr>
        </p:nvSpPr>
        <p:spPr/>
        <p:txBody>
          <a:bodyPr/>
          <a:lstStyle/>
          <a:p>
            <a:endParaRPr lang="en-GB"/>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4E64A-AAD1-5EF7-CB09-DD83457A54FF}"/>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3073674E-97FD-51B9-9DF3-D70AFBFDDB6E}"/>
              </a:ext>
            </a:extLst>
          </p:cNvPr>
          <p:cNvSpPr>
            <a:spLocks noGrp="1"/>
          </p:cNvSpPr>
          <p:nvPr>
            <p:ph type="subTitle" idx="1"/>
          </p:nvPr>
        </p:nvSpPr>
        <p:spPr/>
        <p:txBody>
          <a:bodyPr/>
          <a:lstStyle/>
          <a:p>
            <a:endParaRPr lang="en-GB"/>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1EA34-A446-EB27-C8DE-E4A9F6F64045}"/>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39EAFF64-86E8-D4EB-913E-C06D17FE1C57}"/>
              </a:ext>
            </a:extLst>
          </p:cNvPr>
          <p:cNvSpPr>
            <a:spLocks noGrp="1"/>
          </p:cNvSpPr>
          <p:nvPr>
            <p:ph type="subTitle" idx="1"/>
          </p:nvPr>
        </p:nvSpPr>
        <p:spPr/>
        <p:txBody>
          <a:bodyPr/>
          <a:lstStyle/>
          <a:p>
            <a:endParaRPr lang="en-GB"/>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Where’s the CI?!</a:t>
            </a:r>
          </a:p>
        </p:txBody>
      </p:sp>
      <p:sp>
        <p:nvSpPr>
          <p:cNvPr id="3" name="Content Placeholder 2"/>
          <p:cNvSpPr>
            <a:spLocks noGrp="1"/>
          </p:cNvSpPr>
          <p:nvPr>
            <p:ph idx="1"/>
          </p:nvPr>
        </p:nvSpPr>
        <p:spPr/>
        <p:txBody>
          <a:bodyPr/>
          <a:lstStyle/>
          <a:p>
            <a:pPr lvl="0" indent="0">
              <a:buNone/>
            </a:pPr>
            <a:r>
              <a:rPr>
                <a:latin typeface="Courier"/>
              </a:rPr>
              <a:t># A tibble: 2 × 7
  term        estimate std.error statistic  p.value conf.low conf.high
  &lt;chr&gt;          &lt;dbl&gt;     &lt;dbl&gt;     &lt;dbl&gt;    &lt;dbl&gt;    &lt;dbl&gt;     &lt;dbl&gt;
1 (Intercept)     3.52     1.15       3.06 2.39e- 3     1.26      5.78
2 pos_psy         2.29     0.315      7.26 2.74e-12     1.67      2.91</a:t>
            </a:r>
          </a:p>
          <a:p>
            <a:pPr lvl="0"/>
            <a:r>
              <a:t>Is there much uncertainty in the estimate of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according to the CI? 🤔</a:t>
            </a:r>
          </a:p>
          <a:p>
            <a:pPr lvl="0"/>
            <a:r>
              <a:t>What can we infer about the statistical significance of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from the CI?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5999-178B-352E-F281-992BF30CA745}"/>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70BB0999-2F95-D068-CDEB-69394E2349F6}"/>
              </a:ext>
            </a:extLst>
          </p:cNvPr>
          <p:cNvSpPr>
            <a:spLocks noGrp="1"/>
          </p:cNvSpPr>
          <p:nvPr>
            <p:ph type="subTitle" idx="1"/>
          </p:nvPr>
        </p:nvSpPr>
        <p:spPr/>
        <p:txBody>
          <a:bodyPr/>
          <a:lstStyle/>
          <a:p>
            <a:endParaRPr lang="en-GB"/>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Putting It All Together</a:t>
            </a:r>
          </a:p>
        </p:txBody>
      </p:sp>
      <p:sp>
        <p:nvSpPr>
          <p:cNvPr id="3" name="Content Placeholder 2"/>
          <p:cNvSpPr>
            <a:spLocks noGrp="1"/>
          </p:cNvSpPr>
          <p:nvPr>
            <p:ph idx="1"/>
          </p:nvPr>
        </p:nvSpPr>
        <p:spPr/>
        <p:txBody>
          <a:bodyPr/>
          <a:lstStyle/>
          <a:p>
            <a:pPr lvl="0"/>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t> tells us the percentage of outcome variance our model explains</a:t>
            </a:r>
          </a:p>
          <a:p>
            <a:pPr lvl="0"/>
            <a:r>
              <a:t>The </a:t>
            </a:r>
            <a14:m xmlns:a14="http://schemas.microsoft.com/office/drawing/2010/main">
              <m:oMath xmlns:m="http://schemas.openxmlformats.org/officeDocument/2006/math">
                <m:r>
                  <a:rPr>
                    <a:latin typeface="Cambria Math" panose="02040503050406030204" pitchFamily="18" charset="0"/>
                  </a:rPr>
                  <m:t>𝐹</m:t>
                </m:r>
              </m:oMath>
            </a14:m>
            <a:r>
              <a:t>-statistic and its associated </a:t>
            </a:r>
            <a:r>
              <a:rPr i="1"/>
              <a:t>p</a:t>
            </a:r>
            <a:r>
              <a:t>-value tells is whether the amount of variance explained is significantly different from 0</a:t>
            </a:r>
          </a:p>
          <a:p>
            <a:pPr lvl="0"/>
            <a:r>
              <a:t>We can also get an associated </a:t>
            </a:r>
            <a:r>
              <a:rPr i="1"/>
              <a:t>p</a:t>
            </a:r>
            <a:r>
              <a:t>-value and confidence interval for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that tells us whether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is significantly different from 0</a:t>
            </a:r>
          </a:p>
          <a:p>
            <a:pPr lvl="0"/>
            <a:r>
              <a:t>We can also use the confidence interval as a measure of uncertainty</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is also an effect size that tells us the strength and direction of the relationship between the predictor and the outcome</a:t>
            </a:r>
          </a:p>
          <a:p>
            <a:pPr marL="1270000" lvl="0" indent="0">
              <a:buNone/>
            </a:pPr>
            <a:r>
              <a:rPr sz="2000" b="1"/>
              <a:t>Reporting Results in APA Style</a:t>
            </a:r>
          </a:p>
          <a:p>
            <a:pPr marL="1270000" lvl="0" indent="0">
              <a:buNone/>
            </a:pPr>
            <a:r>
              <a:rPr sz="2000"/>
              <a:t>The model explained a statistically significant proportion of the variance in sleep quality and quantity, </a:t>
            </a:r>
            <a14:m xmlns:a14="http://schemas.microsoft.com/office/drawing/2010/main">
              <m:oMath xmlns:m="http://schemas.openxmlformats.org/officeDocument/2006/math">
                <m:sSup>
                  <m:sSupPr>
                    <m:ctrlPr>
                      <a:rPr>
                        <a:latin typeface="Cambria Math" panose="02040503050406030204" pitchFamily="18" charset="0"/>
                      </a:rPr>
                    </m:ctrlPr>
                  </m:sSupPr>
                  <m:e>
                    <m:r>
                      <a:rPr>
                        <a:latin typeface="Cambria Math" panose="02040503050406030204" pitchFamily="18" charset="0"/>
                      </a:rPr>
                      <m:t>𝑅</m:t>
                    </m:r>
                  </m:e>
                  <m:sup>
                    <m:r>
                      <a:rPr>
                        <a:latin typeface="Cambria Math" panose="02040503050406030204" pitchFamily="18" charset="0"/>
                      </a:rPr>
                      <m:t>2</m:t>
                    </m:r>
                  </m:sup>
                </m:sSup>
              </m:oMath>
            </a14:m>
            <a:r>
              <a:rPr sz="2000"/>
              <a:t> = 13.7%, </a:t>
            </a:r>
            <a:r>
              <a:rPr sz="2000" i="1"/>
              <a:t>F</a:t>
            </a:r>
            <a:r>
              <a:rPr sz="2000"/>
              <a:t>(1, 331) = 52.74, </a:t>
            </a:r>
            <a:r>
              <a:rPr sz="2000" i="1"/>
              <a:t>p</a:t>
            </a:r>
            <a:r>
              <a:rPr sz="2000"/>
              <a:t> &lt; 0.001. Positive psychology attributes positively and statistically significantly predicted sleep quality and quantity,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rPr sz="2000"/>
              <a:t> = 2.29 [1.67, 2.91], </a:t>
            </a:r>
            <a:r>
              <a:rPr sz="2000" i="1"/>
              <a:t>t</a:t>
            </a:r>
            <a:r>
              <a:rPr sz="2000"/>
              <a:t>(331) = 7.26, </a:t>
            </a:r>
            <a:r>
              <a:rPr sz="2000" i="1"/>
              <a:t>p</a:t>
            </a:r>
            <a:r>
              <a:rPr sz="2000"/>
              <a:t> &lt; 0.001.</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Further Support</a:t>
            </a:r>
          </a:p>
        </p:txBody>
      </p:sp>
      <p:sp>
        <p:nvSpPr>
          <p:cNvPr id="3" name="Content Placeholder 2"/>
          <p:cNvSpPr>
            <a:spLocks noGrp="1"/>
          </p:cNvSpPr>
          <p:nvPr>
            <p:ph idx="1"/>
          </p:nvPr>
        </p:nvSpPr>
        <p:spPr/>
        <p:txBody>
          <a:bodyPr/>
          <a:lstStyle/>
          <a:p>
            <a:pPr lvl="0"/>
            <a:r>
              <a:t>The linear model will be crucial for the rest of your degree, so if that was a bit of a blur to you, it’s highly recommended that you spend some time working through it slowly, until it clicks.</a:t>
            </a:r>
          </a:p>
          <a:p>
            <a:pPr lvl="0"/>
            <a:r>
              <a:t>Here are some recommendations for extra sources of support:</a:t>
            </a:r>
          </a:p>
          <a:p>
            <a:pPr lvl="1"/>
            <a:r>
              <a:rPr>
                <a:hlinkClick r:id="rId2"/>
              </a:rPr>
              <a:t>Statistics by Jim blog/videos</a:t>
            </a:r>
            <a:r>
              <a:t> (beginner)</a:t>
            </a:r>
          </a:p>
          <a:p>
            <a:pPr lvl="1"/>
            <a:r>
              <a:rPr>
                <a:hlinkClick r:id="rId3"/>
              </a:rPr>
              <a:t>Khan Academy’s introduction to linear equations</a:t>
            </a:r>
            <a:r>
              <a:t> (beginner)</a:t>
            </a:r>
          </a:p>
          <a:p>
            <a:pPr lvl="1"/>
            <a:r>
              <a:rPr>
                <a:hlinkClick r:id="rId4"/>
              </a:rPr>
              <a:t>Learning Statistics with R</a:t>
            </a:r>
            <a:r>
              <a:t> - see Section V, Chapter 15, Linear Regression (intermediate)</a:t>
            </a:r>
          </a:p>
          <a:p>
            <a:pPr lvl="1"/>
            <a:r>
              <a:rPr>
                <a:hlinkClick r:id="rId5"/>
              </a:rPr>
              <a:t>Andy Field’s YouTube channel</a:t>
            </a:r>
            <a:r>
              <a:t> (intermediate)</a:t>
            </a:r>
          </a:p>
          <a:p>
            <a:pPr lvl="1"/>
            <a:r>
              <a:rPr>
                <a:hlinkClick r:id="rId6"/>
              </a:rPr>
              <a:t>CenterStat YouTube channel</a:t>
            </a:r>
            <a:r>
              <a:t> (advanced)</a:t>
            </a:r>
          </a:p>
          <a:p>
            <a:pPr lvl="0"/>
            <a:r>
              <a:t>They cover a few points we don’t get into on AnD (especially the intermediate and advanced stuff), but these are the some of the clearest explanations of the linear model and associated concepts I’ve ever encountered, so I highly recommend them.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marL="0" lvl="0" indent="0">
              <a:buNone/>
            </a:pPr>
            <a:r>
              <a:t>Using the Linear Model to Make Predictions (Recap)</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Linear Model as a Statistical Model</a:t>
            </a:r>
          </a:p>
        </p:txBody>
      </p:sp>
      <p:sp>
        <p:nvSpPr>
          <p:cNvPr id="3" name="Content Placeholder 2"/>
          <p:cNvSpPr>
            <a:spLocks noGrp="1"/>
          </p:cNvSpPr>
          <p:nvPr>
            <p:ph idx="1"/>
          </p:nvPr>
        </p:nvSpPr>
        <p:spPr/>
        <p:txBody>
          <a:bodyPr/>
          <a:lstStyle/>
          <a:p>
            <a:pPr marL="0" lvl="0" indent="0">
              <a:buNone/>
            </a:pPr>
            <a:r>
              <a:t>Models take </a:t>
            </a:r>
            <a:r>
              <a:rPr b="1"/>
              <a:t>sample data</a:t>
            </a:r>
            <a:r>
              <a:t> and use </a:t>
            </a:r>
            <a:r>
              <a:rPr b="1"/>
              <a:t>known mathematical properties</a:t>
            </a:r>
            <a:r>
              <a:t> of the world around us to make </a:t>
            </a:r>
            <a:r>
              <a:rPr b="1"/>
              <a:t>predictions</a:t>
            </a:r>
            <a:r>
              <a:t> about the </a:t>
            </a:r>
            <a:r>
              <a:rPr b="1"/>
              <a:t>population</a:t>
            </a:r>
            <a:r>
              <a:t> from which our sample came from.</a:t>
            </a:r>
          </a:p>
          <a:p>
            <a:pPr marL="1270000" lvl="0" indent="0">
              <a:buNone/>
            </a:pPr>
            <a:r>
              <a:rPr sz="2000" b="1"/>
              <a:t>Vocabulary: The General Model Equation</a:t>
            </a:r>
          </a:p>
          <a:p>
            <a:pPr marL="1270000" lvl="0" indent="0">
              <a:buNone/>
            </a:pPr>
            <a:r>
              <a:rPr sz="2000"/>
              <a:t>A conceptual representation of all statistical models, with the following form:</a:t>
            </a:r>
          </a:p>
          <a:p>
            <a:pPr marL="1270000" lvl="0" indent="0">
              <a:buNone/>
            </a:pPr>
            <a14:m xmlns:a14="http://schemas.microsoft.com/office/drawing/2010/main">
              <m:oMathPara xmlns:m="http://schemas.openxmlformats.org/officeDocument/2006/math">
                <m:oMathParaPr>
                  <m:jc m:val="center"/>
                </m:oMathParaPr>
                <m:oMath xmlns:m="http://schemas.openxmlformats.org/officeDocument/2006/math">
                  <m:r>
                    <a:rPr>
                      <a:latin typeface="Cambria Math" panose="02040503050406030204" pitchFamily="18" charset="0"/>
                    </a:rPr>
                    <m:t>𝑜𝑢𝑡𝑐𝑜𝑚𝑒</m:t>
                  </m:r>
                  <m:r>
                    <a:rPr>
                      <a:latin typeface="Cambria Math" panose="02040503050406030204" pitchFamily="18" charset="0"/>
                    </a:rPr>
                    <m:t>=</m:t>
                  </m:r>
                  <m:r>
                    <a:rPr>
                      <a:latin typeface="Cambria Math" panose="02040503050406030204" pitchFamily="18" charset="0"/>
                    </a:rPr>
                    <m:t>𝑚𝑜𝑑𝑒𝑙</m:t>
                  </m:r>
                  <m:r>
                    <a:rPr>
                      <a:latin typeface="Cambria Math" panose="02040503050406030204" pitchFamily="18" charset="0"/>
                    </a:rPr>
                    <m:t>+</m:t>
                  </m:r>
                  <m:r>
                    <a:rPr>
                      <a:latin typeface="Cambria Math" panose="02040503050406030204" pitchFamily="18" charset="0"/>
                    </a:rPr>
                    <m:t>𝑒𝑟𝑟𝑜𝑟</m:t>
                  </m:r>
                </m:oMath>
              </m:oMathPara>
            </a14:m>
            <a:endParaRPr sz="2000"/>
          </a:p>
          <a:p>
            <a:pPr marL="1270000" lvl="0" indent="0">
              <a:buNone/>
            </a:pPr>
            <a:r>
              <a:rPr sz="2000" b="1"/>
              <a:t>Vocabulary: The Linear Model Equation</a:t>
            </a:r>
          </a:p>
          <a:p>
            <a:pPr marL="1270000" lvl="0" indent="0">
              <a:buNone/>
            </a:pPr>
            <a:r>
              <a:rPr sz="2000"/>
              <a:t>A particularly common type of statistical model, with the following form:</a:t>
            </a:r>
          </a:p>
          <a:p>
            <a:pPr marL="127000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0168B-0AD5-8BA9-7DD7-0CD7D07F0075}"/>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FAEA3368-36F6-68A0-C61A-62FAE9FA9126}"/>
              </a:ext>
            </a:extLst>
          </p:cNvPr>
          <p:cNvSpPr>
            <a:spLocks noGrp="1"/>
          </p:cNvSpPr>
          <p:nvPr>
            <p:ph type="subTitle" idx="1"/>
          </p:nvPr>
        </p:nvSpPr>
        <p:spPr/>
        <p:txBody>
          <a:bodyPr/>
          <a:lstStyle/>
          <a:p>
            <a:endParaRPr lang="en-GB"/>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The Linear Model Equation</a:t>
            </a:r>
          </a:p>
        </p:txBody>
      </p:sp>
      <p:sp>
        <p:nvSpPr>
          <p:cNvPr id="3" name="Content Placeholder 2"/>
          <p:cNvSpPr>
            <a:spLocks noGrp="1"/>
          </p:cNvSpPr>
          <p:nvPr>
            <p:ph idx="1"/>
          </p:nvPr>
        </p:nvSpPr>
        <p:spPr/>
        <p:txBody>
          <a:bodyPr/>
          <a:lstStyle/>
          <a:p>
            <a:pPr marL="0" lvl="0" indent="0">
              <a:buNone/>
            </a:pPr>
            <a14:m xmlns:a14="http://schemas.microsoft.com/office/drawing/2010/main">
              <m:oMathPara xmlns:m="http://schemas.openxmlformats.org/officeDocument/2006/math">
                <m:oMathParaPr>
                  <m:jc m:val="center"/>
                </m:oMathParaPr>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𝑒</m:t>
                      </m:r>
                    </m:e>
                    <m:sub>
                      <m:r>
                        <a:rPr>
                          <a:latin typeface="Cambria Math" panose="02040503050406030204" pitchFamily="18" charset="0"/>
                        </a:rPr>
                        <m:t>𝑖</m:t>
                      </m:r>
                    </m:sub>
                  </m:sSub>
                </m:oMath>
              </m:oMathPara>
            </a14:m>
            <a:endParaRP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r>
                  <a:rPr>
                    <a:latin typeface="Cambria Math" panose="02040503050406030204" pitchFamily="18" charset="0"/>
                  </a:rPr>
                  <m:t>×</m:t>
                </m:r>
                <m:sSub>
                  <m:sSubPr>
                    <m:ctrlPr>
                      <a:rPr i="1">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oMath>
            </a14:m>
            <a:r>
              <a:t> is the model</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(intercept) is the value of </a:t>
            </a:r>
            <a14:m xmlns:a14="http://schemas.microsoft.com/office/drawing/2010/main">
              <m:oMath xmlns:m="http://schemas.openxmlformats.org/officeDocument/2006/math">
                <m:r>
                  <a:rPr>
                    <a:latin typeface="Cambria Math" panose="02040503050406030204" pitchFamily="18" charset="0"/>
                  </a:rPr>
                  <m:t>𝑦</m:t>
                </m:r>
              </m:oMath>
            </a14:m>
            <a:r>
              <a:t> when </a:t>
            </a:r>
            <a14:m xmlns:a14="http://schemas.microsoft.com/office/drawing/2010/main">
              <m:oMath xmlns:m="http://schemas.openxmlformats.org/officeDocument/2006/math">
                <m:r>
                  <a:rPr>
                    <a:latin typeface="Cambria Math" panose="02040503050406030204" pitchFamily="18" charset="0"/>
                  </a:rPr>
                  <m:t>𝑥</m:t>
                </m:r>
              </m:oMath>
            </a14:m>
            <a:r>
              <a:t> is 0</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(slope) is the change in </a:t>
            </a:r>
            <a14:m xmlns:a14="http://schemas.microsoft.com/office/drawing/2010/main">
              <m:oMath xmlns:m="http://schemas.openxmlformats.org/officeDocument/2006/math">
                <m:r>
                  <a:rPr>
                    <a:latin typeface="Cambria Math" panose="02040503050406030204" pitchFamily="18" charset="0"/>
                  </a:rPr>
                  <m:t>𝑦</m:t>
                </m:r>
              </m:oMath>
            </a14:m>
            <a:r>
              <a:t> for every unit change in </a:t>
            </a:r>
            <a14:m xmlns:a14="http://schemas.microsoft.com/office/drawing/2010/main">
              <m:oMath xmlns:m="http://schemas.openxmlformats.org/officeDocument/2006/math">
                <m:r>
                  <a:rPr>
                    <a:latin typeface="Cambria Math" panose="02040503050406030204" pitchFamily="18" charset="0"/>
                  </a:rPr>
                  <m:t>𝑥</m:t>
                </m:r>
              </m:oMath>
            </a14:m>
            <a:endParaRPr/>
          </a:p>
          <a:p>
            <a:pPr lvl="0"/>
            <a:r>
              <a:t>The model uses sample data to estimate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in the population</a:t>
            </a:r>
          </a:p>
          <a:p>
            <a:pPr lvl="0"/>
            <a:r>
              <a:t>Once we know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0</m:t>
                    </m:r>
                  </m:sub>
                </m:sSub>
              </m:oMath>
            </a14:m>
            <a:r>
              <a:t> and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we can estimate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𝑦</m:t>
                    </m:r>
                  </m:e>
                  <m:sub>
                    <m:r>
                      <a:rPr>
                        <a:latin typeface="Cambria Math" panose="02040503050406030204" pitchFamily="18" charset="0"/>
                      </a:rPr>
                      <m:t>𝑖</m:t>
                    </m:r>
                  </m:sub>
                </m:sSub>
              </m:oMath>
            </a14:m>
            <a:r>
              <a:t> (outcome) for any value of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𝑥</m:t>
                    </m:r>
                  </m:e>
                  <m:sub>
                    <m:r>
                      <a:rPr>
                        <a:latin typeface="Cambria Math" panose="02040503050406030204" pitchFamily="18" charset="0"/>
                      </a:rPr>
                      <m:t>1</m:t>
                    </m:r>
                    <m:r>
                      <a:rPr>
                        <a:latin typeface="Cambria Math" panose="02040503050406030204" pitchFamily="18" charset="0"/>
                      </a:rPr>
                      <m:t>𝑖</m:t>
                    </m:r>
                  </m:sub>
                </m:sSub>
              </m:oMath>
            </a14: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Your Questions from Lecture 08</a:t>
            </a:r>
          </a:p>
        </p:txBody>
      </p:sp>
      <p:sp>
        <p:nvSpPr>
          <p:cNvPr id="4" name="Text Placeholder 3"/>
          <p:cNvSpPr>
            <a:spLocks noGrp="1"/>
          </p:cNvSpPr>
          <p:nvPr>
            <p:ph type="body" sz="half" idx="2"/>
          </p:nvPr>
        </p:nvSpPr>
        <p:spPr/>
        <p:txBody>
          <a:bodyPr/>
          <a:lstStyle/>
          <a:p>
            <a:pPr marL="0" lvl="0" indent="0">
              <a:spcBef>
                <a:spcPts val="3000"/>
              </a:spcBef>
              <a:buNone/>
            </a:pPr>
            <a:r>
              <a:rPr b="1"/>
              <a:t>“I’m confused about where you got -.08 from”</a:t>
            </a:r>
          </a:p>
          <a:p>
            <a:pPr lvl="0"/>
            <a:r>
              <a:t>-0.8 was the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value for the masculinity and femininity example</a:t>
            </a:r>
          </a:p>
          <a:p>
            <a:pPr lvl="0"/>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(slope) is the change in </a:t>
            </a:r>
            <a14:m xmlns:a14="http://schemas.microsoft.com/office/drawing/2010/main">
              <m:oMath xmlns:m="http://schemas.openxmlformats.org/officeDocument/2006/math">
                <m:r>
                  <a:rPr>
                    <a:latin typeface="Cambria Math" panose="02040503050406030204" pitchFamily="18" charset="0"/>
                  </a:rPr>
                  <m:t>𝑦</m:t>
                </m:r>
              </m:oMath>
            </a14:m>
            <a:r>
              <a:t> for every unit change in </a:t>
            </a:r>
            <a14:m xmlns:a14="http://schemas.microsoft.com/office/drawing/2010/main">
              <m:oMath xmlns:m="http://schemas.openxmlformats.org/officeDocument/2006/math">
                <m:r>
                  <a:rPr>
                    <a:latin typeface="Cambria Math" panose="02040503050406030204" pitchFamily="18" charset="0"/>
                  </a:rPr>
                  <m:t>𝑥</m:t>
                </m:r>
              </m:oMath>
            </a14:m>
            <a:endParaRPr/>
          </a:p>
          <a:p>
            <a:pPr lvl="0"/>
            <a:r>
              <a:t>We calculated </a:t>
            </a:r>
            <a14:m xmlns:a14="http://schemas.microsoft.com/office/drawing/2010/main">
              <m:oMath xmlns:m="http://schemas.openxmlformats.org/officeDocument/2006/math">
                <m:sSub>
                  <m:sSubPr>
                    <m:ctrlPr>
                      <a:rPr>
                        <a:latin typeface="Cambria Math" panose="02040503050406030204" pitchFamily="18" charset="0"/>
                      </a:rPr>
                    </m:ctrlPr>
                  </m:sSubPr>
                  <m:e>
                    <m:r>
                      <a:rPr>
                        <a:latin typeface="Cambria Math" panose="02040503050406030204" pitchFamily="18" charset="0"/>
                      </a:rPr>
                      <m:t>𝑏</m:t>
                    </m:r>
                  </m:e>
                  <m:sub>
                    <m:r>
                      <a:rPr>
                        <a:latin typeface="Cambria Math" panose="02040503050406030204" pitchFamily="18" charset="0"/>
                      </a:rPr>
                      <m:t>1</m:t>
                    </m:r>
                  </m:sub>
                </m:sSub>
              </m:oMath>
            </a14:m>
            <a:r>
              <a:t> using R:</a:t>
            </a:r>
          </a:p>
        </p:txBody>
      </p:sp>
      <p:pic>
        <p:nvPicPr>
          <p:cNvPr id="3" name="Picture 1" descr="images/slope_demo_r.png"/>
          <p:cNvPicPr>
            <a:picLocks noGrp="1" noChangeAspect="1"/>
          </p:cNvPicPr>
          <p:nvPr/>
        </p:nvPicPr>
        <p:blipFill>
          <a:blip r:embed="rId2"/>
          <a:stretch>
            <a:fillRect/>
          </a:stretch>
        </p:blipFill>
        <p:spPr bwMode="auto">
          <a:xfrm>
            <a:off x="3568700" y="1765300"/>
            <a:ext cx="5105400" cy="1257300"/>
          </a:xfrm>
          <a:prstGeom prst="rect">
            <a:avLst/>
          </a:prstGeom>
          <a:noFill/>
          <a:ln w="9525">
            <a:noFill/>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t>We also saw it represented graphically…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1995</Words>
  <Application>Microsoft Office PowerPoint</Application>
  <PresentationFormat>On-screen Show (16:9)</PresentationFormat>
  <Paragraphs>163</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Cambria Math</vt:lpstr>
      <vt:lpstr>Courier</vt:lpstr>
      <vt:lpstr>Office Theme</vt:lpstr>
      <vt:lpstr>Linear Model 2: The F Awakens</vt:lpstr>
      <vt:lpstr>Looking Ahead (and Behind)</vt:lpstr>
      <vt:lpstr>Today’s Objectives</vt:lpstr>
      <vt:lpstr>Using the Linear Model to Make Predictions (Recap)</vt:lpstr>
      <vt:lpstr>The Linear Model as a Statistical Model</vt:lpstr>
      <vt:lpstr>PowerPoint Presentation</vt:lpstr>
      <vt:lpstr>The Linear Model Equation</vt:lpstr>
      <vt:lpstr>Your Questions from Lecture 08</vt:lpstr>
      <vt:lpstr>PowerPoint Presentation</vt:lpstr>
      <vt:lpstr>PowerPoint Presentation</vt:lpstr>
      <vt:lpstr>PowerPoint Presentation</vt:lpstr>
      <vt:lpstr>Attendance Pin</vt:lpstr>
      <vt:lpstr>Evaluating our Model: Is it any Good?</vt:lpstr>
      <vt:lpstr>Statistical Models</vt:lpstr>
      <vt:lpstr>The Simplest Model</vt:lpstr>
      <vt:lpstr>Mean Model Residuals</vt:lpstr>
      <vt:lpstr>Linear Model Residuals</vt:lpstr>
      <vt:lpstr>PowerPoint Presentation</vt:lpstr>
      <vt:lpstr>PowerPoint Presentation</vt:lpstr>
      <vt:lpstr>NHST Recap</vt:lpstr>
      <vt:lpstr>PowerPoint Presentation</vt:lpstr>
      <vt:lpstr>Example: Predicting Better Sleep from Positive Psychology</vt:lpstr>
      <vt:lpstr>Is it a Good Model?</vt:lpstr>
      <vt:lpstr>Interim Summary</vt:lpstr>
      <vt:lpstr>PowerPoint Presentation</vt:lpstr>
      <vt:lpstr>PowerPoint Presentation</vt:lpstr>
      <vt:lpstr>PowerPoint Presentation</vt:lpstr>
      <vt:lpstr>Example: Predicting Better Sleep from Positive Psychology</vt:lpstr>
      <vt:lpstr>Hypotheses</vt:lpstr>
      <vt:lpstr>Significance of b1</vt:lpstr>
      <vt:lpstr>PowerPoint Presentation</vt:lpstr>
      <vt:lpstr>Confidence Intervals (Recap)</vt:lpstr>
      <vt:lpstr>PowerPoint Presentation</vt:lpstr>
      <vt:lpstr>PowerPoint Presentation</vt:lpstr>
      <vt:lpstr>PowerPoint Presentation</vt:lpstr>
      <vt:lpstr>Where’s the CI?!</vt:lpstr>
      <vt:lpstr>PowerPoint Presentation</vt:lpstr>
      <vt:lpstr>Putting It All Together</vt:lpstr>
      <vt:lpstr>Further Support</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Model 2: The F Awakens</dc:title>
  <dc:creator>Dr Jenny Terry</dc:creator>
  <cp:keywords/>
  <cp:lastModifiedBy>Jenny Terry</cp:lastModifiedBy>
  <cp:revision>1</cp:revision>
  <dcterms:created xsi:type="dcterms:W3CDTF">2025-03-25T11:45:42Z</dcterms:created>
  <dcterms:modified xsi:type="dcterms:W3CDTF">2025-03-25T11:56:50Z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subtitle">
    <vt:lpwstr>Week 09</vt:lpwstr>
  </property>
  <property fmtid="{D5CDD505-2E9C-101B-9397-08002B2CF9AE}" pid="12" name="toc-title">
    <vt:lpwstr>Table of contents</vt:lpwstr>
  </property>
</Properties>
</file>