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2" Type="http://schemas.openxmlformats.org/officeDocument/2006/relationships/viewProps" Target="viewProps.xml" /><Relationship Id="rId41" Type="http://schemas.openxmlformats.org/officeDocument/2006/relationships/presProps" Target="presProps.xml" /><Relationship Id="rId1" Type="http://schemas.openxmlformats.org/officeDocument/2006/relationships/slideMaster" Target="slideMasters/slideMaster1.xml" /><Relationship Id="rId44" Type="http://schemas.openxmlformats.org/officeDocument/2006/relationships/tableStyles" Target="tableStyles.xml" /><Relationship Id="rId43"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and2022.netlify.app/viz/app/?v=cor&amp;t=Correlation%20coefficient%20" TargetMode="Externa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link.springer.com/content/pdf/10.1007/s10865-023-00436-4.pdf" TargetMode="Externa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bit.ly/and25_lecture08" TargetMode="External" /></Relationships>
</file>

<file path=ppt/slides/_rels/slide2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6.png" /></Relationships>
</file>

<file path=ppt/slides/_rels/slide2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7.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bit.ly/and25_lecture08" TargetMode="Externa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statisticsbyjim.com/regression/linear-regression-equation/" TargetMode="External" /><Relationship Id="rId3" Type="http://schemas.openxmlformats.org/officeDocument/2006/relationships/hyperlink" Target="https://www.khanacademy.org/math/algebra/x2f8bb11595b61c86:linear-equations-graphs" TargetMode="External" /><Relationship Id="rId4" Type="http://schemas.openxmlformats.org/officeDocument/2006/relationships/hyperlink" Target="https://learningstatisticswithr.com/lsr-0.6.pdf" TargetMode="External" /><Relationship Id="rId5" Type="http://schemas.openxmlformats.org/officeDocument/2006/relationships/hyperlink" Target="https://youtu.be/7cSArk7tU4w?si=XBl2CORBn2CMmvZd" TargetMode="External" /><Relationship Id="rId6" Type="http://schemas.openxmlformats.org/officeDocument/2006/relationships/hyperlink" Target="https://youtube.com/playlist?list=PLQGe6zcSJT0V4xC1NDyQePkyxUj8LWLnD&amp;si=BQMJwNC9JDeINAwk" TargetMode="External"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Linear Model 1: A New Equation</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Week 08</a:t>
            </a:r>
            <a:br/>
            <a:br/>
            <a:r>
              <a:rPr/>
              <a:t>Dr Jenny Terry</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Linear Model Equation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The linear model is the equation for a straight line:</a:t>
                </a:r>
              </a:p>
              <a:p>
                <a:pPr lvl="0" indent="0" marL="0">
                  <a:buNone/>
                </a:pPr>
                <a14:m>
                  <m:oMathPara xmlns:m="http://schemas.openxmlformats.org/officeDocument/2006/math">
                    <m:oMathParaPr>
                      <m:jc m:val="center"/>
                    </m:oMathParaPr>
                    <m:oMath>
                      <m:r>
                        <m:t>y</m:t>
                      </m:r>
                      <m:r>
                        <m:rPr>
                          <m:sty m:val="p"/>
                        </m:rPr>
                        <m:t>=</m:t>
                      </m:r>
                      <m:r>
                        <m:t>m</m:t>
                      </m:r>
                      <m:r>
                        <m:t>x</m:t>
                      </m:r>
                      <m:r>
                        <m:rPr>
                          <m:sty m:val="p"/>
                        </m:rPr>
                        <m:t>+</m:t>
                      </m:r>
                      <m:r>
                        <m:t>b</m:t>
                      </m:r>
                    </m:oMath>
                  </m:oMathPara>
                </a14:m>
              </a:p>
              <a:p>
                <a:pPr lvl="0" indent="0" marL="0">
                  <a:buNone/>
                </a:pPr>
                <a:r>
                  <a:rPr/>
                  <a:t>. . .</a:t>
                </a:r>
              </a:p>
              <a:p>
                <a:pPr lvl="0" indent="0" marL="0">
                  <a:buNone/>
                </a:pPr>
                <a:r>
                  <a:rPr/>
                  <a:t>It is usually written like this:</a:t>
                </a:r>
              </a:p>
              <a:p>
                <a:pPr lvl="0" indent="0" marL="0">
                  <a:buNone/>
                </a:pPr>
                <a14:m>
                  <m:oMathPara xmlns:m="http://schemas.openxmlformats.org/officeDocument/2006/math">
                    <m:oMathParaPr>
                      <m:jc m:val="center"/>
                    </m:oMathParaPr>
                    <m:oMath>
                      <m:sSub>
                        <m:e>
                          <m:r>
                            <m:t>y</m:t>
                          </m:r>
                        </m:e>
                        <m:sub>
                          <m:r>
                            <m:t>i</m:t>
                          </m:r>
                        </m:sub>
                      </m:sSub>
                      <m:r>
                        <m:rPr>
                          <m:sty m:val="p"/>
                        </m:rPr>
                        <m:t>=</m:t>
                      </m:r>
                      <m:sSub>
                        <m:e>
                          <m:r>
                            <m:t>b</m:t>
                          </m:r>
                        </m:e>
                        <m:sub>
                          <m:r>
                            <m:t>0</m:t>
                          </m:r>
                        </m:sub>
                      </m:sSub>
                      <m:r>
                        <m:rPr>
                          <m:sty m:val="p"/>
                        </m:rPr>
                        <m:t>+</m:t>
                      </m:r>
                      <m:sSub>
                        <m:e>
                          <m:r>
                            <m:t>b</m:t>
                          </m:r>
                        </m:e>
                        <m:sub>
                          <m:r>
                            <m:t>1</m:t>
                          </m:r>
                        </m:sub>
                      </m:sSub>
                      <m:sSub>
                        <m:e>
                          <m:r>
                            <m:t>x</m:t>
                          </m:r>
                        </m:e>
                        <m:sub>
                          <m:r>
                            <m:t>1</m:t>
                          </m:r>
                          <m:r>
                            <m:t>i</m:t>
                          </m:r>
                        </m:sub>
                      </m:sSub>
                      <m:r>
                        <m:rPr>
                          <m:sty m:val="p"/>
                        </m:rPr>
                        <m:t>+</m:t>
                      </m:r>
                      <m:sSub>
                        <m:e>
                          <m:r>
                            <m:t>e</m:t>
                          </m:r>
                        </m:e>
                        <m:sub>
                          <m:r>
                            <m:t>i</m:t>
                          </m:r>
                        </m:sub>
                      </m:sSub>
                    </m:oMath>
                  </m:oMathPara>
                </a14:m>
              </a:p>
              <a:p>
                <a:pPr lvl="0" indent="0" marL="0">
                  <a:buNone/>
                </a:pPr>
                <a:r>
                  <a:rPr/>
                  <a:t>. . .</a:t>
                </a:r>
              </a:p>
              <a:p>
                <a:pPr lvl="0" indent="0" marL="0">
                  <a:buNone/>
                </a:pPr>
                <a:r>
                  <a:rPr/>
                  <a:t>I will write it in full for now, so you can get used to it:</a:t>
                </a:r>
              </a:p>
              <a:p>
                <a:pPr lvl="0" indent="0" marL="0">
                  <a:buNone/>
                </a:pPr>
                <a14:m>
                  <m:oMathPara xmlns:m="http://schemas.openxmlformats.org/officeDocument/2006/math">
                    <m:oMathParaPr>
                      <m:jc m:val="center"/>
                    </m:oMathParaPr>
                    <m:oMath>
                      <m:sSub>
                        <m:e>
                          <m:r>
                            <m:t>y</m:t>
                          </m:r>
                        </m:e>
                        <m:sub>
                          <m:r>
                            <m:t>i</m:t>
                          </m:r>
                        </m:sub>
                      </m:sSub>
                      <m:r>
                        <m:rPr>
                          <m:sty m:val="p"/>
                        </m:rPr>
                        <m:t>=</m:t>
                      </m:r>
                      <m:sSub>
                        <m:e>
                          <m:r>
                            <m:t>b</m:t>
                          </m:r>
                        </m:e>
                        <m:sub>
                          <m:r>
                            <m:t>0</m:t>
                          </m:r>
                        </m:sub>
                      </m:sSub>
                      <m:r>
                        <m:rPr>
                          <m:sty m:val="p"/>
                        </m:rPr>
                        <m:t>+</m:t>
                      </m:r>
                      <m:sSub>
                        <m:e>
                          <m:r>
                            <m:t>b</m:t>
                          </m:r>
                        </m:e>
                        <m:sub>
                          <m:r>
                            <m:t>1</m:t>
                          </m:r>
                        </m:sub>
                      </m:sSub>
                      <m:r>
                        <m:rPr>
                          <m:sty m:val="p"/>
                        </m:rPr>
                        <m:t>×</m:t>
                      </m:r>
                      <m:sSub>
                        <m:e>
                          <m:r>
                            <m:t>x</m:t>
                          </m:r>
                        </m:e>
                        <m:sub>
                          <m:r>
                            <m:t>1</m:t>
                          </m:r>
                          <m:r>
                            <m:t>i</m:t>
                          </m:r>
                        </m:sub>
                      </m:sSub>
                      <m:r>
                        <m:rPr>
                          <m:sty m:val="p"/>
                        </m:rPr>
                        <m:t>+</m:t>
                      </m:r>
                      <m:sSub>
                        <m:e>
                          <m:r>
                            <m:t>e</m:t>
                          </m:r>
                        </m:e>
                        <m:sub>
                          <m:r>
                            <m:t>i</m:t>
                          </m:r>
                        </m:sub>
                      </m:sSub>
                    </m:oMath>
                  </m:oMathPara>
                </a14:m>
              </a:p>
            </p:txBody>
          </p:sp>
        </mc:Choice>
      </mc:AlternateContent>
    </p:spTree>
  </p:cSld>
</p:sld>
</file>

<file path=ppt/slides/slide11.xml><?xml version="1.0" encoding="UTF-8"?><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a:xfrm><a:off x="457201" y="204787" /><a:ext cx="3008313" cy="871538" /></a:xfrm></p:spPr><p:txBody><a:bodyPr /><a:lstStyle /><a:p><a:pPr lvl="0" indent="0" marL="0"><a:buNone /></a:pPr><a:r><a:rPr /><a:t>The Linear Model Equation</a:t></a:r></a:p></p:txBody></p:sp><mc:AlternateContent xmlns:mc="http://schemas.openxmlformats.org/markup-compatibility/2006"><mc:Choice xmlns:a14="http://schemas.microsoft.com/office/drawing/2010/main" Requires="a14"><p:sp><p:nvSpPr><p:cNvPr id="4" name="Text Placeholder 3" /><p:cNvSpPr><a:spLocks noGrp="1" /></p:cNvSpPr><p:nvPr><p:ph idx="2" sz="half" type="body" /></p:nvPr></p:nvSpPr><p:spPr /><p:txBody><a:bodyPr /><a:lstStyle /><a:p><a:pPr lvl="0" indent="0" marL="0"><a:buNone /></a:pPr><a14:m><m:oMathPara xmlns:m="http://schemas.openxmlformats.org/officeDocument/2006/math"><m:oMathParaPr><m:jc m:val="center" /></m:oMathParaPr><m:oMath><m:sSub><m:e><m:r><m:t>y</m:t></m:r></m:e><m:sub><m:r><m:t>i</m:t></m:r></m:sub></m:sSub><m:r><m:rPr><m:sty m:val="p" /></m:rPr><m:t>=</m:t></m:r><m:sSub><m:e><m:r><m:t>b</m:t></m:r></m:e><m:sub><m:r><m:t>0</m:t></m:r></m:sub></m:sSub><m:r><m:rPr><m:sty m:val="p" /></m:rPr><m:t>+</m:t></m:r><m:sSub><m:e><m:r><m:t>b</m:t></m:r></m:e><m:sub><m:r><m:t>1</m:t></m:r></m:sub></m:sSub><m:r><m:rPr><m:sty m:val="p" /></m:rPr><m:t>×</m:t></m:r><m:sSub><m:e><m:r><m:t>x</m:t></m:r></m:e><m:sub><m:r><m:t>1</m:t></m:r><m:r><m:t>i</m:t></m:r></m:sub></m:sSub><m:r><m:rPr><m:sty m:val="p" /></m:rPr><m:t>+</m:t></m:r><m:sSub><m:e><m:r><m:t>e</m:t></m:r></m:e><m:sub><m:r><m:t>i</m:t></m:r></m:sub></m:sSub></m:oMath></m:oMathPara></a14:m></a:p></p:txBody></p:sp></mc:Choice></mc:AlternateContent><p:graphicFrame><p:nvGraphicFramePr><p:cNvPr id="6" name="Content Placeholder 5" /><p:cNvGraphicFramePr><a:graphicFrameLocks noGrp="1" /></p:cNvGraphicFramePr><p:nvPr><p:ph idx="1" /></p:nvPr></p:nvGraphicFramePr><p:xfrm><a:off x="3568700" y="203200" /><a:ext cx="5105400" cy="4381500" /></p:xfrm><a:graphic><a:graphicData uri="http://schemas.openxmlformats.org/drawingml/2006/table"><a:tbl><a:tblPr firstRow="0" bandRow="1"><a:tableStyleId>{5C22544A-7EE6-4342-B048-85BDC9FD1C3A}</a:tableStyleId></a:tblPr><a:tblGrid><a:gridCol w="2552700" /><a:gridCol w="2552700" /></a:tblGrid><a:tr h="0"><a:tc><a:txBody><a:bodyPr /><a:lstStyle /><a:p><a:pPr lvl="0" indent="0" marL="0"><a:buNone /></a:pPr><a:r><a:rPr b="1" /><a:t>Term</a:t></a:r></a:p></a:txBody></a:tc><a:tc><a:txBody><a:bodyPr /><a:lstStyle /><a:p><a:pPr lvl="0" indent="0" marL="0"><a:buNone /></a:pPr><a:r><a:rPr b="1" /><a:t>Meaning</a:t></a:r></a:p></a:txBody></a:tc></a:tr><a:tr h="0"><a:tc><a:txBody><a:bodyPr /><a:lstStyle /><a:p><a:pPr lvl="0" indent="0" marL="0"><a:buNone /></a:pPr><a14:m><m:oMath xmlns:m="http://schemas.openxmlformats.org/officeDocument/2006/math"><m:sSub><m:e><m:r><m:t>y</m:t></m:r></m:e><m:sub><m:r><m:t>i</m:t></m:r></m:sub></m:sSub></m:oMath></a14:m><a:r><a:rPr /><a:t> =</a:t></a:r></a:p></a:txBody></a:tc><a:tc><a:txBody><a:bodyPr /><a:lstStyle /><a:p><a:pPr lvl="0" indent="0" marL="0"><a:buNone /></a:pPr><a:r><a:rPr /><a:t>The outcome (</a:t></a:r><a14:m><m:oMath xmlns:m="http://schemas.openxmlformats.org/officeDocument/2006/math"><m:r><m:t>y</m:t></m:r></m:oMath></a14:m><a:r><a:rPr /><a:t>) for an individual’s actual score (</a:t></a:r><a14:m><m:oMath xmlns:m="http://schemas.openxmlformats.org/officeDocument/2006/math"><m:r><m:t>i</m:t></m:r></m:oMath></a14:m><a:r><a:rPr /><a:t>) is equal to (or, is predicted by)…</a:t></a:r></a:p></a:txBody></a:tc></a:tr><a:tr h="0"><a:tc><a:txBody><a:bodyPr /><a:lstStyle /><a:p><a:pPr lvl="0" indent="0" marL="0"><a:buNone /></a:pPr><a14:m><m:oMath xmlns:m="http://schemas.openxmlformats.org/officeDocument/2006/math"><m:sSub><m:e><m:r><m:t>b</m:t></m:r></m:e><m:sub><m:r><m:t>0</m:t></m:r></m:sub></m:sSub></m:oMath></a14:m></a:p></a:txBody></a:tc><a:tc><a:txBody><a:bodyPr /><a:lstStyle /><a:p><a:pPr lvl="0" indent="0" marL="0"><a:buNone /></a:pPr><a:r><a:rPr /><a:t>… the value of beta-zero (the model’s intercept)…</a:t></a:r></a:p></a:txBody></a:tc></a:tr><a:tr h="0"><a:tc><a:txBody><a:bodyPr /><a:lstStyle /><a:p><a:pPr lvl="0" indent="0" marL="0"><a:buNone /></a:pPr><a:r><a:rPr /><a:t>+</a:t></a:r></a:p></a:txBody></a:tc><a:tc><a:txBody><a:bodyPr /><a:lstStyle /><a:p><a:pPr lvl="0" indent="0" marL="0"><a:buNone /></a:pPr><a:r><a:rPr /><a:t>… plus…</a:t></a:r></a:p></a:txBody></a:tc></a:tr><a:tr h="0"><a:tc><a:txBody><a:bodyPr /><a:lstStyle /><a:p><a:pPr lvl="0" indent="0" marL="0"><a:buNone /></a:pPr><a14:m><m:oMath xmlns:m="http://schemas.openxmlformats.org/officeDocument/2006/math"><m:sSub><m:e><m:r><m:t>b</m:t></m:r></m:e><m:sub><m:r><m:t>1</m:t></m:r></m:sub></m:sSub></m:oMath></a14:m></a:p></a:txBody></a:tc><a:tc><a:txBody><a:bodyPr /><a:lstStyle /><a:p><a:pPr lvl="0" indent="0" marL="0"><a:buNone /></a:pPr><a:r><a:rPr /><a:t>… the value of beta-one (the model’s slope)…</a:t></a:r></a:p></a:txBody></a:tc></a:tr><a:tr h="0"><a:tc><a:txBody><a:bodyPr /><a:lstStyle /><a:p><a:pPr lvl="0" indent="0" marL="0"><a:buNone /></a:pPr><a14:m><m:oMath xmlns:m="http://schemas.openxmlformats.org/officeDocument/2006/math"><m:r><m:rPr><m:sty m:val="p" /></m:rPr><m:t>×</m:t></m:r></m:oMath></a14:m></a:p></a:txBody></a:tc><a:tc><a:txBody><a:bodyPr /><a:lstStyle /><a:p><a:pPr lvl="0" indent="0" marL="0"><a:buNone /></a:pPr><a:r><a:rPr /><a:t>… multiplied by…</a:t></a:r></a:p></a:txBody></a:tc></a:tr><a:tr h="0"><a:tc><a:txBody><a:bodyPr /><a:lstStyle /><a:p><a:pPr lvl="0" indent="0" marL="0"><a:buNone /></a:pPr><a14:m><m:oMath xmlns:m="http://schemas.openxmlformats.org/officeDocument/2006/math"><m:sSub><m:e><m:r><m:t>x</m:t></m:r></m:e><m:sub><m:r><m:t>1</m:t></m:r><m:r><m:t>i</m:t></m:r></m:sub></m:sSub></m:oMath></a14:m></a:p></a:txBody></a:tc><a:tc><a:txBody><a:bodyPr /><a:lstStyle /><a:p><a:pPr lvl="0" indent="0" marL="0"><a:buNone /></a:pPr><a:r><a:rPr /><a:t>… the hypothethical value of the predictor (</a:t></a:r><a14:m><m:oMath xmlns:m="http://schemas.openxmlformats.org/officeDocument/2006/math"><m:sSub><m:e><m:r><m:t>x</m:t></m:r></m:e><m:sub><m:r><m:t>1</m:t></m:r></m:sub></m:sSub></m:oMath></a14:m><a:r><a:rPr /><a:t>) for an individual (</a:t></a:r><a14:m><m:oMath xmlns:m="http://schemas.openxmlformats.org/officeDocument/2006/math"><m:r><m:t>i</m:t></m:r></m:oMath></a14:m><a:r><a:rPr /><a:t>)…</a:t></a:r></a:p></a:txBody></a:tc></a:tr><a:tr h="0"><a:tc><a:txBody><a:bodyPr /><a:lstStyle /><a:p><a:pPr lvl="0" indent="0" marL="0"><a:buNone /></a:pPr><a14:m><m:oMath xmlns:m="http://schemas.openxmlformats.org/officeDocument/2006/math"><m:r><m:rPr><m:sty m:val="p" /></m:rPr><m:t>+</m:t></m:r></m:oMath></a14:m></a:p></a:txBody></a:tc><a:tc><a:txBody><a:bodyPr /><a:lstStyle /><a:p><a:pPr lvl="0" indent="0" marL="0"><a:buNone /></a:pPr><a:r><a:rPr /><a:t>… plus…</a:t></a:r></a:p></a:txBody></a:tc></a:tr><a:tr h="0"><a:tc><a:txBody><a:bodyPr /><a:lstStyle /><a:p><a:pPr lvl="0" indent="0" marL="0"><a:buNone /></a:pPr><a14:m><m:oMath xmlns:m="http://schemas.openxmlformats.org/officeDocument/2006/math"><m:sSub><m:e><m:r><m:t>e</m:t></m:r></m:e><m:sub><m:r><m:t>i</m:t></m:r></m:sub></m:sSub></m:oMath></a14:m></a:p></a:txBody></a:tc><a:tc><a:txBody><a:bodyPr /><a:lstStyle /><a:p><a:pPr lvl="0" indent="0" marL="0"><a:buNone /></a:pPr><a:r><a:rPr /><a:t>… the error (</a:t></a:r><a14:m><m:oMath xmlns:m="http://schemas.openxmlformats.org/officeDocument/2006/math"><m:r><m:t>e</m:t></m:r></m:oMath></a14:m><a:r><a:rPr /><a:t>) for the individual’s actual score (</a:t></a:r><a14:m><m:oMath xmlns:m="http://schemas.openxmlformats.org/officeDocument/2006/math"><m:r><m:t>i</m:t></m:r></m:oMath></a14:m><a:r><a:rPr /><a:t>)…</a:t></a:r></a:p></a:txBody></a:tc></a:tr></a:tbl></a:graphicData></a:graphic></p:graphicFrame></p:spTree></p:cSld></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Using the Linear Model to Make Predictions</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Overview</a:t>
            </a:r>
          </a:p>
        </p:txBody>
      </p:sp>
      <p:sp>
        <p:nvSpPr>
          <p:cNvPr id="3" name="Content Placeholder 2"/>
          <p:cNvSpPr>
            <a:spLocks noGrp="1"/>
          </p:cNvSpPr>
          <p:nvPr>
            <p:ph idx="1"/>
          </p:nvPr>
        </p:nvSpPr>
        <p:spPr/>
        <p:txBody>
          <a:bodyPr/>
          <a:lstStyle/>
          <a:p>
            <a:pPr lvl="0"/>
            <a:r>
              <a:rPr/>
              <a:t>Example 1: Predicting Masculinity from Femininity</a:t>
            </a:r>
          </a:p>
          <a:p>
            <a:pPr lvl="1"/>
            <a:r>
              <a:rPr/>
              <a:t>A recognisable example (from your correlation lecture)</a:t>
            </a:r>
          </a:p>
          <a:p>
            <a:pPr lvl="1"/>
            <a:r>
              <a:rPr/>
              <a:t>Visual, approximate representation (so you can get a sense of where the numbers come from)</a:t>
            </a:r>
          </a:p>
          <a:p>
            <a:pPr lvl="1"/>
            <a:r>
              <a:rPr/>
              <a:t>Computational, precise calculations (where we actually get the numbers from)</a:t>
            </a:r>
          </a:p>
          <a:p>
            <a:pPr lvl="0"/>
            <a:r>
              <a:rPr/>
              <a:t>Example 2: Predicting Better Sleep from Positive Psychology</a:t>
            </a:r>
          </a:p>
          <a:p>
            <a:pPr lvl="1"/>
            <a:r>
              <a:rPr/>
              <a:t>A new example for extrapolation</a:t>
            </a:r>
          </a:p>
          <a:p>
            <a:pPr lvl="1"/>
            <a:r>
              <a:rPr/>
              <a:t>Visual, approximate representation (so you can get a sense of where the numbers come from)</a:t>
            </a:r>
          </a:p>
          <a:p>
            <a:pPr lvl="1"/>
            <a:r>
              <a:rPr/>
              <a:t>Computational, precise calculations (where we actually get the numbers from)</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Example 1: Predicting Masculinity from Femininity</a:t>
            </a:r>
          </a:p>
        </p:txBody>
      </p:sp>
      <p:sp>
        <p:nvSpPr>
          <p:cNvPr id="3" name="Content Placeholder 2"/>
          <p:cNvSpPr>
            <a:spLocks noGrp="1"/>
          </p:cNvSpPr>
          <p:nvPr>
            <p:ph idx="1"/>
          </p:nvPr>
        </p:nvSpPr>
        <p:spPr/>
        <p:txBody>
          <a:bodyPr/>
          <a:lstStyle/>
          <a:p>
            <a:pPr lvl="0"/>
            <a:r>
              <a:rPr/>
              <a:t>Dr Mankin was interested in the relationship between femininity and masculinity</a:t>
            </a:r>
          </a:p>
          <a:p>
            <a:pPr lvl="0"/>
            <a:r>
              <a:rPr/>
              <a:t>Participants took part in a cross-sectional, self-report survey that asked them to rate their:</a:t>
            </a:r>
          </a:p>
          <a:p>
            <a:pPr lvl="1"/>
            <a:r>
              <a:rPr/>
              <a:t>Femininity</a:t>
            </a:r>
          </a:p>
          <a:p>
            <a:pPr lvl="1"/>
            <a:r>
              <a:rPr/>
              <a:t>Masculinity</a:t>
            </a:r>
          </a:p>
          <a:p>
            <a:pPr lvl="1"/>
            <a:r>
              <a:rPr/>
              <a:t>&amp; a bunch of other things not relevant for today’s example</a:t>
            </a:r>
          </a:p>
          <a:p>
            <a:pPr lvl="0" indent="0" marL="0">
              <a:buNone/>
            </a:pPr>
            <a:r>
              <a:rPr/>
              <a:t>. . .</a:t>
            </a:r>
          </a:p>
          <a:p>
            <a:pPr lvl="0"/>
            <a:r>
              <a:rPr/>
              <a:t>Hypothesis: Previous research (your correlation lecture!) suggests that… </a:t>
            </a:r>
            <a:r>
              <a:rPr i="1"/>
              <a:t>femininity will have a negative relationship with masculinity</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Operationalisation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Hypothesis: Femininity will have a negative relationship with masculinity</a:t>
                </a:r>
              </a:p>
              <a:p>
                <a:pPr lvl="0" indent="0" marL="0">
                  <a:buNone/>
                </a:pPr>
                <a:r>
                  <a:rPr/>
                  <a:t>. . .</a:t>
                </a:r>
              </a:p>
              <a:p>
                <a:pPr lvl="0"/>
                <a:r>
                  <a:rPr/>
                  <a:t>Predictor (</a:t>
                </a:r>
                <a14:m>
                  <m:oMath xmlns:m="http://schemas.openxmlformats.org/officeDocument/2006/math">
                    <m:sSub>
                      <m:e>
                        <m:r>
                          <m:t>x</m:t>
                        </m:r>
                      </m:e>
                      <m:sub>
                        <m:r>
                          <m:t>1</m:t>
                        </m:r>
                      </m:sub>
                    </m:sSub>
                  </m:oMath>
                </a14:m>
                <a:r>
                  <a:rPr/>
                  <a:t>): Femininity</a:t>
                </a:r>
              </a:p>
              <a:p>
                <a:pPr lvl="0" indent="0" marL="0">
                  <a:buNone/>
                </a:pPr>
                <a:r>
                  <a:rPr/>
                  <a:t>. . .</a:t>
                </a:r>
              </a:p>
              <a:p>
                <a:pPr lvl="0"/>
                <a:r>
                  <a:rPr/>
                  <a:t>Outcome (</a:t>
                </a:r>
                <a14:m>
                  <m:oMath xmlns:m="http://schemas.openxmlformats.org/officeDocument/2006/math">
                    <m:r>
                      <m:t>y</m:t>
                    </m:r>
                  </m:oMath>
                </a14:m>
                <a:r>
                  <a:rPr/>
                  <a:t>) : Masculinity</a:t>
                </a:r>
              </a:p>
              <a:p>
                <a:pPr lvl="0" indent="0" marL="0">
                  <a:buNone/>
                </a:pPr>
                <a:r>
                  <a:rPr/>
                  <a:t>. . .</a:t>
                </a:r>
              </a:p>
              <a:p>
                <a:pPr lvl="0"/>
                <a:r>
                  <a:rPr/>
                  <a:t>Model: </a:t>
                </a:r>
                <a14:m>
                  <m:oMath xmlns:m="http://schemas.openxmlformats.org/officeDocument/2006/math">
                    <m:r>
                      <m:t>M</m:t>
                    </m:r>
                    <m:r>
                      <m:t>a</m:t>
                    </m:r>
                    <m:r>
                      <m:t>s</m:t>
                    </m:r>
                    <m:r>
                      <m:t>c</m:t>
                    </m:r>
                    <m:r>
                      <m:t>u</m:t>
                    </m:r>
                    <m:r>
                      <m:t>l</m:t>
                    </m:r>
                    <m:r>
                      <m:t>i</m:t>
                    </m:r>
                    <m:r>
                      <m:t>n</m:t>
                    </m:r>
                    <m:r>
                      <m:t>i</m:t>
                    </m:r>
                    <m:r>
                      <m:t>t</m:t>
                    </m:r>
                    <m:sSub>
                      <m:e>
                        <m:r>
                          <m:t>y</m:t>
                        </m:r>
                      </m:e>
                      <m:sub>
                        <m:r>
                          <m:t>i</m:t>
                        </m:r>
                      </m:sub>
                    </m:sSub>
                    <m:r>
                      <m:rPr>
                        <m:sty m:val="p"/>
                      </m:rPr>
                      <m:t>=</m:t>
                    </m:r>
                    <m:sSub>
                      <m:e>
                        <m:r>
                          <m:t>b</m:t>
                        </m:r>
                      </m:e>
                      <m:sub>
                        <m:r>
                          <m:t>0</m:t>
                        </m:r>
                      </m:sub>
                    </m:sSub>
                    <m:r>
                      <m:rPr>
                        <m:sty m:val="p"/>
                      </m:rPr>
                      <m:t>+</m:t>
                    </m:r>
                    <m:sSub>
                      <m:e>
                        <m:r>
                          <m:t>b</m:t>
                        </m:r>
                      </m:e>
                      <m:sub>
                        <m:r>
                          <m:t>1</m:t>
                        </m:r>
                      </m:sub>
                    </m:sSub>
                    <m:r>
                      <m:rPr>
                        <m:sty m:val="p"/>
                      </m:rPr>
                      <m:t>×</m:t>
                    </m:r>
                    <m:r>
                      <m:t>F</m:t>
                    </m:r>
                    <m:r>
                      <m:t>e</m:t>
                    </m:r>
                    <m:r>
                      <m:t>m</m:t>
                    </m:r>
                    <m:r>
                      <m:t>i</m:t>
                    </m:r>
                    <m:r>
                      <m:t>n</m:t>
                    </m:r>
                    <m:r>
                      <m:t>i</m:t>
                    </m:r>
                    <m:r>
                      <m:t>n</m:t>
                    </m:r>
                    <m:r>
                      <m:t>i</m:t>
                    </m:r>
                    <m:r>
                      <m:t>t</m:t>
                    </m:r>
                    <m:sSub>
                      <m:e>
                        <m:r>
                          <m:t>y</m:t>
                        </m:r>
                      </m:e>
                      <m:sub>
                        <m:r>
                          <m:t>1</m:t>
                        </m:r>
                        <m:r>
                          <m:t>i</m:t>
                        </m:r>
                      </m:sub>
                    </m:sSub>
                    <m:r>
                      <m:rPr>
                        <m:sty m:val="p"/>
                      </m:rPr>
                      <m:t>+</m:t>
                    </m:r>
                    <m:sSub>
                      <m:e>
                        <m:r>
                          <m:t>e</m:t>
                        </m:r>
                      </m:e>
                      <m:sub>
                        <m:r>
                          <m:t>i</m:t>
                        </m:r>
                      </m:sub>
                    </m:sSub>
                  </m:oMath>
                </a14:m>
              </a:p>
              <a:p>
                <a:pPr lvl="1"/>
                <a:r>
                  <a:rPr/>
                  <a:t>Masculinity doesn’t have a value because that is what we’re estimating</a:t>
                </a:r>
              </a:p>
              <a:p>
                <a:pPr lvl="1"/>
                <a:r>
                  <a:rPr/>
                  <a:t>Femininity will be given a value, but we can pick different values and plug them in to solve the equation to get the value of masculinity for whatever value of femininity we choose</a:t>
                </a:r>
              </a:p>
              <a:p>
                <a:pPr lvl="1"/>
                <a:r>
                  <a:rPr/>
                  <a:t>We can’t estimate error, so we don’t need to worry about that</a:t>
                </a:r>
              </a:p>
              <a:p>
                <a:pPr lvl="1"/>
                <a:r>
                  <a:rPr/>
                  <a:t>But, where do the </a:t>
                </a:r>
                <a14:m>
                  <m:oMath xmlns:m="http://schemas.openxmlformats.org/officeDocument/2006/math">
                    <m:sSub>
                      <m:e>
                        <m:r>
                          <m:t>b</m:t>
                        </m:r>
                      </m:e>
                      <m:sub>
                        <m:r>
                          <m:t>0</m:t>
                        </m:r>
                      </m:sub>
                    </m:sSub>
                  </m:oMath>
                </a14:m>
                <a:r>
                  <a:rPr/>
                  <a:t> and </a:t>
                </a:r>
                <a14:m>
                  <m:oMath xmlns:m="http://schemas.openxmlformats.org/officeDocument/2006/math">
                    <m:sSub>
                      <m:e>
                        <m:r>
                          <m:t>b</m:t>
                        </m:r>
                      </m:e>
                      <m:sub>
                        <m:r>
                          <m:t>1</m:t>
                        </m:r>
                      </m:sub>
                    </m:sSub>
                  </m:oMath>
                </a14:m>
                <a:r>
                  <a:rPr/>
                  <a:t> come from?! 🤔</a:t>
                </a:r>
              </a:p>
              <a:p>
                <a:pPr lvl="1"/>
                <a:r>
                  <a:rPr/>
                  <a:t>Hint: Remember that the linear model is the equation for a straight line…</a:t>
                </a:r>
              </a:p>
            </p:txBody>
          </p:sp>
        </mc:Choice>
      </mc:AlternateContent>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Visualising our Model (the Line)</a:t>
            </a:r>
          </a:p>
        </p:txBody>
      </p:sp>
      <p:sp>
        <p:nvSpPr>
          <p:cNvPr id="4" name="Text Placeholder 3"/>
          <p:cNvSpPr>
            <a:spLocks noGrp="1"/>
          </p:cNvSpPr>
          <p:nvPr>
            <p:ph idx="2" sz="half" type="body"/>
          </p:nvPr>
        </p:nvSpPr>
        <p:spPr/>
        <p:txBody>
          <a:bodyPr/>
          <a:lstStyle/>
          <a:p>
            <a:pPr lvl="0"/>
            <a:r>
              <a:rPr/>
              <a:t>Where would you draw a straight line through these dots to best capture where they tend to fall?</a:t>
            </a:r>
          </a:p>
        </p:txBody>
      </p:sp>
      <p:pic>
        <p:nvPicPr>
          <p:cNvPr descr="lecture_08_2025_files/figure-pptx/unnamed-chunk-2-1.png" id="0" name="Picture 1"/>
          <p:cNvPicPr>
            <a:picLocks noGrp="1" noChangeAspect="1"/>
          </p:cNvPicPr>
          <p:nvPr/>
        </p:nvPicPr>
        <p:blipFill>
          <a:blip r:embed="rId2"/>
          <a:stretch>
            <a:fillRect/>
          </a:stretch>
        </p:blipFill>
        <p:spPr bwMode="auto">
          <a:xfrm>
            <a:off x="3568700" y="1117600"/>
            <a:ext cx="5105400" cy="25527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Visualising our Model (the Line)</a:t>
            </a:r>
          </a:p>
        </p:txBody>
      </p:sp>
      <p:sp>
        <p:nvSpPr>
          <p:cNvPr id="4" name="Text Placeholder 3"/>
          <p:cNvSpPr>
            <a:spLocks noGrp="1"/>
          </p:cNvSpPr>
          <p:nvPr>
            <p:ph idx="2" sz="half" type="body"/>
          </p:nvPr>
        </p:nvSpPr>
        <p:spPr/>
        <p:txBody>
          <a:bodyPr/>
          <a:lstStyle/>
          <a:p>
            <a:pPr lvl="0"/>
            <a:r>
              <a:rPr/>
              <a:t>The line is our statistical model - it is not the data itself, but it is using the data to make a prediction</a:t>
            </a:r>
          </a:p>
        </p:txBody>
      </p:sp>
      <p:pic>
        <p:nvPicPr>
          <p:cNvPr descr="lecture_08_2025_files/figure-pptx/unnamed-chunk-3-1.png" id="0" name="Picture 1"/>
          <p:cNvPicPr>
            <a:picLocks noGrp="1" noChangeAspect="1"/>
          </p:cNvPicPr>
          <p:nvPr/>
        </p:nvPicPr>
        <p:blipFill>
          <a:blip r:embed="rId2"/>
          <a:stretch>
            <a:fillRect/>
          </a:stretch>
        </p:blipFill>
        <p:spPr bwMode="auto">
          <a:xfrm>
            <a:off x="3568700" y="1117600"/>
            <a:ext cx="5105400" cy="25527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Visualising our Model (the Line)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The individual scores (data points) tend to be higher up on the left and lower down on the right</a:t>
                </a:r>
              </a:p>
              <a:p>
                <a:pPr lvl="0" indent="0" marL="0">
                  <a:buNone/>
                </a:pPr>
                <a:r>
                  <a:rPr/>
                  <a:t>. . .</a:t>
                </a:r>
              </a:p>
              <a:p>
                <a:pPr lvl="0"/>
                <a:r>
                  <a:rPr/>
                  <a:t>As the variable on </a:t>
                </a:r>
                <a14:m>
                  <m:oMath xmlns:m="http://schemas.openxmlformats.org/officeDocument/2006/math">
                    <m:r>
                      <m:t>x</m:t>
                    </m:r>
                  </m:oMath>
                </a14:m>
                <a:r>
                  <a:rPr/>
                  <a:t> (here, ratings of femininity) increases…</a:t>
                </a:r>
              </a:p>
              <a:p>
                <a:pPr lvl="0" indent="0" marL="0">
                  <a:buNone/>
                </a:pPr>
                <a:r>
                  <a:rPr/>
                  <a:t>. . .</a:t>
                </a:r>
              </a:p>
              <a:p>
                <a:pPr lvl="0"/>
                <a:r>
                  <a:rPr/>
                  <a:t>… the variable on </a:t>
                </a:r>
                <a14:m>
                  <m:oMath xmlns:m="http://schemas.openxmlformats.org/officeDocument/2006/math">
                    <m:r>
                      <m:t>y</m:t>
                    </m:r>
                  </m:oMath>
                </a14:m>
                <a:r>
                  <a:rPr/>
                  <a:t> (here, ratings of masculinity) tends to decrease</a:t>
                </a:r>
              </a:p>
              <a:p>
                <a:pPr lvl="0" indent="0" marL="0">
                  <a:buNone/>
                </a:pPr>
                <a:r>
                  <a:rPr/>
                  <a:t>. . .</a:t>
                </a:r>
              </a:p>
              <a:p>
                <a:pPr lvl="0"/>
                <a:r>
                  <a:rPr/>
                  <a:t>This represents a </a:t>
                </a:r>
                <a:r>
                  <a:rPr b="1"/>
                  <a:t>negative relationship</a:t>
                </a:r>
                <a:r>
                  <a:rPr/>
                  <a:t> between </a:t>
                </a:r>
                <a14:m>
                  <m:oMath xmlns:m="http://schemas.openxmlformats.org/officeDocument/2006/math">
                    <m:r>
                      <m:t>x</m:t>
                    </m:r>
                  </m:oMath>
                </a14:m>
                <a:r>
                  <a:rPr/>
                  <a:t> and </a:t>
                </a:r>
                <a14:m>
                  <m:oMath xmlns:m="http://schemas.openxmlformats.org/officeDocument/2006/math">
                    <m:r>
                      <m:t>y</m:t>
                    </m:r>
                  </m:oMath>
                </a14:m>
                <a:r>
                  <a:rPr/>
                  <a:t> - as one goes up, the other goes down</a:t>
                </a:r>
              </a:p>
              <a:p>
                <a:pPr lvl="0" indent="0" marL="0">
                  <a:buNone/>
                </a:pPr>
                <a:r>
                  <a:rPr/>
                  <a:t>. . .</a:t>
                </a:r>
              </a:p>
              <a:p>
                <a:pPr lvl="0" indent="0" marL="1270000">
                  <a:buNone/>
                </a:pPr>
                <a:r>
                  <a:rPr sz="2000" b="1"/>
                  <a:t>ChallengR: Why Not Correlation?</a:t>
                </a:r>
              </a:p>
              <a:p>
                <a:pPr lvl="0" indent="0" marL="1270000">
                  <a:buNone/>
                </a:pPr>
                <a:r>
                  <a:rPr sz="2000"/>
                  <a:t>You already saw this same data, and relationship, with the correlation analysis you did with this data in a previous lecture.</a:t>
                </a:r>
              </a:p>
              <a:p>
                <a:pPr lvl="0" indent="0" marL="1270000">
                  <a:buNone/>
                </a:pPr>
                <a:r>
                  <a:rPr sz="2000"/>
                  <a:t>Why are we doing something different? What do we get from the linear model that we </a:t>
                </a:r>
                <a:r>
                  <a:rPr sz="2000" i="1"/>
                  <a:t>don’t</a:t>
                </a:r>
                <a:r>
                  <a:rPr sz="2000"/>
                  <a:t> get from our correlation analysis?</a:t>
                </a:r>
              </a:p>
            </p:txBody>
          </p:sp>
        </mc:Choice>
      </mc:AlternateContent>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Visualising our Model (the Line)</a:t>
            </a:r>
          </a:p>
        </p:txBody>
      </p:sp>
      <mc:AlternateContent xmlns:mc="http://schemas.openxmlformats.org/markup-compatibility/2006">
        <mc:Choice xmlns:a14="http://schemas.microsoft.com/office/drawing/2010/main" Requires="a14">
          <p:sp>
            <p:nvSpPr>
              <p:cNvPr id="3" name="Content Placeholder 2"/>
              <p:cNvSpPr>
                <a:spLocks noGrp="1"/>
              </p:cNvSpPr>
              <p:nvPr>
                <p:ph idx="1" sz="half"/>
              </p:nvPr>
            </p:nvSpPr>
            <p:spPr/>
            <p:txBody>
              <a:bodyPr/>
              <a:lstStyle/>
              <a:p>
                <a:pPr lvl="0"/>
                <a14:m>
                  <m:oMath xmlns:m="http://schemas.openxmlformats.org/officeDocument/2006/math">
                    <m:sSub>
                      <m:e>
                        <m:r>
                          <m:t>b</m:t>
                        </m:r>
                      </m:e>
                      <m:sub>
                        <m:r>
                          <m:t>0</m:t>
                        </m:r>
                      </m:sub>
                    </m:sSub>
                  </m:oMath>
                </a14:m>
                <a:r>
                  <a:rPr/>
                  <a:t> - the intercept (where the line crosses 0 the x-axis)</a:t>
                </a:r>
              </a:p>
              <a:p>
                <a:pPr lvl="0"/>
                <a14:m>
                  <m:oMath xmlns:m="http://schemas.openxmlformats.org/officeDocument/2006/math">
                    <m:sSub>
                      <m:e>
                        <m:r>
                          <m:t>b</m:t>
                        </m:r>
                      </m:e>
                      <m:sub>
                        <m:r>
                          <m:t>1</m:t>
                        </m:r>
                      </m:sub>
                    </m:sSub>
                  </m:oMath>
                </a14:m>
                <a:r>
                  <a:rPr/>
                  <a:t> - the slope (the </a:t>
                </a:r>
                <a:r>
                  <a:rPr i="1"/>
                  <a:t>gradient</a:t>
                </a:r>
                <a:r>
                  <a:rPr/>
                  <a:t> of the line - the difference in </a:t>
                </a:r>
                <a14:m>
                  <m:oMath xmlns:m="http://schemas.openxmlformats.org/officeDocument/2006/math">
                    <m:r>
                      <m:t>y</m:t>
                    </m:r>
                  </m:oMath>
                </a14:m>
                <a:r>
                  <a:rPr/>
                  <a:t> for every unit increase in </a:t>
                </a:r>
                <a14:m>
                  <m:oMath xmlns:m="http://schemas.openxmlformats.org/officeDocument/2006/math">
                    <m:r>
                      <m:t>x</m:t>
                    </m:r>
                  </m:oMath>
                </a14:m>
                <a:r>
                  <a:rPr/>
                  <a:t>)</a:t>
                </a:r>
              </a:p>
              <a:p>
                <a:pPr lvl="0"/>
                <a:r>
                  <a:rPr/>
                  <a:t>What would we estimate these values to be?</a:t>
                </a:r>
              </a:p>
            </p:txBody>
          </p:sp>
        </mc:Choice>
      </mc:AlternateContent>
      <p:pic>
        <p:nvPicPr>
          <p:cNvPr descr="lecture_08_2025_files/figure-pptx/unnamed-chunk-4-1.png" id="0" name="Picture 1"/>
          <p:cNvPicPr>
            <a:picLocks noGrp="1" noChangeAspect="1"/>
          </p:cNvPicPr>
          <p:nvPr/>
        </p:nvPicPr>
        <p:blipFill>
          <a:blip r:embed="rId2"/>
          <a:stretch>
            <a:fillRect/>
          </a:stretch>
        </p:blipFill>
        <p:spPr bwMode="auto">
          <a:xfrm>
            <a:off x="4648200" y="1879600"/>
            <a:ext cx="4038600" cy="20193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Looking Ahead (and Behind)</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The story so far…</a:t>
                </a:r>
              </a:p>
              <a:p>
                <a:pPr lvl="1"/>
                <a:r>
                  <a:rPr/>
                  <a:t>Fundamentals of NHST &amp; Statistical Tests</a:t>
                </a:r>
              </a:p>
              <a:p>
                <a:pPr lvl="0" indent="0" marL="0">
                  <a:buNone/>
                </a:pPr>
                <a:r>
                  <a:rPr/>
                  <a:t>. . .</a:t>
                </a:r>
              </a:p>
              <a:p>
                <a:pPr lvl="0"/>
                <a:r>
                  <a:rPr/>
                  <a:t>This week:</a:t>
                </a:r>
              </a:p>
              <a:p>
                <a:pPr lvl="1"/>
                <a:r>
                  <a:rPr/>
                  <a:t>The Linear Model - Equation of a Line</a:t>
                </a:r>
              </a:p>
              <a:p>
                <a:pPr lvl="0" indent="0" marL="0">
                  <a:buNone/>
                </a:pPr>
                <a:r>
                  <a:rPr/>
                  <a:t>. . .</a:t>
                </a:r>
              </a:p>
              <a:p>
                <a:pPr lvl="0"/>
                <a:r>
                  <a:rPr/>
                  <a:t>Coming up:</a:t>
                </a:r>
              </a:p>
              <a:p>
                <a:pPr lvl="1"/>
                <a:r>
                  <a:rPr/>
                  <a:t>The Linear Model - Evaluating the Model with </a:t>
                </a:r>
                <a:r>
                  <a:rPr i="1"/>
                  <a:t>p</a:t>
                </a:r>
                <a:r>
                  <a:rPr/>
                  <a:t>-values, CIs, </a:t>
                </a:r>
                <a14:m>
                  <m:oMath xmlns:m="http://schemas.openxmlformats.org/officeDocument/2006/math">
                    <m:r>
                      <m:t>F</m:t>
                    </m:r>
                  </m:oMath>
                </a14:m>
                <a:r>
                  <a:rPr/>
                  <a:t> &amp; </a:t>
                </a:r>
                <a14:m>
                  <m:oMath xmlns:m="http://schemas.openxmlformats.org/officeDocument/2006/math">
                    <m:sSup>
                      <m:e>
                        <m:r>
                          <m:t>R</m:t>
                        </m:r>
                      </m:e>
                      <m:sup>
                        <m:r>
                          <m:t>2</m:t>
                        </m:r>
                      </m:sup>
                    </m:sSup>
                  </m:oMath>
                </a14:m>
              </a:p>
              <a:p>
                <a:pPr lvl="1"/>
                <a:r>
                  <a:rPr/>
                  <a:t>The Linear Model - Models with Multiple Predictors</a:t>
                </a:r>
              </a:p>
              <a:p>
                <a:pPr lvl="1"/>
                <a:r>
                  <a:rPr/>
                  <a:t>Questionable Research Practices</a:t>
                </a:r>
              </a:p>
              <a:p>
                <a:pPr lvl="0" indent="0" marL="0">
                  <a:buNone/>
                </a:pPr>
                <a:r>
                  <a:rPr/>
                  <a:t>. . .</a:t>
                </a:r>
              </a:p>
              <a:p>
                <a:pPr lvl="0" indent="0" marL="1270000">
                  <a:buNone/>
                </a:pPr>
                <a:r>
                  <a:rPr sz="2000" b="1"/>
                  <a:t>“Is it bad if I don’t understand anything from the lectures?”</a:t>
                </a:r>
              </a:p>
              <a:p>
                <a:pPr lvl="0" indent="0" marL="1270000">
                  <a:buNone/>
                </a:pPr>
              </a:p>
            </p:txBody>
          </p:sp>
        </mc:Choice>
      </mc:AlternateContent>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Estimating the Slope</a:t>
            </a:r>
          </a:p>
        </p:txBody>
      </p:sp>
      <p:pic>
        <p:nvPicPr>
          <p:cNvPr descr="lecture_08_2025_files/figure-pptx/unnamed-chunk-5-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Using the Model to Predict Masculinity</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We can make some guesses based on the plot:</a:t>
                </a:r>
              </a:p>
              <a:p>
                <a:pPr lvl="0"/>
                <a:r>
                  <a:rPr/>
                  <a:t>The line would cross 0 on the </a:t>
                </a:r>
                <a:r>
                  <a:rPr i="1"/>
                  <a:t>x</a:t>
                </a:r>
                <a:r>
                  <a:rPr/>
                  <a:t>-axis (aka, the </a:t>
                </a:r>
                <a:r>
                  <a:rPr i="1"/>
                  <a:t>y</a:t>
                </a:r>
                <a:r>
                  <a:rPr/>
                  <a:t>-axis) somewhere between 8 and 9</a:t>
                </a:r>
              </a:p>
              <a:p>
                <a:pPr lvl="1"/>
                <a14:m>
                  <m:oMath xmlns:m="http://schemas.openxmlformats.org/officeDocument/2006/math">
                    <m:sSub>
                      <m:e>
                        <m:r>
                          <m:t>b</m:t>
                        </m:r>
                      </m:e>
                      <m:sub>
                        <m:r>
                          <m:t>0</m:t>
                        </m:r>
                      </m:sub>
                    </m:sSub>
                    <m:r>
                      <m:rPr>
                        <m:sty m:val="p"/>
                      </m:rPr>
                      <m:t>≈</m:t>
                    </m:r>
                    <m:r>
                      <m:t>8.5</m:t>
                    </m:r>
                  </m:oMath>
                </a14:m>
              </a:p>
              <a:p>
                <a:pPr lvl="0" indent="0" marL="0">
                  <a:buNone/>
                </a:pPr>
                <a:r>
                  <a:rPr/>
                  <a:t>. . .</a:t>
                </a:r>
              </a:p>
              <a:p>
                <a:pPr lvl="0"/>
                <a:r>
                  <a:rPr/>
                  <a:t>For every unit increase on the femininity (predictor, </a:t>
                </a:r>
                <a14:m>
                  <m:oMath xmlns:m="http://schemas.openxmlformats.org/officeDocument/2006/math">
                    <m:r>
                      <m:t>x</m:t>
                    </m:r>
                  </m:oMath>
                </a14:m>
                <a:r>
                  <a:rPr/>
                  <a:t>) scale, masculinity (outcome, </a:t>
                </a:r>
                <a14:m>
                  <m:oMath xmlns:m="http://schemas.openxmlformats.org/officeDocument/2006/math">
                    <m:r>
                      <m:t>y</m:t>
                    </m:r>
                  </m:oMath>
                </a14:m>
                <a:r>
                  <a:rPr/>
                  <a:t>) decreases by a little less than one point</a:t>
                </a:r>
              </a:p>
              <a:p>
                <a:pPr lvl="1"/>
                <a14:m>
                  <m:oMath xmlns:m="http://schemas.openxmlformats.org/officeDocument/2006/math">
                    <m:sSub>
                      <m:e>
                        <m:r>
                          <m:t>b</m:t>
                        </m:r>
                      </m:e>
                      <m:sub>
                        <m:r>
                          <m:t>1</m:t>
                        </m:r>
                      </m:sub>
                    </m:sSub>
                    <m:r>
                      <m:rPr>
                        <m:sty m:val="p"/>
                      </m:rPr>
                      <m:t>≈</m:t>
                    </m:r>
                    <m:r>
                      <m:rPr>
                        <m:sty m:val="p"/>
                      </m:rPr>
                      <m:t>−</m:t>
                    </m:r>
                    <m:r>
                      <m:t>0.8</m:t>
                    </m:r>
                  </m:oMath>
                </a14:m>
              </a:p>
            </p:txBody>
          </p:sp>
        </mc:Choice>
      </mc:AlternateContent>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Using the Model to Predict Masculinity</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We can then plug those values into our model…</a:t>
                </a:r>
              </a:p>
              <a:p>
                <a:pPr lvl="0" indent="0" marL="0">
                  <a:buNone/>
                </a:pPr>
                <a:r>
                  <a:rPr/>
                  <a:t>We have already plugged in our outcome (masculinity) and predictor (femininity):</a:t>
                </a:r>
              </a:p>
              <a:p>
                <a:pPr lvl="0" indent="0" marL="0">
                  <a:buNone/>
                </a:pPr>
                <a14:m>
                  <m:oMathPara xmlns:m="http://schemas.openxmlformats.org/officeDocument/2006/math">
                    <m:oMathParaPr>
                      <m:jc m:val="center"/>
                    </m:oMathParaPr>
                    <m:oMath>
                      <m:r>
                        <m:t>M</m:t>
                      </m:r>
                      <m:r>
                        <m:t>a</m:t>
                      </m:r>
                      <m:r>
                        <m:t>s</m:t>
                      </m:r>
                      <m:r>
                        <m:t>c</m:t>
                      </m:r>
                      <m:r>
                        <m:t>u</m:t>
                      </m:r>
                      <m:r>
                        <m:t>l</m:t>
                      </m:r>
                      <m:r>
                        <m:t>i</m:t>
                      </m:r>
                      <m:r>
                        <m:t>n</m:t>
                      </m:r>
                      <m:r>
                        <m:t>i</m:t>
                      </m:r>
                      <m:r>
                        <m:t>t</m:t>
                      </m:r>
                      <m:sSub>
                        <m:e>
                          <m:r>
                            <m:t>y</m:t>
                          </m:r>
                        </m:e>
                        <m:sub>
                          <m:r>
                            <m:t>i</m:t>
                          </m:r>
                        </m:sub>
                      </m:sSub>
                      <m:r>
                        <m:rPr>
                          <m:sty m:val="p"/>
                        </m:rPr>
                        <m:t>=</m:t>
                      </m:r>
                      <m:sSub>
                        <m:e>
                          <m:r>
                            <m:t>b</m:t>
                          </m:r>
                        </m:e>
                        <m:sub>
                          <m:r>
                            <m:t>0</m:t>
                          </m:r>
                        </m:sub>
                      </m:sSub>
                      <m:r>
                        <m:rPr>
                          <m:sty m:val="p"/>
                        </m:rPr>
                        <m:t>+</m:t>
                      </m:r>
                      <m:sSub>
                        <m:e>
                          <m:r>
                            <m:t>b</m:t>
                          </m:r>
                        </m:e>
                        <m:sub>
                          <m:r>
                            <m:t>1</m:t>
                          </m:r>
                        </m:sub>
                      </m:sSub>
                      <m:r>
                        <m:rPr>
                          <m:sty m:val="p"/>
                        </m:rPr>
                        <m:t>×</m:t>
                      </m:r>
                      <m:r>
                        <m:t>F</m:t>
                      </m:r>
                      <m:r>
                        <m:t>e</m:t>
                      </m:r>
                      <m:r>
                        <m:t>m</m:t>
                      </m:r>
                      <m:r>
                        <m:t>i</m:t>
                      </m:r>
                      <m:r>
                        <m:t>n</m:t>
                      </m:r>
                      <m:r>
                        <m:t>i</m:t>
                      </m:r>
                      <m:r>
                        <m:t>n</m:t>
                      </m:r>
                      <m:r>
                        <m:t>i</m:t>
                      </m:r>
                      <m:r>
                        <m:t>t</m:t>
                      </m:r>
                      <m:sSub>
                        <m:e>
                          <m:r>
                            <m:t>y</m:t>
                          </m:r>
                        </m:e>
                        <m:sub>
                          <m:r>
                            <m:t>1</m:t>
                          </m:r>
                          <m:r>
                            <m:t>i</m:t>
                          </m:r>
                        </m:sub>
                      </m:sSub>
                      <m:r>
                        <m:rPr>
                          <m:sty m:val="p"/>
                        </m:rPr>
                        <m:t>+</m:t>
                      </m:r>
                      <m:sSub>
                        <m:e>
                          <m:r>
                            <m:t>e</m:t>
                          </m:r>
                        </m:e>
                        <m:sub>
                          <m:r>
                            <m:t>i</m:t>
                          </m:r>
                        </m:sub>
                      </m:sSub>
                    </m:oMath>
                  </m:oMathPara>
                </a14:m>
              </a:p>
              <a:p>
                <a:pPr lvl="0" indent="0" marL="0">
                  <a:buNone/>
                </a:pPr>
                <a:r>
                  <a:rPr/>
                  <a:t>. . .</a:t>
                </a:r>
              </a:p>
              <a:p>
                <a:pPr lvl="0" indent="0" marL="0">
                  <a:buNone/>
                </a:pPr>
                <a:r>
                  <a:rPr/>
                  <a:t>We also know the intercept (aka </a:t>
                </a:r>
                <a14:m>
                  <m:oMath xmlns:m="http://schemas.openxmlformats.org/officeDocument/2006/math">
                    <m:sSub>
                      <m:e>
                        <m:r>
                          <m:t>b</m:t>
                        </m:r>
                      </m:e>
                      <m:sub>
                        <m:r>
                          <m:t>0</m:t>
                        </m:r>
                      </m:sub>
                    </m:sSub>
                  </m:oMath>
                </a14:m>
                <a:r>
                  <a:rPr/>
                  <a:t>, aka the predicted value of masculinity when femininity is 0) is </a:t>
                </a:r>
                <a14:m>
                  <m:oMath xmlns:m="http://schemas.openxmlformats.org/officeDocument/2006/math">
                    <m:r>
                      <m:rPr>
                        <m:sty m:val="p"/>
                      </m:rPr>
                      <m:t>≈</m:t>
                    </m:r>
                  </m:oMath>
                </a14:m>
                <a:r>
                  <a:rPr/>
                  <a:t> 8.5, so we can plug that in:</a:t>
                </a:r>
              </a:p>
              <a:p>
                <a:pPr lvl="0" indent="0" marL="0">
                  <a:buNone/>
                </a:pPr>
                <a14:m>
                  <m:oMathPara xmlns:m="http://schemas.openxmlformats.org/officeDocument/2006/math">
                    <m:oMathParaPr>
                      <m:jc m:val="center"/>
                    </m:oMathParaPr>
                    <m:oMath>
                      <m:r>
                        <m:t>M</m:t>
                      </m:r>
                      <m:r>
                        <m:t>a</m:t>
                      </m:r>
                      <m:r>
                        <m:t>s</m:t>
                      </m:r>
                      <m:r>
                        <m:t>c</m:t>
                      </m:r>
                      <m:r>
                        <m:t>u</m:t>
                      </m:r>
                      <m:r>
                        <m:t>l</m:t>
                      </m:r>
                      <m:r>
                        <m:t>i</m:t>
                      </m:r>
                      <m:r>
                        <m:t>n</m:t>
                      </m:r>
                      <m:r>
                        <m:t>i</m:t>
                      </m:r>
                      <m:r>
                        <m:t>t</m:t>
                      </m:r>
                      <m:sSub>
                        <m:e>
                          <m:r>
                            <m:t>y</m:t>
                          </m:r>
                        </m:e>
                        <m:sub>
                          <m:r>
                            <m:t>i</m:t>
                          </m:r>
                        </m:sub>
                      </m:sSub>
                      <m:r>
                        <m:rPr>
                          <m:sty m:val="p"/>
                        </m:rPr>
                        <m:t>=</m:t>
                      </m:r>
                      <m:acc>
                        <m:accPr>
                          <m:chr m:val="̂"/>
                        </m:accPr>
                        <m:e>
                          <m:r>
                            <m:t>8.5</m:t>
                          </m:r>
                        </m:e>
                      </m:acc>
                      <m:r>
                        <m:rPr>
                          <m:sty m:val="p"/>
                        </m:rPr>
                        <m:t>+</m:t>
                      </m:r>
                      <m:sSub>
                        <m:e>
                          <m:r>
                            <m:t>b</m:t>
                          </m:r>
                        </m:e>
                        <m:sub>
                          <m:r>
                            <m:t>1</m:t>
                          </m:r>
                        </m:sub>
                      </m:sSub>
                      <m:r>
                        <m:rPr>
                          <m:sty m:val="p"/>
                        </m:rPr>
                        <m:t>×</m:t>
                      </m:r>
                      <m:r>
                        <m:t>F</m:t>
                      </m:r>
                      <m:r>
                        <m:t>e</m:t>
                      </m:r>
                      <m:r>
                        <m:t>m</m:t>
                      </m:r>
                      <m:r>
                        <m:t>i</m:t>
                      </m:r>
                      <m:r>
                        <m:t>n</m:t>
                      </m:r>
                      <m:r>
                        <m:t>i</m:t>
                      </m:r>
                      <m:r>
                        <m:t>n</m:t>
                      </m:r>
                      <m:r>
                        <m:t>i</m:t>
                      </m:r>
                      <m:r>
                        <m:t>t</m:t>
                      </m:r>
                      <m:sSub>
                        <m:e>
                          <m:r>
                            <m:t>y</m:t>
                          </m:r>
                        </m:e>
                        <m:sub>
                          <m:r>
                            <m:t>1</m:t>
                          </m:r>
                          <m:r>
                            <m:t>i</m:t>
                          </m:r>
                        </m:sub>
                      </m:sSub>
                      <m:r>
                        <m:rPr>
                          <m:sty m:val="p"/>
                        </m:rPr>
                        <m:t>+</m:t>
                      </m:r>
                      <m:sSub>
                        <m:e>
                          <m:r>
                            <m:t>e</m:t>
                          </m:r>
                        </m:e>
                        <m:sub>
                          <m:r>
                            <m:t>i</m:t>
                          </m:r>
                        </m:sub>
                      </m:sSub>
                    </m:oMath>
                  </m:oMathPara>
                </a14:m>
              </a:p>
              <a:p>
                <a:pPr lvl="0" indent="0" marL="0">
                  <a:buNone/>
                </a:pPr>
                <a:r>
                  <a:rPr/>
                  <a:t>. . .</a:t>
                </a:r>
              </a:p>
              <a:p>
                <a:pPr lvl="0" indent="0" marL="0">
                  <a:buNone/>
                </a:pPr>
                <a:r>
                  <a:rPr/>
                  <a:t>We also know the slope (aka </a:t>
                </a:r>
                <a14:m>
                  <m:oMath xmlns:m="http://schemas.openxmlformats.org/officeDocument/2006/math">
                    <m:sSub>
                      <m:e>
                        <m:r>
                          <m:t>b</m:t>
                        </m:r>
                      </m:e>
                      <m:sub>
                        <m:r>
                          <m:t>1</m:t>
                        </m:r>
                      </m:sub>
                    </m:sSub>
                  </m:oMath>
                </a14:m>
                <a:r>
                  <a:rPr/>
                  <a:t>, aka the change in masculinity associated with a unit change in femininity) is </a:t>
                </a:r>
                <a14:m>
                  <m:oMath xmlns:m="http://schemas.openxmlformats.org/officeDocument/2006/math">
                    <m:r>
                      <m:rPr>
                        <m:sty m:val="p"/>
                      </m:rPr>
                      <m:t>≈</m:t>
                    </m:r>
                  </m:oMath>
                </a14:m>
                <a:r>
                  <a:rPr/>
                  <a:t> -0.8, so we can plug that in (note the sign change):</a:t>
                </a:r>
              </a:p>
              <a:p>
                <a:pPr lvl="0" indent="0" marL="0">
                  <a:buNone/>
                </a:pPr>
                <a14:m>
                  <m:oMathPara xmlns:m="http://schemas.openxmlformats.org/officeDocument/2006/math">
                    <m:oMathParaPr>
                      <m:jc m:val="center"/>
                    </m:oMathParaPr>
                    <m:oMath>
                      <m:r>
                        <m:t>M</m:t>
                      </m:r>
                      <m:r>
                        <m:t>a</m:t>
                      </m:r>
                      <m:r>
                        <m:t>s</m:t>
                      </m:r>
                      <m:r>
                        <m:t>c</m:t>
                      </m:r>
                      <m:r>
                        <m:t>u</m:t>
                      </m:r>
                      <m:r>
                        <m:t>l</m:t>
                      </m:r>
                      <m:r>
                        <m:t>i</m:t>
                      </m:r>
                      <m:r>
                        <m:t>n</m:t>
                      </m:r>
                      <m:r>
                        <m:t>i</m:t>
                      </m:r>
                      <m:r>
                        <m:t>t</m:t>
                      </m:r>
                      <m:sSub>
                        <m:e>
                          <m:r>
                            <m:t>y</m:t>
                          </m:r>
                        </m:e>
                        <m:sub>
                          <m:r>
                            <m:t>i</m:t>
                          </m:r>
                        </m:sub>
                      </m:sSub>
                      <m:r>
                        <m:rPr>
                          <m:sty m:val="p"/>
                        </m:rPr>
                        <m:t>=</m:t>
                      </m:r>
                      <m:acc>
                        <m:accPr>
                          <m:chr m:val="̂"/>
                        </m:accPr>
                        <m:e>
                          <m:r>
                            <m:t>8.5</m:t>
                          </m:r>
                        </m:e>
                      </m:acc>
                      <m:r>
                        <m:rPr>
                          <m:sty m:val="p"/>
                        </m:rPr>
                        <m:t>−</m:t>
                      </m:r>
                      <m:acc>
                        <m:accPr>
                          <m:chr m:val="̂"/>
                        </m:accPr>
                        <m:e>
                          <m:r>
                            <m:t>0.8</m:t>
                          </m:r>
                        </m:e>
                      </m:acc>
                      <m:r>
                        <m:rPr>
                          <m:sty m:val="p"/>
                        </m:rPr>
                        <m:t>×</m:t>
                      </m:r>
                      <m:r>
                        <m:t>F</m:t>
                      </m:r>
                      <m:r>
                        <m:t>e</m:t>
                      </m:r>
                      <m:r>
                        <m:t>m</m:t>
                      </m:r>
                      <m:r>
                        <m:t>i</m:t>
                      </m:r>
                      <m:r>
                        <m:t>n</m:t>
                      </m:r>
                      <m:r>
                        <m:t>i</m:t>
                      </m:r>
                      <m:r>
                        <m:t>n</m:t>
                      </m:r>
                      <m:r>
                        <m:t>i</m:t>
                      </m:r>
                      <m:r>
                        <m:t>t</m:t>
                      </m:r>
                      <m:sSub>
                        <m:e>
                          <m:r>
                            <m:t>y</m:t>
                          </m:r>
                        </m:e>
                        <m:sub>
                          <m:r>
                            <m:t>1</m:t>
                          </m:r>
                          <m:r>
                            <m:t>i</m:t>
                          </m:r>
                        </m:sub>
                      </m:sSub>
                      <m:r>
                        <m:rPr>
                          <m:sty m:val="p"/>
                        </m:rPr>
                        <m:t>+</m:t>
                      </m:r>
                      <m:sSub>
                        <m:e>
                          <m:r>
                            <m:t>e</m:t>
                          </m:r>
                        </m:e>
                        <m:sub>
                          <m:r>
                            <m:t>i</m:t>
                          </m:r>
                        </m:sub>
                      </m:sSub>
                    </m:oMath>
                  </m:oMathPara>
                </a14:m>
              </a:p>
            </p:txBody>
          </p:sp>
        </mc:Choice>
      </mc:AlternateContent>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Using the Model to Predict Masculinity</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Before we use the equation to predict masculinity, let’s get the real beta values from R…</a:t>
                </a:r>
              </a:p>
              <a:p>
                <a:pPr lvl="0" indent="0" marL="0">
                  <a:buNone/>
                </a:pPr>
                <a:r>
                  <a:rPr/>
                  <a:t>. . .</a:t>
                </a:r>
              </a:p>
              <a:p>
                <a:pPr lvl="0" indent="0">
                  <a:buNone/>
                </a:pPr>
                <a:r>
                  <a:rPr>
                    <a:latin typeface="Courier"/>
                  </a:rPr>
                  <a:t>
Call:
lm(formula = gender_masc ~ gender_fem, data = gensex)
Coefficients:
(Intercept)   gender_fem  
     8.8246      -0.7976  </a:t>
                </a:r>
              </a:p>
              <a:p>
                <a:pPr lvl="0" indent="0" marL="0">
                  <a:buNone/>
                </a:pPr>
                <a:r>
                  <a:rPr/>
                  <a:t>. . .</a:t>
                </a:r>
              </a:p>
              <a:p>
                <a:pPr lvl="0" indent="0" marL="0">
                  <a:buNone/>
                </a:pPr>
                <a:r>
                  <a:rPr/>
                  <a:t>Adapt our equation to include the real </a:t>
                </a:r>
                <a14:m>
                  <m:oMath xmlns:m="http://schemas.openxmlformats.org/officeDocument/2006/math">
                    <m:r>
                      <m:t>b</m:t>
                    </m:r>
                  </m:oMath>
                </a14:m>
                <a:r>
                  <a:rPr/>
                  <a:t> values:</a:t>
                </a:r>
              </a:p>
              <a:p>
                <a:pPr lvl="0"/>
                <a:r>
                  <a:rPr/>
                  <a:t>Intercept (</a:t>
                </a:r>
                <a14:m>
                  <m:oMath xmlns:m="http://schemas.openxmlformats.org/officeDocument/2006/math">
                    <m:sSub>
                      <m:e>
                        <m:r>
                          <m:t>b</m:t>
                        </m:r>
                      </m:e>
                      <m:sub>
                        <m:r>
                          <m:t>0</m:t>
                        </m:r>
                      </m:sub>
                    </m:sSub>
                  </m:oMath>
                </a14:m>
                <a:r>
                  <a:rPr/>
                  <a:t>): the predicted value of masculinity when femininity is 0</a:t>
                </a:r>
              </a:p>
              <a:p>
                <a:pPr lvl="1"/>
                <a:r>
                  <a:rPr/>
                  <a:t>= 8.82</a:t>
                </a:r>
              </a:p>
              <a:p>
                <a:pPr lvl="0"/>
                <a:r>
                  <a:rPr/>
                  <a:t>Slope (</a:t>
                </a:r>
                <a14:m>
                  <m:oMath xmlns:m="http://schemas.openxmlformats.org/officeDocument/2006/math">
                    <m:sSub>
                      <m:e>
                        <m:r>
                          <m:t>b</m:t>
                        </m:r>
                      </m:e>
                      <m:sub>
                        <m:r>
                          <m:t>1</m:t>
                        </m:r>
                      </m:sub>
                    </m:sSub>
                  </m:oMath>
                </a14:m>
                <a:r>
                  <a:rPr/>
                  <a:t>): change in masculinity associated with a unit change in femininity</a:t>
                </a:r>
              </a:p>
              <a:p>
                <a:pPr lvl="1"/>
                <a:r>
                  <a:rPr/>
                  <a:t>= -0.80</a:t>
                </a:r>
              </a:p>
              <a:p>
                <a:pPr lvl="0" indent="0" marL="0">
                  <a:buNone/>
                </a:pPr>
                <a:r>
                  <a:rPr/>
                  <a:t>. . .</a:t>
                </a:r>
              </a:p>
              <a:p>
                <a:pPr lvl="0" indent="0" marL="0">
                  <a:buNone/>
                </a:pPr>
                <a14:m>
                  <m:oMathPara xmlns:m="http://schemas.openxmlformats.org/officeDocument/2006/math">
                    <m:oMathParaPr>
                      <m:jc m:val="center"/>
                    </m:oMathParaPr>
                    <m:oMath>
                      <m:r>
                        <m:t>M</m:t>
                      </m:r>
                      <m:r>
                        <m:t>a</m:t>
                      </m:r>
                      <m:r>
                        <m:t>s</m:t>
                      </m:r>
                      <m:r>
                        <m:t>c</m:t>
                      </m:r>
                      <m:r>
                        <m:t>u</m:t>
                      </m:r>
                      <m:r>
                        <m:t>l</m:t>
                      </m:r>
                      <m:r>
                        <m:t>i</m:t>
                      </m:r>
                      <m:r>
                        <m:t>n</m:t>
                      </m:r>
                      <m:r>
                        <m:t>i</m:t>
                      </m:r>
                      <m:r>
                        <m:t>t</m:t>
                      </m:r>
                      <m:sSub>
                        <m:e>
                          <m:r>
                            <m:t>y</m:t>
                          </m:r>
                        </m:e>
                        <m:sub>
                          <m:r>
                            <m:t>i</m:t>
                          </m:r>
                        </m:sub>
                      </m:sSub>
                      <m:r>
                        <m:rPr>
                          <m:sty m:val="p"/>
                        </m:rPr>
                        <m:t>=</m:t>
                      </m:r>
                      <m:acc>
                        <m:accPr>
                          <m:chr m:val="̂"/>
                        </m:accPr>
                        <m:e>
                          <m:r>
                            <m:t>8.82</m:t>
                          </m:r>
                        </m:e>
                      </m:acc>
                      <m:r>
                        <m:rPr>
                          <m:sty m:val="p"/>
                        </m:rPr>
                        <m:t>−</m:t>
                      </m:r>
                      <m:acc>
                        <m:accPr>
                          <m:chr m:val="̂"/>
                        </m:accPr>
                        <m:e>
                          <m:r>
                            <m:t>0.8</m:t>
                          </m:r>
                        </m:e>
                      </m:acc>
                      <m:r>
                        <m:rPr>
                          <m:sty m:val="p"/>
                        </m:rPr>
                        <m:t>×</m:t>
                      </m:r>
                      <m:r>
                        <m:t>F</m:t>
                      </m:r>
                      <m:r>
                        <m:t>e</m:t>
                      </m:r>
                      <m:r>
                        <m:t>m</m:t>
                      </m:r>
                      <m:r>
                        <m:t>i</m:t>
                      </m:r>
                      <m:r>
                        <m:t>n</m:t>
                      </m:r>
                      <m:r>
                        <m:t>i</m:t>
                      </m:r>
                      <m:r>
                        <m:t>n</m:t>
                      </m:r>
                      <m:r>
                        <m:t>i</m:t>
                      </m:r>
                      <m:r>
                        <m:t>t</m:t>
                      </m:r>
                      <m:sSub>
                        <m:e>
                          <m:r>
                            <m:t>y</m:t>
                          </m:r>
                        </m:e>
                        <m:sub>
                          <m:r>
                            <m:t>1</m:t>
                          </m:r>
                          <m:r>
                            <m:t>i</m:t>
                          </m:r>
                        </m:sub>
                      </m:sSub>
                      <m:r>
                        <m:rPr>
                          <m:sty m:val="p"/>
                        </m:rPr>
                        <m:t>+</m:t>
                      </m:r>
                      <m:sSub>
                        <m:e>
                          <m:r>
                            <m:t>e</m:t>
                          </m:r>
                        </m:e>
                        <m:sub>
                          <m:r>
                            <m:t>i</m:t>
                          </m:r>
                        </m:sub>
                      </m:sSub>
                    </m:oMath>
                  </m:oMathPara>
                </a14:m>
              </a:p>
            </p:txBody>
          </p:sp>
        </mc:Choice>
      </mc:AlternateContent>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Using the Model to Predict Masculinity</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Para xmlns:m="http://schemas.openxmlformats.org/officeDocument/2006/math">
                    <m:oMathParaPr>
                      <m:jc m:val="center"/>
                    </m:oMathParaPr>
                    <m:oMath>
                      <m:r>
                        <m:t>M</m:t>
                      </m:r>
                      <m:r>
                        <m:t>a</m:t>
                      </m:r>
                      <m:r>
                        <m:t>s</m:t>
                      </m:r>
                      <m:r>
                        <m:t>c</m:t>
                      </m:r>
                      <m:r>
                        <m:t>u</m:t>
                      </m:r>
                      <m:r>
                        <m:t>l</m:t>
                      </m:r>
                      <m:r>
                        <m:t>i</m:t>
                      </m:r>
                      <m:r>
                        <m:t>n</m:t>
                      </m:r>
                      <m:r>
                        <m:t>i</m:t>
                      </m:r>
                      <m:r>
                        <m:t>t</m:t>
                      </m:r>
                      <m:sSub>
                        <m:e>
                          <m:r>
                            <m:t>y</m:t>
                          </m:r>
                        </m:e>
                        <m:sub>
                          <m:r>
                            <m:t>i</m:t>
                          </m:r>
                        </m:sub>
                      </m:sSub>
                      <m:r>
                        <m:rPr>
                          <m:sty m:val="p"/>
                        </m:rPr>
                        <m:t>=</m:t>
                      </m:r>
                      <m:acc>
                        <m:accPr>
                          <m:chr m:val="̂"/>
                        </m:accPr>
                        <m:e>
                          <m:r>
                            <m:t>8.82</m:t>
                          </m:r>
                        </m:e>
                      </m:acc>
                      <m:r>
                        <m:rPr>
                          <m:sty m:val="p"/>
                        </m:rPr>
                        <m:t>−</m:t>
                      </m:r>
                      <m:acc>
                        <m:accPr>
                          <m:chr m:val="̂"/>
                        </m:accPr>
                        <m:e>
                          <m:r>
                            <m:t>0.8</m:t>
                          </m:r>
                        </m:e>
                      </m:acc>
                      <m:r>
                        <m:rPr>
                          <m:sty m:val="p"/>
                        </m:rPr>
                        <m:t>×</m:t>
                      </m:r>
                      <m:r>
                        <m:t>F</m:t>
                      </m:r>
                      <m:r>
                        <m:t>e</m:t>
                      </m:r>
                      <m:r>
                        <m:t>m</m:t>
                      </m:r>
                      <m:r>
                        <m:t>i</m:t>
                      </m:r>
                      <m:r>
                        <m:t>n</m:t>
                      </m:r>
                      <m:r>
                        <m:t>i</m:t>
                      </m:r>
                      <m:r>
                        <m:t>n</m:t>
                      </m:r>
                      <m:r>
                        <m:t>i</m:t>
                      </m:r>
                      <m:r>
                        <m:t>t</m:t>
                      </m:r>
                      <m:sSub>
                        <m:e>
                          <m:r>
                            <m:t>y</m:t>
                          </m:r>
                        </m:e>
                        <m:sub>
                          <m:r>
                            <m:t>1</m:t>
                          </m:r>
                          <m:r>
                            <m:t>i</m:t>
                          </m:r>
                        </m:sub>
                      </m:sSub>
                      <m:r>
                        <m:rPr>
                          <m:sty m:val="p"/>
                        </m:rPr>
                        <m:t>+</m:t>
                      </m:r>
                      <m:sSub>
                        <m:e>
                          <m:r>
                            <m:t>e</m:t>
                          </m:r>
                        </m:e>
                        <m:sub>
                          <m:r>
                            <m:t>i</m:t>
                          </m:r>
                        </m:sub>
                      </m:sSub>
                    </m:oMath>
                  </m:oMathPara>
                </a14:m>
              </a:p>
              <a:p>
                <a:pPr lvl="0" indent="0" marL="0">
                  <a:buNone/>
                </a:pPr>
                <a:r>
                  <a:rPr/>
                  <a:t>. . .</a:t>
                </a:r>
              </a:p>
              <a:p>
                <a:pPr lvl="0" indent="0" marL="0">
                  <a:buNone/>
                </a:pPr>
                <a:r>
                  <a:rPr/>
                  <a:t>For someone with a fairly low (on a scale of 1-9) femininity rating of 3:</a:t>
                </a:r>
              </a:p>
              <a:p>
                <a:pPr lvl="0" indent="0" marL="0">
                  <a:buNone/>
                </a:pPr>
                <a14:m>
                  <m:oMathPara xmlns:m="http://schemas.openxmlformats.org/officeDocument/2006/math">
                    <m:oMathParaPr>
                      <m:jc m:val="center"/>
                    </m:oMathParaPr>
                    <m:oMath>
                      <m:r>
                        <m:t>M</m:t>
                      </m:r>
                      <m:r>
                        <m:t>a</m:t>
                      </m:r>
                      <m:r>
                        <m:t>s</m:t>
                      </m:r>
                      <m:r>
                        <m:t>c</m:t>
                      </m:r>
                      <m:r>
                        <m:t>u</m:t>
                      </m:r>
                      <m:r>
                        <m:t>l</m:t>
                      </m:r>
                      <m:r>
                        <m:t>i</m:t>
                      </m:r>
                      <m:r>
                        <m:t>n</m:t>
                      </m:r>
                      <m:r>
                        <m:t>i</m:t>
                      </m:r>
                      <m:r>
                        <m:t>t</m:t>
                      </m:r>
                      <m:sSub>
                        <m:e>
                          <m:r>
                            <m:t>y</m:t>
                          </m:r>
                        </m:e>
                        <m:sub>
                          <m:r>
                            <m:t>i</m:t>
                          </m:r>
                        </m:sub>
                      </m:sSub>
                      <m:r>
                        <m:rPr>
                          <m:sty m:val="p"/>
                        </m:rPr>
                        <m:t>=</m:t>
                      </m:r>
                      <m:acc>
                        <m:accPr>
                          <m:chr m:val="̂"/>
                        </m:accPr>
                        <m:e>
                          <m:r>
                            <m:t>8.82</m:t>
                          </m:r>
                        </m:e>
                      </m:acc>
                      <m:r>
                        <m:rPr>
                          <m:sty m:val="p"/>
                        </m:rPr>
                        <m:t>−</m:t>
                      </m:r>
                      <m:acc>
                        <m:accPr>
                          <m:chr m:val="̂"/>
                        </m:accPr>
                        <m:e>
                          <m:r>
                            <m:t>0.8</m:t>
                          </m:r>
                        </m:e>
                      </m:acc>
                      <m:r>
                        <m:rPr>
                          <m:sty m:val="p"/>
                        </m:rPr>
                        <m:t>×</m:t>
                      </m:r>
                      <m:r>
                        <m:t>3</m:t>
                      </m:r>
                      <m:r>
                        <m:rPr>
                          <m:sty m:val="p"/>
                        </m:rPr>
                        <m:t>+</m:t>
                      </m:r>
                      <m:sSub>
                        <m:e>
                          <m:r>
                            <m:t>e</m:t>
                          </m:r>
                        </m:e>
                        <m:sub>
                          <m:r>
                            <m:t>i</m:t>
                          </m:r>
                        </m:sub>
                      </m:sSub>
                    </m:oMath>
                  </m:oMathPara>
                </a14:m>
              </a:p>
              <a:p>
                <a:pPr lvl="0" indent="0" marL="0">
                  <a:buNone/>
                </a:pPr>
                <a:r>
                  <a:rPr/>
                  <a:t>. . .</a:t>
                </a:r>
              </a:p>
              <a:p>
                <a:pPr lvl="0" indent="0" marL="0">
                  <a:buNone/>
                </a:pPr>
                <a14:m>
                  <m:oMathPara xmlns:m="http://schemas.openxmlformats.org/officeDocument/2006/math">
                    <m:oMathParaPr>
                      <m:jc m:val="center"/>
                    </m:oMathParaPr>
                    <m:oMath>
                      <m:r>
                        <m:t>M</m:t>
                      </m:r>
                      <m:r>
                        <m:t>a</m:t>
                      </m:r>
                      <m:r>
                        <m:t>s</m:t>
                      </m:r>
                      <m:r>
                        <m:t>c</m:t>
                      </m:r>
                      <m:r>
                        <m:t>u</m:t>
                      </m:r>
                      <m:r>
                        <m:t>l</m:t>
                      </m:r>
                      <m:r>
                        <m:t>i</m:t>
                      </m:r>
                      <m:r>
                        <m:t>n</m:t>
                      </m:r>
                      <m:r>
                        <m:t>i</m:t>
                      </m:r>
                      <m:r>
                        <m:t>t</m:t>
                      </m:r>
                      <m:sSub>
                        <m:e>
                          <m:r>
                            <m:t>y</m:t>
                          </m:r>
                        </m:e>
                        <m:sub>
                          <m:r>
                            <m:t>i</m:t>
                          </m:r>
                        </m:sub>
                      </m:sSub>
                      <m:r>
                        <m:rPr>
                          <m:sty m:val="p"/>
                        </m:rPr>
                        <m:t>=</m:t>
                      </m:r>
                      <m:r>
                        <m:t>6.42</m:t>
                      </m:r>
                      <m:r>
                        <m:rPr>
                          <m:sty m:val="p"/>
                        </m:rPr>
                        <m:t>+</m:t>
                      </m:r>
                      <m:sSub>
                        <m:e>
                          <m:r>
                            <m:t>e</m:t>
                          </m:r>
                        </m:e>
                        <m:sub>
                          <m:r>
                            <m:t>i</m:t>
                          </m:r>
                        </m:sub>
                      </m:sSub>
                    </m:oMath>
                  </m:oMathPara>
                </a14:m>
              </a:p>
              <a:p>
                <a:pPr lvl="0" indent="0" marL="0">
                  <a:buNone/>
                </a:pPr>
                <a:r>
                  <a:rPr/>
                  <a:t>. . .</a:t>
                </a:r>
              </a:p>
              <a:p>
                <a:pPr lvl="0" indent="0" marL="0">
                  <a:buNone/>
                </a:pPr>
                <a:r>
                  <a:rPr/>
                  <a:t>For someone with a fairly high (on a scale of 1-9) femininity rating of 8:</a:t>
                </a:r>
              </a:p>
              <a:p>
                <a:pPr lvl="0" indent="0" marL="0">
                  <a:buNone/>
                </a:pPr>
                <a14:m>
                  <m:oMathPara xmlns:m="http://schemas.openxmlformats.org/officeDocument/2006/math">
                    <m:oMathParaPr>
                      <m:jc m:val="center"/>
                    </m:oMathParaPr>
                    <m:oMath>
                      <m:r>
                        <m:t>M</m:t>
                      </m:r>
                      <m:r>
                        <m:t>a</m:t>
                      </m:r>
                      <m:r>
                        <m:t>s</m:t>
                      </m:r>
                      <m:r>
                        <m:t>c</m:t>
                      </m:r>
                      <m:r>
                        <m:t>u</m:t>
                      </m:r>
                      <m:r>
                        <m:t>l</m:t>
                      </m:r>
                      <m:r>
                        <m:t>i</m:t>
                      </m:r>
                      <m:r>
                        <m:t>n</m:t>
                      </m:r>
                      <m:r>
                        <m:t>i</m:t>
                      </m:r>
                      <m:r>
                        <m:t>t</m:t>
                      </m:r>
                      <m:sSub>
                        <m:e>
                          <m:r>
                            <m:t>y</m:t>
                          </m:r>
                        </m:e>
                        <m:sub>
                          <m:r>
                            <m:t>i</m:t>
                          </m:r>
                        </m:sub>
                      </m:sSub>
                      <m:r>
                        <m:rPr>
                          <m:sty m:val="p"/>
                        </m:rPr>
                        <m:t>=</m:t>
                      </m:r>
                      <m:acc>
                        <m:accPr>
                          <m:chr m:val="̂"/>
                        </m:accPr>
                        <m:e>
                          <m:r>
                            <m:t>8.82</m:t>
                          </m:r>
                        </m:e>
                      </m:acc>
                      <m:r>
                        <m:rPr>
                          <m:sty m:val="p"/>
                        </m:rPr>
                        <m:t>−</m:t>
                      </m:r>
                      <m:acc>
                        <m:accPr>
                          <m:chr m:val="̂"/>
                        </m:accPr>
                        <m:e>
                          <m:r>
                            <m:t>0.8</m:t>
                          </m:r>
                        </m:e>
                      </m:acc>
                      <m:r>
                        <m:rPr>
                          <m:sty m:val="p"/>
                        </m:rPr>
                        <m:t>×</m:t>
                      </m:r>
                      <m:r>
                        <m:t>8</m:t>
                      </m:r>
                      <m:r>
                        <m:rPr>
                          <m:sty m:val="p"/>
                        </m:rPr>
                        <m:t>+</m:t>
                      </m:r>
                      <m:sSub>
                        <m:e>
                          <m:r>
                            <m:t>e</m:t>
                          </m:r>
                        </m:e>
                        <m:sub>
                          <m:r>
                            <m:t>i</m:t>
                          </m:r>
                        </m:sub>
                      </m:sSub>
                    </m:oMath>
                  </m:oMathPara>
                </a14:m>
              </a:p>
              <a:p>
                <a:pPr lvl="0" indent="0" marL="0">
                  <a:buNone/>
                </a:pPr>
                <a:r>
                  <a:rPr/>
                  <a:t>. . .</a:t>
                </a:r>
              </a:p>
              <a:p>
                <a:pPr lvl="0" indent="0" marL="0">
                  <a:buNone/>
                </a:pPr>
                <a14:m>
                  <m:oMathPara xmlns:m="http://schemas.openxmlformats.org/officeDocument/2006/math">
                    <m:oMathParaPr>
                      <m:jc m:val="center"/>
                    </m:oMathParaPr>
                    <m:oMath>
                      <m:r>
                        <m:t>M</m:t>
                      </m:r>
                      <m:r>
                        <m:t>a</m:t>
                      </m:r>
                      <m:r>
                        <m:t>s</m:t>
                      </m:r>
                      <m:r>
                        <m:t>c</m:t>
                      </m:r>
                      <m:r>
                        <m:t>u</m:t>
                      </m:r>
                      <m:r>
                        <m:t>l</m:t>
                      </m:r>
                      <m:r>
                        <m:t>i</m:t>
                      </m:r>
                      <m:r>
                        <m:t>n</m:t>
                      </m:r>
                      <m:r>
                        <m:t>i</m:t>
                      </m:r>
                      <m:r>
                        <m:t>t</m:t>
                      </m:r>
                      <m:sSub>
                        <m:e>
                          <m:r>
                            <m:t>y</m:t>
                          </m:r>
                        </m:e>
                        <m:sub>
                          <m:r>
                            <m:t>i</m:t>
                          </m:r>
                        </m:sub>
                      </m:sSub>
                      <m:r>
                        <m:rPr>
                          <m:sty m:val="p"/>
                        </m:rPr>
                        <m:t>=</m:t>
                      </m:r>
                      <m:r>
                        <m:t>2.42</m:t>
                      </m:r>
                      <m:r>
                        <m:rPr>
                          <m:sty m:val="p"/>
                        </m:rPr>
                        <m:t>+</m:t>
                      </m:r>
                      <m:sSub>
                        <m:e>
                          <m:r>
                            <m:t>e</m:t>
                          </m:r>
                        </m:e>
                        <m:sub>
                          <m:r>
                            <m:t>i</m:t>
                          </m:r>
                        </m:sub>
                      </m:sSub>
                    </m:oMath>
                  </m:oMathPara>
                </a14:m>
              </a:p>
            </p:txBody>
          </p:sp>
        </mc:Choice>
      </mc:AlternateContent>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Why Not Correlation?</a:t>
            </a:r>
          </a:p>
        </p:txBody>
      </p:sp>
      <p:sp>
        <p:nvSpPr>
          <p:cNvPr id="3" name="Content Placeholder 2"/>
          <p:cNvSpPr>
            <a:spLocks noGrp="1"/>
          </p:cNvSpPr>
          <p:nvPr>
            <p:ph idx="1"/>
          </p:nvPr>
        </p:nvSpPr>
        <p:spPr/>
        <p:txBody>
          <a:bodyPr/>
          <a:lstStyle/>
          <a:p>
            <a:pPr lvl="0" indent="0" marL="1270000">
              <a:buNone/>
            </a:pPr>
            <a:r>
              <a:rPr sz="2000" b="1"/>
              <a:t>ChallengR: Why Not Correlation?</a:t>
            </a:r>
          </a:p>
          <a:p>
            <a:pPr lvl="0" indent="0" marL="1270000">
              <a:buNone/>
            </a:pPr>
            <a:r>
              <a:rPr sz="2000"/>
              <a:t>You already saw this same data, and relationship, with the correlation analysis you did with this data in a previous lecture.</a:t>
            </a:r>
          </a:p>
          <a:p>
            <a:pPr lvl="0" indent="0" marL="1270000">
              <a:buNone/>
            </a:pPr>
            <a:r>
              <a:rPr sz="2000"/>
              <a:t>Why are we doing something different? What do we get from the linear model that we </a:t>
            </a:r>
            <a:r>
              <a:rPr sz="2000" i="1"/>
              <a:t>don’t</a:t>
            </a:r>
            <a:r>
              <a:rPr sz="2000"/>
              <a:t> get from our correlation analysis?</a:t>
            </a:r>
          </a:p>
          <a:p>
            <a:pPr lvl="0" indent="0" marL="0">
              <a:buNone/>
            </a:pPr>
            <a:r>
              <a:rPr/>
              <a:t>. . .</a:t>
            </a:r>
          </a:p>
          <a:p>
            <a:pPr lvl="0"/>
            <a:r>
              <a:rPr/>
              <a:t>Both correlation and the linear model can tell us about the strength and direction of the relationship…</a:t>
            </a:r>
          </a:p>
          <a:p>
            <a:pPr lvl="0" indent="0" marL="0">
              <a:buNone/>
            </a:pPr>
            <a:r>
              <a:rPr/>
              <a:t>. . .</a:t>
            </a:r>
          </a:p>
          <a:p>
            <a:pPr lvl="0"/>
            <a:r>
              <a:rPr/>
              <a:t>… but only the linear model can </a:t>
            </a:r>
            <a:r>
              <a:rPr i="1"/>
              <a:t>predict</a:t>
            </a:r>
            <a:r>
              <a:rPr/>
              <a:t> the outcome for any value of the predictor</a:t>
            </a:r>
          </a:p>
          <a:p>
            <a:pPr lvl="0" indent="0" marL="0">
              <a:buNone/>
            </a:pPr>
            <a:r>
              <a:rPr/>
              <a:t>. . .</a:t>
            </a:r>
          </a:p>
          <a:p>
            <a:pPr lvl="0"/>
            <a:r>
              <a:rPr/>
              <a:t>Correlation and the linear model are related though - see </a:t>
            </a:r>
            <a:r>
              <a:rPr>
                <a:hlinkClick r:id="rId2"/>
              </a:rPr>
              <a:t>this interactive visualisation</a:t>
            </a:r>
            <a:r>
              <a:rPr/>
              <a:t>!</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Example 2: Predicting Better Sleep from Positive Psychology</a:t>
            </a:r>
          </a:p>
        </p:txBody>
      </p:sp>
      <p:sp>
        <p:nvSpPr>
          <p:cNvPr id="3" name="Content Placeholder 2"/>
          <p:cNvSpPr>
            <a:spLocks noGrp="1"/>
          </p:cNvSpPr>
          <p:nvPr>
            <p:ph idx="1"/>
          </p:nvPr>
        </p:nvSpPr>
        <p:spPr/>
        <p:txBody>
          <a:bodyPr/>
          <a:lstStyle/>
          <a:p>
            <a:pPr lvl="0"/>
            <a:r>
              <a:rPr>
                <a:hlinkClick r:id="rId2"/>
              </a:rPr>
              <a:t>Tout et al. (2023)</a:t>
            </a:r>
            <a:r>
              <a:rPr/>
              <a:t> were interested in the effect of positive psychology upon sleep</a:t>
            </a:r>
          </a:p>
          <a:p>
            <a:pPr lvl="0"/>
            <a:r>
              <a:rPr/>
              <a:t>Participants took part in a cross-sectional, self-report survey that asked them to rate their:</a:t>
            </a:r>
          </a:p>
          <a:p>
            <a:pPr lvl="1"/>
            <a:r>
              <a:rPr/>
              <a:t>Positive psychology attributes (a composite of gratitude, optimism, self-compassion, and mindfulness)</a:t>
            </a:r>
          </a:p>
          <a:p>
            <a:pPr lvl="1"/>
            <a:r>
              <a:rPr/>
              <a:t>Sleep quality and quantity (a composite of subjective sleep quality, sleep literacy, sleep duration, sleep efficiency, sleep disturbances, sleep medication, daytime dysfunction)</a:t>
            </a:r>
          </a:p>
          <a:p>
            <a:pPr lvl="1"/>
            <a:r>
              <a:rPr/>
              <a:t>&amp; a bunch of other things not relevant for today’s example</a:t>
            </a:r>
          </a:p>
          <a:p>
            <a:pPr lvl="0" indent="0" marL="0">
              <a:buNone/>
            </a:pPr>
            <a:r>
              <a:rPr/>
              <a:t>. . .</a:t>
            </a:r>
          </a:p>
          <a:p>
            <a:pPr lvl="0"/>
            <a:r>
              <a:rPr/>
              <a:t>Hypothesis: Based on the evidence that other positive psychology attributes positively impacted sleep, Tout hypothesised that… </a:t>
            </a:r>
            <a:r>
              <a:rPr i="1"/>
              <a:t>positive psychology attributes will have a positive relationship with sleep quality and quantity</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Operationalisation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Hypothesis: Positive psychology attributes are associated with better sleep</a:t>
                </a:r>
              </a:p>
              <a:p>
                <a:pPr lvl="0"/>
                <a:r>
                  <a:rPr/>
                  <a:t>Predictor (</a:t>
                </a:r>
                <a14:m>
                  <m:oMath xmlns:m="http://schemas.openxmlformats.org/officeDocument/2006/math">
                    <m:sSub>
                      <m:e>
                        <m:r>
                          <m:t>x</m:t>
                        </m:r>
                      </m:e>
                      <m:sub>
                        <m:r>
                          <m:t>1</m:t>
                        </m:r>
                      </m:sub>
                    </m:sSub>
                  </m:oMath>
                </a14:m>
                <a:r>
                  <a:rPr/>
                  <a:t>): Positive psychology attributes</a:t>
                </a:r>
              </a:p>
              <a:p>
                <a:pPr lvl="0"/>
                <a:r>
                  <a:rPr/>
                  <a:t>Outcome (</a:t>
                </a:r>
                <a14:m>
                  <m:oMath xmlns:m="http://schemas.openxmlformats.org/officeDocument/2006/math">
                    <m:r>
                      <m:t>y</m:t>
                    </m:r>
                  </m:oMath>
                </a14:m>
                <a:r>
                  <a:rPr/>
                  <a:t>) : Sleep quality &amp; quantity</a:t>
                </a:r>
              </a:p>
              <a:p>
                <a:pPr lvl="0"/>
                <a:r>
                  <a:rPr/>
                  <a:t>Where would our predictor and outcome fit into the linear model equation: </a:t>
                </a:r>
                <a14:m>
                  <m:oMath xmlns:m="http://schemas.openxmlformats.org/officeDocument/2006/math">
                    <m:sSub>
                      <m:e>
                        <m:r>
                          <m:t>y</m:t>
                        </m:r>
                      </m:e>
                      <m:sub>
                        <m:r>
                          <m:t>i</m:t>
                        </m:r>
                      </m:sub>
                    </m:sSub>
                    <m:r>
                      <m:rPr>
                        <m:sty m:val="p"/>
                      </m:rPr>
                      <m:t>=</m:t>
                    </m:r>
                    <m:sSub>
                      <m:e>
                        <m:r>
                          <m:t>b</m:t>
                        </m:r>
                      </m:e>
                      <m:sub>
                        <m:r>
                          <m:t>0</m:t>
                        </m:r>
                      </m:sub>
                    </m:sSub>
                    <m:r>
                      <m:rPr>
                        <m:sty m:val="p"/>
                      </m:rPr>
                      <m:t>+</m:t>
                    </m:r>
                    <m:sSub>
                      <m:e>
                        <m:r>
                          <m:t>b</m:t>
                        </m:r>
                      </m:e>
                      <m:sub>
                        <m:r>
                          <m:t>1</m:t>
                        </m:r>
                      </m:sub>
                    </m:sSub>
                    <m:r>
                      <m:rPr>
                        <m:sty m:val="p"/>
                      </m:rPr>
                      <m:t>×</m:t>
                    </m:r>
                    <m:sSub>
                      <m:e>
                        <m:r>
                          <m:t>x</m:t>
                        </m:r>
                      </m:e>
                      <m:sub>
                        <m:r>
                          <m:t>1</m:t>
                        </m:r>
                        <m:r>
                          <m:t>i</m:t>
                        </m:r>
                      </m:sub>
                    </m:sSub>
                    <m:r>
                      <m:rPr>
                        <m:sty m:val="p"/>
                      </m:rPr>
                      <m:t>+</m:t>
                    </m:r>
                    <m:sSub>
                      <m:e>
                        <m:r>
                          <m:t>e</m:t>
                        </m:r>
                      </m:e>
                      <m:sub>
                        <m:r>
                          <m:t>i</m:t>
                        </m:r>
                      </m:sub>
                    </m:sSub>
                  </m:oMath>
                </a14:m>
                <a:r>
                  <a:rPr/>
                  <a:t>?</a:t>
                </a:r>
              </a:p>
              <a:p>
                <a:pPr lvl="0" indent="0" marL="1270000">
                  <a:buNone/>
                </a:pPr>
                <a:r>
                  <a:rPr sz="2000" b="1"/>
                  <a:t>Talk to Me!</a:t>
                </a:r>
              </a:p>
              <a:p>
                <a:pPr lvl="0" indent="0" marL="1270000">
                  <a:buNone/>
                </a:pPr>
                <a:r>
                  <a:rPr sz="2000"/>
                  <a:t>Open the Lecture Google Doc: </a:t>
                </a:r>
                <a:r>
                  <a:rPr sz="2000">
                    <a:hlinkClick r:id="rId2"/>
                  </a:rPr>
                  <a:t>bit.ly/and25_lecture08</a:t>
                </a:r>
              </a:p>
              <a:p>
                <a:pPr lvl="0" indent="0" marL="0">
                  <a:buNone/>
                </a:pPr>
                <a:r>
                  <a:rPr/>
                  <a:t>. . .</a:t>
                </a:r>
              </a:p>
              <a:p>
                <a:pPr lvl="0"/>
                <a:r>
                  <a:rPr/>
                  <a:t>Model: </a:t>
                </a:r>
                <a14:m>
                  <m:oMath xmlns:m="http://schemas.openxmlformats.org/officeDocument/2006/math">
                    <m:r>
                      <m:t>S</m:t>
                    </m:r>
                    <m:r>
                      <m:t>l</m:t>
                    </m:r>
                    <m:r>
                      <m:t>e</m:t>
                    </m:r>
                    <m:r>
                      <m:t>e</m:t>
                    </m:r>
                    <m:sSub>
                      <m:e>
                        <m:r>
                          <m:t>p</m:t>
                        </m:r>
                      </m:e>
                      <m:sub>
                        <m:r>
                          <m:t>i</m:t>
                        </m:r>
                      </m:sub>
                    </m:sSub>
                    <m:r>
                      <m:rPr>
                        <m:sty m:val="p"/>
                      </m:rPr>
                      <m:t>=</m:t>
                    </m:r>
                    <m:sSub>
                      <m:e>
                        <m:r>
                          <m:t>b</m:t>
                        </m:r>
                      </m:e>
                      <m:sub>
                        <m:r>
                          <m:t>0</m:t>
                        </m:r>
                      </m:sub>
                    </m:sSub>
                    <m:r>
                      <m:rPr>
                        <m:sty m:val="p"/>
                      </m:rPr>
                      <m:t>+</m:t>
                    </m:r>
                    <m:sSub>
                      <m:e>
                        <m:r>
                          <m:t>b</m:t>
                        </m:r>
                      </m:e>
                      <m:sub>
                        <m:r>
                          <m:t>1</m:t>
                        </m:r>
                      </m:sub>
                    </m:sSub>
                    <m:r>
                      <m:rPr>
                        <m:sty m:val="p"/>
                      </m:rPr>
                      <m:t>×</m:t>
                    </m:r>
                    <m:r>
                      <m:t>P</m:t>
                    </m:r>
                    <m:r>
                      <m:t>o</m:t>
                    </m:r>
                    <m:r>
                      <m:t>s</m:t>
                    </m:r>
                    <m:r>
                      <m:t>i</m:t>
                    </m:r>
                    <m:r>
                      <m:t>t</m:t>
                    </m:r>
                    <m:r>
                      <m:t>i</m:t>
                    </m:r>
                    <m:r>
                      <m:t>v</m:t>
                    </m:r>
                    <m:r>
                      <m:t>e</m:t>
                    </m:r>
                    <m:r>
                      <m:t>P</m:t>
                    </m:r>
                    <m:r>
                      <m:t>s</m:t>
                    </m:r>
                    <m:r>
                      <m:t>y</m:t>
                    </m:r>
                    <m:r>
                      <m:t>c</m:t>
                    </m:r>
                    <m:r>
                      <m:t>h</m:t>
                    </m:r>
                    <m:r>
                      <m:t>o</m:t>
                    </m:r>
                    <m:r>
                      <m:t>l</m:t>
                    </m:r>
                    <m:r>
                      <m:t>o</m:t>
                    </m:r>
                    <m:r>
                      <m:t>g</m:t>
                    </m:r>
                    <m:sSub>
                      <m:e>
                        <m:r>
                          <m:t>y</m:t>
                        </m:r>
                      </m:e>
                      <m:sub>
                        <m:r>
                          <m:t>1</m:t>
                        </m:r>
                        <m:r>
                          <m:t>i</m:t>
                        </m:r>
                      </m:sub>
                    </m:sSub>
                    <m:r>
                      <m:rPr>
                        <m:sty m:val="p"/>
                      </m:rPr>
                      <m:t>+</m:t>
                    </m:r>
                    <m:sSub>
                      <m:e>
                        <m:r>
                          <m:t>e</m:t>
                        </m:r>
                      </m:e>
                      <m:sub>
                        <m:r>
                          <m:t>i</m:t>
                        </m:r>
                      </m:sub>
                    </m:sSub>
                  </m:oMath>
                </a14:m>
              </a:p>
              <a:p>
                <a:pPr lvl="0"/>
                <a:r>
                  <a:rPr/>
                  <a:t>What about </a:t>
                </a:r>
                <a14:m>
                  <m:oMath xmlns:m="http://schemas.openxmlformats.org/officeDocument/2006/math">
                    <m:sSub>
                      <m:e>
                        <m:r>
                          <m:t>b</m:t>
                        </m:r>
                      </m:e>
                      <m:sub>
                        <m:r>
                          <m:t>0</m:t>
                        </m:r>
                      </m:sub>
                    </m:sSub>
                  </m:oMath>
                </a14:m>
                <a:r>
                  <a:rPr/>
                  <a:t> and </a:t>
                </a:r>
                <a14:m>
                  <m:oMath xmlns:m="http://schemas.openxmlformats.org/officeDocument/2006/math">
                    <m:sSub>
                      <m:e>
                        <m:r>
                          <m:t>b</m:t>
                        </m:r>
                      </m:e>
                      <m:sub>
                        <m:r>
                          <m:t>1</m:t>
                        </m:r>
                      </m:sub>
                    </m:sSub>
                  </m:oMath>
                </a14:m>
                <a:r>
                  <a:rPr/>
                  <a:t>…?</a:t>
                </a:r>
              </a:p>
            </p:txBody>
          </p:sp>
        </mc:Choice>
      </mc:AlternateContent>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Visualising our Model (the Line)</a:t>
            </a:r>
          </a:p>
        </p:txBody>
      </p:sp>
      <p:sp>
        <p:nvSpPr>
          <p:cNvPr id="4" name="Text Placeholder 3"/>
          <p:cNvSpPr>
            <a:spLocks noGrp="1"/>
          </p:cNvSpPr>
          <p:nvPr>
            <p:ph idx="2" sz="half" type="body"/>
          </p:nvPr>
        </p:nvSpPr>
        <p:spPr/>
        <p:txBody>
          <a:bodyPr/>
          <a:lstStyle/>
          <a:p>
            <a:pPr lvl="0"/>
            <a:r>
              <a:rPr/>
              <a:t>Where would you draw a line through these dots that best captures where they tend to fall?</a:t>
            </a:r>
          </a:p>
        </p:txBody>
      </p:sp>
      <p:pic>
        <p:nvPicPr>
          <p:cNvPr descr="lecture_08_2025_files/figure-pptx/unnamed-chunk-8-1.png" id="0" name="Picture 1"/>
          <p:cNvPicPr>
            <a:picLocks noGrp="1" noChangeAspect="1"/>
          </p:cNvPicPr>
          <p:nvPr/>
        </p:nvPicPr>
        <p:blipFill>
          <a:blip r:embed="rId2"/>
          <a:stretch>
            <a:fillRect/>
          </a:stretch>
        </p:blipFill>
        <p:spPr bwMode="auto">
          <a:xfrm>
            <a:off x="3568700" y="1117600"/>
            <a:ext cx="5105400" cy="2552700"/>
          </a:xfrm>
          <a:prstGeom prst="rect">
            <a:avLst/>
          </a:prstGeom>
          <a:noFill/>
          <a:ln w="9525">
            <a:noFill/>
            <a:headEnd/>
            <a:tailEnd/>
          </a:ln>
        </p:spPr>
      </p:pic>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Visualising our Model (the Line)</a:t>
            </a:r>
          </a:p>
        </p:txBody>
      </p:sp>
      <p:sp>
        <p:nvSpPr>
          <p:cNvPr id="4" name="Text Placeholder 3"/>
          <p:cNvSpPr>
            <a:spLocks noGrp="1"/>
          </p:cNvSpPr>
          <p:nvPr>
            <p:ph idx="2" sz="half" type="body"/>
          </p:nvPr>
        </p:nvSpPr>
        <p:spPr/>
        <p:txBody>
          <a:bodyPr/>
          <a:lstStyle/>
          <a:p>
            <a:pPr lvl="0"/>
            <a:r>
              <a:rPr/>
              <a:t>Is this a positive or a negative relationship? How do we know?</a:t>
            </a:r>
          </a:p>
        </p:txBody>
      </p:sp>
      <p:pic>
        <p:nvPicPr>
          <p:cNvPr descr="lecture_08_2025_files/figure-pptx/unnamed-chunk-9-1.png" id="0" name="Picture 1"/>
          <p:cNvPicPr>
            <a:picLocks noGrp="1" noChangeAspect="1"/>
          </p:cNvPicPr>
          <p:nvPr/>
        </p:nvPicPr>
        <p:blipFill>
          <a:blip r:embed="rId2"/>
          <a:stretch>
            <a:fillRect/>
          </a:stretch>
        </p:blipFill>
        <p:spPr bwMode="auto">
          <a:xfrm>
            <a:off x="3568700" y="1117600"/>
            <a:ext cx="5105400" cy="25527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Today’s Objectives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After this lecture, you will (begin to) understand:</a:t>
                </a:r>
              </a:p>
              <a:p>
                <a:pPr lvl="0"/>
                <a:r>
                  <a:rPr/>
                  <a:t>What a statistical model is and why they are useful</a:t>
                </a:r>
              </a:p>
              <a:p>
                <a:pPr lvl="0"/>
                <a:r>
                  <a:rPr/>
                  <a:t>The equation for a linear model with one predictor</a:t>
                </a:r>
              </a:p>
              <a:p>
                <a:pPr lvl="1"/>
                <a14:m>
                  <m:oMath xmlns:m="http://schemas.openxmlformats.org/officeDocument/2006/math">
                    <m:sSub>
                      <m:e>
                        <m:r>
                          <m:t>b</m:t>
                        </m:r>
                      </m:e>
                      <m:sub>
                        <m:r>
                          <m:t>0</m:t>
                        </m:r>
                      </m:sub>
                    </m:sSub>
                  </m:oMath>
                </a14:m>
                <a:r>
                  <a:rPr/>
                  <a:t> (the intercept)</a:t>
                </a:r>
              </a:p>
              <a:p>
                <a:pPr lvl="1"/>
                <a14:m>
                  <m:oMath xmlns:m="http://schemas.openxmlformats.org/officeDocument/2006/math">
                    <m:sSub>
                      <m:e>
                        <m:r>
                          <m:t>b</m:t>
                        </m:r>
                      </m:e>
                      <m:sub>
                        <m:r>
                          <m:t>1</m:t>
                        </m:r>
                      </m:sub>
                    </m:sSub>
                  </m:oMath>
                </a14:m>
                <a:r>
                  <a:rPr/>
                  <a:t> (the slope)</a:t>
                </a:r>
              </a:p>
              <a:p>
                <a:pPr lvl="0"/>
                <a:r>
                  <a:rPr/>
                  <a:t>How to use the equation to predict an outcome</a:t>
                </a:r>
              </a:p>
              <a:p>
                <a:pPr lvl="0"/>
                <a:r>
                  <a:rPr/>
                  <a:t>How to read scatterplots and lines of best fit</a:t>
                </a:r>
              </a:p>
              <a:p>
                <a:pPr lvl="0" indent="0" marL="0">
                  <a:buNone/>
                </a:pPr>
                <a:r>
                  <a:rPr/>
                  <a:t>. . .</a:t>
                </a:r>
              </a:p>
              <a:p>
                <a:pPr lvl="0" indent="0" marL="1270000">
                  <a:buNone/>
                </a:pPr>
                <a:r>
                  <a:rPr sz="2000" b="1"/>
                  <a:t>Talk to Me!</a:t>
                </a:r>
              </a:p>
              <a:p>
                <a:pPr lvl="0" indent="0" marL="1270000">
                  <a:buNone/>
                </a:pPr>
                <a:r>
                  <a:rPr sz="2000"/>
                  <a:t>Open the Lecture Google Doc: </a:t>
                </a:r>
                <a:r>
                  <a:rPr sz="2000">
                    <a:hlinkClick r:id="rId2"/>
                  </a:rPr>
                  <a:t>bit.ly/and25_lecture08</a:t>
                </a:r>
              </a:p>
            </p:txBody>
          </p:sp>
        </mc:Choice>
      </mc:AlternateContent>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Visualising our Model (the Line)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The individual scores (data points) tend to be higher up on the right and lower down on the left</a:t>
                </a:r>
              </a:p>
              <a:p>
                <a:pPr lvl="0"/>
                <a:r>
                  <a:rPr/>
                  <a:t>As the variable on </a:t>
                </a:r>
                <a14:m>
                  <m:oMath xmlns:m="http://schemas.openxmlformats.org/officeDocument/2006/math">
                    <m:r>
                      <m:t>x</m:t>
                    </m:r>
                  </m:oMath>
                </a14:m>
                <a:r>
                  <a:rPr/>
                  <a:t> (here, positive psychology attributes) increases…</a:t>
                </a:r>
              </a:p>
              <a:p>
                <a:pPr lvl="0" indent="0" marL="0">
                  <a:buNone/>
                </a:pPr>
                <a:r>
                  <a:rPr/>
                  <a:t>. . .</a:t>
                </a:r>
              </a:p>
              <a:p>
                <a:pPr lvl="0"/>
                <a:r>
                  <a:rPr/>
                  <a:t>… the variable on </a:t>
                </a:r>
                <a14:m>
                  <m:oMath xmlns:m="http://schemas.openxmlformats.org/officeDocument/2006/math">
                    <m:r>
                      <m:t>y</m:t>
                    </m:r>
                  </m:oMath>
                </a14:m>
                <a:r>
                  <a:rPr/>
                  <a:t> (here, sleep quality &amp; quantity) also increases</a:t>
                </a:r>
              </a:p>
              <a:p>
                <a:pPr lvl="0" indent="0" marL="0">
                  <a:buNone/>
                </a:pPr>
                <a:r>
                  <a:rPr/>
                  <a:t>. . .</a:t>
                </a:r>
              </a:p>
              <a:p>
                <a:pPr lvl="0"/>
                <a:r>
                  <a:rPr/>
                  <a:t>This represents a </a:t>
                </a:r>
                <a:r>
                  <a:rPr b="1"/>
                  <a:t>positive relationship</a:t>
                </a:r>
                <a:r>
                  <a:rPr/>
                  <a:t> between </a:t>
                </a:r>
                <a14:m>
                  <m:oMath xmlns:m="http://schemas.openxmlformats.org/officeDocument/2006/math">
                    <m:r>
                      <m:t>x</m:t>
                    </m:r>
                  </m:oMath>
                </a14:m>
                <a:r>
                  <a:rPr/>
                  <a:t> and </a:t>
                </a:r>
                <a14:m>
                  <m:oMath xmlns:m="http://schemas.openxmlformats.org/officeDocument/2006/math">
                    <m:r>
                      <m:t>y</m:t>
                    </m:r>
                  </m:oMath>
                </a14:m>
                <a:r>
                  <a:rPr/>
                  <a:t>: as one goes up, the other goes up</a:t>
                </a:r>
              </a:p>
            </p:txBody>
          </p:sp>
        </mc:Choice>
      </mc:AlternateContent>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Visualising our Model (the Line)</a:t>
            </a:r>
          </a:p>
        </p:txBody>
      </p:sp>
      <mc:AlternateContent xmlns:mc="http://schemas.openxmlformats.org/markup-compatibility/2006">
        <mc:Choice xmlns:a14="http://schemas.microsoft.com/office/drawing/2010/main" Requires="a14">
          <p:sp>
            <p:nvSpPr>
              <p:cNvPr id="3" name="Content Placeholder 2"/>
              <p:cNvSpPr>
                <a:spLocks noGrp="1"/>
              </p:cNvSpPr>
              <p:nvPr>
                <p:ph idx="1" sz="half"/>
              </p:nvPr>
            </p:nvSpPr>
            <p:spPr/>
            <p:txBody>
              <a:bodyPr/>
              <a:lstStyle/>
              <a:p>
                <a:pPr lvl="0"/>
                <a:r>
                  <a:rPr/>
                  <a:t>Two key elements:</a:t>
                </a:r>
              </a:p>
              <a:p>
                <a:pPr lvl="1"/>
                <a14:m>
                  <m:oMath xmlns:m="http://schemas.openxmlformats.org/officeDocument/2006/math">
                    <m:sSub>
                      <m:e>
                        <m:r>
                          <m:t>b</m:t>
                        </m:r>
                      </m:e>
                      <m:sub>
                        <m:r>
                          <m:t>0</m:t>
                        </m:r>
                      </m:sub>
                    </m:sSub>
                  </m:oMath>
                </a14:m>
                <a:r>
                  <a:rPr/>
                  <a:t> - the intercept (where the line crosses 0 on the x-axis)</a:t>
                </a:r>
              </a:p>
              <a:p>
                <a:pPr lvl="1"/>
                <a14:m>
                  <m:oMath xmlns:m="http://schemas.openxmlformats.org/officeDocument/2006/math">
                    <m:sSub>
                      <m:e>
                        <m:r>
                          <m:t>b</m:t>
                        </m:r>
                      </m:e>
                      <m:sub>
                        <m:r>
                          <m:t>1</m:t>
                        </m:r>
                      </m:sub>
                    </m:sSub>
                  </m:oMath>
                </a14:m>
                <a:r>
                  <a:rPr/>
                  <a:t> - the slope (the </a:t>
                </a:r>
                <a:r>
                  <a:rPr i="1"/>
                  <a:t>gradient</a:t>
                </a:r>
                <a:r>
                  <a:rPr/>
                  <a:t> of the line - the difference in </a:t>
                </a:r>
                <a14:m>
                  <m:oMath xmlns:m="http://schemas.openxmlformats.org/officeDocument/2006/math">
                    <m:r>
                      <m:t>y</m:t>
                    </m:r>
                  </m:oMath>
                </a14:m>
                <a:r>
                  <a:rPr/>
                  <a:t> for every unit increase in </a:t>
                </a:r>
                <a14:m>
                  <m:oMath xmlns:m="http://schemas.openxmlformats.org/officeDocument/2006/math">
                    <m:r>
                      <m:t>x</m:t>
                    </m:r>
                  </m:oMath>
                </a14:m>
                <a:r>
                  <a:rPr/>
                  <a:t>)</a:t>
                </a:r>
              </a:p>
              <a:p>
                <a:pPr lvl="0"/>
                <a:r>
                  <a:rPr/>
                  <a:t>What would </a:t>
                </a:r>
                <a:r>
                  <a:rPr i="1"/>
                  <a:t>you</a:t>
                </a:r>
                <a:r>
                  <a:rPr/>
                  <a:t> estimate these values to be?</a:t>
                </a:r>
              </a:p>
            </p:txBody>
          </p:sp>
        </mc:Choice>
      </mc:AlternateContent>
      <p:pic>
        <p:nvPicPr>
          <p:cNvPr descr="lecture_08_2025_files/figure-pptx/unnamed-chunk-10-1.png" id="0" name="Picture 1"/>
          <p:cNvPicPr>
            <a:picLocks noGrp="1" noChangeAspect="1"/>
          </p:cNvPicPr>
          <p:nvPr/>
        </p:nvPicPr>
        <p:blipFill>
          <a:blip r:embed="rId2"/>
          <a:stretch>
            <a:fillRect/>
          </a:stretch>
        </p:blipFill>
        <p:spPr bwMode="auto">
          <a:xfrm>
            <a:off x="4648200" y="1879600"/>
            <a:ext cx="4038600" cy="2019300"/>
          </a:xfrm>
          <a:prstGeom prst="rect">
            <a:avLst/>
          </a:prstGeom>
          <a:noFill/>
          <a:ln w="9525">
            <a:noFill/>
            <a:headEnd/>
            <a:tailEnd/>
          </a:ln>
        </p:spPr>
      </p:pic>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Estimating the Intercept</a:t>
            </a:r>
          </a:p>
        </p:txBody>
      </p:sp>
      <p:pic>
        <p:nvPicPr>
          <p:cNvPr descr="lecture_08_2025_files/figure-pptx/unnamed-chunk-11-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Estimating the Slope</a:t>
            </a:r>
          </a:p>
        </p:txBody>
      </p:sp>
      <p:pic>
        <p:nvPicPr>
          <p:cNvPr descr="lecture_08_2025_files/figure-pptx/unnamed-chunk-12-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Using the Model to Predict Sleep</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Para xmlns:m="http://schemas.openxmlformats.org/officeDocument/2006/math">
                    <m:oMathParaPr>
                      <m:jc m:val="center"/>
                    </m:oMathParaPr>
                    <m:oMath>
                      <m:r>
                        <m:t>S</m:t>
                      </m:r>
                      <m:r>
                        <m:t>l</m:t>
                      </m:r>
                      <m:r>
                        <m:t>e</m:t>
                      </m:r>
                      <m:r>
                        <m:t>e</m:t>
                      </m:r>
                      <m:r>
                        <m:t>p</m:t>
                      </m:r>
                      <m:r>
                        <m:rPr>
                          <m:sty m:val="p"/>
                        </m:rPr>
                        <m:t>=</m:t>
                      </m:r>
                      <m:sSub>
                        <m:e>
                          <m:r>
                            <m:t>b</m:t>
                          </m:r>
                        </m:e>
                        <m:sub>
                          <m:r>
                            <m:t>0</m:t>
                          </m:r>
                        </m:sub>
                      </m:sSub>
                      <m:r>
                        <m:rPr>
                          <m:sty m:val="p"/>
                        </m:rPr>
                        <m:t>+</m:t>
                      </m:r>
                      <m:sSub>
                        <m:e>
                          <m:r>
                            <m:t>b</m:t>
                          </m:r>
                        </m:e>
                        <m:sub>
                          <m:r>
                            <m:t>1</m:t>
                          </m:r>
                        </m:sub>
                      </m:sSub>
                      <m:r>
                        <m:rPr>
                          <m:sty m:val="p"/>
                        </m:rPr>
                        <m:t>×</m:t>
                      </m:r>
                      <m:r>
                        <m:t>P</m:t>
                      </m:r>
                      <m:r>
                        <m:t>o</m:t>
                      </m:r>
                      <m:r>
                        <m:t>s</m:t>
                      </m:r>
                      <m:r>
                        <m:t>i</m:t>
                      </m:r>
                      <m:r>
                        <m:t>t</m:t>
                      </m:r>
                      <m:r>
                        <m:t>i</m:t>
                      </m:r>
                      <m:r>
                        <m:t>v</m:t>
                      </m:r>
                      <m:r>
                        <m:t>e</m:t>
                      </m:r>
                      <m:r>
                        <m:t>P</m:t>
                      </m:r>
                      <m:r>
                        <m:t>s</m:t>
                      </m:r>
                      <m:r>
                        <m:t>y</m:t>
                      </m:r>
                      <m:r>
                        <m:t>c</m:t>
                      </m:r>
                      <m:r>
                        <m:t>h</m:t>
                      </m:r>
                      <m:r>
                        <m:t>o</m:t>
                      </m:r>
                      <m:r>
                        <m:t>l</m:t>
                      </m:r>
                      <m:r>
                        <m:t>o</m:t>
                      </m:r>
                      <m:r>
                        <m:t>g</m:t>
                      </m:r>
                      <m:sSub>
                        <m:e>
                          <m:r>
                            <m:t>y</m:t>
                          </m:r>
                        </m:e>
                        <m:sub>
                          <m:r>
                            <m:t>1</m:t>
                          </m:r>
                          <m:r>
                            <m:t>i</m:t>
                          </m:r>
                        </m:sub>
                      </m:sSub>
                      <m:r>
                        <m:rPr>
                          <m:sty m:val="p"/>
                        </m:rPr>
                        <m:t>+</m:t>
                      </m:r>
                      <m:sSub>
                        <m:e>
                          <m:r>
                            <m:t>e</m:t>
                          </m:r>
                        </m:e>
                        <m:sub>
                          <m:r>
                            <m:t>i</m:t>
                          </m:r>
                        </m:sub>
                      </m:sSub>
                    </m:oMath>
                  </m:oMathPara>
                </a14:m>
              </a:p>
              <a:p>
                <a:pPr lvl="0"/>
                <a:r>
                  <a:rPr/>
                  <a:t>Predictor (</a:t>
                </a:r>
                <a14:m>
                  <m:oMath xmlns:m="http://schemas.openxmlformats.org/officeDocument/2006/math">
                    <m:sSub>
                      <m:e>
                        <m:r>
                          <m:t>x</m:t>
                        </m:r>
                      </m:e>
                      <m:sub>
                        <m:r>
                          <m:t>1</m:t>
                        </m:r>
                      </m:sub>
                    </m:sSub>
                  </m:oMath>
                </a14:m>
                <a:r>
                  <a:rPr/>
                  <a:t>): Positive psychology attributes</a:t>
                </a:r>
              </a:p>
              <a:p>
                <a:pPr lvl="0"/>
                <a:r>
                  <a:rPr/>
                  <a:t>Outcome (</a:t>
                </a:r>
                <a14:m>
                  <m:oMath xmlns:m="http://schemas.openxmlformats.org/officeDocument/2006/math">
                    <m:r>
                      <m:t>y</m:t>
                    </m:r>
                  </m:oMath>
                </a14:m>
                <a:r>
                  <a:rPr/>
                  <a:t>) : Sleep quality &amp; quantity</a:t>
                </a:r>
              </a:p>
              <a:p>
                <a:pPr lvl="0"/>
                <a:r>
                  <a:rPr/>
                  <a:t>Intercept (</a:t>
                </a:r>
                <a14:m>
                  <m:oMath xmlns:m="http://schemas.openxmlformats.org/officeDocument/2006/math">
                    <m:sSub>
                      <m:e>
                        <m:r>
                          <m:t>b</m:t>
                        </m:r>
                      </m:e>
                      <m:sub>
                        <m:r>
                          <m:t>0</m:t>
                        </m:r>
                      </m:sub>
                    </m:sSub>
                  </m:oMath>
                </a14:m>
                <a:r>
                  <a:rPr/>
                  <a:t>): the predicted value of sleep when positive psychology is 0</a:t>
                </a:r>
              </a:p>
              <a:p>
                <a:pPr lvl="1"/>
                <a14:m>
                  <m:oMath xmlns:m="http://schemas.openxmlformats.org/officeDocument/2006/math">
                    <m:r>
                      <m:rPr>
                        <m:sty m:val="p"/>
                      </m:rPr>
                      <m:t>≈</m:t>
                    </m:r>
                  </m:oMath>
                </a14:m>
                <a:r>
                  <a:rPr/>
                  <a:t> 3.5</a:t>
                </a:r>
              </a:p>
              <a:p>
                <a:pPr lvl="0"/>
                <a:r>
                  <a:rPr/>
                  <a:t>Slope (</a:t>
                </a:r>
                <a14:m>
                  <m:oMath xmlns:m="http://schemas.openxmlformats.org/officeDocument/2006/math">
                    <m:sSub>
                      <m:e>
                        <m:r>
                          <m:t>b</m:t>
                        </m:r>
                      </m:e>
                      <m:sub>
                        <m:r>
                          <m:t>1</m:t>
                        </m:r>
                      </m:sub>
                    </m:sSub>
                  </m:oMath>
                </a14:m>
                <a:r>
                  <a:rPr/>
                  <a:t>): change in sleep associated with a unit change in positive psychology</a:t>
                </a:r>
              </a:p>
              <a:p>
                <a:pPr lvl="1"/>
                <a14:m>
                  <m:oMath xmlns:m="http://schemas.openxmlformats.org/officeDocument/2006/math">
                    <m:r>
                      <m:rPr>
                        <m:sty m:val="p"/>
                      </m:rPr>
                      <m:t>≈</m:t>
                    </m:r>
                  </m:oMath>
                </a14:m>
                <a:r>
                  <a:rPr/>
                  <a:t> 2.2</a:t>
                </a:r>
              </a:p>
            </p:txBody>
          </p:sp>
        </mc:Choice>
      </mc:AlternateContent>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Using the Model to Predict Sleep</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Before we plug the intercept and slope into the equation, let’s get the more precise beta values from R…</a:t>
                </a:r>
              </a:p>
              <a:p>
                <a:pPr lvl="0" indent="0" marL="0">
                  <a:buNone/>
                </a:pPr>
                <a:r>
                  <a:rPr/>
                  <a:t>. . .</a:t>
                </a:r>
              </a:p>
              <a:p>
                <a:pPr lvl="0" indent="0">
                  <a:buNone/>
                </a:pPr>
                <a:r>
                  <a:rPr>
                    <a:latin typeface="Courier"/>
                  </a:rPr>
                  <a:t>
Call:
lm(formula = sleep ~ pos_psy, data = sleep_tib)
Coefficients:
(Intercept)      pos_psy  
      3.520        2.287  </a:t>
                </a:r>
              </a:p>
              <a:p>
                <a:pPr lvl="0" indent="0" marL="0">
                  <a:buNone/>
                </a:pPr>
                <a:r>
                  <a:rPr/>
                  <a:t>. . .</a:t>
                </a:r>
              </a:p>
              <a:p>
                <a:pPr lvl="0" indent="0" marL="0">
                  <a:buNone/>
                </a:pPr>
                <a:r>
                  <a:rPr/>
                  <a:t>Can you adapt our equation to include the real </a:t>
                </a:r>
                <a14:m>
                  <m:oMath xmlns:m="http://schemas.openxmlformats.org/officeDocument/2006/math">
                    <m:r>
                      <m:t>b</m:t>
                    </m:r>
                  </m:oMath>
                </a14:m>
                <a:r>
                  <a:rPr/>
                  <a:t> values?</a:t>
                </a:r>
              </a:p>
              <a:p>
                <a:pPr lvl="0" indent="0" marL="0">
                  <a:buNone/>
                </a:pPr>
                <a14:m>
                  <m:oMathPara xmlns:m="http://schemas.openxmlformats.org/officeDocument/2006/math">
                    <m:oMathParaPr>
                      <m:jc m:val="center"/>
                    </m:oMathParaPr>
                    <m:oMath>
                      <m:r>
                        <m:t>S</m:t>
                      </m:r>
                      <m:r>
                        <m:t>l</m:t>
                      </m:r>
                      <m:r>
                        <m:t>e</m:t>
                      </m:r>
                      <m:r>
                        <m:t>e</m:t>
                      </m:r>
                      <m:r>
                        <m:t>p</m:t>
                      </m:r>
                      <m:r>
                        <m:rPr>
                          <m:sty m:val="p"/>
                        </m:rPr>
                        <m:t>=</m:t>
                      </m:r>
                      <m:sSub>
                        <m:e>
                          <m:r>
                            <m:t>b</m:t>
                          </m:r>
                        </m:e>
                        <m:sub>
                          <m:r>
                            <m:t>0</m:t>
                          </m:r>
                        </m:sub>
                      </m:sSub>
                      <m:r>
                        <m:rPr>
                          <m:sty m:val="p"/>
                        </m:rPr>
                        <m:t>+</m:t>
                      </m:r>
                      <m:sSub>
                        <m:e>
                          <m:r>
                            <m:t>b</m:t>
                          </m:r>
                        </m:e>
                        <m:sub>
                          <m:r>
                            <m:t>1</m:t>
                          </m:r>
                        </m:sub>
                      </m:sSub>
                      <m:r>
                        <m:rPr>
                          <m:sty m:val="p"/>
                        </m:rPr>
                        <m:t>×</m:t>
                      </m:r>
                      <m:r>
                        <m:t>P</m:t>
                      </m:r>
                      <m:r>
                        <m:t>o</m:t>
                      </m:r>
                      <m:r>
                        <m:t>s</m:t>
                      </m:r>
                      <m:r>
                        <m:t>i</m:t>
                      </m:r>
                      <m:r>
                        <m:t>t</m:t>
                      </m:r>
                      <m:r>
                        <m:t>i</m:t>
                      </m:r>
                      <m:r>
                        <m:t>v</m:t>
                      </m:r>
                      <m:r>
                        <m:t>e</m:t>
                      </m:r>
                      <m:r>
                        <m:t>P</m:t>
                      </m:r>
                      <m:r>
                        <m:t>s</m:t>
                      </m:r>
                      <m:r>
                        <m:t>y</m:t>
                      </m:r>
                      <m:r>
                        <m:t>c</m:t>
                      </m:r>
                      <m:r>
                        <m:t>h</m:t>
                      </m:r>
                      <m:r>
                        <m:t>o</m:t>
                      </m:r>
                      <m:r>
                        <m:t>l</m:t>
                      </m:r>
                      <m:r>
                        <m:t>o</m:t>
                      </m:r>
                      <m:r>
                        <m:t>g</m:t>
                      </m:r>
                      <m:sSub>
                        <m:e>
                          <m:r>
                            <m:t>y</m:t>
                          </m:r>
                        </m:e>
                        <m:sub>
                          <m:r>
                            <m:t>1</m:t>
                          </m:r>
                          <m:r>
                            <m:t>i</m:t>
                          </m:r>
                        </m:sub>
                      </m:sSub>
                      <m:r>
                        <m:rPr>
                          <m:sty m:val="p"/>
                        </m:rPr>
                        <m:t>+</m:t>
                      </m:r>
                      <m:sSub>
                        <m:e>
                          <m:r>
                            <m:t>e</m:t>
                          </m:r>
                        </m:e>
                        <m:sub>
                          <m:r>
                            <m:t>i</m:t>
                          </m:r>
                        </m:sub>
                      </m:sSub>
                    </m:oMath>
                  </m:oMathPara>
                </a14:m>
              </a:p>
              <a:p>
                <a:pPr lvl="0"/>
                <a:r>
                  <a:rPr/>
                  <a:t>Intercept (</a:t>
                </a:r>
                <a14:m>
                  <m:oMath xmlns:m="http://schemas.openxmlformats.org/officeDocument/2006/math">
                    <m:sSub>
                      <m:e>
                        <m:r>
                          <m:t>b</m:t>
                        </m:r>
                      </m:e>
                      <m:sub>
                        <m:r>
                          <m:t>0</m:t>
                        </m:r>
                      </m:sub>
                    </m:sSub>
                  </m:oMath>
                </a14:m>
                <a:r>
                  <a:rPr/>
                  <a:t>): the predicted value of sleep when positive psychology is 0</a:t>
                </a:r>
              </a:p>
              <a:p>
                <a:pPr lvl="1"/>
                <a:r>
                  <a:rPr/>
                  <a:t>= 3.52</a:t>
                </a:r>
              </a:p>
              <a:p>
                <a:pPr lvl="0"/>
                <a:r>
                  <a:rPr/>
                  <a:t>Slope (</a:t>
                </a:r>
                <a14:m>
                  <m:oMath xmlns:m="http://schemas.openxmlformats.org/officeDocument/2006/math">
                    <m:sSub>
                      <m:e>
                        <m:r>
                          <m:t>b</m:t>
                        </m:r>
                      </m:e>
                      <m:sub>
                        <m:r>
                          <m:t>1</m:t>
                        </m:r>
                      </m:sub>
                    </m:sSub>
                  </m:oMath>
                </a14:m>
                <a:r>
                  <a:rPr/>
                  <a:t>): change in sleep associated with a unit change in positive psychology</a:t>
                </a:r>
              </a:p>
              <a:p>
                <a:pPr lvl="1"/>
                <a:r>
                  <a:rPr/>
                  <a:t>= 2.29</a:t>
                </a:r>
              </a:p>
            </p:txBody>
          </p:sp>
        </mc:Choice>
      </mc:AlternateContent>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Using the Model to Predict Sleep</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Para xmlns:m="http://schemas.openxmlformats.org/officeDocument/2006/math">
                    <m:oMathParaPr>
                      <m:jc m:val="center"/>
                    </m:oMathParaPr>
                    <m:oMath>
                      <m:r>
                        <m:t>S</m:t>
                      </m:r>
                      <m:r>
                        <m:t>l</m:t>
                      </m:r>
                      <m:r>
                        <m:t>e</m:t>
                      </m:r>
                      <m:r>
                        <m:t>e</m:t>
                      </m:r>
                      <m:sSub>
                        <m:e>
                          <m:r>
                            <m:t>p</m:t>
                          </m:r>
                        </m:e>
                        <m:sub>
                          <m:r>
                            <m:t>i</m:t>
                          </m:r>
                        </m:sub>
                      </m:sSub>
                      <m:r>
                        <m:rPr>
                          <m:sty m:val="p"/>
                        </m:rPr>
                        <m:t>=</m:t>
                      </m:r>
                      <m:acc>
                        <m:accPr>
                          <m:chr m:val="̂"/>
                        </m:accPr>
                        <m:e>
                          <m:r>
                            <m:t>3.52</m:t>
                          </m:r>
                        </m:e>
                      </m:acc>
                      <m:r>
                        <m:rPr>
                          <m:sty m:val="p"/>
                        </m:rPr>
                        <m:t>+</m:t>
                      </m:r>
                      <m:acc>
                        <m:accPr>
                          <m:chr m:val="̂"/>
                        </m:accPr>
                        <m:e>
                          <m:r>
                            <m:t>2.29</m:t>
                          </m:r>
                        </m:e>
                      </m:acc>
                      <m:r>
                        <m:rPr>
                          <m:sty m:val="p"/>
                        </m:rPr>
                        <m:t>×</m:t>
                      </m:r>
                      <m:r>
                        <m:t>P</m:t>
                      </m:r>
                      <m:r>
                        <m:t>o</m:t>
                      </m:r>
                      <m:r>
                        <m:t>s</m:t>
                      </m:r>
                      <m:r>
                        <m:t>i</m:t>
                      </m:r>
                      <m:r>
                        <m:t>t</m:t>
                      </m:r>
                      <m:r>
                        <m:t>i</m:t>
                      </m:r>
                      <m:r>
                        <m:t>v</m:t>
                      </m:r>
                      <m:r>
                        <m:t>e</m:t>
                      </m:r>
                      <m:r>
                        <m:t>P</m:t>
                      </m:r>
                      <m:r>
                        <m:t>s</m:t>
                      </m:r>
                      <m:r>
                        <m:t>y</m:t>
                      </m:r>
                      <m:r>
                        <m:t>c</m:t>
                      </m:r>
                      <m:r>
                        <m:t>h</m:t>
                      </m:r>
                      <m:r>
                        <m:t>o</m:t>
                      </m:r>
                      <m:r>
                        <m:t>l</m:t>
                      </m:r>
                      <m:r>
                        <m:t>o</m:t>
                      </m:r>
                      <m:r>
                        <m:t>g</m:t>
                      </m:r>
                      <m:sSub>
                        <m:e>
                          <m:r>
                            <m:t>y</m:t>
                          </m:r>
                        </m:e>
                        <m:sub>
                          <m:r>
                            <m:t>1</m:t>
                          </m:r>
                          <m:r>
                            <m:t>i</m:t>
                          </m:r>
                        </m:sub>
                      </m:sSub>
                      <m:r>
                        <m:rPr>
                          <m:sty m:val="p"/>
                        </m:rPr>
                        <m:t>+</m:t>
                      </m:r>
                      <m:sSub>
                        <m:e>
                          <m:r>
                            <m:t>e</m:t>
                          </m:r>
                        </m:e>
                        <m:sub>
                          <m:r>
                            <m:t>i</m:t>
                          </m:r>
                        </m:sub>
                      </m:sSub>
                    </m:oMath>
                  </m:oMathPara>
                </a14:m>
              </a:p>
              <a:p>
                <a:pPr lvl="0" indent="0" marL="0">
                  <a:buNone/>
                </a:pPr>
                <a:r>
                  <a:rPr/>
                  <a:t>. . .</a:t>
                </a:r>
              </a:p>
              <a:p>
                <a:pPr lvl="0" indent="0" marL="0">
                  <a:buNone/>
                </a:pPr>
                <a:r>
                  <a:rPr/>
                  <a:t>For someone with a fairly low positive psychology rating (on a scale of 1-5) of 1.5:</a:t>
                </a:r>
              </a:p>
              <a:p>
                <a:pPr lvl="0" indent="0" marL="0">
                  <a:buNone/>
                </a:pPr>
                <a:r>
                  <a:rPr/>
                  <a:t>. . .</a:t>
                </a:r>
              </a:p>
              <a:p>
                <a:pPr lvl="0" indent="0" marL="0">
                  <a:buNone/>
                </a:pPr>
                <a14:m>
                  <m:oMathPara xmlns:m="http://schemas.openxmlformats.org/officeDocument/2006/math">
                    <m:oMathParaPr>
                      <m:jc m:val="center"/>
                    </m:oMathParaPr>
                    <m:oMath>
                      <m:r>
                        <m:t>S</m:t>
                      </m:r>
                      <m:r>
                        <m:t>l</m:t>
                      </m:r>
                      <m:r>
                        <m:t>e</m:t>
                      </m:r>
                      <m:r>
                        <m:t>e</m:t>
                      </m:r>
                      <m:sSub>
                        <m:e>
                          <m:r>
                            <m:t>p</m:t>
                          </m:r>
                        </m:e>
                        <m:sub>
                          <m:r>
                            <m:t>i</m:t>
                          </m:r>
                        </m:sub>
                      </m:sSub>
                      <m:r>
                        <m:rPr>
                          <m:sty m:val="p"/>
                        </m:rPr>
                        <m:t>=</m:t>
                      </m:r>
                      <m:acc>
                        <m:accPr>
                          <m:chr m:val="̂"/>
                        </m:accPr>
                        <m:e>
                          <m:r>
                            <m:t>3.52</m:t>
                          </m:r>
                        </m:e>
                      </m:acc>
                      <m:r>
                        <m:rPr>
                          <m:sty m:val="p"/>
                        </m:rPr>
                        <m:t>+</m:t>
                      </m:r>
                      <m:acc>
                        <m:accPr>
                          <m:chr m:val="̂"/>
                        </m:accPr>
                        <m:e>
                          <m:r>
                            <m:t>2.29</m:t>
                          </m:r>
                        </m:e>
                      </m:acc>
                      <m:r>
                        <m:rPr>
                          <m:sty m:val="p"/>
                        </m:rPr>
                        <m:t>×</m:t>
                      </m:r>
                      <m:r>
                        <m:t>1.5</m:t>
                      </m:r>
                      <m:r>
                        <m:rPr>
                          <m:sty m:val="p"/>
                        </m:rPr>
                        <m:t>+</m:t>
                      </m:r>
                      <m:sSub>
                        <m:e>
                          <m:r>
                            <m:t>e</m:t>
                          </m:r>
                        </m:e>
                        <m:sub>
                          <m:r>
                            <m:t>i</m:t>
                          </m:r>
                        </m:sub>
                      </m:sSub>
                    </m:oMath>
                  </m:oMathPara>
                </a14:m>
              </a:p>
              <a:p>
                <a:pPr lvl="0" indent="0" marL="0">
                  <a:buNone/>
                </a:pPr>
                <a:r>
                  <a:rPr/>
                  <a:t>. . .</a:t>
                </a:r>
              </a:p>
              <a:p>
                <a:pPr lvl="0" indent="0" marL="0">
                  <a:buNone/>
                </a:pPr>
                <a14:m>
                  <m:oMathPara xmlns:m="http://schemas.openxmlformats.org/officeDocument/2006/math">
                    <m:oMathParaPr>
                      <m:jc m:val="center"/>
                    </m:oMathParaPr>
                    <m:oMath>
                      <m:r>
                        <m:t>S</m:t>
                      </m:r>
                      <m:r>
                        <m:t>l</m:t>
                      </m:r>
                      <m:r>
                        <m:t>e</m:t>
                      </m:r>
                      <m:r>
                        <m:t>e</m:t>
                      </m:r>
                      <m:sSub>
                        <m:e>
                          <m:r>
                            <m:t>p</m:t>
                          </m:r>
                        </m:e>
                        <m:sub>
                          <m:r>
                            <m:t>i</m:t>
                          </m:r>
                        </m:sub>
                      </m:sSub>
                      <m:r>
                        <m:rPr>
                          <m:sty m:val="p"/>
                        </m:rPr>
                        <m:t>=</m:t>
                      </m:r>
                      <m:r>
                        <m:t>6.95</m:t>
                      </m:r>
                      <m:r>
                        <m:rPr>
                          <m:sty m:val="p"/>
                        </m:rPr>
                        <m:t>+</m:t>
                      </m:r>
                      <m:sSub>
                        <m:e>
                          <m:r>
                            <m:t>e</m:t>
                          </m:r>
                        </m:e>
                        <m:sub>
                          <m:r>
                            <m:t>i</m:t>
                          </m:r>
                        </m:sub>
                      </m:sSub>
                    </m:oMath>
                  </m:oMathPara>
                </a14:m>
              </a:p>
              <a:p>
                <a:pPr lvl="0" indent="0" marL="0">
                  <a:buNone/>
                </a:pPr>
                <a:r>
                  <a:rPr/>
                  <a:t>. . .</a:t>
                </a:r>
              </a:p>
              <a:p>
                <a:pPr lvl="0" indent="0" marL="0">
                  <a:buNone/>
                </a:pPr>
                <a:r>
                  <a:rPr/>
                  <a:t>For someone with a fairly high positive psychology rating (on a scale of 1-5) of 4:</a:t>
                </a:r>
              </a:p>
              <a:p>
                <a:pPr lvl="0" indent="0" marL="0">
                  <a:buNone/>
                </a:pPr>
                <a:r>
                  <a:rPr/>
                  <a:t>. . .</a:t>
                </a:r>
              </a:p>
              <a:p>
                <a:pPr lvl="0" indent="0" marL="0">
                  <a:buNone/>
                </a:pPr>
                <a14:m>
                  <m:oMathPara xmlns:m="http://schemas.openxmlformats.org/officeDocument/2006/math">
                    <m:oMathParaPr>
                      <m:jc m:val="center"/>
                    </m:oMathParaPr>
                    <m:oMath>
                      <m:r>
                        <m:t>S</m:t>
                      </m:r>
                      <m:r>
                        <m:t>l</m:t>
                      </m:r>
                      <m:r>
                        <m:t>e</m:t>
                      </m:r>
                      <m:r>
                        <m:t>e</m:t>
                      </m:r>
                      <m:sSub>
                        <m:e>
                          <m:r>
                            <m:t>p</m:t>
                          </m:r>
                        </m:e>
                        <m:sub>
                          <m:r>
                            <m:t>i</m:t>
                          </m:r>
                        </m:sub>
                      </m:sSub>
                      <m:r>
                        <m:rPr>
                          <m:sty m:val="p"/>
                        </m:rPr>
                        <m:t>=</m:t>
                      </m:r>
                      <m:acc>
                        <m:accPr>
                          <m:chr m:val="̂"/>
                        </m:accPr>
                        <m:e>
                          <m:r>
                            <m:t>3.52</m:t>
                          </m:r>
                        </m:e>
                      </m:acc>
                      <m:r>
                        <m:rPr>
                          <m:sty m:val="p"/>
                        </m:rPr>
                        <m:t>+</m:t>
                      </m:r>
                      <m:acc>
                        <m:accPr>
                          <m:chr m:val="̂"/>
                        </m:accPr>
                        <m:e>
                          <m:r>
                            <m:t>2.29</m:t>
                          </m:r>
                        </m:e>
                      </m:acc>
                      <m:r>
                        <m:rPr>
                          <m:sty m:val="p"/>
                        </m:rPr>
                        <m:t>×</m:t>
                      </m:r>
                      <m:r>
                        <m:t>4</m:t>
                      </m:r>
                      <m:r>
                        <m:rPr>
                          <m:sty m:val="p"/>
                        </m:rPr>
                        <m:t>+</m:t>
                      </m:r>
                      <m:sSub>
                        <m:e>
                          <m:r>
                            <m:t>e</m:t>
                          </m:r>
                        </m:e>
                        <m:sub>
                          <m:r>
                            <m:t>i</m:t>
                          </m:r>
                        </m:sub>
                      </m:sSub>
                    </m:oMath>
                  </m:oMathPara>
                </a14:m>
              </a:p>
              <a:p>
                <a:pPr lvl="0" indent="0" marL="0">
                  <a:buNone/>
                </a:pPr>
                <a:r>
                  <a:rPr/>
                  <a:t>. . .</a:t>
                </a:r>
              </a:p>
              <a:p>
                <a:pPr lvl="0" indent="0" marL="0">
                  <a:buNone/>
                </a:pPr>
                <a14:m>
                  <m:oMathPara xmlns:m="http://schemas.openxmlformats.org/officeDocument/2006/math">
                    <m:oMathParaPr>
                      <m:jc m:val="center"/>
                    </m:oMathParaPr>
                    <m:oMath>
                      <m:r>
                        <m:t>S</m:t>
                      </m:r>
                      <m:r>
                        <m:t>l</m:t>
                      </m:r>
                      <m:r>
                        <m:t>e</m:t>
                      </m:r>
                      <m:r>
                        <m:t>e</m:t>
                      </m:r>
                      <m:sSub>
                        <m:e>
                          <m:r>
                            <m:t>p</m:t>
                          </m:r>
                        </m:e>
                        <m:sub>
                          <m:r>
                            <m:t>i</m:t>
                          </m:r>
                        </m:sub>
                      </m:sSub>
                      <m:r>
                        <m:rPr>
                          <m:sty m:val="p"/>
                        </m:rPr>
                        <m:t>=</m:t>
                      </m:r>
                      <m:r>
                        <m:t>12.68</m:t>
                      </m:r>
                      <m:r>
                        <m:rPr>
                          <m:sty m:val="p"/>
                        </m:rPr>
                        <m:t>+</m:t>
                      </m:r>
                      <m:sSub>
                        <m:e>
                          <m:r>
                            <m:t>e</m:t>
                          </m:r>
                        </m:e>
                        <m:sub>
                          <m:r>
                            <m:t>i</m:t>
                          </m:r>
                        </m:sub>
                      </m:sSub>
                    </m:oMath>
                  </m:oMathPara>
                </a14:m>
              </a:p>
            </p:txBody>
          </p:sp>
        </mc:Choice>
      </mc:AlternateContent>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Summary</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1270000">
                  <a:buNone/>
                </a:pPr>
                <a:r>
                  <a:rPr sz="2000" b="1"/>
                  <a:t>Vocabulary: The Linear Model</a:t>
                </a:r>
              </a:p>
              <a:p>
                <a:pPr lvl="0" indent="0" marL="1270000">
                  <a:buNone/>
                </a:pPr>
                <a14:m>
                  <m:oMathPara xmlns:m="http://schemas.openxmlformats.org/officeDocument/2006/math">
                    <m:oMathParaPr>
                      <m:jc m:val="center"/>
                    </m:oMathParaPr>
                    <m:oMath>
                      <m:sSub>
                        <m:e>
                          <m:r>
                            <m:t>y</m:t>
                          </m:r>
                        </m:e>
                        <m:sub>
                          <m:r>
                            <m:t>i</m:t>
                          </m:r>
                        </m:sub>
                      </m:sSub>
                      <m:r>
                        <m:rPr>
                          <m:sty m:val="p"/>
                        </m:rPr>
                        <m:t>=</m:t>
                      </m:r>
                      <m:sSub>
                        <m:e>
                          <m:r>
                            <m:t>b</m:t>
                          </m:r>
                        </m:e>
                        <m:sub>
                          <m:r>
                            <m:t>0</m:t>
                          </m:r>
                        </m:sub>
                      </m:sSub>
                      <m:r>
                        <m:rPr>
                          <m:sty m:val="p"/>
                        </m:rPr>
                        <m:t>+</m:t>
                      </m:r>
                      <m:sSub>
                        <m:e>
                          <m:r>
                            <m:t>b</m:t>
                          </m:r>
                        </m:e>
                        <m:sub>
                          <m:r>
                            <m:t>1</m:t>
                          </m:r>
                        </m:sub>
                      </m:sSub>
                      <m:r>
                        <m:rPr>
                          <m:sty m:val="p"/>
                        </m:rPr>
                        <m:t>×</m:t>
                      </m:r>
                      <m:sSub>
                        <m:e>
                          <m:r>
                            <m:t>x</m:t>
                          </m:r>
                        </m:e>
                        <m:sub>
                          <m:r>
                            <m:t>1</m:t>
                          </m:r>
                          <m:r>
                            <m:t>i</m:t>
                          </m:r>
                        </m:sub>
                      </m:sSub>
                      <m:r>
                        <m:rPr>
                          <m:sty m:val="p"/>
                        </m:rPr>
                        <m:t>+</m:t>
                      </m:r>
                      <m:sSub>
                        <m:e>
                          <m:r>
                            <m:t>e</m:t>
                          </m:r>
                        </m:e>
                        <m:sub>
                          <m:r>
                            <m:t>i</m:t>
                          </m:r>
                        </m:sub>
                      </m:sSub>
                    </m:oMath>
                  </m:oMathPara>
                </a14:m>
              </a:p>
              <a:p>
                <a:pPr lvl="0"/>
                <a:r>
                  <a:rPr sz="2000"/>
                  <a:t>A statistical model representing the linear relationship between a predictor and outcome</a:t>
                </a:r>
              </a:p>
              <a:p>
                <a:pPr lvl="0"/>
                <a14:m>
                  <m:oMath xmlns:m="http://schemas.openxmlformats.org/officeDocument/2006/math">
                    <m:sSub>
                      <m:e>
                        <m:r>
                          <m:t>y</m:t>
                        </m:r>
                      </m:e>
                      <m:sub>
                        <m:r>
                          <m:t>i</m:t>
                        </m:r>
                      </m:sub>
                    </m:sSub>
                  </m:oMath>
                </a14:m>
                <a:r>
                  <a:rPr sz="2000"/>
                  <a:t>: the (predicted value of the) outcome for an individual case</a:t>
                </a:r>
              </a:p>
              <a:p>
                <a:pPr lvl="1"/>
                <a:r>
                  <a:rPr sz="2000"/>
                  <a:t>What we’re trying to estimate</a:t>
                </a:r>
              </a:p>
              <a:p>
                <a:pPr lvl="0"/>
                <a14:m>
                  <m:oMath xmlns:m="http://schemas.openxmlformats.org/officeDocument/2006/math">
                    <m:sSub>
                      <m:e>
                        <m:r>
                          <m:t>b</m:t>
                        </m:r>
                      </m:e>
                      <m:sub>
                        <m:r>
                          <m:t>0</m:t>
                        </m:r>
                      </m:sub>
                    </m:sSub>
                  </m:oMath>
                </a14:m>
                <a:r>
                  <a:rPr sz="2000"/>
                  <a:t>: the intercept - the value of the outcome when the predictor is 0</a:t>
                </a:r>
              </a:p>
              <a:p>
                <a:pPr lvl="1"/>
                <a:r>
                  <a:rPr sz="2000"/>
                  <a:t>Obtained from our model, based on the data</a:t>
                </a:r>
              </a:p>
              <a:p>
                <a:pPr lvl="0"/>
                <a14:m>
                  <m:oMath xmlns:m="http://schemas.openxmlformats.org/officeDocument/2006/math">
                    <m:sSub>
                      <m:e>
                        <m:r>
                          <m:t>b</m:t>
                        </m:r>
                      </m:e>
                      <m:sub>
                        <m:r>
                          <m:t>1</m:t>
                        </m:r>
                      </m:sub>
                    </m:sSub>
                  </m:oMath>
                </a14:m>
                <a:r>
                  <a:rPr sz="2000"/>
                  <a:t>: the slope - the change in the outcome for every unit change in the predictor</a:t>
                </a:r>
              </a:p>
              <a:p>
                <a:pPr lvl="1"/>
                <a:r>
                  <a:rPr sz="2000"/>
                  <a:t>Obtained from our model, based on the data</a:t>
                </a:r>
              </a:p>
              <a:p>
                <a:pPr lvl="0"/>
                <a14:m>
                  <m:oMath xmlns:m="http://schemas.openxmlformats.org/officeDocument/2006/math">
                    <m:sSub>
                      <m:e>
                        <m:r>
                          <m:t>x</m:t>
                        </m:r>
                      </m:e>
                      <m:sub>
                        <m:r>
                          <m:t>1</m:t>
                        </m:r>
                        <m:r>
                          <m:t>i</m:t>
                        </m:r>
                      </m:sub>
                    </m:sSub>
                  </m:oMath>
                </a14:m>
                <a:r>
                  <a:rPr sz="2000"/>
                  <a:t>: (any individual case value for) the predictor</a:t>
                </a:r>
              </a:p>
              <a:p>
                <a:pPr lvl="1"/>
                <a:r>
                  <a:rPr sz="2000"/>
                  <a:t>We can plug in any value of the predictor to get the predicted outcome</a:t>
                </a:r>
              </a:p>
              <a:p>
                <a:pPr lvl="0"/>
                <a14:m>
                  <m:oMath xmlns:m="http://schemas.openxmlformats.org/officeDocument/2006/math">
                    <m:sSub>
                      <m:e>
                        <m:r>
                          <m:t>e</m:t>
                        </m:r>
                      </m:e>
                      <m:sub>
                        <m:r>
                          <m:t>i</m:t>
                        </m:r>
                      </m:sub>
                    </m:sSub>
                  </m:oMath>
                </a14:m>
                <a:r>
                  <a:rPr sz="2000"/>
                  <a:t>: the (unknown and unknowable) error in prediction</a:t>
                </a:r>
              </a:p>
            </p:txBody>
          </p:sp>
        </mc:Choice>
      </mc:AlternateContent>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Welcome to the World of Linear Modelling</a:t>
            </a:r>
          </a:p>
        </p:txBody>
      </p:sp>
      <p:sp>
        <p:nvSpPr>
          <p:cNvPr id="3" name="Content Placeholder 2"/>
          <p:cNvSpPr>
            <a:spLocks noGrp="1"/>
          </p:cNvSpPr>
          <p:nvPr>
            <p:ph idx="1"/>
          </p:nvPr>
        </p:nvSpPr>
        <p:spPr/>
        <p:txBody>
          <a:bodyPr/>
          <a:lstStyle/>
          <a:p>
            <a:pPr lvl="0"/>
            <a:r>
              <a:rPr/>
              <a:t>The linear model will be crucial for the rest of your degree, so if that was a bit of a blur to you, it’s highly recommended that you spend some time working through it slowly, until it clicks.</a:t>
            </a:r>
          </a:p>
          <a:p>
            <a:pPr lvl="0"/>
            <a:r>
              <a:rPr/>
              <a:t>Here are some recommendations for extra sources of support:</a:t>
            </a:r>
          </a:p>
          <a:p>
            <a:pPr lvl="1"/>
            <a:r>
              <a:rPr>
                <a:hlinkClick r:id="rId2"/>
              </a:rPr>
              <a:t>Statistics by Jim blog/videos</a:t>
            </a:r>
            <a:r>
              <a:rPr/>
              <a:t> (beginner)</a:t>
            </a:r>
          </a:p>
          <a:p>
            <a:pPr lvl="1"/>
            <a:r>
              <a:rPr>
                <a:hlinkClick r:id="rId3"/>
              </a:rPr>
              <a:t>Khan Academy’s introduction to linear equations</a:t>
            </a:r>
            <a:r>
              <a:rPr/>
              <a:t> (beginner)</a:t>
            </a:r>
          </a:p>
          <a:p>
            <a:pPr lvl="1"/>
            <a:r>
              <a:rPr>
                <a:hlinkClick r:id="rId4"/>
              </a:rPr>
              <a:t>Learning Statistics with R</a:t>
            </a:r>
            <a:r>
              <a:rPr/>
              <a:t> - see Section V, Chapter 15, Linear Regression (intermediate)</a:t>
            </a:r>
          </a:p>
          <a:p>
            <a:pPr lvl="1"/>
            <a:r>
              <a:rPr>
                <a:hlinkClick r:id="rId5"/>
              </a:rPr>
              <a:t>Andy Field’s YouTube channel</a:t>
            </a:r>
            <a:r>
              <a:rPr/>
              <a:t> (intermediate)</a:t>
            </a:r>
          </a:p>
          <a:p>
            <a:pPr lvl="1"/>
            <a:r>
              <a:rPr>
                <a:hlinkClick r:id="rId6"/>
              </a:rPr>
              <a:t>CenterStat YouTube channel</a:t>
            </a:r>
            <a:r>
              <a:rPr/>
              <a:t> (advanced)</a:t>
            </a:r>
          </a:p>
          <a:p>
            <a:pPr lvl="0"/>
            <a:r>
              <a:rPr/>
              <a:t>They cover a few points we don’t get into on AnD (especially the intermediate and advanced stuff), but these are the some of the clearest explanations of the linear model and associated concepts I’ve ever encountered, so I highly recommend them.</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Next Week</a:t>
            </a:r>
          </a:p>
        </p:txBody>
      </p:sp>
      <p:sp>
        <p:nvSpPr>
          <p:cNvPr id="3" name="Content Placeholder 2"/>
          <p:cNvSpPr>
            <a:spLocks noGrp="1"/>
          </p:cNvSpPr>
          <p:nvPr>
            <p:ph idx="1"/>
          </p:nvPr>
        </p:nvSpPr>
        <p:spPr/>
        <p:txBody>
          <a:bodyPr/>
          <a:lstStyle/>
          <a:p>
            <a:pPr lvl="0"/>
            <a:r>
              <a:rPr/>
              <a:t>Recap of the Linear Model</a:t>
            </a:r>
          </a:p>
          <a:p>
            <a:pPr lvl="0"/>
            <a:r>
              <a:rPr/>
              <a:t>How do we know if it is a good model?</a:t>
            </a:r>
          </a:p>
          <a:p>
            <a:pPr lvl="0"/>
            <a:r>
              <a:rPr/>
              <a:t>How do we know if it is a good prediction?</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Statistical Models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1270000">
                  <a:buNone/>
                </a:pPr>
                <a:r>
                  <a:rPr sz="2000" b="1"/>
                  <a:t>Vocabulary: The General Model Equation</a:t>
                </a:r>
              </a:p>
              <a:p>
                <a:pPr lvl="0" indent="0" marL="1270000">
                  <a:buNone/>
                </a:pPr>
                <a:r>
                  <a:rPr sz="2000"/>
                  <a:t>A conceptual representation of all statistical models, with the following form:</a:t>
                </a:r>
              </a:p>
              <a:p>
                <a:pPr lvl="0" indent="0" marL="1270000">
                  <a:buNone/>
                </a:pPr>
                <a14:m>
                  <m:oMathPara xmlns:m="http://schemas.openxmlformats.org/officeDocument/2006/math">
                    <m:oMathParaPr>
                      <m:jc m:val="center"/>
                    </m:oMathParaPr>
                    <m:oMath>
                      <m:r>
                        <m:t>o</m:t>
                      </m:r>
                      <m:r>
                        <m:t>u</m:t>
                      </m:r>
                      <m:r>
                        <m:t>t</m:t>
                      </m:r>
                      <m:r>
                        <m:t>c</m:t>
                      </m:r>
                      <m:r>
                        <m:t>o</m:t>
                      </m:r>
                      <m:r>
                        <m:t>m</m:t>
                      </m:r>
                      <m:r>
                        <m:t>e</m:t>
                      </m:r>
                      <m:r>
                        <m:rPr>
                          <m:sty m:val="p"/>
                        </m:rPr>
                        <m:t>=</m:t>
                      </m:r>
                      <m:r>
                        <m:t>m</m:t>
                      </m:r>
                      <m:r>
                        <m:t>o</m:t>
                      </m:r>
                      <m:r>
                        <m:t>d</m:t>
                      </m:r>
                      <m:r>
                        <m:t>e</m:t>
                      </m:r>
                      <m:r>
                        <m:t>l</m:t>
                      </m:r>
                      <m:r>
                        <m:rPr>
                          <m:sty m:val="p"/>
                        </m:rPr>
                        <m:t>+</m:t>
                      </m:r>
                      <m:r>
                        <m:t>e</m:t>
                      </m:r>
                      <m:r>
                        <m:t>r</m:t>
                      </m:r>
                      <m:r>
                        <m:t>r</m:t>
                      </m:r>
                      <m:r>
                        <m:t>o</m:t>
                      </m:r>
                      <m:r>
                        <m:t>r</m:t>
                      </m:r>
                    </m:oMath>
                  </m:oMathPara>
                </a14:m>
              </a:p>
              <a:p>
                <a:pPr lvl="0"/>
                <a:r>
                  <a:rPr/>
                  <a:t>We can use statistical models to </a:t>
                </a:r>
                <a:r>
                  <a:rPr b="1"/>
                  <a:t>predict the outcome for a particular case</a:t>
                </a:r>
                <a:r>
                  <a:rPr/>
                  <a:t> (e.g., an individual)</a:t>
                </a:r>
              </a:p>
              <a:p>
                <a:pPr lvl="0"/>
                <a:r>
                  <a:rPr/>
                  <a:t>The model itself is a </a:t>
                </a:r>
                <a:r>
                  <a:rPr b="1"/>
                  <a:t>set of mathematical assumptions</a:t>
                </a:r>
                <a:r>
                  <a:rPr/>
                  <a:t> (i.e., an equation) that assume properties about a population</a:t>
                </a:r>
              </a:p>
              <a:p>
                <a:pPr lvl="0"/>
                <a:r>
                  <a:rPr/>
                  <a:t>This is always subject to some degree of </a:t>
                </a:r>
                <a:r>
                  <a:rPr b="1"/>
                  <a:t>error</a:t>
                </a:r>
              </a:p>
            </p:txBody>
          </p:sp>
        </mc:Choice>
      </mc:AlternateContent>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Statistical Models</a:t>
            </a:r>
          </a:p>
        </p:txBody>
      </p:sp>
      <p:pic>
        <p:nvPicPr>
          <p:cNvPr descr="images/clipboard-732802186.png" id="0" name="Picture 1"/>
          <p:cNvPicPr>
            <a:picLocks noGrp="1" noChangeAspect="1"/>
          </p:cNvPicPr>
          <p:nvPr/>
        </p:nvPicPr>
        <p:blipFill>
          <a:blip r:embed="rId2"/>
          <a:stretch>
            <a:fillRect/>
          </a:stretch>
        </p:blipFill>
        <p:spPr bwMode="auto">
          <a:xfrm>
            <a:off x="787400" y="1193800"/>
            <a:ext cx="3390900" cy="3390900"/>
          </a:xfrm>
          <a:prstGeom prst="rect">
            <a:avLst/>
          </a:prstGeom>
          <a:noFill/>
          <a:ln w="9525">
            <a:noFill/>
            <a:headEnd/>
            <a:tailEnd/>
          </a:ln>
        </p:spPr>
      </p:pic>
      <p:sp>
        <p:nvSpPr>
          <p:cNvPr id="4" name="Content Placeholder 3"/>
          <p:cNvSpPr>
            <a:spLocks noGrp="1"/>
          </p:cNvSpPr>
          <p:nvPr>
            <p:ph idx="2" sz="half"/>
          </p:nvPr>
        </p:nvSpPr>
        <p:spPr/>
        <p:txBody>
          <a:bodyPr/>
          <a:lstStyle/>
          <a:p>
            <a:pPr lvl="0"/>
            <a:r>
              <a:rPr/>
              <a:t>Statistical models are like machines</a:t>
            </a:r>
          </a:p>
          <a:p>
            <a:pPr lvl="0"/>
            <a:r>
              <a:rPr/>
              <a:t>Data from lots of different individual cases (e.g., predictor and outcome variable scores) goes into the machine (model)</a:t>
            </a:r>
          </a:p>
          <a:p>
            <a:pPr lvl="0"/>
            <a:r>
              <a:rPr/>
              <a:t>The machine (model) can then use that data to work out a prediction for the outcome score of any individual case</a:t>
            </a:r>
          </a:p>
          <a:p>
            <a:pPr lvl="0"/>
            <a:r>
              <a:rPr/>
              <a:t>Predictive models can be very useful IRL (here’s an example of modelling we were all too familiar with a few years back)</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Error Term</a:t>
            </a:r>
          </a:p>
        </p:txBody>
      </p:sp>
      <p:sp>
        <p:nvSpPr>
          <p:cNvPr id="3" name="Content Placeholder 2"/>
          <p:cNvSpPr>
            <a:spLocks noGrp="1"/>
          </p:cNvSpPr>
          <p:nvPr>
            <p:ph idx="1"/>
          </p:nvPr>
        </p:nvSpPr>
        <p:spPr/>
        <p:txBody>
          <a:bodyPr/>
          <a:lstStyle/>
          <a:p>
            <a:pPr lvl="0"/>
            <a:r>
              <a:rPr/>
              <a:t>The </a:t>
            </a:r>
            <a:r>
              <a:rPr b="1"/>
              <a:t>error term</a:t>
            </a:r>
            <a:r>
              <a:rPr/>
              <a:t> includes everything that </a:t>
            </a:r>
            <a:r>
              <a:rPr b="1"/>
              <a:t>separates your model from actual reality</a:t>
            </a:r>
            <a:r>
              <a:rPr/>
              <a:t> (e.g., individual differences, unmeasured variables, and measurement error)</a:t>
            </a:r>
          </a:p>
          <a:p>
            <a:pPr lvl="0"/>
            <a:r>
              <a:rPr/>
              <a:t>The error term represents the way </a:t>
            </a:r>
            <a:r>
              <a:rPr b="1"/>
              <a:t>observed data differs from the actual population</a:t>
            </a:r>
            <a:r>
              <a:rPr/>
              <a:t> (which is unobservable - we cannot calculate)</a:t>
            </a:r>
          </a:p>
          <a:p>
            <a:pPr lvl="0"/>
            <a:r>
              <a:rPr/>
              <a:t>So, we </a:t>
            </a:r>
            <a:r>
              <a:rPr b="1"/>
              <a:t>can not and do not use the error term for statistical modelling</a:t>
            </a:r>
            <a:r>
              <a:rPr/>
              <a:t>, but we know it is there so it is represented in the equation.</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One Equation to Rule Them All!</a:t>
            </a:r>
          </a:p>
        </p:txBody>
      </p:sp>
      <p:sp>
        <p:nvSpPr>
          <p:cNvPr id="3" name="Content Placeholder 2"/>
          <p:cNvSpPr>
            <a:spLocks noGrp="1"/>
          </p:cNvSpPr>
          <p:nvPr>
            <p:ph idx="1"/>
          </p:nvPr>
        </p:nvSpPr>
        <p:spPr/>
        <p:txBody>
          <a:bodyPr/>
          <a:lstStyle/>
          <a:p>
            <a:pPr lvl="0"/>
            <a:r>
              <a:rPr/>
              <a:t>The </a:t>
            </a:r>
            <a:r>
              <a:rPr b="1"/>
              <a:t>linear model</a:t>
            </a:r>
            <a:r>
              <a:rPr/>
              <a:t> is fundamental and extremely common statistical model</a:t>
            </a:r>
          </a:p>
          <a:p>
            <a:pPr lvl="0"/>
            <a:r>
              <a:rPr/>
              <a:t>Most common statistical tests (e.g., </a:t>
            </a:r>
            <a:r>
              <a:rPr i="1"/>
              <a:t>t</a:t>
            </a:r>
            <a:r>
              <a:rPr/>
              <a:t>-tests and chi-squared) are some form of linear model</a:t>
            </a:r>
          </a:p>
          <a:p>
            <a:pPr lvl="0"/>
            <a:r>
              <a:rPr/>
              <a:t>Allows us to </a:t>
            </a:r>
            <a:r>
              <a:rPr b="1"/>
              <a:t>predict an outcome from one or more predictor variables</a:t>
            </a:r>
          </a:p>
          <a:p>
            <a:pPr lvl="0"/>
            <a:r>
              <a:rPr/>
              <a:t>Our first (explicit) contact with statistical modelling</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All the World’s a Model…</a:t>
            </a:r>
          </a:p>
        </p:txBody>
      </p:sp>
      <p:sp>
        <p:nvSpPr>
          <p:cNvPr id="3" name="Content Placeholder 2"/>
          <p:cNvSpPr>
            <a:spLocks noGrp="1"/>
          </p:cNvSpPr>
          <p:nvPr>
            <p:ph idx="1"/>
          </p:nvPr>
        </p:nvSpPr>
        <p:spPr/>
        <p:txBody>
          <a:bodyPr/>
          <a:lstStyle/>
          <a:p>
            <a:pPr lvl="0" indent="0" marL="0">
              <a:buNone/>
            </a:pPr>
            <a:r>
              <a:rPr/>
              <a:t>… and our variables merely players!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indent="0" marL="1270000">
              <a:buNone/>
            </a:pPr>
            <a:r>
              <a:rPr sz="2000" b="1"/>
              <a:t>Vocabulary: Predictor(s)</a:t>
            </a:r>
          </a:p>
          <a:p>
            <a:pPr lvl="0" indent="0" marL="1270000">
              <a:buNone/>
            </a:pPr>
            <a:r>
              <a:rPr sz="2000"/>
              <a:t>The variable(s) that you hypothesise will predict the outcome.</a:t>
            </a:r>
          </a:p>
          <a:p>
            <a:pPr lvl="0" indent="0" marL="1270000">
              <a:buNone/>
            </a:pPr>
            <a:r>
              <a:rPr sz="2000"/>
              <a:t>In experimental studies, this is usually the treatment variable (the thing that is manipulated).</a:t>
            </a:r>
          </a:p>
          <a:p>
            <a:pPr lvl="0" indent="0" marL="1270000">
              <a:buNone/>
            </a:pPr>
            <a:r>
              <a:rPr sz="2000"/>
              <a:t>In observational studies (e.g., cross-sectional surveys), this will be one of the variables you’ve measured.</a:t>
            </a:r>
          </a:p>
          <a:p>
            <a:pPr lvl="0" indent="0" marL="1270000">
              <a:buNone/>
            </a:pPr>
            <a:r>
              <a:rPr sz="2000"/>
              <a:t>Also - and commonly in experimental research - called the independent variable, or IV.</a:t>
            </a:r>
          </a:p>
        </p:txBody>
      </p:sp>
      <p:sp>
        <p:nvSpPr>
          <p:cNvPr id="4" name="Content Placeholder 3"/>
          <p:cNvSpPr>
            <a:spLocks noGrp="1"/>
          </p:cNvSpPr>
          <p:nvPr>
            <p:ph idx="2" sz="half"/>
          </p:nvPr>
        </p:nvSpPr>
        <p:spPr/>
        <p:txBody>
          <a:bodyPr/>
          <a:lstStyle/>
          <a:p>
            <a:pPr lvl="0" indent="0" marL="1270000">
              <a:buNone/>
            </a:pPr>
            <a:r>
              <a:rPr sz="2000" b="1"/>
              <a:t>Vocabulary: Outcome</a:t>
            </a:r>
          </a:p>
          <a:p>
            <a:pPr lvl="0" indent="0" marL="1270000">
              <a:buNone/>
            </a:pPr>
            <a:r>
              <a:rPr sz="2000"/>
              <a:t>The variable that we hypothesise will vary, depending on the predictor.</a:t>
            </a:r>
          </a:p>
          <a:p>
            <a:pPr lvl="0" indent="0" marL="1270000">
              <a:buNone/>
            </a:pPr>
            <a:r>
              <a:rPr sz="2000"/>
              <a:t>In experimental studies, this is what you think will change because of your manipulation.</a:t>
            </a:r>
          </a:p>
          <a:p>
            <a:pPr lvl="0" indent="0" marL="1270000">
              <a:buNone/>
            </a:pPr>
            <a:r>
              <a:rPr sz="2000"/>
              <a:t>In observational studies (e.g., cross-sectional surveys), this will </a:t>
            </a:r>
            <a:r>
              <a:rPr sz="2000" i="1"/>
              <a:t>also</a:t>
            </a:r>
            <a:r>
              <a:rPr sz="2000"/>
              <a:t> be one of the variables you’ve measured!</a:t>
            </a:r>
          </a:p>
          <a:p>
            <a:pPr lvl="0" indent="0" marL="1270000">
              <a:buNone/>
            </a:pPr>
            <a:r>
              <a:rPr sz="2000"/>
              <a:t>Also - and commonly in experimental research - called the dependent variable, or DV.</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Model 1: A New Equation</dc:title>
  <dc:creator>Dr Jenny Terry</dc:creator>
  <cp:keywords/>
  <dcterms:created xsi:type="dcterms:W3CDTF">2025-03-18T10:14:16Z</dcterms:created>
  <dcterms:modified xsi:type="dcterms:W3CDTF">2025-03-18T10:14:16Z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editor">
    <vt:lpwstr>visual</vt:lpwstr>
  </property>
  <property fmtid="{D5CDD505-2E9C-101B-9397-08002B2CF9AE}" pid="6" name="execute">
    <vt:lpwstr/>
  </property>
  <property fmtid="{D5CDD505-2E9C-101B-9397-08002B2CF9AE}" pid="7" name="header-includes">
    <vt:lpwstr/>
  </property>
  <property fmtid="{D5CDD505-2E9C-101B-9397-08002B2CF9AE}" pid="8" name="include-after">
    <vt:lpwstr/>
  </property>
  <property fmtid="{D5CDD505-2E9C-101B-9397-08002B2CF9AE}" pid="9" name="include-before">
    <vt:lpwstr/>
  </property>
  <property fmtid="{D5CDD505-2E9C-101B-9397-08002B2CF9AE}" pid="10" name="labels">
    <vt:lpwstr/>
  </property>
  <property fmtid="{D5CDD505-2E9C-101B-9397-08002B2CF9AE}" pid="11" name="subtitle">
    <vt:lpwstr>Week 08</vt:lpwstr>
  </property>
  <property fmtid="{D5CDD505-2E9C-101B-9397-08002B2CF9AE}" pid="12" name="toc-title">
    <vt:lpwstr>Table of contents</vt:lpwstr>
  </property>
</Properties>
</file>