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2" r:id="rId9"/>
    <p:sldId id="267" r:id="rId10"/>
    <p:sldId id="261" r:id="rId1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A6E00"/>
    <a:srgbClr val="7CCDE6"/>
    <a:srgbClr val="0080B4"/>
    <a:srgbClr val="005374"/>
    <a:srgbClr val="C6EE00"/>
    <a:srgbClr val="89A400"/>
    <a:srgbClr val="007156"/>
    <a:srgbClr val="CC0099"/>
    <a:srgbClr val="76007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6429" autoAdjust="0"/>
  </p:normalViewPr>
  <p:slideViewPr>
    <p:cSldViewPr>
      <p:cViewPr varScale="1">
        <p:scale>
          <a:sx n="133" d="100"/>
          <a:sy n="133" d="100"/>
        </p:scale>
        <p:origin x="-144" y="-96"/>
      </p:cViewPr>
      <p:guideLst>
        <p:guide orient="horz" pos="657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 dirty="0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dirty="0"/>
              <a:t>   </a:t>
            </a: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err="1" smtClean="0"/>
              <a:t>Android</a:t>
            </a:r>
            <a:r>
              <a:rPr lang="de-DE" dirty="0" smtClean="0"/>
              <a:t>-Lab: </a:t>
            </a:r>
            <a:r>
              <a:rPr lang="de-DE" dirty="0" err="1" smtClean="0"/>
              <a:t>TrackMe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Catgroup</a:t>
            </a:r>
            <a:r>
              <a:rPr lang="de-DE" dirty="0" smtClean="0"/>
              <a:t>, 24.07.2012</a:t>
            </a:r>
            <a:endParaRPr lang="de-DE" dirty="0"/>
          </a:p>
        </p:txBody>
      </p:sp>
      <p:pic>
        <p:nvPicPr>
          <p:cNvPr id="12" name="Grafik 11" descr="LogoIB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46785" y="494895"/>
            <a:ext cx="3100690" cy="562380"/>
          </a:xfrm>
          <a:prstGeom prst="rect">
            <a:avLst/>
          </a:prstGeom>
        </p:spPr>
      </p:pic>
      <p:pic>
        <p:nvPicPr>
          <p:cNvPr id="11" name="Grafik 10" descr="CoverPP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8924" y="1441702"/>
            <a:ext cx="8583613" cy="2662581"/>
          </a:xfrm>
          <a:prstGeom prst="rect">
            <a:avLst/>
          </a:prstGeom>
        </p:spPr>
      </p:pic>
      <p:pic>
        <p:nvPicPr>
          <p:cNvPr id="10" name="Picture 13" descr="TUBS_CO_150dpi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 hasCustomPrompt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Kisuaeli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antux</a:t>
            </a:r>
            <a:r>
              <a:rPr lang="de-DE" sz="2000" dirty="0">
                <a:solidFill>
                  <a:srgbClr val="C0C0C0"/>
                </a:solidFill>
              </a:rPr>
              <a:t> in </a:t>
            </a:r>
            <a:r>
              <a:rPr lang="de-DE" sz="2000" dirty="0" err="1">
                <a:solidFill>
                  <a:srgbClr val="C0C0C0"/>
                </a:solidFill>
              </a:rPr>
              <a:t>weimi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kameran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Populario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 smtClean="0">
                <a:solidFill>
                  <a:srgbClr val="C0C0C0"/>
                </a:solidFill>
              </a:rPr>
              <a:t>falst</a:t>
            </a:r>
            <a:endParaRPr lang="de-DE" sz="2000" dirty="0" smtClean="0">
              <a:solidFill>
                <a:srgbClr val="C0C0C0"/>
              </a:solidFill>
            </a:endParaRPr>
          </a:p>
          <a:p>
            <a:pPr lvl="2">
              <a:buClr>
                <a:srgbClr val="C0C0C0"/>
              </a:buClr>
            </a:pPr>
            <a:r>
              <a:rPr lang="de-DE" sz="2000" dirty="0" smtClean="0">
                <a:solidFill>
                  <a:srgbClr val="C0C0C0"/>
                </a:solidFill>
              </a:rPr>
              <a:t>Quark</a:t>
            </a:r>
          </a:p>
          <a:p>
            <a:pPr lvl="1"/>
            <a:r>
              <a:rPr lang="de-DE" sz="2000" dirty="0" err="1" smtClean="0"/>
              <a:t>Quol</a:t>
            </a:r>
            <a:r>
              <a:rPr lang="de-DE" sz="2000" dirty="0" smtClean="0"/>
              <a:t> </a:t>
            </a:r>
            <a:r>
              <a:rPr lang="de-DE" sz="2000" dirty="0" err="1"/>
              <a:t>damnarin</a:t>
            </a:r>
            <a:r>
              <a:rPr lang="de-DE" sz="2000" dirty="0"/>
              <a:t> </a:t>
            </a:r>
            <a:r>
              <a:rPr lang="de-DE" sz="2000" dirty="0" err="1"/>
              <a:t>Tropi</a:t>
            </a:r>
            <a:r>
              <a:rPr lang="de-DE" sz="2000" dirty="0"/>
              <a:t> zu </a:t>
            </a:r>
            <a:r>
              <a:rPr lang="de-DE" sz="2000" dirty="0" err="1"/>
              <a:t>klenne</a:t>
            </a:r>
            <a:r>
              <a:rPr lang="de-DE" sz="2000" dirty="0"/>
              <a:t> </a:t>
            </a:r>
            <a:r>
              <a:rPr lang="de-DE" sz="2000" dirty="0" err="1"/>
              <a:t>perdi</a:t>
            </a:r>
            <a:r>
              <a:rPr lang="de-DE" sz="2000" dirty="0"/>
              <a:t> </a:t>
            </a:r>
          </a:p>
          <a:p>
            <a:pPr lvl="1">
              <a:buClr>
                <a:srgbClr val="C0C0C0"/>
              </a:buClr>
            </a:pPr>
            <a:r>
              <a:rPr lang="de-DE" sz="2000" dirty="0" err="1">
                <a:solidFill>
                  <a:srgbClr val="C0C0C0"/>
                </a:solidFill>
              </a:rPr>
              <a:t>Utilira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regau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socht</a:t>
            </a:r>
            <a:r>
              <a:rPr lang="de-DE" sz="2000" dirty="0">
                <a:solidFill>
                  <a:srgbClr val="C0C0C0"/>
                </a:solidFill>
              </a:rPr>
              <a:t> mol sunt</a:t>
            </a:r>
          </a:p>
          <a:p>
            <a:pPr lvl="1">
              <a:buClr>
                <a:srgbClr val="C0C0C0"/>
              </a:buClr>
            </a:pPr>
            <a:r>
              <a:rPr lang="de-DE" sz="2000" dirty="0">
                <a:solidFill>
                  <a:srgbClr val="C0C0C0"/>
                </a:solidFill>
              </a:rPr>
              <a:t>Her </a:t>
            </a:r>
            <a:r>
              <a:rPr lang="de-DE" sz="2000" dirty="0" err="1">
                <a:solidFill>
                  <a:srgbClr val="C0C0C0"/>
                </a:solidFill>
              </a:rPr>
              <a:t>mitant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dur</a:t>
            </a:r>
            <a:r>
              <a:rPr lang="de-DE" sz="2000" dirty="0">
                <a:solidFill>
                  <a:srgbClr val="C0C0C0"/>
                </a:solidFill>
              </a:rPr>
              <a:t> </a:t>
            </a:r>
            <a:r>
              <a:rPr lang="de-DE" sz="2000" dirty="0" err="1">
                <a:solidFill>
                  <a:srgbClr val="C0C0C0"/>
                </a:solidFill>
              </a:rPr>
              <a:t>Wolche</a:t>
            </a:r>
            <a:r>
              <a:rPr lang="de-DE" sz="2000" dirty="0">
                <a:solidFill>
                  <a:srgbClr val="C0C0C0"/>
                </a:solidFill>
              </a:rPr>
              <a:t> to </a:t>
            </a:r>
            <a:r>
              <a:rPr lang="de-DE" sz="2000" dirty="0" err="1">
                <a:solidFill>
                  <a:srgbClr val="C0C0C0"/>
                </a:solidFill>
              </a:rPr>
              <a:t>illemit</a:t>
            </a:r>
            <a:endParaRPr lang="de-DE" sz="2000" dirty="0">
              <a:solidFill>
                <a:srgbClr val="C0C0C0"/>
              </a:solidFill>
            </a:endParaRPr>
          </a:p>
        </p:txBody>
      </p:sp>
      <p:pic>
        <p:nvPicPr>
          <p:cNvPr id="7" name="Grafik 6" descr="roadmap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57365" y="1223755"/>
            <a:ext cx="945105" cy="479822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 userDrawn="1"/>
        </p:nvSpPr>
        <p:spPr>
          <a:xfrm>
            <a:off x="1821600" y="6140450"/>
            <a:ext cx="340477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 smtClean="0"/>
              <a:t>24.</a:t>
            </a:r>
            <a:r>
              <a:rPr lang="de-DE" sz="1000" baseline="0" dirty="0" smtClean="0"/>
              <a:t> Juli 2012 </a:t>
            </a:r>
            <a:r>
              <a:rPr lang="de-DE" sz="1000" dirty="0" smtClean="0"/>
              <a:t>| Catgroup | Android-Lab: TrackMe | Seite</a:t>
            </a:r>
            <a:r>
              <a:rPr lang="de-DE" sz="1000" baseline="0" dirty="0" smtClean="0"/>
              <a:t> </a:t>
            </a:r>
            <a:fld id="{54091A06-E49E-4F45-A4ED-27B9A60B04AE}" type="slidenum">
              <a:rPr lang="de-DE" sz="10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000" dirty="0" smtClean="0"/>
          </a:p>
          <a:p>
            <a:endParaRPr lang="de-DE" sz="1000" dirty="0"/>
          </a:p>
        </p:txBody>
      </p:sp>
      <p:pic>
        <p:nvPicPr>
          <p:cNvPr id="9" name="Grafik 8" descr="LogoIBR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192180" y="6286780"/>
            <a:ext cx="2605634" cy="472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61" r:id="rId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Catgroup</a:t>
            </a:r>
            <a:r>
              <a:rPr lang="de-DE" dirty="0" smtClean="0"/>
              <a:t>, 24.07.2012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Android-Lab: </a:t>
            </a:r>
            <a:r>
              <a:rPr lang="de-DE" dirty="0" smtClean="0"/>
              <a:t>TrackMe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838325" y="2767281"/>
            <a:ext cx="5467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/>
              <a:t>LIVEDEMO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</a:t>
            </a:r>
            <a:r>
              <a:rPr lang="de-DE" dirty="0" smtClean="0"/>
              <a:t>: 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622935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Aufzeichnung aktueller Positionsdaten </a:t>
            </a:r>
          </a:p>
          <a:p>
            <a:pPr lvl="3">
              <a:buSzPct val="100000"/>
            </a:pPr>
            <a:r>
              <a:rPr lang="de-DE" dirty="0" smtClean="0"/>
              <a:t>grob: Netzwerkinfos / fein: GPS-Ortung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Visualisierung der Routen auf Google </a:t>
            </a:r>
            <a:r>
              <a:rPr lang="de-DE" sz="2000" dirty="0" smtClean="0"/>
              <a:t>Maps</a:t>
            </a:r>
            <a:r>
              <a:rPr lang="de-DE" sz="2000" dirty="0" smtClean="0"/>
              <a:t>™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Dezentraler Datenaustausch über DTN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Unterschiedliche Profileinstellungen </a:t>
            </a:r>
          </a:p>
          <a:p>
            <a:pPr lvl="3">
              <a:buSzPct val="100000"/>
            </a:pPr>
            <a:r>
              <a:rPr lang="de-DE" dirty="0" smtClean="0"/>
              <a:t>zwecks Übersicht und Datensicherheit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6438900" y="1117600"/>
            <a:ext cx="2311400" cy="4529507"/>
            <a:chOff x="6705600" y="1517650"/>
            <a:chExt cx="2190602" cy="4292787"/>
          </a:xfrm>
        </p:grpSpPr>
        <p:pic>
          <p:nvPicPr>
            <p:cNvPr id="1027" name="Picture 3" descr="D:\Eigene Dateien\Documents\Studium\Android-Lab\handy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05600" y="1517650"/>
              <a:ext cx="2190602" cy="4292787"/>
            </a:xfrm>
            <a:prstGeom prst="rect">
              <a:avLst/>
            </a:prstGeom>
            <a:noFill/>
          </p:spPr>
        </p:pic>
        <p:pic>
          <p:nvPicPr>
            <p:cNvPr id="1026" name="Picture 2" descr="D:\Eigene Dateien\Documents\Studium\Android-Lab\Screenshot_Mai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37374" y="2028825"/>
              <a:ext cx="1752601" cy="29210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</a:t>
            </a:r>
            <a:r>
              <a:rPr lang="de-DE" dirty="0" smtClean="0"/>
              <a:t>: Zielsetzung</a:t>
            </a:r>
            <a:endParaRPr lang="de-DE" dirty="0"/>
          </a:p>
        </p:txBody>
      </p:sp>
      <p:pic>
        <p:nvPicPr>
          <p:cNvPr id="8" name="Grafik 7" descr="Uni-Kart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9" name="Grafik 8" descr="Uni-Kart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10" name="Grafik 9" descr="Uni-Kart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037078"/>
            <a:ext cx="8001000" cy="4767084"/>
          </a:xfrm>
          <a:prstGeom prst="rect">
            <a:avLst/>
          </a:prstGeom>
        </p:spPr>
      </p:pic>
      <p:pic>
        <p:nvPicPr>
          <p:cNvPr id="11" name="Grafik 10" descr="Uni-Kart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12" name="Grafik 11" descr="Uni-Karte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13" name="Grafik 12" descr="Uni-Karte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1037079"/>
            <a:ext cx="8001000" cy="4767082"/>
          </a:xfrm>
          <a:prstGeom prst="rect">
            <a:avLst/>
          </a:prstGeom>
        </p:spPr>
      </p:pic>
      <p:pic>
        <p:nvPicPr>
          <p:cNvPr id="14" name="Grafik 13" descr="Uni-Karte7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037078"/>
            <a:ext cx="8001000" cy="4767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</a:t>
            </a:r>
            <a:r>
              <a:rPr lang="de-DE" dirty="0" smtClean="0"/>
              <a:t>: Datenaustausch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82296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Optimal: mobiles Ad-hoc-Netz </a:t>
            </a:r>
          </a:p>
          <a:p>
            <a:pPr lvl="3">
              <a:buSzPct val="100000"/>
            </a:pPr>
            <a:r>
              <a:rPr lang="de-DE" dirty="0" smtClean="0"/>
              <a:t>(lateinisch ad hoc, sinngemäß ‚für diesen Augenblick gemacht‘)</a:t>
            </a:r>
          </a:p>
          <a:p>
            <a:pPr lvl="3">
              <a:buSzPct val="100000"/>
            </a:pPr>
            <a:endParaRPr lang="de-DE" dirty="0" smtClean="0"/>
          </a:p>
          <a:p>
            <a:pPr lvl="1">
              <a:buSzPct val="100000"/>
            </a:pPr>
            <a:r>
              <a:rPr lang="de-DE" sz="2000" dirty="0" smtClean="0"/>
              <a:t>selbstständige Konfiguration zwischen mobilen Geräten </a:t>
            </a:r>
            <a:br>
              <a:rPr lang="de-DE" sz="2000" dirty="0" smtClean="0"/>
            </a:b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Perfekt! Aber? </a:t>
            </a:r>
            <a:br>
              <a:rPr lang="de-DE" sz="2000" dirty="0" smtClean="0"/>
            </a:b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Ad-hoc nur von wenigen Android-Geräten unterstützt 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wpa_supplicant</a:t>
            </a:r>
            <a:r>
              <a:rPr lang="de-DE" sz="2000" dirty="0" smtClean="0"/>
              <a:t> kompatibler </a:t>
            </a:r>
            <a:r>
              <a:rPr lang="de-DE" sz="2000" dirty="0" smtClean="0"/>
              <a:t>Wi</a:t>
            </a:r>
            <a:r>
              <a:rPr lang="de-DE" sz="2000" dirty="0" smtClean="0"/>
              <a:t>-</a:t>
            </a:r>
            <a:r>
              <a:rPr lang="de-DE" sz="2000" dirty="0" smtClean="0"/>
              <a:t>Fi</a:t>
            </a:r>
            <a:r>
              <a:rPr lang="de-DE" sz="2000" dirty="0" smtClean="0"/>
              <a:t>-Treiber nötigt </a:t>
            </a:r>
          </a:p>
          <a:p>
            <a:pPr lvl="3">
              <a:buSzPct val="100000"/>
            </a:pPr>
            <a:r>
              <a:rPr lang="de-DE" dirty="0" smtClean="0"/>
              <a:t>=&gt; vorerst Kommunikation </a:t>
            </a:r>
            <a:r>
              <a:rPr lang="de-DE" dirty="0" smtClean="0"/>
              <a:t>Infrastruktur </a:t>
            </a:r>
            <a:r>
              <a:rPr lang="de-DE" dirty="0" smtClean="0"/>
              <a:t>Netzwerk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</a:t>
            </a:r>
            <a:r>
              <a:rPr lang="de-DE" dirty="0" smtClean="0"/>
              <a:t>: DTN-Kommunikation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82296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jeder </a:t>
            </a:r>
            <a:r>
              <a:rPr lang="de-DE" sz="2000" dirty="0" smtClean="0"/>
              <a:t>TrackMe</a:t>
            </a:r>
            <a:r>
              <a:rPr lang="de-DE" sz="2000" dirty="0" smtClean="0"/>
              <a:t>-Teilnehmer registriert sich für den Group-</a:t>
            </a:r>
            <a:r>
              <a:rPr lang="de-DE" sz="2000" dirty="0" smtClean="0"/>
              <a:t>Endpoint</a:t>
            </a:r>
            <a:r>
              <a:rPr lang="de-DE" sz="2000" dirty="0" smtClean="0"/>
              <a:t> "dtn://trackme.dtn/presence" 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Anwesenheit-Ankündigung über diesen Group-</a:t>
            </a:r>
            <a:r>
              <a:rPr lang="de-DE" sz="2000" dirty="0" smtClean="0"/>
              <a:t>Endpoint</a:t>
            </a:r>
            <a:r>
              <a:rPr lang="de-DE" sz="2000" dirty="0" smtClean="0"/>
              <a:t> in zeitlichem Intervall</a:t>
            </a:r>
          </a:p>
          <a:p>
            <a:pPr lvl="3">
              <a:buSzPct val="100000"/>
            </a:pPr>
            <a:r>
              <a:rPr lang="de-DE" dirty="0" smtClean="0"/>
              <a:t>(Konfigurierbar als "Presence-</a:t>
            </a:r>
            <a:r>
              <a:rPr lang="de-DE" dirty="0" smtClean="0"/>
              <a:t>Notification</a:t>
            </a:r>
            <a:r>
              <a:rPr lang="de-DE" dirty="0" smtClean="0"/>
              <a:t>-Delay") </a:t>
            </a:r>
            <a:endParaRPr lang="de-DE" sz="2000" dirty="0" smtClean="0"/>
          </a:p>
          <a:p>
            <a:pPr lvl="3">
              <a:buSzPct val="100000"/>
            </a:pPr>
            <a:r>
              <a:rPr lang="de-DE" dirty="0" smtClean="0"/>
              <a:t>=&gt; jeder </a:t>
            </a:r>
            <a:r>
              <a:rPr lang="de-DE" dirty="0" smtClean="0"/>
              <a:t>TrackMe</a:t>
            </a:r>
            <a:r>
              <a:rPr lang="de-DE" dirty="0" smtClean="0"/>
              <a:t> Teilnehmer im Netzwerk bekommt diese Ankündigung </a:t>
            </a:r>
          </a:p>
          <a:p>
            <a:pPr lvl="3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 Daten-Pakete mit Routen als Antwort auf Presence-Nachrichten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</a:t>
            </a:r>
            <a:r>
              <a:rPr lang="de-DE" dirty="0" smtClean="0"/>
              <a:t>: DTN-Kommunikation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82296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Lokaler Zeitstempel für zeitlichen Abstand zu wiederholter Datenübertragung </a:t>
            </a:r>
          </a:p>
          <a:p>
            <a:pPr lvl="3">
              <a:buSzPct val="100000"/>
            </a:pPr>
            <a:r>
              <a:rPr lang="de-DE" dirty="0" smtClean="0"/>
              <a:t>(Konfigurierbar als "Data-</a:t>
            </a:r>
            <a:r>
              <a:rPr lang="de-DE" dirty="0" smtClean="0"/>
              <a:t>Retransmission</a:t>
            </a:r>
            <a:r>
              <a:rPr lang="de-DE" dirty="0" smtClean="0"/>
              <a:t>-Delay") </a:t>
            </a:r>
            <a:endParaRPr lang="de-DE" sz="2000" dirty="0" smtClean="0"/>
          </a:p>
          <a:p>
            <a:pPr lvl="3">
              <a:buSzPct val="100000"/>
            </a:pPr>
            <a:r>
              <a:rPr lang="de-DE" dirty="0" smtClean="0"/>
              <a:t>=&gt; Einzelner Teilnehmer bekommt Daten-Paket mit Routen</a:t>
            </a:r>
          </a:p>
          <a:p>
            <a:pPr lvl="3">
              <a:buSzPct val="100000"/>
              <a:buNone/>
            </a:pPr>
            <a:r>
              <a:rPr lang="de-DE" dirty="0" smtClean="0"/>
              <a:t> </a:t>
            </a: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Die Time-</a:t>
            </a:r>
            <a:r>
              <a:rPr lang="de-DE" sz="2000" dirty="0" smtClean="0"/>
              <a:t>to</a:t>
            </a:r>
            <a:r>
              <a:rPr lang="de-DE" sz="2000" dirty="0" smtClean="0"/>
              <a:t>-live für Presence- und Data-Nachrichten ebenfalls konfigurierbar als Presence-TTL und Data-TTL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</a:t>
            </a:r>
            <a:r>
              <a:rPr lang="de-DE" dirty="0" smtClean="0"/>
              <a:t>: </a:t>
            </a:r>
            <a:r>
              <a:rPr lang="de-DE" dirty="0" smtClean="0"/>
              <a:t>Bundle</a:t>
            </a:r>
            <a:r>
              <a:rPr lang="de-DE" dirty="0" smtClean="0"/>
              <a:t>-Erstellung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82296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Absender: </a:t>
            </a:r>
          </a:p>
          <a:p>
            <a:pPr lvl="3">
              <a:buSzPct val="100000"/>
            </a:pPr>
            <a:r>
              <a:rPr lang="de-DE" sz="1800" dirty="0" smtClean="0"/>
              <a:t>Daten werden als Vektor von Strings aus Datenbank ausgelesen</a:t>
            </a:r>
          </a:p>
          <a:p>
            <a:pPr lvl="3">
              <a:buSzPct val="100000"/>
            </a:pPr>
            <a:endParaRPr lang="de-DE" sz="1800" dirty="0" smtClean="0"/>
          </a:p>
          <a:p>
            <a:pPr lvl="3">
              <a:buSzPct val="100000"/>
            </a:pPr>
            <a:r>
              <a:rPr lang="de-DE" sz="1800" dirty="0" smtClean="0"/>
              <a:t>Strings werden mit Trennzeichen '$' </a:t>
            </a:r>
            <a:r>
              <a:rPr lang="de-DE" sz="1800" dirty="0" smtClean="0"/>
              <a:t>konkateniert</a:t>
            </a:r>
            <a:endParaRPr lang="de-DE" sz="1800" dirty="0" smtClean="0"/>
          </a:p>
          <a:p>
            <a:pPr lvl="3">
              <a:buSzPct val="100000"/>
              <a:buNone/>
            </a:pPr>
            <a:r>
              <a:rPr lang="de-DE" sz="1800" dirty="0" smtClean="0"/>
              <a:t> </a:t>
            </a:r>
          </a:p>
          <a:p>
            <a:pPr lvl="3">
              <a:buSzPct val="100000"/>
            </a:pPr>
            <a:r>
              <a:rPr lang="de-DE" sz="1800" dirty="0" smtClean="0"/>
              <a:t>möglich da weder Hash noch Zeitstempel und Positionsdaten dieses Zeichen enthalten </a:t>
            </a:r>
            <a:r>
              <a:rPr lang="de-DE" sz="2000" dirty="0" smtClean="0"/>
              <a:t/>
            </a:r>
            <a:br>
              <a:rPr lang="de-DE" sz="2000" dirty="0" smtClean="0"/>
            </a:b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Empfänger: </a:t>
            </a:r>
          </a:p>
          <a:p>
            <a:pPr lvl="3">
              <a:buSzPct val="100000"/>
            </a:pPr>
            <a:r>
              <a:rPr lang="de-DE" sz="1800" dirty="0" smtClean="0"/>
              <a:t>Payload wird über Trennzeichen '$' auseinandergenommen</a:t>
            </a:r>
          </a:p>
          <a:p>
            <a:pPr lvl="3">
              <a:buSzPct val="100000"/>
            </a:pPr>
            <a:endParaRPr lang="de-DE" sz="1800" dirty="0" smtClean="0"/>
          </a:p>
          <a:p>
            <a:pPr lvl="3">
              <a:buSzPct val="100000"/>
            </a:pPr>
            <a:r>
              <a:rPr lang="de-DE" sz="1800" dirty="0" smtClean="0"/>
              <a:t>Erstellung eines Vektors aus Strings und Übergabe an Datenbank </a:t>
            </a:r>
            <a:endParaRPr lang="de-DE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</a:t>
            </a:r>
            <a:r>
              <a:rPr lang="de-DE" dirty="0" smtClean="0"/>
              <a:t>: </a:t>
            </a:r>
            <a:r>
              <a:rPr lang="de-DE" dirty="0" smtClean="0"/>
              <a:t>Positionsbestimmung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591820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Positionsbestimmung über GPS-Empfänger und erreichbare Funknetze</a:t>
            </a:r>
            <a:endParaRPr lang="de-DE" dirty="0" smtClean="0"/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Mindestentfernung und Mindestzeit für nächstes Positionsupdate einstellbar</a:t>
            </a:r>
            <a:endParaRPr lang="de-DE" sz="2000" dirty="0" smtClean="0"/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Entscheidung wann neue Position übernommen wird anhand (Priorität absteigend):</a:t>
            </a:r>
          </a:p>
          <a:p>
            <a:pPr lvl="3">
              <a:buSzPct val="100000"/>
            </a:pPr>
            <a:r>
              <a:rPr lang="de-DE" dirty="0" smtClean="0"/>
              <a:t>Benutzereinstellungen,</a:t>
            </a:r>
          </a:p>
          <a:p>
            <a:pPr lvl="3">
              <a:buSzPct val="100000"/>
            </a:pPr>
            <a:r>
              <a:rPr lang="de-DE" dirty="0" smtClean="0"/>
              <a:t>Genauigkeit,</a:t>
            </a:r>
          </a:p>
          <a:p>
            <a:pPr lvl="3">
              <a:buSzPct val="100000"/>
            </a:pPr>
            <a:r>
              <a:rPr lang="de-DE" dirty="0" smtClean="0"/>
              <a:t>Zeit,</a:t>
            </a:r>
          </a:p>
          <a:p>
            <a:pPr lvl="3">
              <a:buSzPct val="100000"/>
            </a:pPr>
            <a:r>
              <a:rPr lang="de-DE" dirty="0" smtClean="0"/>
              <a:t>Art des Anbieters (GPS / Network)</a:t>
            </a:r>
            <a:endParaRPr lang="de-DE" dirty="0" smtClean="0"/>
          </a:p>
        </p:txBody>
      </p:sp>
      <p:pic>
        <p:nvPicPr>
          <p:cNvPr id="5" name="Grafik 4" descr="midkiffaries_Ruffled_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2362200"/>
            <a:ext cx="2638425" cy="2649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TrackMe</a:t>
            </a:r>
            <a:r>
              <a:rPr lang="de-DE" dirty="0" smtClean="0"/>
              <a:t>: Datenspeicherung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42988"/>
            <a:ext cx="6229350" cy="4772025"/>
          </a:xfrm>
        </p:spPr>
        <p:txBody>
          <a:bodyPr anchor="ctr"/>
          <a:lstStyle/>
          <a:p>
            <a:pPr lvl="1">
              <a:buSzPct val="100000"/>
            </a:pPr>
            <a:r>
              <a:rPr lang="de-DE" sz="2000" dirty="0" smtClean="0"/>
              <a:t>Speicherung der Positionsdaten in </a:t>
            </a:r>
            <a:r>
              <a:rPr lang="de-DE" sz="2000" dirty="0" smtClean="0"/>
              <a:t>SQLite</a:t>
            </a:r>
            <a:r>
              <a:rPr lang="de-DE" sz="2000" dirty="0" smtClean="0"/>
              <a:t> Datenbank</a:t>
            </a:r>
          </a:p>
          <a:p>
            <a:pPr lvl="3">
              <a:buSzPct val="100000"/>
            </a:pPr>
            <a:r>
              <a:rPr lang="de-DE" dirty="0" smtClean="0"/>
              <a:t>eigene Daten und Positionsdaten anderer Nutzer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Identifikation über Handynummer</a:t>
            </a:r>
          </a:p>
          <a:p>
            <a:pPr lvl="3">
              <a:buSzPct val="100000"/>
            </a:pPr>
            <a:r>
              <a:rPr lang="de-DE" dirty="0" smtClean="0"/>
              <a:t>verschlüsselte Speicherung</a:t>
            </a:r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Nach Ablauf der (einstellbaren) TTL werden die Routendaten gelöscht und nicht mehr weiterverbreitet.</a:t>
            </a:r>
            <a:endParaRPr lang="de-DE" sz="2000" dirty="0" smtClean="0"/>
          </a:p>
          <a:p>
            <a:pPr lvl="1">
              <a:buSzPct val="100000"/>
            </a:pPr>
            <a:endParaRPr lang="de-DE" sz="2000" dirty="0" smtClean="0"/>
          </a:p>
          <a:p>
            <a:pPr lvl="1">
              <a:buSzPct val="100000"/>
            </a:pPr>
            <a:r>
              <a:rPr lang="de-DE" sz="2000" dirty="0" smtClean="0"/>
              <a:t>Unterschiedliche Profileinstellungen </a:t>
            </a:r>
          </a:p>
          <a:p>
            <a:pPr lvl="3">
              <a:buSzPct val="100000"/>
            </a:pPr>
            <a:r>
              <a:rPr lang="de-DE" dirty="0" smtClean="0"/>
              <a:t>zwecks Übersicht und Datensicherheit</a:t>
            </a:r>
            <a:endParaRPr lang="de-DE" dirty="0"/>
          </a:p>
        </p:txBody>
      </p:sp>
      <p:pic>
        <p:nvPicPr>
          <p:cNvPr id="7" name="Grafik 6" descr="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0" y="2628900"/>
            <a:ext cx="2832100" cy="3125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Bildschirmpräsentation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Standarddesign</vt:lpstr>
      <vt:lpstr>Android-Lab: TrackMe</vt:lpstr>
      <vt:lpstr>TrackMe: Zielsetzung</vt:lpstr>
      <vt:lpstr>TrackMe: Zielsetzung</vt:lpstr>
      <vt:lpstr>TrackMe: Datenaustausch</vt:lpstr>
      <vt:lpstr>TrackMe: DTN-Kommunikation</vt:lpstr>
      <vt:lpstr>TrackMe: DTN-Kommunikation</vt:lpstr>
      <vt:lpstr>TrackMe: Bundle-Erstellung</vt:lpstr>
      <vt:lpstr>TrackMe: Positionsbestimmung</vt:lpstr>
      <vt:lpstr>TrackMe: Datenspeicherung</vt:lpstr>
      <vt:lpstr>TrackMe</vt:lpstr>
    </vt:vector>
  </TitlesOfParts>
  <Company>wir 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a.luetgering</dc:creator>
  <cp:lastModifiedBy>ANDROID</cp:lastModifiedBy>
  <cp:revision>280</cp:revision>
  <dcterms:created xsi:type="dcterms:W3CDTF">2007-08-29T07:13:29Z</dcterms:created>
  <dcterms:modified xsi:type="dcterms:W3CDTF">2012-07-21T17:29:43Z</dcterms:modified>
</cp:coreProperties>
</file>