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60" r:id="rId5"/>
    <p:sldId id="259" r:id="rId6"/>
    <p:sldId id="258"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75" d="100"/>
          <a:sy n="75" d="100"/>
        </p:scale>
        <p:origin x="4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4E05A2-654E-49D0-B98C-E2704E532B4E}"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182513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32398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1949285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8648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486159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4E05A2-654E-49D0-B98C-E2704E532B4E}"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54161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4E05A2-654E-49D0-B98C-E2704E532B4E}"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6302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E05A2-654E-49D0-B98C-E2704E532B4E}"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44334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E05A2-654E-49D0-B98C-E2704E532B4E}"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352621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E05A2-654E-49D0-B98C-E2704E532B4E}"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60116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E05A2-654E-49D0-B98C-E2704E532B4E}"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63789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178741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4E05A2-654E-49D0-B98C-E2704E532B4E}"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45062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4E05A2-654E-49D0-B98C-E2704E532B4E}"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109631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4E05A2-654E-49D0-B98C-E2704E532B4E}"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354621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30062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E05A2-654E-49D0-B98C-E2704E532B4E}"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A497-FC35-4B92-AA7C-2B99B892E865}" type="slidenum">
              <a:rPr lang="en-US" smtClean="0"/>
              <a:t>‹#›</a:t>
            </a:fld>
            <a:endParaRPr lang="en-US"/>
          </a:p>
        </p:txBody>
      </p:sp>
    </p:spTree>
    <p:extLst>
      <p:ext uri="{BB962C8B-B14F-4D97-AF65-F5344CB8AC3E}">
        <p14:creationId xmlns:p14="http://schemas.microsoft.com/office/powerpoint/2010/main" val="218019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4E05A2-654E-49D0-B98C-E2704E532B4E}" type="datetimeFigureOut">
              <a:rPr lang="en-US" smtClean="0"/>
              <a:t>10/25/2023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37A497-FC35-4B92-AA7C-2B99B892E865}" type="slidenum">
              <a:rPr lang="en-US" smtClean="0"/>
              <a:t>‹#›</a:t>
            </a:fld>
            <a:endParaRPr lang="en-US"/>
          </a:p>
        </p:txBody>
      </p:sp>
    </p:spTree>
    <p:extLst>
      <p:ext uri="{BB962C8B-B14F-4D97-AF65-F5344CB8AC3E}">
        <p14:creationId xmlns:p14="http://schemas.microsoft.com/office/powerpoint/2010/main" val="29523651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C731-A45C-0478-2B17-2E40ED183D23}"/>
              </a:ext>
            </a:extLst>
          </p:cNvPr>
          <p:cNvSpPr>
            <a:spLocks noGrp="1"/>
          </p:cNvSpPr>
          <p:nvPr>
            <p:ph type="ctrTitle"/>
          </p:nvPr>
        </p:nvSpPr>
        <p:spPr>
          <a:xfrm>
            <a:off x="1751012" y="1681784"/>
            <a:ext cx="8689976" cy="1747216"/>
          </a:xfrm>
        </p:spPr>
        <p:txBody>
          <a:bodyPr/>
          <a:lstStyle/>
          <a:p>
            <a:r>
              <a:rPr lang="en-US" dirty="0"/>
              <a:t>Covid-19 vaccine analysis</a:t>
            </a:r>
          </a:p>
        </p:txBody>
      </p:sp>
      <p:sp>
        <p:nvSpPr>
          <p:cNvPr id="3" name="Subtitle 2">
            <a:extLst>
              <a:ext uri="{FF2B5EF4-FFF2-40B4-BE49-F238E27FC236}">
                <a16:creationId xmlns:a16="http://schemas.microsoft.com/office/drawing/2014/main" id="{005FB890-CC01-40A5-CF1A-AB91692C1A82}"/>
              </a:ext>
            </a:extLst>
          </p:cNvPr>
          <p:cNvSpPr>
            <a:spLocks noGrp="1"/>
          </p:cNvSpPr>
          <p:nvPr>
            <p:ph type="subTitle" idx="1"/>
          </p:nvPr>
        </p:nvSpPr>
        <p:spPr>
          <a:xfrm>
            <a:off x="1751012" y="3809998"/>
            <a:ext cx="8689976" cy="1524004"/>
          </a:xfrm>
        </p:spPr>
        <p:txBody>
          <a:bodyPr>
            <a:normAutofit/>
          </a:bodyPr>
          <a:lstStyle/>
          <a:p>
            <a:pPr marL="342900" indent="-342900" algn="just">
              <a:buFont typeface="Arial" panose="020B0604020202020204" pitchFamily="34" charset="0"/>
              <a:buChar char="•"/>
            </a:pPr>
            <a:r>
              <a:rPr lang="en-US" dirty="0">
                <a:solidFill>
                  <a:srgbClr val="FF0000"/>
                </a:solidFill>
                <a:latin typeface="Comic Sans MS" panose="030F0702030302020204" pitchFamily="66" charset="0"/>
              </a:rPr>
              <a:t>Exploratory data analysis</a:t>
            </a:r>
          </a:p>
          <a:p>
            <a:pPr marL="342900" indent="-342900" algn="just">
              <a:buFont typeface="Arial" panose="020B0604020202020204" pitchFamily="34" charset="0"/>
              <a:buChar char="•"/>
            </a:pPr>
            <a:r>
              <a:rPr lang="en-US" dirty="0">
                <a:solidFill>
                  <a:srgbClr val="FF0000"/>
                </a:solidFill>
                <a:latin typeface="Comic Sans MS" panose="030F0702030302020204" pitchFamily="66" charset="0"/>
              </a:rPr>
              <a:t>Statistical analysis</a:t>
            </a:r>
          </a:p>
          <a:p>
            <a:pPr marL="342900" indent="-342900" algn="just">
              <a:buFont typeface="Arial" panose="020B0604020202020204" pitchFamily="34" charset="0"/>
              <a:buChar char="•"/>
            </a:pPr>
            <a:r>
              <a:rPr lang="en-US" dirty="0">
                <a:solidFill>
                  <a:srgbClr val="FF0000"/>
                </a:solidFill>
                <a:latin typeface="Comic Sans MS" panose="030F0702030302020204" pitchFamily="66" charset="0"/>
              </a:rPr>
              <a:t>visualization                                                                      </a:t>
            </a:r>
          </a:p>
        </p:txBody>
      </p:sp>
      <p:pic>
        <p:nvPicPr>
          <p:cNvPr id="5" name="Picture 4">
            <a:extLst>
              <a:ext uri="{FF2B5EF4-FFF2-40B4-BE49-F238E27FC236}">
                <a16:creationId xmlns:a16="http://schemas.microsoft.com/office/drawing/2014/main" id="{24B7C3D7-49D4-BFF1-1AC0-56BA80FE6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070" y="3809998"/>
            <a:ext cx="4366259" cy="2190752"/>
          </a:xfrm>
          <a:prstGeom prst="rect">
            <a:avLst/>
          </a:prstGeom>
        </p:spPr>
      </p:pic>
    </p:spTree>
    <p:extLst>
      <p:ext uri="{BB962C8B-B14F-4D97-AF65-F5344CB8AC3E}">
        <p14:creationId xmlns:p14="http://schemas.microsoft.com/office/powerpoint/2010/main" val="363692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4F8200-A7EE-CC11-FD2E-65AEF3CB10BC}"/>
              </a:ext>
            </a:extLst>
          </p:cNvPr>
          <p:cNvPicPr>
            <a:picLocks noChangeAspect="1"/>
          </p:cNvPicPr>
          <p:nvPr/>
        </p:nvPicPr>
        <p:blipFill>
          <a:blip r:embed="rId2"/>
          <a:stretch>
            <a:fillRect/>
          </a:stretch>
        </p:blipFill>
        <p:spPr>
          <a:xfrm>
            <a:off x="279400" y="368300"/>
            <a:ext cx="5473700" cy="5080000"/>
          </a:xfrm>
          <a:prstGeom prst="rect">
            <a:avLst/>
          </a:prstGeom>
        </p:spPr>
      </p:pic>
      <p:pic>
        <p:nvPicPr>
          <p:cNvPr id="3" name="Picture 2">
            <a:extLst>
              <a:ext uri="{FF2B5EF4-FFF2-40B4-BE49-F238E27FC236}">
                <a16:creationId xmlns:a16="http://schemas.microsoft.com/office/drawing/2014/main" id="{BFCE1573-00D6-CB92-E927-7840CC0824B3}"/>
              </a:ext>
            </a:extLst>
          </p:cNvPr>
          <p:cNvPicPr>
            <a:picLocks noChangeAspect="1"/>
          </p:cNvPicPr>
          <p:nvPr/>
        </p:nvPicPr>
        <p:blipFill>
          <a:blip r:embed="rId3"/>
          <a:stretch>
            <a:fillRect/>
          </a:stretch>
        </p:blipFill>
        <p:spPr>
          <a:xfrm>
            <a:off x="6096000" y="228600"/>
            <a:ext cx="5664200" cy="5219700"/>
          </a:xfrm>
          <a:prstGeom prst="rect">
            <a:avLst/>
          </a:prstGeom>
        </p:spPr>
      </p:pic>
      <p:sp>
        <p:nvSpPr>
          <p:cNvPr id="5" name="TextBox 4">
            <a:extLst>
              <a:ext uri="{FF2B5EF4-FFF2-40B4-BE49-F238E27FC236}">
                <a16:creationId xmlns:a16="http://schemas.microsoft.com/office/drawing/2014/main" id="{3D85CA4D-CFC2-62B6-9C6E-4DA1C5B9E233}"/>
              </a:ext>
            </a:extLst>
          </p:cNvPr>
          <p:cNvSpPr txBox="1"/>
          <p:nvPr/>
        </p:nvSpPr>
        <p:spPr>
          <a:xfrm>
            <a:off x="1485900" y="4698484"/>
            <a:ext cx="6096000" cy="369332"/>
          </a:xfrm>
          <a:prstGeom prst="rect">
            <a:avLst/>
          </a:prstGeom>
          <a:noFill/>
        </p:spPr>
        <p:txBody>
          <a:bodyPr wrap="square">
            <a:spAutoFit/>
          </a:bodyPr>
          <a:lstStyle/>
          <a:p>
            <a:r>
              <a:rPr lang="en-US" dirty="0"/>
              <a:t>Daily vaccination per million</a:t>
            </a:r>
          </a:p>
        </p:txBody>
      </p:sp>
      <p:sp>
        <p:nvSpPr>
          <p:cNvPr id="7" name="TextBox 6">
            <a:extLst>
              <a:ext uri="{FF2B5EF4-FFF2-40B4-BE49-F238E27FC236}">
                <a16:creationId xmlns:a16="http://schemas.microsoft.com/office/drawing/2014/main" id="{49611BD6-EEFA-6563-1259-3F22B122CAEF}"/>
              </a:ext>
            </a:extLst>
          </p:cNvPr>
          <p:cNvSpPr txBox="1"/>
          <p:nvPr/>
        </p:nvSpPr>
        <p:spPr>
          <a:xfrm>
            <a:off x="7404100" y="4698484"/>
            <a:ext cx="6096000" cy="369332"/>
          </a:xfrm>
          <a:prstGeom prst="rect">
            <a:avLst/>
          </a:prstGeom>
          <a:noFill/>
        </p:spPr>
        <p:txBody>
          <a:bodyPr wrap="square">
            <a:spAutoFit/>
          </a:bodyPr>
          <a:lstStyle/>
          <a:p>
            <a:r>
              <a:rPr lang="en-US" dirty="0"/>
              <a:t>Total vaccination per million</a:t>
            </a:r>
          </a:p>
        </p:txBody>
      </p:sp>
    </p:spTree>
    <p:extLst>
      <p:ext uri="{BB962C8B-B14F-4D97-AF65-F5344CB8AC3E}">
        <p14:creationId xmlns:p14="http://schemas.microsoft.com/office/powerpoint/2010/main" val="97397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37EA9C-7CD9-D3E4-7861-840FB21D4E79}"/>
              </a:ext>
            </a:extLst>
          </p:cNvPr>
          <p:cNvPicPr>
            <a:picLocks noChangeAspect="1"/>
          </p:cNvPicPr>
          <p:nvPr/>
        </p:nvPicPr>
        <p:blipFill>
          <a:blip r:embed="rId2"/>
          <a:stretch>
            <a:fillRect/>
          </a:stretch>
        </p:blipFill>
        <p:spPr>
          <a:xfrm>
            <a:off x="2667000" y="1"/>
            <a:ext cx="6858000" cy="5892800"/>
          </a:xfrm>
          <a:prstGeom prst="rect">
            <a:avLst/>
          </a:prstGeom>
        </p:spPr>
      </p:pic>
      <p:sp>
        <p:nvSpPr>
          <p:cNvPr id="4" name="TextBox 3">
            <a:extLst>
              <a:ext uri="{FF2B5EF4-FFF2-40B4-BE49-F238E27FC236}">
                <a16:creationId xmlns:a16="http://schemas.microsoft.com/office/drawing/2014/main" id="{F4605AD2-F687-13E7-D142-7269F05797A6}"/>
              </a:ext>
            </a:extLst>
          </p:cNvPr>
          <p:cNvSpPr txBox="1"/>
          <p:nvPr/>
        </p:nvSpPr>
        <p:spPr>
          <a:xfrm>
            <a:off x="3962400" y="5892801"/>
            <a:ext cx="6096000" cy="369332"/>
          </a:xfrm>
          <a:prstGeom prst="rect">
            <a:avLst/>
          </a:prstGeom>
          <a:noFill/>
        </p:spPr>
        <p:txBody>
          <a:bodyPr wrap="square">
            <a:spAutoFit/>
          </a:bodyPr>
          <a:lstStyle/>
          <a:p>
            <a:r>
              <a:rPr lang="en-US" dirty="0"/>
              <a:t>Top most countries with full vaccination</a:t>
            </a:r>
          </a:p>
        </p:txBody>
      </p:sp>
    </p:spTree>
    <p:extLst>
      <p:ext uri="{BB962C8B-B14F-4D97-AF65-F5344CB8AC3E}">
        <p14:creationId xmlns:p14="http://schemas.microsoft.com/office/powerpoint/2010/main" val="192292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48B9-ADA1-55FE-1BE7-79FB63C2F559}"/>
              </a:ext>
            </a:extLst>
          </p:cNvPr>
          <p:cNvSpPr>
            <a:spLocks noGrp="1"/>
          </p:cNvSpPr>
          <p:nvPr>
            <p:ph type="title"/>
          </p:nvPr>
        </p:nvSpPr>
        <p:spPr/>
        <p:txBody>
          <a:bodyPr/>
          <a:lstStyle/>
          <a:p>
            <a:r>
              <a:rPr lang="en-US" dirty="0">
                <a:solidFill>
                  <a:schemeClr val="tx2">
                    <a:lumMod val="60000"/>
                    <a:lumOff val="40000"/>
                  </a:schemeClr>
                </a:solidFill>
                <a:latin typeface="Algerian" panose="04020705040A02060702" pitchFamily="82" charset="0"/>
              </a:rPr>
              <a:t>Exploratory data analysis</a:t>
            </a:r>
          </a:p>
        </p:txBody>
      </p:sp>
      <p:pic>
        <p:nvPicPr>
          <p:cNvPr id="5" name="Content Placeholder 4">
            <a:extLst>
              <a:ext uri="{FF2B5EF4-FFF2-40B4-BE49-F238E27FC236}">
                <a16:creationId xmlns:a16="http://schemas.microsoft.com/office/drawing/2014/main" id="{04D839FB-DEAA-4969-ACF4-AADD21B019E2}"/>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5781"/>
          <a:stretch/>
        </p:blipFill>
        <p:spPr>
          <a:xfrm>
            <a:off x="723587" y="2076450"/>
            <a:ext cx="10744826" cy="4781550"/>
          </a:xfrm>
        </p:spPr>
      </p:pic>
    </p:spTree>
    <p:extLst>
      <p:ext uri="{BB962C8B-B14F-4D97-AF65-F5344CB8AC3E}">
        <p14:creationId xmlns:p14="http://schemas.microsoft.com/office/powerpoint/2010/main" val="3632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F284D-2D02-D258-805E-8646DF7B7440}"/>
              </a:ext>
            </a:extLst>
          </p:cNvPr>
          <p:cNvSpPr txBox="1"/>
          <p:nvPr/>
        </p:nvSpPr>
        <p:spPr>
          <a:xfrm>
            <a:off x="1394460" y="849571"/>
            <a:ext cx="10153650" cy="5909310"/>
          </a:xfrm>
          <a:prstGeom prst="rect">
            <a:avLst/>
          </a:prstGeom>
          <a:noFill/>
        </p:spPr>
        <p:txBody>
          <a:bodyPr wrap="square">
            <a:spAutoFit/>
          </a:bodyPr>
          <a:lstStyle/>
          <a:p>
            <a:r>
              <a:rPr lang="en-US" dirty="0"/>
              <a:t>Dataset link : https://www.kaggle.com/datasets/gpreda/covid-world-vaccination-progress</a:t>
            </a:r>
          </a:p>
          <a:p>
            <a:endParaRPr lang="en-US" dirty="0"/>
          </a:p>
          <a:p>
            <a:r>
              <a:rPr lang="en-US" dirty="0"/>
              <a:t>COVID-19 pandemic is an ongoing pandemic that caused by severe acute respiratory virus. The virus was first identified from an outbreak in  China in December 2019 and beginning to spread to other areas. The World Health Organization declared the international emergency health and called that event as pandemic. This COVID-19 pandemic has caused a health and economic crisis for many countries especially Southeast Asian countries. </a:t>
            </a:r>
            <a:r>
              <a:rPr lang="en-US" dirty="0" err="1"/>
              <a:t>Goverments</a:t>
            </a:r>
            <a:r>
              <a:rPr lang="en-US" dirty="0"/>
              <a:t>  in Southeast Asian countries have policies to respond the risk of pandemic like vaccine program . </a:t>
            </a:r>
          </a:p>
          <a:p>
            <a:endParaRPr lang="en-US" dirty="0"/>
          </a:p>
          <a:p>
            <a:endParaRPr lang="en-US" dirty="0"/>
          </a:p>
          <a:p>
            <a:r>
              <a:rPr lang="en-US" dirty="0"/>
              <a:t> In this project, we will track vaccine usage progress in Southeast Asian nations to see how they reduce pandemic risk.</a:t>
            </a:r>
          </a:p>
          <a:p>
            <a:r>
              <a:rPr lang="en-US" dirty="0">
                <a:latin typeface="Arial Black" panose="020B0A04020102020204" pitchFamily="34" charset="0"/>
              </a:rPr>
              <a:t>Prepare and Process</a:t>
            </a:r>
          </a:p>
          <a:p>
            <a:r>
              <a:rPr lang="en-US" dirty="0"/>
              <a:t>Because the purpose of this project is to practice my SQL skill, the tools that we will used to do this project is </a:t>
            </a:r>
            <a:r>
              <a:rPr lang="en-US" dirty="0">
                <a:latin typeface="Arial Black" panose="020B0A04020102020204" pitchFamily="34" charset="0"/>
              </a:rPr>
              <a:t>mostly SQL with help of Google Big Query</a:t>
            </a:r>
            <a:r>
              <a:rPr lang="en-US" dirty="0"/>
              <a:t>. SQL statements are used to retrieve and update data in a database.</a:t>
            </a:r>
          </a:p>
          <a:p>
            <a:endParaRPr lang="en-US" dirty="0"/>
          </a:p>
          <a:p>
            <a:r>
              <a:rPr lang="en-US" dirty="0"/>
              <a:t>I will do the query in Big Query console and put some screenshots of the query syntax and its output here with markdown format to make it easier.</a:t>
            </a:r>
          </a:p>
          <a:p>
            <a:endParaRPr lang="en-US" dirty="0"/>
          </a:p>
          <a:p>
            <a:endParaRPr lang="en-US" dirty="0"/>
          </a:p>
        </p:txBody>
      </p:sp>
    </p:spTree>
    <p:extLst>
      <p:ext uri="{BB962C8B-B14F-4D97-AF65-F5344CB8AC3E}">
        <p14:creationId xmlns:p14="http://schemas.microsoft.com/office/powerpoint/2010/main" val="323086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2ACA2-540A-ED6A-40C6-C685A68D0041}"/>
              </a:ext>
            </a:extLst>
          </p:cNvPr>
          <p:cNvSpPr txBox="1"/>
          <p:nvPr/>
        </p:nvSpPr>
        <p:spPr>
          <a:xfrm>
            <a:off x="676275" y="1166842"/>
            <a:ext cx="10839450" cy="2862322"/>
          </a:xfrm>
          <a:prstGeom prst="rect">
            <a:avLst/>
          </a:prstGeom>
          <a:noFill/>
        </p:spPr>
        <p:txBody>
          <a:bodyPr wrap="square">
            <a:spAutoFit/>
          </a:bodyPr>
          <a:lstStyle/>
          <a:p>
            <a:endParaRPr lang="en-US" dirty="0"/>
          </a:p>
          <a:p>
            <a:r>
              <a:rPr lang="en-US" dirty="0">
                <a:latin typeface="Arial Black" panose="020B0A04020102020204" pitchFamily="34" charset="0"/>
              </a:rPr>
              <a:t>Data Integrity and Privacy </a:t>
            </a:r>
            <a:r>
              <a:rPr lang="en-US" dirty="0"/>
              <a:t>Data is collected daily from Our World in Data GitHub repository. Country level vaccination data is gathered and assembled in one single file. A second file, with manufacturers information, is included. This data also contain the source name and its web of each data input.</a:t>
            </a:r>
          </a:p>
          <a:p>
            <a:endParaRPr lang="en-US" dirty="0"/>
          </a:p>
          <a:p>
            <a:r>
              <a:rPr lang="en-US" dirty="0"/>
              <a:t>We see that the data is not  </a:t>
            </a:r>
            <a:r>
              <a:rPr lang="en-US" dirty="0" err="1"/>
              <a:t>normalise</a:t>
            </a:r>
            <a:r>
              <a:rPr lang="en-US" dirty="0"/>
              <a:t> yet, but we will try to figure it out with only SQL.</a:t>
            </a:r>
          </a:p>
          <a:p>
            <a:endParaRPr lang="en-US" dirty="0"/>
          </a:p>
          <a:p>
            <a:r>
              <a:rPr lang="en-US" dirty="0">
                <a:latin typeface="Arial Black" panose="020B0A04020102020204" pitchFamily="34" charset="0"/>
              </a:rPr>
              <a:t>Sort and Filter </a:t>
            </a:r>
            <a:r>
              <a:rPr lang="en-US" dirty="0"/>
              <a:t>I am curious about how Southeast Asian countries vaccine progress. So in the next step we will only use data from SEA countries by filtering the location and country data.</a:t>
            </a:r>
          </a:p>
          <a:p>
            <a:endParaRPr lang="en-US" dirty="0"/>
          </a:p>
        </p:txBody>
      </p:sp>
      <p:pic>
        <p:nvPicPr>
          <p:cNvPr id="2" name="Picture 1">
            <a:extLst>
              <a:ext uri="{FF2B5EF4-FFF2-40B4-BE49-F238E27FC236}">
                <a16:creationId xmlns:a16="http://schemas.microsoft.com/office/drawing/2014/main" id="{42CA9882-2192-17C8-BBF4-10880FE22CAC}"/>
              </a:ext>
            </a:extLst>
          </p:cNvPr>
          <p:cNvPicPr>
            <a:picLocks noChangeAspect="1"/>
          </p:cNvPicPr>
          <p:nvPr/>
        </p:nvPicPr>
        <p:blipFill>
          <a:blip r:embed="rId2"/>
          <a:stretch>
            <a:fillRect/>
          </a:stretch>
        </p:blipFill>
        <p:spPr>
          <a:xfrm>
            <a:off x="2586990" y="3890010"/>
            <a:ext cx="6858000" cy="2781300"/>
          </a:xfrm>
          <a:prstGeom prst="rect">
            <a:avLst/>
          </a:prstGeom>
        </p:spPr>
      </p:pic>
    </p:spTree>
    <p:extLst>
      <p:ext uri="{BB962C8B-B14F-4D97-AF65-F5344CB8AC3E}">
        <p14:creationId xmlns:p14="http://schemas.microsoft.com/office/powerpoint/2010/main" val="400903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A0CA47-78A4-1E7E-0C2B-CEA8ED54C596}"/>
              </a:ext>
            </a:extLst>
          </p:cNvPr>
          <p:cNvSpPr txBox="1"/>
          <p:nvPr/>
        </p:nvSpPr>
        <p:spPr>
          <a:xfrm>
            <a:off x="293370" y="1768924"/>
            <a:ext cx="11784330" cy="1200329"/>
          </a:xfrm>
          <a:prstGeom prst="rect">
            <a:avLst/>
          </a:prstGeom>
          <a:noFill/>
        </p:spPr>
        <p:txBody>
          <a:bodyPr wrap="square">
            <a:spAutoFit/>
          </a:bodyPr>
          <a:lstStyle/>
          <a:p>
            <a:r>
              <a:rPr lang="en-US" dirty="0"/>
              <a:t>Measures of central tendency and dispersion of the components of COVID-19 in Bangladesh are included in this section. We consider the maximum daily cases, their average, quarterly positions as the measures of central tendency. On the other hand, mean deviation, standard deviation, and their coefficients (in percentage) are taken as the measures of dispersion. Figure 1 demonstrates the abovementioned statistical measures of components of COVID-19 in Bangladesh.</a:t>
            </a:r>
          </a:p>
        </p:txBody>
      </p:sp>
      <p:sp>
        <p:nvSpPr>
          <p:cNvPr id="7" name="Title 6">
            <a:extLst>
              <a:ext uri="{FF2B5EF4-FFF2-40B4-BE49-F238E27FC236}">
                <a16:creationId xmlns:a16="http://schemas.microsoft.com/office/drawing/2014/main" id="{73A7DCCD-7E6A-025D-9C58-41CB8AA240A7}"/>
              </a:ext>
            </a:extLst>
          </p:cNvPr>
          <p:cNvSpPr>
            <a:spLocks noGrp="1"/>
          </p:cNvSpPr>
          <p:nvPr>
            <p:ph type="title"/>
          </p:nvPr>
        </p:nvSpPr>
        <p:spPr/>
        <p:txBody>
          <a:bodyPr/>
          <a:lstStyle/>
          <a:p>
            <a:r>
              <a:rPr lang="en-US" dirty="0">
                <a:solidFill>
                  <a:schemeClr val="tx2">
                    <a:lumMod val="60000"/>
                    <a:lumOff val="40000"/>
                  </a:schemeClr>
                </a:solidFill>
                <a:latin typeface="Algerian" panose="04020705040A02060702" pitchFamily="82" charset="0"/>
              </a:rPr>
              <a:t>Statistical analysis</a:t>
            </a:r>
          </a:p>
        </p:txBody>
      </p:sp>
      <p:pic>
        <p:nvPicPr>
          <p:cNvPr id="8" name="Picture 7">
            <a:extLst>
              <a:ext uri="{FF2B5EF4-FFF2-40B4-BE49-F238E27FC236}">
                <a16:creationId xmlns:a16="http://schemas.microsoft.com/office/drawing/2014/main" id="{793D1C7E-EF35-1A01-CA17-C2ADD107AF95}"/>
              </a:ext>
            </a:extLst>
          </p:cNvPr>
          <p:cNvPicPr>
            <a:picLocks noChangeAspect="1"/>
          </p:cNvPicPr>
          <p:nvPr/>
        </p:nvPicPr>
        <p:blipFill>
          <a:blip r:embed="rId2"/>
          <a:stretch>
            <a:fillRect/>
          </a:stretch>
        </p:blipFill>
        <p:spPr>
          <a:xfrm>
            <a:off x="2777490" y="3108960"/>
            <a:ext cx="6141720" cy="3589020"/>
          </a:xfrm>
          <a:prstGeom prst="rect">
            <a:avLst/>
          </a:prstGeom>
        </p:spPr>
      </p:pic>
    </p:spTree>
    <p:extLst>
      <p:ext uri="{BB962C8B-B14F-4D97-AF65-F5344CB8AC3E}">
        <p14:creationId xmlns:p14="http://schemas.microsoft.com/office/powerpoint/2010/main" val="42124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9F74C-FE05-3D4F-F668-FBB057CD63F8}"/>
              </a:ext>
            </a:extLst>
          </p:cNvPr>
          <p:cNvSpPr txBox="1"/>
          <p:nvPr/>
        </p:nvSpPr>
        <p:spPr>
          <a:xfrm>
            <a:off x="1325880" y="1773972"/>
            <a:ext cx="10012680" cy="2585323"/>
          </a:xfrm>
          <a:prstGeom prst="rect">
            <a:avLst/>
          </a:prstGeom>
          <a:noFill/>
        </p:spPr>
        <p:txBody>
          <a:bodyPr wrap="square">
            <a:spAutoFit/>
          </a:bodyPr>
          <a:lstStyle/>
          <a:p>
            <a:r>
              <a:rPr lang="en-US" dirty="0"/>
              <a:t>The maximums of the COVID-19 components are far ahead of their average values. In comparison to the average values, the mean deviation and standard deviation are found very high. For almost every component, the mean deviation is about  of the average, whereas it is about  for the Standard deviation. Those measures of dispersion are close to only for the number of tests. The measures of the quartiles display the none </a:t>
            </a:r>
            <a:r>
              <a:rPr lang="en-US" dirty="0" err="1"/>
              <a:t>quidistant</a:t>
            </a:r>
            <a:r>
              <a:rPr lang="en-US" dirty="0"/>
              <a:t> positioning that indicates a nonuniform distribution of the target data. So, from the graphical testimony, it can be claimed that the COVID-19-related data are moderately scattered and have noticeable irregularity . Since the magnitudes of the data of COVID-19 components are unequal, a collective comparison is not possible in their current values. As the remedy of this problem, the  scores of the desired components are estimated and exhibited them through a Box-Whisker plot</a:t>
            </a:r>
          </a:p>
        </p:txBody>
      </p:sp>
    </p:spTree>
    <p:extLst>
      <p:ext uri="{BB962C8B-B14F-4D97-AF65-F5344CB8AC3E}">
        <p14:creationId xmlns:p14="http://schemas.microsoft.com/office/powerpoint/2010/main" val="349787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73B2-8082-2ECF-C94B-74BBB2B1D9A6}"/>
              </a:ext>
            </a:extLst>
          </p:cNvPr>
          <p:cNvSpPr>
            <a:spLocks noGrp="1"/>
          </p:cNvSpPr>
          <p:nvPr>
            <p:ph type="title"/>
          </p:nvPr>
        </p:nvSpPr>
        <p:spPr>
          <a:xfrm>
            <a:off x="913774" y="317501"/>
            <a:ext cx="10364451" cy="685800"/>
          </a:xfrm>
        </p:spPr>
        <p:txBody>
          <a:bodyPr/>
          <a:lstStyle/>
          <a:p>
            <a:r>
              <a:rPr lang="en-US" dirty="0">
                <a:solidFill>
                  <a:schemeClr val="tx2">
                    <a:lumMod val="60000"/>
                    <a:lumOff val="40000"/>
                  </a:schemeClr>
                </a:solidFill>
                <a:latin typeface="Algerian" panose="04020705040A02060702" pitchFamily="82" charset="0"/>
              </a:rPr>
              <a:t>visualization</a:t>
            </a:r>
          </a:p>
        </p:txBody>
      </p:sp>
      <p:pic>
        <p:nvPicPr>
          <p:cNvPr id="4" name="Content Placeholder 3">
            <a:extLst>
              <a:ext uri="{FF2B5EF4-FFF2-40B4-BE49-F238E27FC236}">
                <a16:creationId xmlns:a16="http://schemas.microsoft.com/office/drawing/2014/main" id="{BFF30402-011F-95AE-3A88-58280C229FD9}"/>
              </a:ext>
            </a:extLst>
          </p:cNvPr>
          <p:cNvPicPr>
            <a:picLocks noGrp="1" noChangeAspect="1"/>
          </p:cNvPicPr>
          <p:nvPr>
            <p:ph sz="quarter" idx="13"/>
          </p:nvPr>
        </p:nvPicPr>
        <p:blipFill>
          <a:blip r:embed="rId2"/>
          <a:stretch>
            <a:fillRect/>
          </a:stretch>
        </p:blipFill>
        <p:spPr>
          <a:xfrm>
            <a:off x="114300" y="901700"/>
            <a:ext cx="11633200" cy="5337783"/>
          </a:xfrm>
          <a:prstGeom prst="rect">
            <a:avLst/>
          </a:prstGeom>
        </p:spPr>
      </p:pic>
    </p:spTree>
    <p:extLst>
      <p:ext uri="{BB962C8B-B14F-4D97-AF65-F5344CB8AC3E}">
        <p14:creationId xmlns:p14="http://schemas.microsoft.com/office/powerpoint/2010/main" val="248971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487F7-DBEF-E6D1-A63C-3A62BBE572C3}"/>
              </a:ext>
            </a:extLst>
          </p:cNvPr>
          <p:cNvPicPr>
            <a:picLocks noChangeAspect="1"/>
          </p:cNvPicPr>
          <p:nvPr/>
        </p:nvPicPr>
        <p:blipFill>
          <a:blip r:embed="rId2"/>
          <a:stretch>
            <a:fillRect/>
          </a:stretch>
        </p:blipFill>
        <p:spPr>
          <a:xfrm>
            <a:off x="342901" y="304800"/>
            <a:ext cx="5651500" cy="4752975"/>
          </a:xfrm>
          <a:prstGeom prst="rect">
            <a:avLst/>
          </a:prstGeom>
        </p:spPr>
      </p:pic>
      <p:pic>
        <p:nvPicPr>
          <p:cNvPr id="3" name="Picture 2">
            <a:extLst>
              <a:ext uri="{FF2B5EF4-FFF2-40B4-BE49-F238E27FC236}">
                <a16:creationId xmlns:a16="http://schemas.microsoft.com/office/drawing/2014/main" id="{BE479AA5-521D-FB17-B092-A4574DBBD9EB}"/>
              </a:ext>
            </a:extLst>
          </p:cNvPr>
          <p:cNvPicPr>
            <a:picLocks noChangeAspect="1"/>
          </p:cNvPicPr>
          <p:nvPr/>
        </p:nvPicPr>
        <p:blipFill>
          <a:blip r:embed="rId3"/>
          <a:stretch>
            <a:fillRect/>
          </a:stretch>
        </p:blipFill>
        <p:spPr>
          <a:xfrm>
            <a:off x="6197600" y="304800"/>
            <a:ext cx="5651499" cy="4752974"/>
          </a:xfrm>
          <a:prstGeom prst="rect">
            <a:avLst/>
          </a:prstGeom>
        </p:spPr>
      </p:pic>
      <p:sp>
        <p:nvSpPr>
          <p:cNvPr id="5" name="TextBox 4">
            <a:extLst>
              <a:ext uri="{FF2B5EF4-FFF2-40B4-BE49-F238E27FC236}">
                <a16:creationId xmlns:a16="http://schemas.microsoft.com/office/drawing/2014/main" id="{FDE9DAF0-7637-9E28-EDE4-A3C93DBF844D}"/>
              </a:ext>
            </a:extLst>
          </p:cNvPr>
          <p:cNvSpPr txBox="1"/>
          <p:nvPr/>
        </p:nvSpPr>
        <p:spPr>
          <a:xfrm>
            <a:off x="1778001" y="4285735"/>
            <a:ext cx="6096000" cy="369332"/>
          </a:xfrm>
          <a:prstGeom prst="rect">
            <a:avLst/>
          </a:prstGeom>
          <a:noFill/>
        </p:spPr>
        <p:txBody>
          <a:bodyPr wrap="square">
            <a:spAutoFit/>
          </a:bodyPr>
          <a:lstStyle/>
          <a:p>
            <a:r>
              <a:rPr lang="en-US" dirty="0"/>
              <a:t>Total vaccination in India</a:t>
            </a:r>
          </a:p>
        </p:txBody>
      </p:sp>
      <p:sp>
        <p:nvSpPr>
          <p:cNvPr id="7" name="TextBox 6">
            <a:extLst>
              <a:ext uri="{FF2B5EF4-FFF2-40B4-BE49-F238E27FC236}">
                <a16:creationId xmlns:a16="http://schemas.microsoft.com/office/drawing/2014/main" id="{8C477524-3112-C118-09D2-E86393C0BAD4}"/>
              </a:ext>
            </a:extLst>
          </p:cNvPr>
          <p:cNvSpPr txBox="1"/>
          <p:nvPr/>
        </p:nvSpPr>
        <p:spPr>
          <a:xfrm>
            <a:off x="7734301" y="4501616"/>
            <a:ext cx="6096000" cy="369332"/>
          </a:xfrm>
          <a:prstGeom prst="rect">
            <a:avLst/>
          </a:prstGeom>
          <a:noFill/>
        </p:spPr>
        <p:txBody>
          <a:bodyPr wrap="square">
            <a:spAutoFit/>
          </a:bodyPr>
          <a:lstStyle/>
          <a:p>
            <a:r>
              <a:rPr lang="en-US" dirty="0"/>
              <a:t>Daily vaccination in India</a:t>
            </a:r>
          </a:p>
        </p:txBody>
      </p:sp>
    </p:spTree>
    <p:extLst>
      <p:ext uri="{BB962C8B-B14F-4D97-AF65-F5344CB8AC3E}">
        <p14:creationId xmlns:p14="http://schemas.microsoft.com/office/powerpoint/2010/main" val="375524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383323-FC4E-301B-009F-F3A8362F5DEC}"/>
              </a:ext>
            </a:extLst>
          </p:cNvPr>
          <p:cNvPicPr>
            <a:picLocks noChangeAspect="1"/>
          </p:cNvPicPr>
          <p:nvPr/>
        </p:nvPicPr>
        <p:blipFill>
          <a:blip r:embed="rId2"/>
          <a:stretch>
            <a:fillRect/>
          </a:stretch>
        </p:blipFill>
        <p:spPr>
          <a:xfrm>
            <a:off x="254000" y="393700"/>
            <a:ext cx="5842000" cy="4648200"/>
          </a:xfrm>
          <a:prstGeom prst="rect">
            <a:avLst/>
          </a:prstGeom>
        </p:spPr>
      </p:pic>
      <p:pic>
        <p:nvPicPr>
          <p:cNvPr id="3" name="Picture 2">
            <a:extLst>
              <a:ext uri="{FF2B5EF4-FFF2-40B4-BE49-F238E27FC236}">
                <a16:creationId xmlns:a16="http://schemas.microsoft.com/office/drawing/2014/main" id="{CCABE47A-1EE3-236F-13B7-4564CF27AA77}"/>
              </a:ext>
            </a:extLst>
          </p:cNvPr>
          <p:cNvPicPr>
            <a:picLocks noChangeAspect="1"/>
          </p:cNvPicPr>
          <p:nvPr/>
        </p:nvPicPr>
        <p:blipFill>
          <a:blip r:embed="rId3"/>
          <a:stretch>
            <a:fillRect/>
          </a:stretch>
        </p:blipFill>
        <p:spPr>
          <a:xfrm>
            <a:off x="6477000" y="254000"/>
            <a:ext cx="5334000" cy="4787900"/>
          </a:xfrm>
          <a:prstGeom prst="rect">
            <a:avLst/>
          </a:prstGeom>
        </p:spPr>
      </p:pic>
      <p:sp>
        <p:nvSpPr>
          <p:cNvPr id="7" name="TextBox 6">
            <a:extLst>
              <a:ext uri="{FF2B5EF4-FFF2-40B4-BE49-F238E27FC236}">
                <a16:creationId xmlns:a16="http://schemas.microsoft.com/office/drawing/2014/main" id="{2D1AE36A-C490-7B31-3F56-D133104EAFFE}"/>
              </a:ext>
            </a:extLst>
          </p:cNvPr>
          <p:cNvSpPr txBox="1"/>
          <p:nvPr/>
        </p:nvSpPr>
        <p:spPr>
          <a:xfrm>
            <a:off x="1739900" y="4532868"/>
            <a:ext cx="6096000" cy="369332"/>
          </a:xfrm>
          <a:prstGeom prst="rect">
            <a:avLst/>
          </a:prstGeom>
          <a:noFill/>
        </p:spPr>
        <p:txBody>
          <a:bodyPr wrap="square">
            <a:spAutoFit/>
          </a:bodyPr>
          <a:lstStyle/>
          <a:p>
            <a:r>
              <a:rPr lang="en-US" dirty="0"/>
              <a:t>Total vaccination comparison</a:t>
            </a:r>
          </a:p>
        </p:txBody>
      </p:sp>
      <p:sp>
        <p:nvSpPr>
          <p:cNvPr id="9" name="TextBox 8">
            <a:extLst>
              <a:ext uri="{FF2B5EF4-FFF2-40B4-BE49-F238E27FC236}">
                <a16:creationId xmlns:a16="http://schemas.microsoft.com/office/drawing/2014/main" id="{579EB8A9-C56B-DD03-FF0E-E8ED8B5933A7}"/>
              </a:ext>
            </a:extLst>
          </p:cNvPr>
          <p:cNvSpPr txBox="1"/>
          <p:nvPr/>
        </p:nvSpPr>
        <p:spPr>
          <a:xfrm>
            <a:off x="7835900" y="4321770"/>
            <a:ext cx="6096000" cy="369332"/>
          </a:xfrm>
          <a:prstGeom prst="rect">
            <a:avLst/>
          </a:prstGeom>
          <a:noFill/>
        </p:spPr>
        <p:txBody>
          <a:bodyPr wrap="square">
            <a:spAutoFit/>
          </a:bodyPr>
          <a:lstStyle/>
          <a:p>
            <a:r>
              <a:rPr lang="en-US" dirty="0"/>
              <a:t>Daily vaccination comparison</a:t>
            </a:r>
          </a:p>
        </p:txBody>
      </p:sp>
    </p:spTree>
    <p:extLst>
      <p:ext uri="{BB962C8B-B14F-4D97-AF65-F5344CB8AC3E}">
        <p14:creationId xmlns:p14="http://schemas.microsoft.com/office/powerpoint/2010/main" val="25467500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241</TotalTime>
  <Words>593</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Black</vt:lpstr>
      <vt:lpstr>Comic Sans MS</vt:lpstr>
      <vt:lpstr>Tw Cen MT</vt:lpstr>
      <vt:lpstr>Droplet</vt:lpstr>
      <vt:lpstr>Covid-19 vaccine analysis</vt:lpstr>
      <vt:lpstr>Exploratory data analysis</vt:lpstr>
      <vt:lpstr>PowerPoint Presentation</vt:lpstr>
      <vt:lpstr>PowerPoint Presentation</vt:lpstr>
      <vt:lpstr>Statistical analysis</vt:lpstr>
      <vt:lpstr>PowerPoint Presentation</vt:lpstr>
      <vt:lpstr>visualization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analysis</dc:title>
  <dc:creator>HP</dc:creator>
  <cp:lastModifiedBy>HP</cp:lastModifiedBy>
  <cp:revision>4</cp:revision>
  <dcterms:created xsi:type="dcterms:W3CDTF">2023-10-22T14:01:59Z</dcterms:created>
  <dcterms:modified xsi:type="dcterms:W3CDTF">2023-10-25T15:16:07Z</dcterms:modified>
</cp:coreProperties>
</file>