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Montserrat" charset="0"/>
      <p:regular r:id="rId14"/>
    </p:embeddedFont>
    <p:embeddedFont>
      <p:font typeface="Montserrat Italics" charset="0"/>
      <p:italic r:id="rId15"/>
    </p:embeddedFont>
    <p:embeddedFont>
      <p:font typeface="Montserrat Bold" charset="0"/>
      <p:regular r:id="rId16"/>
    </p:embeddedFont>
    <p:embeddedFont>
      <p:font typeface="Open Sans" charset="0"/>
      <p:regular r:id="rId17"/>
    </p:embeddedFont>
    <p:embeddedFont>
      <p:font typeface="Calibri"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5" d="100"/>
          <a:sy n="45" d="100"/>
        </p:scale>
        <p:origin x="-792" y="-120"/>
      </p:cViewPr>
      <p:guideLst>
        <p:guide orient="horz" pos="2188"/>
        <p:guide pos="285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ussusmi/susmi.git"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7229"/>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t="-61" b="-61"/>
              </a:stretch>
            </a:blipFill>
          </p:spPr>
        </p:sp>
      </p:grpSp>
      <p:sp>
        <p:nvSpPr>
          <p:cNvPr id="4" name="TextBox 4"/>
          <p:cNvSpPr txBox="1"/>
          <p:nvPr/>
        </p:nvSpPr>
        <p:spPr>
          <a:xfrm>
            <a:off x="533400" y="3955415"/>
            <a:ext cx="7543800" cy="2341712"/>
          </a:xfrm>
          <a:prstGeom prst="rect">
            <a:avLst/>
          </a:prstGeom>
        </p:spPr>
        <p:txBody>
          <a:bodyPr lIns="0" tIns="0" rIns="0" bIns="0" rtlCol="0" anchor="t">
            <a:spAutoFit/>
          </a:bodyPr>
          <a:lstStyle/>
          <a:p>
            <a:pPr algn="l">
              <a:lnSpc>
                <a:spcPts val="7715"/>
              </a:lnSpc>
            </a:pPr>
            <a:r>
              <a:rPr lang="en-US" sz="4800" spc="371">
                <a:solidFill>
                  <a:srgbClr val="213669"/>
                </a:solidFill>
                <a:latin typeface="Montserrat" panose="00000500000000000000"/>
              </a:rPr>
              <a:t>MONEY TRANSFER WEBSITE</a:t>
            </a:r>
          </a:p>
        </p:txBody>
      </p:sp>
      <p:sp>
        <p:nvSpPr>
          <p:cNvPr id="5" name="TextBox 5"/>
          <p:cNvSpPr txBox="1"/>
          <p:nvPr/>
        </p:nvSpPr>
        <p:spPr>
          <a:xfrm>
            <a:off x="838200" y="7308850"/>
            <a:ext cx="9334500" cy="2539157"/>
          </a:xfrm>
          <a:prstGeom prst="rect">
            <a:avLst/>
          </a:prstGeom>
        </p:spPr>
        <p:txBody>
          <a:bodyPr wrap="square" lIns="0" tIns="0" rIns="0" bIns="0" rtlCol="0" anchor="t">
            <a:spAutoFit/>
          </a:bodyPr>
          <a:lstStyle/>
          <a:p>
            <a:pPr algn="l">
              <a:lnSpc>
                <a:spcPts val="3345"/>
              </a:lnSpc>
            </a:pPr>
            <a:r>
              <a:rPr lang="en-US" sz="2800" spc="211" dirty="0">
                <a:solidFill>
                  <a:srgbClr val="213669"/>
                </a:solidFill>
                <a:latin typeface="Montserrat Italics" panose="00000500000000000000"/>
              </a:rPr>
              <a:t>DONE BY</a:t>
            </a:r>
          </a:p>
          <a:p>
            <a:pPr algn="l">
              <a:lnSpc>
                <a:spcPts val="3345"/>
              </a:lnSpc>
            </a:pPr>
            <a:r>
              <a:rPr lang="en-US" sz="2800" spc="192" dirty="0">
                <a:solidFill>
                  <a:srgbClr val="213669"/>
                </a:solidFill>
                <a:latin typeface="Montserrat Bold" panose="00000600000000000000"/>
              </a:rPr>
              <a:t>VANISHA  S</a:t>
            </a:r>
          </a:p>
          <a:p>
            <a:pPr algn="l">
              <a:lnSpc>
                <a:spcPts val="3345"/>
              </a:lnSpc>
            </a:pPr>
            <a:r>
              <a:rPr lang="en-US" sz="2800" spc="192" dirty="0">
                <a:solidFill>
                  <a:srgbClr val="213669"/>
                </a:solidFill>
                <a:latin typeface="Montserrat Bold" panose="00000600000000000000"/>
              </a:rPr>
              <a:t>VASANTH KUMAR G</a:t>
            </a:r>
          </a:p>
          <a:p>
            <a:pPr algn="l">
              <a:lnSpc>
                <a:spcPts val="3345"/>
              </a:lnSpc>
            </a:pPr>
            <a:r>
              <a:rPr lang="en-US" sz="2800" spc="192" dirty="0">
                <a:solidFill>
                  <a:srgbClr val="213669"/>
                </a:solidFill>
                <a:latin typeface="Montserrat Bold" panose="00000600000000000000"/>
              </a:rPr>
              <a:t>VEDIYAPPAN U</a:t>
            </a:r>
          </a:p>
          <a:p>
            <a:pPr algn="l">
              <a:lnSpc>
                <a:spcPts val="3345"/>
              </a:lnSpc>
            </a:pPr>
            <a:r>
              <a:rPr lang="en-US" sz="2800" spc="192" dirty="0">
                <a:solidFill>
                  <a:srgbClr val="213669"/>
                </a:solidFill>
                <a:latin typeface="Montserrat Bold" panose="00000600000000000000"/>
              </a:rPr>
              <a:t>SACHIN DHANUSH MR</a:t>
            </a:r>
          </a:p>
          <a:p>
            <a:pPr algn="l">
              <a:lnSpc>
                <a:spcPts val="3345"/>
              </a:lnSpc>
            </a:pPr>
            <a:r>
              <a:rPr lang="en-US" sz="2800" spc="192" dirty="0">
                <a:solidFill>
                  <a:srgbClr val="213669"/>
                </a:solidFill>
                <a:latin typeface="Montserrat Bold" panose="00000600000000000000"/>
              </a:rPr>
              <a:t>SUSMI 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5476"/>
            <a:chOff x="0" y="0"/>
            <a:chExt cx="24384000" cy="13713968"/>
          </a:xfrm>
        </p:grpSpPr>
        <p:sp>
          <p:nvSpPr>
            <p:cNvPr id="3" name="Freeform 3"/>
            <p:cNvSpPr/>
            <p:nvPr/>
          </p:nvSpPr>
          <p:spPr>
            <a:xfrm>
              <a:off x="0" y="0"/>
              <a:ext cx="24384000" cy="13713968"/>
            </a:xfrm>
            <a:custGeom>
              <a:avLst/>
              <a:gdLst/>
              <a:ahLst/>
              <a:cxnLst/>
              <a:rect l="l" t="t" r="r" b="b"/>
              <a:pathLst>
                <a:path w="24384000" h="13713968">
                  <a:moveTo>
                    <a:pt x="0" y="0"/>
                  </a:moveTo>
                  <a:lnTo>
                    <a:pt x="24384000" y="0"/>
                  </a:lnTo>
                  <a:lnTo>
                    <a:pt x="24384000" y="13713968"/>
                  </a:lnTo>
                  <a:lnTo>
                    <a:pt x="0" y="13713968"/>
                  </a:lnTo>
                  <a:close/>
                </a:path>
              </a:pathLst>
            </a:custGeom>
            <a:blipFill>
              <a:blip r:embed="rId2"/>
              <a:stretch>
                <a:fillRect t="-22" b="-22"/>
              </a:stretch>
            </a:blipFill>
          </p:spPr>
        </p:sp>
      </p:grpSp>
      <p:grpSp>
        <p:nvGrpSpPr>
          <p:cNvPr id="4" name="Group 4"/>
          <p:cNvGrpSpPr/>
          <p:nvPr/>
        </p:nvGrpSpPr>
        <p:grpSpPr>
          <a:xfrm>
            <a:off x="0" y="404810"/>
            <a:ext cx="266700" cy="685800"/>
            <a:chOff x="0" y="0"/>
            <a:chExt cx="355600" cy="914400"/>
          </a:xfrm>
        </p:grpSpPr>
        <p:sp>
          <p:nvSpPr>
            <p:cNvPr id="5" name="Freeform 5"/>
            <p:cNvSpPr/>
            <p:nvPr/>
          </p:nvSpPr>
          <p:spPr>
            <a:xfrm>
              <a:off x="0" y="0"/>
              <a:ext cx="355600" cy="914400"/>
            </a:xfrm>
            <a:custGeom>
              <a:avLst/>
              <a:gdLst/>
              <a:ahLst/>
              <a:cxnLst/>
              <a:rect l="l" t="t" r="r" b="b"/>
              <a:pathLst>
                <a:path w="355600" h="914400">
                  <a:moveTo>
                    <a:pt x="355600" y="914400"/>
                  </a:moveTo>
                  <a:lnTo>
                    <a:pt x="0" y="914400"/>
                  </a:lnTo>
                  <a:lnTo>
                    <a:pt x="0" y="0"/>
                  </a:lnTo>
                  <a:lnTo>
                    <a:pt x="355600" y="0"/>
                  </a:lnTo>
                  <a:lnTo>
                    <a:pt x="355600" y="914400"/>
                  </a:lnTo>
                  <a:close/>
                </a:path>
              </a:pathLst>
            </a:custGeom>
            <a:solidFill>
              <a:srgbClr val="21366A"/>
            </a:solidFill>
          </p:spPr>
        </p:sp>
      </p:grpSp>
      <p:grpSp>
        <p:nvGrpSpPr>
          <p:cNvPr id="6" name="Group 6"/>
          <p:cNvGrpSpPr/>
          <p:nvPr/>
        </p:nvGrpSpPr>
        <p:grpSpPr>
          <a:xfrm>
            <a:off x="5250758" y="2120813"/>
            <a:ext cx="7772400" cy="6742366"/>
            <a:chOff x="0" y="0"/>
            <a:chExt cx="10363200" cy="8989822"/>
          </a:xfrm>
        </p:grpSpPr>
        <p:sp>
          <p:nvSpPr>
            <p:cNvPr id="7" name="Freeform 7"/>
            <p:cNvSpPr/>
            <p:nvPr/>
          </p:nvSpPr>
          <p:spPr>
            <a:xfrm>
              <a:off x="0" y="0"/>
              <a:ext cx="10363200" cy="8989822"/>
            </a:xfrm>
            <a:custGeom>
              <a:avLst/>
              <a:gdLst/>
              <a:ahLst/>
              <a:cxnLst/>
              <a:rect l="l" t="t" r="r" b="b"/>
              <a:pathLst>
                <a:path w="10363200" h="8989822">
                  <a:moveTo>
                    <a:pt x="0" y="0"/>
                  </a:moveTo>
                  <a:lnTo>
                    <a:pt x="10363200" y="0"/>
                  </a:lnTo>
                  <a:lnTo>
                    <a:pt x="10363200" y="8989822"/>
                  </a:lnTo>
                  <a:lnTo>
                    <a:pt x="0" y="8989822"/>
                  </a:lnTo>
                  <a:close/>
                </a:path>
              </a:pathLst>
            </a:custGeom>
            <a:blipFill>
              <a:blip r:embed="rId3"/>
              <a:stretch>
                <a:fillRect t="-30" b="-30"/>
              </a:stretch>
            </a:blipFill>
          </p:spPr>
        </p:sp>
      </p:grpSp>
      <p:grpSp>
        <p:nvGrpSpPr>
          <p:cNvPr id="8" name="Group 8"/>
          <p:cNvGrpSpPr/>
          <p:nvPr/>
        </p:nvGrpSpPr>
        <p:grpSpPr>
          <a:xfrm>
            <a:off x="13237433" y="4615464"/>
            <a:ext cx="161925" cy="161925"/>
            <a:chOff x="0" y="0"/>
            <a:chExt cx="215900" cy="215900"/>
          </a:xfrm>
        </p:grpSpPr>
        <p:sp>
          <p:nvSpPr>
            <p:cNvPr id="9" name="Freeform 9"/>
            <p:cNvSpPr/>
            <p:nvPr/>
          </p:nvSpPr>
          <p:spPr>
            <a:xfrm>
              <a:off x="0" y="0"/>
              <a:ext cx="215900" cy="215900"/>
            </a:xfrm>
            <a:custGeom>
              <a:avLst/>
              <a:gdLst/>
              <a:ahLst/>
              <a:cxnLst/>
              <a:rect l="l" t="t" r="r" b="b"/>
              <a:pathLst>
                <a:path w="215900" h="215900">
                  <a:moveTo>
                    <a:pt x="0" y="0"/>
                  </a:moveTo>
                  <a:lnTo>
                    <a:pt x="215900" y="0"/>
                  </a:lnTo>
                  <a:lnTo>
                    <a:pt x="215900" y="215900"/>
                  </a:lnTo>
                  <a:lnTo>
                    <a:pt x="0" y="215900"/>
                  </a:lnTo>
                  <a:close/>
                </a:path>
              </a:pathLst>
            </a:custGeom>
            <a:blipFill>
              <a:blip r:embed="rId4"/>
              <a:stretch>
                <a:fillRect/>
              </a:stretch>
            </a:blipFill>
          </p:spPr>
        </p:sp>
      </p:grpSp>
      <p:grpSp>
        <p:nvGrpSpPr>
          <p:cNvPr id="10" name="Group 10"/>
          <p:cNvGrpSpPr/>
          <p:nvPr/>
        </p:nvGrpSpPr>
        <p:grpSpPr>
          <a:xfrm>
            <a:off x="12852410" y="7119838"/>
            <a:ext cx="161925" cy="161925"/>
            <a:chOff x="0" y="0"/>
            <a:chExt cx="215900" cy="215900"/>
          </a:xfrm>
        </p:grpSpPr>
        <p:sp>
          <p:nvSpPr>
            <p:cNvPr id="11" name="Freeform 11"/>
            <p:cNvSpPr/>
            <p:nvPr/>
          </p:nvSpPr>
          <p:spPr>
            <a:xfrm>
              <a:off x="0" y="0"/>
              <a:ext cx="215900" cy="215900"/>
            </a:xfrm>
            <a:custGeom>
              <a:avLst/>
              <a:gdLst/>
              <a:ahLst/>
              <a:cxnLst/>
              <a:rect l="l" t="t" r="r" b="b"/>
              <a:pathLst>
                <a:path w="215900" h="215900">
                  <a:moveTo>
                    <a:pt x="0" y="0"/>
                  </a:moveTo>
                  <a:lnTo>
                    <a:pt x="215900" y="0"/>
                  </a:lnTo>
                  <a:lnTo>
                    <a:pt x="215900" y="215900"/>
                  </a:lnTo>
                  <a:lnTo>
                    <a:pt x="0" y="215900"/>
                  </a:lnTo>
                  <a:close/>
                </a:path>
              </a:pathLst>
            </a:custGeom>
            <a:blipFill>
              <a:blip r:embed="rId5"/>
              <a:stretch>
                <a:fillRect/>
              </a:stretch>
            </a:blipFill>
          </p:spPr>
        </p:sp>
      </p:grpSp>
      <p:grpSp>
        <p:nvGrpSpPr>
          <p:cNvPr id="12" name="Group 12"/>
          <p:cNvGrpSpPr/>
          <p:nvPr/>
        </p:nvGrpSpPr>
        <p:grpSpPr>
          <a:xfrm>
            <a:off x="10897361" y="8755318"/>
            <a:ext cx="161925" cy="161925"/>
            <a:chOff x="0" y="0"/>
            <a:chExt cx="215900" cy="215900"/>
          </a:xfrm>
        </p:grpSpPr>
        <p:sp>
          <p:nvSpPr>
            <p:cNvPr id="13" name="Freeform 13"/>
            <p:cNvSpPr/>
            <p:nvPr/>
          </p:nvSpPr>
          <p:spPr>
            <a:xfrm>
              <a:off x="0" y="0"/>
              <a:ext cx="215900" cy="215900"/>
            </a:xfrm>
            <a:custGeom>
              <a:avLst/>
              <a:gdLst/>
              <a:ahLst/>
              <a:cxnLst/>
              <a:rect l="l" t="t" r="r" b="b"/>
              <a:pathLst>
                <a:path w="215900" h="215900">
                  <a:moveTo>
                    <a:pt x="0" y="0"/>
                  </a:moveTo>
                  <a:lnTo>
                    <a:pt x="215900" y="0"/>
                  </a:lnTo>
                  <a:lnTo>
                    <a:pt x="215900" y="215900"/>
                  </a:lnTo>
                  <a:lnTo>
                    <a:pt x="0" y="215900"/>
                  </a:lnTo>
                  <a:close/>
                </a:path>
              </a:pathLst>
            </a:custGeom>
            <a:blipFill>
              <a:blip r:embed="rId6"/>
              <a:stretch>
                <a:fillRect/>
              </a:stretch>
            </a:blipFill>
          </p:spPr>
        </p:sp>
      </p:grpSp>
      <p:grpSp>
        <p:nvGrpSpPr>
          <p:cNvPr id="14" name="Group 14"/>
          <p:cNvGrpSpPr/>
          <p:nvPr/>
        </p:nvGrpSpPr>
        <p:grpSpPr>
          <a:xfrm>
            <a:off x="12888437" y="2164634"/>
            <a:ext cx="161925" cy="161925"/>
            <a:chOff x="0" y="0"/>
            <a:chExt cx="215900" cy="215900"/>
          </a:xfrm>
        </p:grpSpPr>
        <p:sp>
          <p:nvSpPr>
            <p:cNvPr id="15" name="Freeform 15"/>
            <p:cNvSpPr/>
            <p:nvPr/>
          </p:nvSpPr>
          <p:spPr>
            <a:xfrm>
              <a:off x="0" y="0"/>
              <a:ext cx="215900" cy="215900"/>
            </a:xfrm>
            <a:custGeom>
              <a:avLst/>
              <a:gdLst/>
              <a:ahLst/>
              <a:cxnLst/>
              <a:rect l="l" t="t" r="r" b="b"/>
              <a:pathLst>
                <a:path w="215900" h="215900">
                  <a:moveTo>
                    <a:pt x="0" y="0"/>
                  </a:moveTo>
                  <a:lnTo>
                    <a:pt x="215900" y="0"/>
                  </a:lnTo>
                  <a:lnTo>
                    <a:pt x="215900" y="215900"/>
                  </a:lnTo>
                  <a:lnTo>
                    <a:pt x="0" y="215900"/>
                  </a:lnTo>
                  <a:close/>
                </a:path>
              </a:pathLst>
            </a:custGeom>
            <a:blipFill>
              <a:blip r:embed="rId7"/>
              <a:stretch>
                <a:fillRect/>
              </a:stretch>
            </a:blipFill>
          </p:spPr>
        </p:sp>
      </p:grpSp>
      <p:grpSp>
        <p:nvGrpSpPr>
          <p:cNvPr id="16" name="Group 16"/>
          <p:cNvGrpSpPr/>
          <p:nvPr/>
        </p:nvGrpSpPr>
        <p:grpSpPr>
          <a:xfrm>
            <a:off x="4882530" y="4615464"/>
            <a:ext cx="161925" cy="161925"/>
            <a:chOff x="0" y="0"/>
            <a:chExt cx="215900" cy="215900"/>
          </a:xfrm>
        </p:grpSpPr>
        <p:sp>
          <p:nvSpPr>
            <p:cNvPr id="17" name="Freeform 17"/>
            <p:cNvSpPr/>
            <p:nvPr/>
          </p:nvSpPr>
          <p:spPr>
            <a:xfrm>
              <a:off x="0" y="0"/>
              <a:ext cx="215900" cy="215900"/>
            </a:xfrm>
            <a:custGeom>
              <a:avLst/>
              <a:gdLst/>
              <a:ahLst/>
              <a:cxnLst/>
              <a:rect l="l" t="t" r="r" b="b"/>
              <a:pathLst>
                <a:path w="215900" h="215900">
                  <a:moveTo>
                    <a:pt x="0" y="0"/>
                  </a:moveTo>
                  <a:lnTo>
                    <a:pt x="215900" y="0"/>
                  </a:lnTo>
                  <a:lnTo>
                    <a:pt x="215900" y="215900"/>
                  </a:lnTo>
                  <a:lnTo>
                    <a:pt x="0" y="215900"/>
                  </a:lnTo>
                  <a:close/>
                </a:path>
              </a:pathLst>
            </a:custGeom>
            <a:blipFill>
              <a:blip r:embed="rId8"/>
              <a:stretch>
                <a:fillRect/>
              </a:stretch>
            </a:blipFill>
          </p:spPr>
        </p:sp>
      </p:grpSp>
      <p:grpSp>
        <p:nvGrpSpPr>
          <p:cNvPr id="18" name="Group 18"/>
          <p:cNvGrpSpPr/>
          <p:nvPr/>
        </p:nvGrpSpPr>
        <p:grpSpPr>
          <a:xfrm>
            <a:off x="5239511" y="7133371"/>
            <a:ext cx="161925" cy="161925"/>
            <a:chOff x="0" y="0"/>
            <a:chExt cx="215900" cy="215900"/>
          </a:xfrm>
        </p:grpSpPr>
        <p:sp>
          <p:nvSpPr>
            <p:cNvPr id="19" name="Freeform 19"/>
            <p:cNvSpPr/>
            <p:nvPr/>
          </p:nvSpPr>
          <p:spPr>
            <a:xfrm>
              <a:off x="0" y="0"/>
              <a:ext cx="215900" cy="215900"/>
            </a:xfrm>
            <a:custGeom>
              <a:avLst/>
              <a:gdLst/>
              <a:ahLst/>
              <a:cxnLst/>
              <a:rect l="l" t="t" r="r" b="b"/>
              <a:pathLst>
                <a:path w="215900" h="215900">
                  <a:moveTo>
                    <a:pt x="0" y="0"/>
                  </a:moveTo>
                  <a:lnTo>
                    <a:pt x="215900" y="0"/>
                  </a:lnTo>
                  <a:lnTo>
                    <a:pt x="215900" y="215900"/>
                  </a:lnTo>
                  <a:lnTo>
                    <a:pt x="0" y="215900"/>
                  </a:lnTo>
                  <a:close/>
                </a:path>
              </a:pathLst>
            </a:custGeom>
            <a:blipFill>
              <a:blip r:embed="rId9"/>
              <a:stretch>
                <a:fillRect/>
              </a:stretch>
            </a:blipFill>
          </p:spPr>
        </p:sp>
      </p:grpSp>
      <p:grpSp>
        <p:nvGrpSpPr>
          <p:cNvPr id="20" name="Group 20"/>
          <p:cNvGrpSpPr/>
          <p:nvPr/>
        </p:nvGrpSpPr>
        <p:grpSpPr>
          <a:xfrm>
            <a:off x="7185476" y="8755333"/>
            <a:ext cx="161925" cy="161925"/>
            <a:chOff x="0" y="0"/>
            <a:chExt cx="215900" cy="215900"/>
          </a:xfrm>
        </p:grpSpPr>
        <p:sp>
          <p:nvSpPr>
            <p:cNvPr id="21" name="Freeform 21"/>
            <p:cNvSpPr/>
            <p:nvPr/>
          </p:nvSpPr>
          <p:spPr>
            <a:xfrm>
              <a:off x="0" y="0"/>
              <a:ext cx="215900" cy="215900"/>
            </a:xfrm>
            <a:custGeom>
              <a:avLst/>
              <a:gdLst/>
              <a:ahLst/>
              <a:cxnLst/>
              <a:rect l="l" t="t" r="r" b="b"/>
              <a:pathLst>
                <a:path w="215900" h="215900">
                  <a:moveTo>
                    <a:pt x="0" y="0"/>
                  </a:moveTo>
                  <a:lnTo>
                    <a:pt x="215900" y="0"/>
                  </a:lnTo>
                  <a:lnTo>
                    <a:pt x="215900" y="215900"/>
                  </a:lnTo>
                  <a:lnTo>
                    <a:pt x="0" y="215900"/>
                  </a:lnTo>
                  <a:close/>
                </a:path>
              </a:pathLst>
            </a:custGeom>
            <a:blipFill>
              <a:blip r:embed="rId10"/>
              <a:stretch>
                <a:fillRect/>
              </a:stretch>
            </a:blipFill>
          </p:spPr>
        </p:sp>
      </p:grpSp>
      <p:grpSp>
        <p:nvGrpSpPr>
          <p:cNvPr id="22" name="Group 22"/>
          <p:cNvGrpSpPr/>
          <p:nvPr/>
        </p:nvGrpSpPr>
        <p:grpSpPr>
          <a:xfrm>
            <a:off x="5239511" y="2178185"/>
            <a:ext cx="161925" cy="161925"/>
            <a:chOff x="0" y="0"/>
            <a:chExt cx="215900" cy="215900"/>
          </a:xfrm>
        </p:grpSpPr>
        <p:sp>
          <p:nvSpPr>
            <p:cNvPr id="23" name="Freeform 23"/>
            <p:cNvSpPr/>
            <p:nvPr/>
          </p:nvSpPr>
          <p:spPr>
            <a:xfrm>
              <a:off x="0" y="0"/>
              <a:ext cx="215900" cy="215900"/>
            </a:xfrm>
            <a:custGeom>
              <a:avLst/>
              <a:gdLst/>
              <a:ahLst/>
              <a:cxnLst/>
              <a:rect l="l" t="t" r="r" b="b"/>
              <a:pathLst>
                <a:path w="215900" h="215900">
                  <a:moveTo>
                    <a:pt x="0" y="0"/>
                  </a:moveTo>
                  <a:lnTo>
                    <a:pt x="215900" y="0"/>
                  </a:lnTo>
                  <a:lnTo>
                    <a:pt x="215900" y="215900"/>
                  </a:lnTo>
                  <a:lnTo>
                    <a:pt x="0" y="215900"/>
                  </a:lnTo>
                  <a:close/>
                </a:path>
              </a:pathLst>
            </a:custGeom>
            <a:blipFill>
              <a:blip r:embed="rId11"/>
              <a:stretch>
                <a:fillRect/>
              </a:stretch>
            </a:blipFill>
          </p:spPr>
        </p:sp>
      </p:grpSp>
      <p:grpSp>
        <p:nvGrpSpPr>
          <p:cNvPr id="24" name="Group 24"/>
          <p:cNvGrpSpPr/>
          <p:nvPr/>
        </p:nvGrpSpPr>
        <p:grpSpPr>
          <a:xfrm>
            <a:off x="7077821" y="2764337"/>
            <a:ext cx="4162425" cy="4162425"/>
            <a:chOff x="0" y="0"/>
            <a:chExt cx="5549900" cy="5549900"/>
          </a:xfrm>
        </p:grpSpPr>
        <p:sp>
          <p:nvSpPr>
            <p:cNvPr id="25" name="Freeform 25"/>
            <p:cNvSpPr/>
            <p:nvPr/>
          </p:nvSpPr>
          <p:spPr>
            <a:xfrm>
              <a:off x="0" y="0"/>
              <a:ext cx="5549900" cy="5549900"/>
            </a:xfrm>
            <a:custGeom>
              <a:avLst/>
              <a:gdLst/>
              <a:ahLst/>
              <a:cxnLst/>
              <a:rect l="l" t="t" r="r" b="b"/>
              <a:pathLst>
                <a:path w="5549900" h="5549900">
                  <a:moveTo>
                    <a:pt x="0" y="0"/>
                  </a:moveTo>
                  <a:lnTo>
                    <a:pt x="5549900" y="0"/>
                  </a:lnTo>
                  <a:lnTo>
                    <a:pt x="5549900" y="5549900"/>
                  </a:lnTo>
                  <a:lnTo>
                    <a:pt x="0" y="5549900"/>
                  </a:lnTo>
                  <a:close/>
                </a:path>
              </a:pathLst>
            </a:custGeom>
            <a:blipFill>
              <a:blip r:embed="rId12"/>
              <a:stretch>
                <a:fillRect/>
              </a:stretch>
            </a:blipFill>
          </p:spPr>
        </p:sp>
      </p:grpSp>
      <p:grpSp>
        <p:nvGrpSpPr>
          <p:cNvPr id="26" name="Group 26"/>
          <p:cNvGrpSpPr/>
          <p:nvPr/>
        </p:nvGrpSpPr>
        <p:grpSpPr>
          <a:xfrm>
            <a:off x="7211933" y="2898464"/>
            <a:ext cx="3886200" cy="3886200"/>
            <a:chOff x="0" y="0"/>
            <a:chExt cx="5181600" cy="5181600"/>
          </a:xfrm>
        </p:grpSpPr>
        <p:sp>
          <p:nvSpPr>
            <p:cNvPr id="27" name="Freeform 27"/>
            <p:cNvSpPr/>
            <p:nvPr/>
          </p:nvSpPr>
          <p:spPr>
            <a:xfrm>
              <a:off x="0" y="0"/>
              <a:ext cx="5181600" cy="5181600"/>
            </a:xfrm>
            <a:custGeom>
              <a:avLst/>
              <a:gdLst/>
              <a:ahLst/>
              <a:cxnLst/>
              <a:rect l="l" t="t" r="r" b="b"/>
              <a:pathLst>
                <a:path w="5181600" h="5181600">
                  <a:moveTo>
                    <a:pt x="0" y="0"/>
                  </a:moveTo>
                  <a:lnTo>
                    <a:pt x="5181600" y="0"/>
                  </a:lnTo>
                  <a:lnTo>
                    <a:pt x="5181600" y="5181600"/>
                  </a:lnTo>
                  <a:lnTo>
                    <a:pt x="0" y="5181600"/>
                  </a:lnTo>
                  <a:close/>
                </a:path>
              </a:pathLst>
            </a:custGeom>
            <a:blipFill>
              <a:blip r:embed="rId13"/>
              <a:stretch>
                <a:fillRect/>
              </a:stretch>
            </a:blipFill>
          </p:spPr>
        </p:sp>
      </p:grpSp>
      <p:sp>
        <p:nvSpPr>
          <p:cNvPr id="28" name="TextBox 28"/>
          <p:cNvSpPr txBox="1"/>
          <p:nvPr/>
        </p:nvSpPr>
        <p:spPr>
          <a:xfrm>
            <a:off x="8120552" y="4513650"/>
            <a:ext cx="1537970" cy="951230"/>
          </a:xfrm>
          <a:prstGeom prst="rect">
            <a:avLst/>
          </a:prstGeom>
        </p:spPr>
        <p:txBody>
          <a:bodyPr lIns="0" tIns="0" rIns="0" bIns="0" rtlCol="0" anchor="t">
            <a:spAutoFit/>
          </a:bodyPr>
          <a:lstStyle/>
          <a:p>
            <a:pPr algn="l">
              <a:lnSpc>
                <a:spcPts val="3830"/>
              </a:lnSpc>
            </a:pPr>
            <a:r>
              <a:rPr lang="en-US" sz="3250" spc="101">
                <a:solidFill>
                  <a:srgbClr val="213669"/>
                </a:solidFill>
                <a:latin typeface="Montserrat" panose="00000500000000000000"/>
              </a:rPr>
              <a:t>Check-  List</a:t>
            </a:r>
          </a:p>
        </p:txBody>
      </p:sp>
      <p:sp>
        <p:nvSpPr>
          <p:cNvPr id="29" name="TextBox 29"/>
          <p:cNvSpPr txBox="1"/>
          <p:nvPr/>
        </p:nvSpPr>
        <p:spPr>
          <a:xfrm>
            <a:off x="2125545" y="1901190"/>
            <a:ext cx="1609090" cy="478155"/>
          </a:xfrm>
          <a:prstGeom prst="rect">
            <a:avLst/>
          </a:prstGeom>
        </p:spPr>
        <p:txBody>
          <a:bodyPr lIns="0" tIns="0" rIns="0" bIns="0" rtlCol="0" anchor="t">
            <a:spAutoFit/>
          </a:bodyPr>
          <a:lstStyle/>
          <a:p>
            <a:pPr algn="l">
              <a:lnSpc>
                <a:spcPts val="1050"/>
              </a:lnSpc>
            </a:pPr>
            <a:r>
              <a:rPr lang="en-US" sz="900" spc="52">
                <a:solidFill>
                  <a:srgbClr val="000000"/>
                </a:solidFill>
                <a:latin typeface="Montserrat" panose="00000500000000000000"/>
              </a:rPr>
              <a:t>Gather requirements for</a:t>
            </a:r>
          </a:p>
          <a:p>
            <a:pPr algn="l">
              <a:lnSpc>
                <a:spcPts val="2615"/>
              </a:lnSpc>
            </a:pPr>
            <a:r>
              <a:rPr lang="en-US" sz="2200" spc="61">
                <a:solidFill>
                  <a:srgbClr val="000000"/>
                </a:solidFill>
                <a:latin typeface="Montserrat" panose="00000500000000000000"/>
              </a:rPr>
              <a:t>the project</a:t>
            </a:r>
          </a:p>
        </p:txBody>
      </p:sp>
      <p:sp>
        <p:nvSpPr>
          <p:cNvPr id="30" name="TextBox 30"/>
          <p:cNvSpPr txBox="1"/>
          <p:nvPr/>
        </p:nvSpPr>
        <p:spPr>
          <a:xfrm>
            <a:off x="1854513" y="4368901"/>
            <a:ext cx="1180465" cy="412750"/>
          </a:xfrm>
          <a:prstGeom prst="rect">
            <a:avLst/>
          </a:prstGeom>
        </p:spPr>
        <p:txBody>
          <a:bodyPr lIns="0" tIns="0" rIns="0" bIns="0" rtlCol="0" anchor="t">
            <a:spAutoFit/>
          </a:bodyPr>
          <a:lstStyle/>
          <a:p>
            <a:pPr algn="l">
              <a:lnSpc>
                <a:spcPts val="780"/>
              </a:lnSpc>
            </a:pPr>
            <a:r>
              <a:rPr lang="en-US" sz="650" spc="51">
                <a:solidFill>
                  <a:srgbClr val="000000"/>
                </a:solidFill>
                <a:latin typeface="Montserrat" panose="00000500000000000000"/>
              </a:rPr>
              <a:t>Prepare database design</a:t>
            </a:r>
          </a:p>
          <a:p>
            <a:pPr algn="l">
              <a:lnSpc>
                <a:spcPts val="2340"/>
              </a:lnSpc>
            </a:pPr>
            <a:r>
              <a:rPr lang="en-US" sz="1950" spc="93">
                <a:solidFill>
                  <a:srgbClr val="000000"/>
                </a:solidFill>
                <a:latin typeface="Montserrat" panose="00000500000000000000"/>
              </a:rPr>
              <a:t>schemas</a:t>
            </a:r>
          </a:p>
        </p:txBody>
      </p:sp>
      <p:sp>
        <p:nvSpPr>
          <p:cNvPr id="31" name="TextBox 31"/>
          <p:cNvSpPr txBox="1"/>
          <p:nvPr/>
        </p:nvSpPr>
        <p:spPr>
          <a:xfrm>
            <a:off x="2274263" y="6889383"/>
            <a:ext cx="2214245" cy="540385"/>
          </a:xfrm>
          <a:prstGeom prst="rect">
            <a:avLst/>
          </a:prstGeom>
        </p:spPr>
        <p:txBody>
          <a:bodyPr lIns="0" tIns="0" rIns="0" bIns="0" rtlCol="0" anchor="t">
            <a:spAutoFit/>
          </a:bodyPr>
          <a:lstStyle/>
          <a:p>
            <a:pPr algn="l">
              <a:lnSpc>
                <a:spcPts val="1650"/>
              </a:lnSpc>
            </a:pPr>
            <a:r>
              <a:rPr lang="en-US" sz="1400" spc="62">
                <a:solidFill>
                  <a:srgbClr val="000000"/>
                </a:solidFill>
                <a:latin typeface="Montserrat" panose="00000500000000000000"/>
              </a:rPr>
              <a:t>Get your initial project</a:t>
            </a:r>
          </a:p>
          <a:p>
            <a:pPr algn="l">
              <a:lnSpc>
                <a:spcPts val="2490"/>
              </a:lnSpc>
            </a:pPr>
            <a:r>
              <a:rPr lang="en-US" sz="2100" spc="75">
                <a:solidFill>
                  <a:srgbClr val="000000"/>
                </a:solidFill>
                <a:latin typeface="Montserrat" panose="00000500000000000000"/>
              </a:rPr>
              <a:t>Structure ready</a:t>
            </a:r>
          </a:p>
        </p:txBody>
      </p:sp>
      <p:sp>
        <p:nvSpPr>
          <p:cNvPr id="32" name="TextBox 32"/>
          <p:cNvSpPr txBox="1"/>
          <p:nvPr/>
        </p:nvSpPr>
        <p:spPr>
          <a:xfrm>
            <a:off x="4285254" y="8504976"/>
            <a:ext cx="1763395" cy="669290"/>
          </a:xfrm>
          <a:prstGeom prst="rect">
            <a:avLst/>
          </a:prstGeom>
        </p:spPr>
        <p:txBody>
          <a:bodyPr lIns="0" tIns="0" rIns="0" bIns="0" rtlCol="0" anchor="t">
            <a:spAutoFit/>
          </a:bodyPr>
          <a:lstStyle/>
          <a:p>
            <a:pPr algn="l">
              <a:lnSpc>
                <a:spcPts val="2630"/>
              </a:lnSpc>
            </a:pPr>
            <a:r>
              <a:rPr lang="en-US" sz="2200" spc="46">
                <a:solidFill>
                  <a:srgbClr val="000000"/>
                </a:solidFill>
                <a:latin typeface="Montserrat" panose="00000500000000000000"/>
              </a:rPr>
              <a:t>Initiate a git  repository</a:t>
            </a:r>
          </a:p>
        </p:txBody>
      </p:sp>
      <p:sp>
        <p:nvSpPr>
          <p:cNvPr id="33" name="TextBox 33"/>
          <p:cNvSpPr txBox="1"/>
          <p:nvPr/>
        </p:nvSpPr>
        <p:spPr>
          <a:xfrm>
            <a:off x="13309742" y="1897380"/>
            <a:ext cx="2863215" cy="1309370"/>
          </a:xfrm>
          <a:prstGeom prst="rect">
            <a:avLst/>
          </a:prstGeom>
        </p:spPr>
        <p:txBody>
          <a:bodyPr lIns="0" tIns="0" rIns="0" bIns="0" rtlCol="0" anchor="t">
            <a:spAutoFit/>
          </a:bodyPr>
          <a:lstStyle/>
          <a:p>
            <a:pPr algn="l">
              <a:lnSpc>
                <a:spcPts val="2545"/>
              </a:lnSpc>
            </a:pPr>
            <a:r>
              <a:rPr lang="en-US" sz="2100" spc="114">
                <a:solidFill>
                  <a:srgbClr val="000000"/>
                </a:solidFill>
                <a:latin typeface="Montserrat" panose="00000500000000000000"/>
              </a:rPr>
              <a:t>add Readme.md file  with</a:t>
            </a:r>
          </a:p>
          <a:p>
            <a:pPr algn="l">
              <a:lnSpc>
                <a:spcPts val="2545"/>
              </a:lnSpc>
            </a:pPr>
            <a:r>
              <a:rPr lang="en-US" sz="2100" spc="100">
                <a:solidFill>
                  <a:srgbClr val="000000"/>
                </a:solidFill>
                <a:latin typeface="Montserrat" panose="00000500000000000000"/>
              </a:rPr>
              <a:t>description of the  project</a:t>
            </a:r>
          </a:p>
        </p:txBody>
      </p:sp>
      <p:sp>
        <p:nvSpPr>
          <p:cNvPr id="34" name="TextBox 34"/>
          <p:cNvSpPr txBox="1"/>
          <p:nvPr/>
        </p:nvSpPr>
        <p:spPr>
          <a:xfrm>
            <a:off x="13627637" y="4284595"/>
            <a:ext cx="2970530" cy="1132840"/>
          </a:xfrm>
          <a:prstGeom prst="rect">
            <a:avLst/>
          </a:prstGeom>
        </p:spPr>
        <p:txBody>
          <a:bodyPr lIns="0" tIns="0" rIns="0" bIns="0" rtlCol="0" anchor="t">
            <a:spAutoFit/>
          </a:bodyPr>
          <a:lstStyle/>
          <a:p>
            <a:pPr algn="l">
              <a:lnSpc>
                <a:spcPts val="2875"/>
              </a:lnSpc>
            </a:pPr>
            <a:r>
              <a:rPr lang="en-US" sz="2200" spc="95">
                <a:solidFill>
                  <a:srgbClr val="000000"/>
                </a:solidFill>
                <a:latin typeface="Montserrat" panose="00000500000000000000"/>
              </a:rPr>
              <a:t>Commit all changes  ʷᶦᵗʰcommi</a:t>
            </a:r>
          </a:p>
          <a:p>
            <a:pPr algn="l">
              <a:lnSpc>
                <a:spcPts val="2700"/>
              </a:lnSpc>
            </a:pPr>
            <a:r>
              <a:rPr lang="en-US" sz="2250" spc="-32">
                <a:solidFill>
                  <a:srgbClr val="000000"/>
                </a:solidFill>
                <a:latin typeface="Montserrat" panose="00000500000000000000"/>
              </a:rPr>
              <a:t>t"</a:t>
            </a:r>
          </a:p>
        </p:txBody>
      </p:sp>
      <p:sp>
        <p:nvSpPr>
          <p:cNvPr id="35" name="TextBox 35"/>
          <p:cNvSpPr txBox="1"/>
          <p:nvPr/>
        </p:nvSpPr>
        <p:spPr>
          <a:xfrm>
            <a:off x="13283316" y="6857634"/>
            <a:ext cx="2825750" cy="1362710"/>
          </a:xfrm>
          <a:prstGeom prst="rect">
            <a:avLst/>
          </a:prstGeom>
        </p:spPr>
        <p:txBody>
          <a:bodyPr lIns="0" tIns="0" rIns="0" bIns="0" rtlCol="0" anchor="t">
            <a:spAutoFit/>
          </a:bodyPr>
          <a:lstStyle/>
          <a:p>
            <a:pPr algn="l">
              <a:lnSpc>
                <a:spcPts val="2700"/>
              </a:lnSpc>
            </a:pPr>
            <a:r>
              <a:rPr lang="en-US" sz="2250" spc="65">
                <a:solidFill>
                  <a:srgbClr val="000000"/>
                </a:solidFill>
                <a:latin typeface="Montserrat" panose="00000500000000000000"/>
              </a:rPr>
              <a:t>create a repository  on</a:t>
            </a:r>
          </a:p>
          <a:p>
            <a:pPr algn="l">
              <a:lnSpc>
                <a:spcPts val="2550"/>
              </a:lnSpc>
            </a:pPr>
            <a:r>
              <a:rPr lang="en-US" sz="2100" spc="80">
                <a:solidFill>
                  <a:srgbClr val="000000"/>
                </a:solidFill>
                <a:latin typeface="Montserrat" panose="00000500000000000000"/>
              </a:rPr>
              <a:t>github realted to  project</a:t>
            </a:r>
          </a:p>
        </p:txBody>
      </p:sp>
      <p:sp>
        <p:nvSpPr>
          <p:cNvPr id="36" name="TextBox 36"/>
          <p:cNvSpPr txBox="1"/>
          <p:nvPr/>
        </p:nvSpPr>
        <p:spPr>
          <a:xfrm>
            <a:off x="11248593" y="8521486"/>
            <a:ext cx="1517015" cy="953135"/>
          </a:xfrm>
          <a:prstGeom prst="rect">
            <a:avLst/>
          </a:prstGeom>
        </p:spPr>
        <p:txBody>
          <a:bodyPr lIns="0" tIns="0" rIns="0" bIns="0" rtlCol="0" anchor="t">
            <a:spAutoFit/>
          </a:bodyPr>
          <a:lstStyle/>
          <a:p>
            <a:pPr algn="l">
              <a:lnSpc>
                <a:spcPts val="2385"/>
              </a:lnSpc>
            </a:pPr>
            <a:r>
              <a:rPr lang="en-US" sz="2050" spc="89">
                <a:solidFill>
                  <a:srgbClr val="000000"/>
                </a:solidFill>
                <a:latin typeface="Montserrat" panose="00000500000000000000"/>
              </a:rPr>
              <a:t>Push your  changes to  github</a:t>
            </a:r>
          </a:p>
        </p:txBody>
      </p:sp>
      <p:sp>
        <p:nvSpPr>
          <p:cNvPr id="37" name="TextBox 37"/>
          <p:cNvSpPr txBox="1"/>
          <p:nvPr/>
        </p:nvSpPr>
        <p:spPr>
          <a:xfrm>
            <a:off x="465323" y="241764"/>
            <a:ext cx="3201035" cy="1176020"/>
          </a:xfrm>
          <a:prstGeom prst="rect">
            <a:avLst/>
          </a:prstGeom>
        </p:spPr>
        <p:txBody>
          <a:bodyPr lIns="0" tIns="0" rIns="0" bIns="0" rtlCol="0" anchor="t">
            <a:spAutoFit/>
          </a:bodyPr>
          <a:lstStyle/>
          <a:p>
            <a:pPr algn="l">
              <a:lnSpc>
                <a:spcPts val="4730"/>
              </a:lnSpc>
            </a:pPr>
            <a:r>
              <a:rPr lang="en-US" sz="4000" spc="183">
                <a:solidFill>
                  <a:srgbClr val="0D4578"/>
                </a:solidFill>
                <a:latin typeface="Montserrat" panose="00000500000000000000"/>
              </a:rPr>
              <a:t>Assessment  Parameter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8305800" cy="1752600"/>
          </a:xfrm>
        </p:spPr>
        <p:txBody>
          <a:bodyPr/>
          <a:lstStyle/>
          <a:p>
            <a:r>
              <a:rPr lang="en-US" dirty="0" err="1" smtClean="0"/>
              <a:t>LINK:</a:t>
            </a:r>
            <a:r>
              <a:rPr lang="en-US" dirty="0" err="1" smtClean="0">
                <a:hlinkClick r:id="rId2"/>
              </a:rPr>
              <a:t>https</a:t>
            </a:r>
            <a:r>
              <a:rPr lang="en-US" dirty="0" smtClean="0">
                <a:hlinkClick r:id="rId2"/>
              </a:rPr>
              <a:t>://</a:t>
            </a:r>
            <a:r>
              <a:rPr lang="en-US" dirty="0" err="1" smtClean="0">
                <a:hlinkClick r:id="rId2"/>
              </a:rPr>
              <a:t>github.com</a:t>
            </a:r>
            <a:r>
              <a:rPr lang="en-US" dirty="0" smtClean="0">
                <a:hlinkClick r:id="rId2"/>
              </a:rPr>
              <a:t>/</a:t>
            </a:r>
            <a:r>
              <a:rPr lang="en-US" dirty="0" err="1" smtClean="0">
                <a:hlinkClick r:id="rId2"/>
              </a:rPr>
              <a:t>Sussusmi</a:t>
            </a:r>
            <a:r>
              <a:rPr lang="en-US" dirty="0" smtClean="0">
                <a:hlinkClick r:id="rId2"/>
              </a:rPr>
              <a:t>/</a:t>
            </a:r>
            <a:r>
              <a:rPr lang="en-US" dirty="0" err="1" smtClean="0">
                <a:hlinkClick r:id="rId2"/>
              </a:rPr>
              <a:t>susmi.git</a:t>
            </a:r>
            <a:endParaRPr lang="en-US" dirty="0" smtClean="0"/>
          </a:p>
          <a:p>
            <a:endParaRPr lang="en-US" dirty="0"/>
          </a:p>
        </p:txBody>
      </p:sp>
      <p:sp>
        <p:nvSpPr>
          <p:cNvPr id="4" name="Subtitle 2"/>
          <p:cNvSpPr txBox="1">
            <a:spLocks/>
          </p:cNvSpPr>
          <p:nvPr/>
        </p:nvSpPr>
        <p:spPr>
          <a:xfrm>
            <a:off x="4191000" y="2781300"/>
            <a:ext cx="8305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grpSp>
        <p:nvGrpSpPr>
          <p:cNvPr id="4" name="Group 4"/>
          <p:cNvGrpSpPr/>
          <p:nvPr/>
        </p:nvGrpSpPr>
        <p:grpSpPr>
          <a:xfrm>
            <a:off x="0" y="1"/>
            <a:ext cx="18288000" cy="10266426"/>
            <a:chOff x="0" y="0"/>
            <a:chExt cx="24384000" cy="13688568"/>
          </a:xfrm>
        </p:grpSpPr>
        <p:sp>
          <p:nvSpPr>
            <p:cNvPr id="5" name="Freeform 5"/>
            <p:cNvSpPr/>
            <p:nvPr/>
          </p:nvSpPr>
          <p:spPr>
            <a:xfrm>
              <a:off x="0" y="0"/>
              <a:ext cx="24384000" cy="13688568"/>
            </a:xfrm>
            <a:custGeom>
              <a:avLst/>
              <a:gdLst/>
              <a:ahLst/>
              <a:cxnLst/>
              <a:rect l="l" t="t" r="r" b="b"/>
              <a:pathLst>
                <a:path w="24384000" h="13688568">
                  <a:moveTo>
                    <a:pt x="0" y="0"/>
                  </a:moveTo>
                  <a:lnTo>
                    <a:pt x="24384000" y="0"/>
                  </a:lnTo>
                  <a:lnTo>
                    <a:pt x="24384000" y="13688568"/>
                  </a:lnTo>
                  <a:lnTo>
                    <a:pt x="0" y="13688568"/>
                  </a:lnTo>
                  <a:close/>
                </a:path>
              </a:pathLst>
            </a:custGeom>
            <a:blipFill>
              <a:blip r:embed="rId3"/>
              <a:stretch>
                <a:fillRect t="-35" b="-35"/>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t="-19" b="-19"/>
              </a:stretch>
            </a:blipFill>
          </p:spPr>
        </p:sp>
      </p:grpSp>
      <p:grpSp>
        <p:nvGrpSpPr>
          <p:cNvPr id="4" name="Group 4"/>
          <p:cNvGrpSpPr/>
          <p:nvPr/>
        </p:nvGrpSpPr>
        <p:grpSpPr>
          <a:xfrm>
            <a:off x="0" y="342900"/>
            <a:ext cx="9467850" cy="9629775"/>
            <a:chOff x="0" y="0"/>
            <a:chExt cx="12623800" cy="12839700"/>
          </a:xfrm>
        </p:grpSpPr>
        <p:sp>
          <p:nvSpPr>
            <p:cNvPr id="5" name="Freeform 5"/>
            <p:cNvSpPr/>
            <p:nvPr/>
          </p:nvSpPr>
          <p:spPr>
            <a:xfrm>
              <a:off x="0" y="0"/>
              <a:ext cx="12623800" cy="12839700"/>
            </a:xfrm>
            <a:custGeom>
              <a:avLst/>
              <a:gdLst/>
              <a:ahLst/>
              <a:cxnLst/>
              <a:rect l="l" t="t" r="r" b="b"/>
              <a:pathLst>
                <a:path w="12623800" h="12839700">
                  <a:moveTo>
                    <a:pt x="12623800" y="12839700"/>
                  </a:moveTo>
                  <a:lnTo>
                    <a:pt x="0" y="12839700"/>
                  </a:lnTo>
                  <a:lnTo>
                    <a:pt x="0" y="0"/>
                  </a:lnTo>
                  <a:lnTo>
                    <a:pt x="12623800" y="0"/>
                  </a:lnTo>
                  <a:lnTo>
                    <a:pt x="12623800" y="12839700"/>
                  </a:lnTo>
                  <a:close/>
                </a:path>
              </a:pathLst>
            </a:custGeom>
            <a:solidFill>
              <a:srgbClr val="213669"/>
            </a:solidFill>
          </p:spPr>
        </p:sp>
      </p:grpSp>
      <p:grpSp>
        <p:nvGrpSpPr>
          <p:cNvPr id="6" name="Group 6"/>
          <p:cNvGrpSpPr/>
          <p:nvPr/>
        </p:nvGrpSpPr>
        <p:grpSpPr>
          <a:xfrm>
            <a:off x="0" y="1673708"/>
            <a:ext cx="285750" cy="647700"/>
            <a:chOff x="0" y="0"/>
            <a:chExt cx="381000" cy="863600"/>
          </a:xfrm>
        </p:grpSpPr>
        <p:sp>
          <p:nvSpPr>
            <p:cNvPr id="7" name="Freeform 7"/>
            <p:cNvSpPr/>
            <p:nvPr/>
          </p:nvSpPr>
          <p:spPr>
            <a:xfrm>
              <a:off x="0" y="0"/>
              <a:ext cx="381000" cy="863600"/>
            </a:xfrm>
            <a:custGeom>
              <a:avLst/>
              <a:gdLst/>
              <a:ahLst/>
              <a:cxnLst/>
              <a:rect l="l" t="t" r="r" b="b"/>
              <a:pathLst>
                <a:path w="381000" h="863600">
                  <a:moveTo>
                    <a:pt x="381000" y="863600"/>
                  </a:moveTo>
                  <a:lnTo>
                    <a:pt x="0" y="863600"/>
                  </a:lnTo>
                  <a:lnTo>
                    <a:pt x="0" y="0"/>
                  </a:lnTo>
                  <a:lnTo>
                    <a:pt x="381000" y="0"/>
                  </a:lnTo>
                  <a:lnTo>
                    <a:pt x="381000" y="863600"/>
                  </a:lnTo>
                  <a:close/>
                </a:path>
              </a:pathLst>
            </a:custGeom>
            <a:solidFill>
              <a:srgbClr val="C78B32"/>
            </a:solidFill>
          </p:spPr>
        </p:sp>
      </p:grpSp>
      <p:sp>
        <p:nvSpPr>
          <p:cNvPr id="8" name="TextBox 8"/>
          <p:cNvSpPr txBox="1"/>
          <p:nvPr/>
        </p:nvSpPr>
        <p:spPr>
          <a:xfrm>
            <a:off x="368144" y="475026"/>
            <a:ext cx="8623456" cy="1128861"/>
          </a:xfrm>
          <a:prstGeom prst="rect">
            <a:avLst/>
          </a:prstGeom>
        </p:spPr>
        <p:txBody>
          <a:bodyPr lIns="0" tIns="0" rIns="0" bIns="0" rtlCol="0" anchor="t">
            <a:spAutoFit/>
          </a:bodyPr>
          <a:lstStyle/>
          <a:p>
            <a:pPr algn="l">
              <a:lnSpc>
                <a:spcPts val="4420"/>
              </a:lnSpc>
            </a:pPr>
            <a:r>
              <a:rPr lang="en-US" sz="3700" spc="295">
                <a:solidFill>
                  <a:srgbClr val="C78B32"/>
                </a:solidFill>
                <a:latin typeface="Montserrat" panose="00000500000000000000"/>
              </a:rPr>
              <a:t>MONEY TRANSFER</a:t>
            </a:r>
          </a:p>
          <a:p>
            <a:pPr algn="l">
              <a:lnSpc>
                <a:spcPts val="4420"/>
              </a:lnSpc>
            </a:pPr>
            <a:r>
              <a:rPr lang="en-US" sz="3700" spc="295">
                <a:solidFill>
                  <a:srgbClr val="C78B32"/>
                </a:solidFill>
                <a:latin typeface="Montserrat" panose="00000500000000000000"/>
              </a:rPr>
              <a:t> WEBSITE</a:t>
            </a:r>
          </a:p>
        </p:txBody>
      </p:sp>
      <p:sp>
        <p:nvSpPr>
          <p:cNvPr id="9" name="TextBox 9"/>
          <p:cNvSpPr txBox="1"/>
          <p:nvPr/>
        </p:nvSpPr>
        <p:spPr>
          <a:xfrm>
            <a:off x="381000" y="1729741"/>
            <a:ext cx="8686800" cy="3960207"/>
          </a:xfrm>
          <a:prstGeom prst="rect">
            <a:avLst/>
          </a:prstGeom>
        </p:spPr>
        <p:txBody>
          <a:bodyPr lIns="0" tIns="0" rIns="0" bIns="0" rtlCol="0" anchor="t">
            <a:spAutoFit/>
          </a:bodyPr>
          <a:lstStyle/>
          <a:p>
            <a:pPr algn="l">
              <a:lnSpc>
                <a:spcPts val="3900"/>
              </a:lnSpc>
            </a:pPr>
            <a:r>
              <a:rPr lang="en-US" sz="3250" spc="66">
                <a:solidFill>
                  <a:srgbClr val="C78B32"/>
                </a:solidFill>
                <a:latin typeface="Montserrat" panose="00000500000000000000"/>
              </a:rPr>
              <a:t>Introduction:</a:t>
            </a:r>
          </a:p>
          <a:p>
            <a:pPr algn="l">
              <a:lnSpc>
                <a:spcPts val="3840"/>
              </a:lnSpc>
            </a:pPr>
            <a:r>
              <a:rPr lang="en-US" sz="3200" spc="-127">
                <a:solidFill>
                  <a:srgbClr val="C78B32"/>
                </a:solidFill>
                <a:latin typeface="Open Sans" panose="020B0606030504020204"/>
              </a:rPr>
              <a:t>        </a:t>
            </a:r>
            <a:r>
              <a:rPr lang="en-US" sz="3200" spc="-127">
                <a:solidFill>
                  <a:srgbClr val="FFFFFF"/>
                </a:solidFill>
                <a:latin typeface="Open Sans" panose="020B0606030504020204"/>
              </a:rPr>
              <a:t>The purpose of this document is to specify the requirements for the development of a money transfer website. This website will allow users to send and receive money securely and efficiently. The website will be designed to provide a seamless user experience, with a focus on ease of use, security, and reliability.</a:t>
            </a:r>
          </a:p>
        </p:txBody>
      </p:sp>
      <p:grpSp>
        <p:nvGrpSpPr>
          <p:cNvPr id="10" name="Group 10"/>
          <p:cNvGrpSpPr/>
          <p:nvPr/>
        </p:nvGrpSpPr>
        <p:grpSpPr>
          <a:xfrm>
            <a:off x="9467850" y="484226"/>
            <a:ext cx="8820150" cy="9802749"/>
            <a:chOff x="0" y="0"/>
            <a:chExt cx="11760200" cy="13070332"/>
          </a:xfrm>
        </p:grpSpPr>
        <p:sp>
          <p:nvSpPr>
            <p:cNvPr id="11" name="Freeform 11"/>
            <p:cNvSpPr/>
            <p:nvPr/>
          </p:nvSpPr>
          <p:spPr>
            <a:xfrm>
              <a:off x="0" y="0"/>
              <a:ext cx="11760200" cy="13070332"/>
            </a:xfrm>
            <a:custGeom>
              <a:avLst/>
              <a:gdLst/>
              <a:ahLst/>
              <a:cxnLst/>
              <a:rect l="l" t="t" r="r" b="b"/>
              <a:pathLst>
                <a:path w="11760200" h="13070332">
                  <a:moveTo>
                    <a:pt x="0" y="0"/>
                  </a:moveTo>
                  <a:lnTo>
                    <a:pt x="11760200" y="0"/>
                  </a:lnTo>
                  <a:lnTo>
                    <a:pt x="11760200" y="13070332"/>
                  </a:lnTo>
                  <a:lnTo>
                    <a:pt x="0" y="13070332"/>
                  </a:lnTo>
                  <a:close/>
                </a:path>
              </a:pathLst>
            </a:custGeom>
            <a:blipFill>
              <a:blip r:embed="rId3"/>
              <a:stretch>
                <a:fillRect/>
              </a:stretch>
            </a:blipFill>
          </p:spPr>
        </p:sp>
      </p:grpSp>
      <p:sp>
        <p:nvSpPr>
          <p:cNvPr id="12" name="TextBox 12"/>
          <p:cNvSpPr txBox="1"/>
          <p:nvPr/>
        </p:nvSpPr>
        <p:spPr>
          <a:xfrm>
            <a:off x="377605" y="5929438"/>
            <a:ext cx="2835910" cy="420370"/>
          </a:xfrm>
          <a:prstGeom prst="rect">
            <a:avLst/>
          </a:prstGeom>
        </p:spPr>
        <p:txBody>
          <a:bodyPr lIns="0" tIns="0" rIns="0" bIns="0" rtlCol="0" anchor="t">
            <a:spAutoFit/>
          </a:bodyPr>
          <a:lstStyle/>
          <a:p>
            <a:pPr algn="l">
              <a:lnSpc>
                <a:spcPts val="3360"/>
              </a:lnSpc>
            </a:pPr>
            <a:r>
              <a:rPr lang="en-US" sz="2800" spc="132">
                <a:solidFill>
                  <a:srgbClr val="C78B32"/>
                </a:solidFill>
                <a:latin typeface="Montserrat" panose="00000500000000000000"/>
              </a:rPr>
              <a:t>LMS Username</a:t>
            </a:r>
          </a:p>
        </p:txBody>
      </p:sp>
      <p:sp>
        <p:nvSpPr>
          <p:cNvPr id="13" name="TextBox 13"/>
          <p:cNvSpPr txBox="1"/>
          <p:nvPr/>
        </p:nvSpPr>
        <p:spPr>
          <a:xfrm>
            <a:off x="4367489" y="5929438"/>
            <a:ext cx="1139825" cy="420370"/>
          </a:xfrm>
          <a:prstGeom prst="rect">
            <a:avLst/>
          </a:prstGeom>
        </p:spPr>
        <p:txBody>
          <a:bodyPr lIns="0" tIns="0" rIns="0" bIns="0" rtlCol="0" anchor="t">
            <a:spAutoFit/>
          </a:bodyPr>
          <a:lstStyle/>
          <a:p>
            <a:pPr algn="l">
              <a:lnSpc>
                <a:spcPts val="3360"/>
              </a:lnSpc>
            </a:pPr>
            <a:r>
              <a:rPr lang="en-US" sz="2800" spc="311">
                <a:solidFill>
                  <a:srgbClr val="C78B32"/>
                </a:solidFill>
                <a:latin typeface="Montserrat" panose="00000500000000000000"/>
              </a:rPr>
              <a:t>Name</a:t>
            </a:r>
          </a:p>
        </p:txBody>
      </p:sp>
      <p:sp>
        <p:nvSpPr>
          <p:cNvPr id="14" name="TextBox 14"/>
          <p:cNvSpPr txBox="1"/>
          <p:nvPr/>
        </p:nvSpPr>
        <p:spPr>
          <a:xfrm>
            <a:off x="7278603" y="5929438"/>
            <a:ext cx="1125855" cy="420370"/>
          </a:xfrm>
          <a:prstGeom prst="rect">
            <a:avLst/>
          </a:prstGeom>
        </p:spPr>
        <p:txBody>
          <a:bodyPr lIns="0" tIns="0" rIns="0" bIns="0" rtlCol="0" anchor="t">
            <a:spAutoFit/>
          </a:bodyPr>
          <a:lstStyle/>
          <a:p>
            <a:pPr algn="l">
              <a:lnSpc>
                <a:spcPts val="3360"/>
              </a:lnSpc>
            </a:pPr>
            <a:r>
              <a:rPr lang="en-US" sz="2800" spc="277">
                <a:solidFill>
                  <a:srgbClr val="C78B32"/>
                </a:solidFill>
                <a:latin typeface="Montserrat" panose="00000500000000000000"/>
              </a:rPr>
              <a:t>Batch</a:t>
            </a:r>
          </a:p>
        </p:txBody>
      </p:sp>
      <p:graphicFrame>
        <p:nvGraphicFramePr>
          <p:cNvPr id="15" name="Table 15"/>
          <p:cNvGraphicFramePr>
            <a:graphicFrameLocks noGrp="1"/>
          </p:cNvGraphicFramePr>
          <p:nvPr/>
        </p:nvGraphicFramePr>
        <p:xfrm>
          <a:off x="533180" y="6896314"/>
          <a:ext cx="7871278" cy="3060435"/>
        </p:xfrm>
        <a:graphic>
          <a:graphicData uri="http://schemas.openxmlformats.org/drawingml/2006/table">
            <a:tbl>
              <a:tblPr/>
              <a:tblGrid>
                <a:gridCol w="2546967"/>
                <a:gridCol w="4368239"/>
                <a:gridCol w="956072"/>
              </a:tblGrid>
              <a:tr h="524422">
                <a:tc>
                  <a:txBody>
                    <a:bodyPr/>
                    <a:lstStyle/>
                    <a:p>
                      <a:pPr algn="l">
                        <a:lnSpc>
                          <a:spcPts val="2335"/>
                        </a:lnSpc>
                        <a:defRPr/>
                      </a:pPr>
                      <a:r>
                        <a:rPr lang="en-US" sz="2000" spc="-110" dirty="0">
                          <a:solidFill>
                            <a:srgbClr val="FFFFFF"/>
                          </a:solidFill>
                          <a:latin typeface="Montserrat" panose="00000500000000000000"/>
                        </a:rPr>
                        <a:t>2129a42195</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c>
                  <a:txBody>
                    <a:bodyPr/>
                    <a:lstStyle/>
                    <a:p>
                      <a:pPr algn="l">
                        <a:lnSpc>
                          <a:spcPts val="2335"/>
                        </a:lnSpc>
                        <a:defRPr/>
                      </a:pPr>
                      <a:r>
                        <a:rPr lang="en-US" sz="2000" spc="144" dirty="0">
                          <a:solidFill>
                            <a:srgbClr val="FFFFFF"/>
                          </a:solidFill>
                          <a:latin typeface="Montserrat" panose="00000500000000000000"/>
                        </a:rPr>
                        <a:t>VANISHA S</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c>
                  <a:txBody>
                    <a:bodyPr/>
                    <a:lstStyle/>
                    <a:p>
                      <a:pPr algn="r">
                        <a:lnSpc>
                          <a:spcPts val="2335"/>
                        </a:lnSpc>
                        <a:defRPr/>
                      </a:pPr>
                      <a:r>
                        <a:rPr lang="en-US" sz="2000" spc="54" dirty="0">
                          <a:solidFill>
                            <a:srgbClr val="FFFFFF"/>
                          </a:solidFill>
                          <a:latin typeface="Montserrat" panose="00000500000000000000"/>
                        </a:rPr>
                        <a:t>A42</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r>
              <a:tr h="685174">
                <a:tc>
                  <a:txBody>
                    <a:bodyPr/>
                    <a:lstStyle/>
                    <a:p>
                      <a:pPr algn="l">
                        <a:lnSpc>
                          <a:spcPts val="2400"/>
                        </a:lnSpc>
                        <a:defRPr/>
                      </a:pPr>
                      <a:r>
                        <a:rPr lang="en-US" sz="2000" spc="-60" dirty="0">
                          <a:solidFill>
                            <a:srgbClr val="FFFFFF"/>
                          </a:solidFill>
                          <a:latin typeface="Montserrat" panose="00000500000000000000"/>
                        </a:rPr>
                        <a:t>2129a42196</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c>
                  <a:txBody>
                    <a:bodyPr/>
                    <a:lstStyle/>
                    <a:p>
                      <a:pPr algn="l">
                        <a:lnSpc>
                          <a:spcPts val="2400"/>
                        </a:lnSpc>
                        <a:defRPr/>
                      </a:pPr>
                      <a:r>
                        <a:rPr lang="en-US" sz="2000" spc="154" dirty="0">
                          <a:solidFill>
                            <a:srgbClr val="FFFFFF"/>
                          </a:solidFill>
                          <a:latin typeface="Montserrat" panose="00000500000000000000"/>
                        </a:rPr>
                        <a:t>VASANTH KUMAR G</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c>
                  <a:txBody>
                    <a:bodyPr/>
                    <a:lstStyle/>
                    <a:p>
                      <a:pPr algn="r">
                        <a:lnSpc>
                          <a:spcPts val="2400"/>
                        </a:lnSpc>
                        <a:defRPr/>
                      </a:pPr>
                      <a:r>
                        <a:rPr lang="en-US" sz="2000" spc="54" dirty="0">
                          <a:solidFill>
                            <a:srgbClr val="FFFFFF"/>
                          </a:solidFill>
                          <a:latin typeface="Montserrat" panose="00000500000000000000"/>
                        </a:rPr>
                        <a:t>A42</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r>
              <a:tr h="685174">
                <a:tc>
                  <a:txBody>
                    <a:bodyPr/>
                    <a:lstStyle/>
                    <a:p>
                      <a:pPr algn="l">
                        <a:lnSpc>
                          <a:spcPts val="2400"/>
                        </a:lnSpc>
                        <a:defRPr/>
                      </a:pPr>
                      <a:r>
                        <a:rPr lang="en-US" sz="2000" spc="-65" dirty="0">
                          <a:solidFill>
                            <a:srgbClr val="FFFFFF"/>
                          </a:solidFill>
                          <a:latin typeface="Montserrat" panose="00000500000000000000"/>
                        </a:rPr>
                        <a:t>2129a42197</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c>
                  <a:txBody>
                    <a:bodyPr/>
                    <a:lstStyle/>
                    <a:p>
                      <a:pPr algn="l">
                        <a:lnSpc>
                          <a:spcPts val="2400"/>
                        </a:lnSpc>
                        <a:defRPr/>
                      </a:pPr>
                      <a:r>
                        <a:rPr lang="en-US" sz="2000" spc="-90" dirty="0">
                          <a:solidFill>
                            <a:srgbClr val="FFFFFF"/>
                          </a:solidFill>
                          <a:latin typeface="Montserrat" panose="00000500000000000000"/>
                        </a:rPr>
                        <a:t>VEDIYAPPAN  U</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c>
                  <a:txBody>
                    <a:bodyPr/>
                    <a:lstStyle/>
                    <a:p>
                      <a:pPr algn="r">
                        <a:lnSpc>
                          <a:spcPts val="2400"/>
                        </a:lnSpc>
                        <a:defRPr/>
                      </a:pPr>
                      <a:r>
                        <a:rPr lang="en-US" sz="2000" spc="54" dirty="0">
                          <a:solidFill>
                            <a:srgbClr val="FFFFFF"/>
                          </a:solidFill>
                          <a:latin typeface="Montserrat" panose="00000500000000000000"/>
                        </a:rPr>
                        <a:t>A42</a:t>
                      </a:r>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r>
              <a:tr h="524950">
                <a:tc>
                  <a:txBody>
                    <a:bodyPr/>
                    <a:lstStyle/>
                    <a:p>
                      <a:pPr algn="l">
                        <a:lnSpc>
                          <a:spcPts val="2400"/>
                        </a:lnSpc>
                        <a:defRPr/>
                      </a:pPr>
                      <a:r>
                        <a:rPr lang="en-US" sz="2000" spc="-65" dirty="0">
                          <a:solidFill>
                            <a:srgbClr val="FFFFFF"/>
                          </a:solidFill>
                          <a:latin typeface="Montserrat" panose="00000500000000000000"/>
                        </a:rPr>
                        <a:t>2129a42198</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c>
                  <a:txBody>
                    <a:bodyPr/>
                    <a:lstStyle/>
                    <a:p>
                      <a:pPr algn="l">
                        <a:lnSpc>
                          <a:spcPts val="2400"/>
                        </a:lnSpc>
                        <a:defRPr/>
                      </a:pPr>
                      <a:r>
                        <a:rPr lang="en-US" sz="2000" spc="19" dirty="0">
                          <a:solidFill>
                            <a:srgbClr val="FFFFFF"/>
                          </a:solidFill>
                          <a:latin typeface="Montserrat" panose="00000500000000000000"/>
                        </a:rPr>
                        <a:t>SACHIN DHANUSH M R</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c>
                  <a:txBody>
                    <a:bodyPr/>
                    <a:lstStyle/>
                    <a:p>
                      <a:pPr algn="r">
                        <a:lnSpc>
                          <a:spcPts val="2400"/>
                        </a:lnSpc>
                        <a:defRPr/>
                      </a:pPr>
                      <a:r>
                        <a:rPr lang="en-US" sz="2000" spc="54" dirty="0">
                          <a:solidFill>
                            <a:srgbClr val="FFFFFF"/>
                          </a:solidFill>
                          <a:latin typeface="Montserrat" panose="00000500000000000000"/>
                        </a:rPr>
                        <a:t>A42</a:t>
                      </a:r>
                      <a:endParaRPr lang="en-US" sz="11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r>
              <a:tr h="524950">
                <a:tc>
                  <a:txBody>
                    <a:bodyPr/>
                    <a:lstStyle/>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defRPr/>
                      </a:pPr>
                      <a:r>
                        <a:rPr lang="en-US" sz="2000" b="0" strike="noStrike" dirty="0">
                          <a:solidFill>
                            <a:schemeClr val="bg1"/>
                          </a:solidFill>
                        </a:rPr>
                        <a:t>2129a42199</a:t>
                      </a:r>
                    </a:p>
                    <a:p>
                      <a:pPr algn="l">
                        <a:lnSpc>
                          <a:spcPts val="2400"/>
                        </a:lnSpc>
                        <a:defRPr/>
                      </a:pPr>
                      <a:endParaRPr lang="en-US" sz="3200" dirty="0"/>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c>
                  <a:txBody>
                    <a:bodyPr/>
                    <a:lstStyle/>
                    <a:p>
                      <a:pPr algn="l">
                        <a:lnSpc>
                          <a:spcPts val="2400"/>
                        </a:lnSpc>
                        <a:defRPr/>
                      </a:pPr>
                      <a:r>
                        <a:rPr lang="en-US" sz="2000" b="0" i="0" u="none" dirty="0">
                          <a:solidFill>
                            <a:schemeClr val="bg1"/>
                          </a:solidFill>
                        </a:rPr>
                        <a:t>SUSHMI M</a:t>
                      </a:r>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c>
                  <a:txBody>
                    <a:bodyPr/>
                    <a:lstStyle/>
                    <a:p>
                      <a:pPr algn="r">
                        <a:lnSpc>
                          <a:spcPts val="2400"/>
                        </a:lnSpc>
                        <a:defRPr/>
                      </a:pPr>
                      <a:r>
                        <a:rPr lang="en-US" sz="2000" dirty="0">
                          <a:solidFill>
                            <a:schemeClr val="bg1"/>
                          </a:solidFill>
                        </a:rPr>
                        <a:t>A42</a:t>
                      </a:r>
                    </a:p>
                  </a:txBody>
                  <a:tcPr marL="0" marR="0" marT="0" marB="0" anchor="ctr">
                    <a:lnL w="7144" cap="flat" cmpd="sng" algn="ctr">
                      <a:solidFill>
                        <a:srgbClr val="000000"/>
                      </a:solidFill>
                      <a:prstDash val="solid"/>
                      <a:round/>
                      <a:headEnd type="none" w="med" len="med"/>
                      <a:tailEnd type="none" w="med" len="med"/>
                    </a:lnL>
                    <a:lnR w="7144" cap="flat" cmpd="sng" algn="ctr">
                      <a:solidFill>
                        <a:srgbClr val="000000"/>
                      </a:solidFill>
                      <a:prstDash val="solid"/>
                      <a:round/>
                      <a:headEnd type="none" w="med" len="med"/>
                      <a:tailEnd type="none" w="med" len="med"/>
                    </a:lnR>
                    <a:lnT w="7144" cap="flat" cmpd="sng" algn="ctr">
                      <a:solidFill>
                        <a:srgbClr val="000000"/>
                      </a:solidFill>
                      <a:prstDash val="solid"/>
                      <a:round/>
                      <a:headEnd type="none" w="med" len="med"/>
                      <a:tailEnd type="none" w="med" len="med"/>
                    </a:lnT>
                    <a:lnB w="7144" cap="flat" cmpd="sng" algn="ctr">
                      <a:solidFill>
                        <a:srgbClr val="000000"/>
                      </a:solidFill>
                      <a:prstDash val="solid"/>
                      <a:round/>
                      <a:headEnd type="none" w="med" len="med"/>
                      <a:tailEnd type="none" w="med" len="med"/>
                    </a:lnB>
                    <a:solidFill>
                      <a:srgbClr val="213669"/>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t="-19" b="-19"/>
              </a:stretch>
            </a:blipFill>
          </p:spPr>
        </p:sp>
      </p:grpSp>
      <p:grpSp>
        <p:nvGrpSpPr>
          <p:cNvPr id="4" name="Group 4"/>
          <p:cNvGrpSpPr/>
          <p:nvPr/>
        </p:nvGrpSpPr>
        <p:grpSpPr>
          <a:xfrm>
            <a:off x="0" y="0"/>
            <a:ext cx="18210085" cy="10287000"/>
            <a:chOff x="0" y="0"/>
            <a:chExt cx="24280113" cy="13716000"/>
          </a:xfrm>
        </p:grpSpPr>
        <p:sp>
          <p:nvSpPr>
            <p:cNvPr id="5" name="Freeform 5"/>
            <p:cNvSpPr/>
            <p:nvPr/>
          </p:nvSpPr>
          <p:spPr>
            <a:xfrm>
              <a:off x="0" y="0"/>
              <a:ext cx="24280113" cy="13716000"/>
            </a:xfrm>
            <a:custGeom>
              <a:avLst/>
              <a:gdLst/>
              <a:ahLst/>
              <a:cxnLst/>
              <a:rect l="l" t="t" r="r" b="b"/>
              <a:pathLst>
                <a:path w="24280113" h="13716000">
                  <a:moveTo>
                    <a:pt x="24280113" y="13716000"/>
                  </a:moveTo>
                  <a:lnTo>
                    <a:pt x="0" y="13716000"/>
                  </a:lnTo>
                  <a:lnTo>
                    <a:pt x="0" y="0"/>
                  </a:lnTo>
                  <a:lnTo>
                    <a:pt x="24280113" y="0"/>
                  </a:lnTo>
                  <a:lnTo>
                    <a:pt x="24280113" y="13716000"/>
                  </a:lnTo>
                  <a:close/>
                </a:path>
              </a:pathLst>
            </a:custGeom>
            <a:solidFill>
              <a:srgbClr val="FFFFFF"/>
            </a:solidFill>
          </p:spPr>
        </p:sp>
      </p:grpSp>
      <p:grpSp>
        <p:nvGrpSpPr>
          <p:cNvPr id="6" name="Group 6"/>
          <p:cNvGrpSpPr/>
          <p:nvPr/>
        </p:nvGrpSpPr>
        <p:grpSpPr>
          <a:xfrm>
            <a:off x="663830" y="5958742"/>
            <a:ext cx="26956" cy="3295745"/>
            <a:chOff x="0" y="0"/>
            <a:chExt cx="35941" cy="4394327"/>
          </a:xfrm>
        </p:grpSpPr>
        <p:sp>
          <p:nvSpPr>
            <p:cNvPr id="7" name="Freeform 7"/>
            <p:cNvSpPr/>
            <p:nvPr/>
          </p:nvSpPr>
          <p:spPr>
            <a:xfrm>
              <a:off x="0" y="0"/>
              <a:ext cx="35941" cy="4394327"/>
            </a:xfrm>
            <a:custGeom>
              <a:avLst/>
              <a:gdLst/>
              <a:ahLst/>
              <a:cxnLst/>
              <a:rect l="l" t="t" r="r" b="b"/>
              <a:pathLst>
                <a:path w="35941" h="4394327">
                  <a:moveTo>
                    <a:pt x="35941" y="4394200"/>
                  </a:moveTo>
                  <a:lnTo>
                    <a:pt x="12700" y="0"/>
                  </a:lnTo>
                  <a:lnTo>
                    <a:pt x="0" y="0"/>
                  </a:lnTo>
                  <a:lnTo>
                    <a:pt x="23368" y="4394327"/>
                  </a:lnTo>
                  <a:lnTo>
                    <a:pt x="35941" y="4394200"/>
                  </a:lnTo>
                  <a:close/>
                </a:path>
              </a:pathLst>
            </a:custGeom>
            <a:solidFill>
              <a:srgbClr val="C78B32"/>
            </a:solidFill>
          </p:spPr>
        </p:sp>
      </p:grpSp>
      <p:grpSp>
        <p:nvGrpSpPr>
          <p:cNvPr id="8" name="Group 8"/>
          <p:cNvGrpSpPr/>
          <p:nvPr/>
        </p:nvGrpSpPr>
        <p:grpSpPr>
          <a:xfrm>
            <a:off x="493333" y="5206172"/>
            <a:ext cx="350520" cy="747808"/>
            <a:chOff x="0" y="0"/>
            <a:chExt cx="467360" cy="997077"/>
          </a:xfrm>
        </p:grpSpPr>
        <p:sp>
          <p:nvSpPr>
            <p:cNvPr id="9" name="Freeform 9"/>
            <p:cNvSpPr/>
            <p:nvPr/>
          </p:nvSpPr>
          <p:spPr>
            <a:xfrm>
              <a:off x="0" y="0"/>
              <a:ext cx="467360" cy="997077"/>
            </a:xfrm>
            <a:custGeom>
              <a:avLst/>
              <a:gdLst/>
              <a:ahLst/>
              <a:cxnLst/>
              <a:rect l="l" t="t" r="r" b="b"/>
              <a:pathLst>
                <a:path w="467360" h="997077">
                  <a:moveTo>
                    <a:pt x="467360" y="0"/>
                  </a:moveTo>
                  <a:lnTo>
                    <a:pt x="0" y="0"/>
                  </a:lnTo>
                  <a:lnTo>
                    <a:pt x="0" y="997077"/>
                  </a:lnTo>
                  <a:lnTo>
                    <a:pt x="467360" y="997077"/>
                  </a:lnTo>
                  <a:lnTo>
                    <a:pt x="467360" y="0"/>
                  </a:lnTo>
                  <a:close/>
                </a:path>
              </a:pathLst>
            </a:custGeom>
            <a:solidFill>
              <a:srgbClr val="C78B32"/>
            </a:solidFill>
          </p:spPr>
        </p:sp>
      </p:grpSp>
      <p:grpSp>
        <p:nvGrpSpPr>
          <p:cNvPr id="10" name="Group 10"/>
          <p:cNvGrpSpPr/>
          <p:nvPr/>
        </p:nvGrpSpPr>
        <p:grpSpPr>
          <a:xfrm>
            <a:off x="463170" y="519961"/>
            <a:ext cx="350520" cy="4340924"/>
            <a:chOff x="0" y="0"/>
            <a:chExt cx="467360" cy="5787898"/>
          </a:xfrm>
        </p:grpSpPr>
        <p:sp>
          <p:nvSpPr>
            <p:cNvPr id="11" name="Freeform 11"/>
            <p:cNvSpPr/>
            <p:nvPr/>
          </p:nvSpPr>
          <p:spPr>
            <a:xfrm>
              <a:off x="0" y="0"/>
              <a:ext cx="467360" cy="5787898"/>
            </a:xfrm>
            <a:custGeom>
              <a:avLst/>
              <a:gdLst/>
              <a:ahLst/>
              <a:cxnLst/>
              <a:rect l="l" t="t" r="r" b="b"/>
              <a:pathLst>
                <a:path w="467360" h="5787898">
                  <a:moveTo>
                    <a:pt x="467360" y="0"/>
                  </a:moveTo>
                  <a:lnTo>
                    <a:pt x="0" y="0"/>
                  </a:lnTo>
                  <a:lnTo>
                    <a:pt x="0" y="997077"/>
                  </a:lnTo>
                  <a:lnTo>
                    <a:pt x="217805" y="997077"/>
                  </a:lnTo>
                  <a:lnTo>
                    <a:pt x="282194" y="5787898"/>
                  </a:lnTo>
                  <a:lnTo>
                    <a:pt x="294767" y="5787771"/>
                  </a:lnTo>
                  <a:lnTo>
                    <a:pt x="230251" y="997077"/>
                  </a:lnTo>
                  <a:lnTo>
                    <a:pt x="467360" y="997077"/>
                  </a:lnTo>
                  <a:lnTo>
                    <a:pt x="467360" y="0"/>
                  </a:lnTo>
                  <a:close/>
                </a:path>
              </a:pathLst>
            </a:custGeom>
            <a:solidFill>
              <a:srgbClr val="213669"/>
            </a:solidFill>
          </p:spPr>
        </p:sp>
      </p:grpSp>
      <p:sp>
        <p:nvSpPr>
          <p:cNvPr id="12" name="TextBox 12"/>
          <p:cNvSpPr txBox="1"/>
          <p:nvPr/>
        </p:nvSpPr>
        <p:spPr>
          <a:xfrm>
            <a:off x="609600" y="5715000"/>
            <a:ext cx="16613438" cy="3324359"/>
          </a:xfrm>
          <a:prstGeom prst="rect">
            <a:avLst/>
          </a:prstGeom>
        </p:spPr>
        <p:txBody>
          <a:bodyPr lIns="0" tIns="0" rIns="0" bIns="0" rtlCol="0" anchor="t">
            <a:spAutoFit/>
          </a:bodyPr>
          <a:lstStyle/>
          <a:p>
            <a:pPr algn="l">
              <a:lnSpc>
                <a:spcPts val="4320"/>
              </a:lnSpc>
            </a:pPr>
            <a:r>
              <a:rPr lang="en-US" sz="3600" spc="34">
                <a:solidFill>
                  <a:srgbClr val="984807"/>
                </a:solidFill>
                <a:latin typeface="Montserrat" panose="00000500000000000000"/>
              </a:rPr>
              <a:t>User Registration</a:t>
            </a:r>
          </a:p>
          <a:p>
            <a:pPr algn="l">
              <a:lnSpc>
                <a:spcPts val="4320"/>
              </a:lnSpc>
            </a:pPr>
            <a:r>
              <a:rPr lang="en-US" sz="3600" spc="34">
                <a:solidFill>
                  <a:srgbClr val="000000"/>
                </a:solidFill>
                <a:latin typeface="Montserrat" panose="00000500000000000000"/>
              </a:rPr>
              <a:t>         Users will be required to register for an account before they can initiate or receive transfers. The registration process will require the user to provide personal and financial information, including their full name, address, phone number, email address, and bank account information.</a:t>
            </a:r>
          </a:p>
        </p:txBody>
      </p:sp>
      <p:sp>
        <p:nvSpPr>
          <p:cNvPr id="13" name="TextBox 13"/>
          <p:cNvSpPr txBox="1"/>
          <p:nvPr/>
        </p:nvSpPr>
        <p:spPr>
          <a:xfrm>
            <a:off x="838200" y="508000"/>
            <a:ext cx="16764000" cy="4439801"/>
          </a:xfrm>
          <a:prstGeom prst="rect">
            <a:avLst/>
          </a:prstGeom>
        </p:spPr>
        <p:txBody>
          <a:bodyPr lIns="0" tIns="0" rIns="0" bIns="0" rtlCol="0" anchor="t">
            <a:spAutoFit/>
          </a:bodyPr>
          <a:lstStyle/>
          <a:p>
            <a:pPr algn="l">
              <a:lnSpc>
                <a:spcPts val="4320"/>
              </a:lnSpc>
            </a:pPr>
            <a:r>
              <a:rPr lang="en-US" sz="3600" spc="34">
                <a:solidFill>
                  <a:srgbClr val="10253F"/>
                </a:solidFill>
                <a:latin typeface="Montserrat" panose="00000500000000000000"/>
              </a:rPr>
              <a:t>User Requirements:</a:t>
            </a:r>
          </a:p>
          <a:p>
            <a:pPr algn="l">
              <a:lnSpc>
                <a:spcPts val="4320"/>
              </a:lnSpc>
            </a:pPr>
            <a:r>
              <a:rPr lang="en-US" sz="3600" spc="34">
                <a:solidFill>
                  <a:srgbClr val="000000"/>
                </a:solidFill>
                <a:latin typeface="Montserrat" panose="00000500000000000000"/>
              </a:rPr>
              <a:t> </a:t>
            </a:r>
            <a:r>
              <a:rPr lang="en-US" sz="3600" spc="34">
                <a:solidFill>
                  <a:srgbClr val="17375E"/>
                </a:solidFill>
                <a:latin typeface="Montserrat" panose="00000500000000000000"/>
              </a:rPr>
              <a:t>User Types</a:t>
            </a:r>
          </a:p>
          <a:p>
            <a:pPr algn="l">
              <a:lnSpc>
                <a:spcPts val="4320"/>
              </a:lnSpc>
            </a:pPr>
            <a:r>
              <a:rPr lang="en-US" sz="3600" spc="34">
                <a:solidFill>
                  <a:srgbClr val="000000"/>
                </a:solidFill>
                <a:latin typeface="Montserrat" panose="00000500000000000000"/>
              </a:rPr>
              <a:t>        The system will have two types of users: senders and recipients. Senders will be able to initiate transfers and provide recipient details, while recipients will receive notifications and instructions for receiving funds.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t="-19" b="-19"/>
              </a:stretch>
            </a:blipFill>
          </p:spPr>
        </p:sp>
      </p:grpSp>
      <p:grpSp>
        <p:nvGrpSpPr>
          <p:cNvPr id="4" name="Group 4"/>
          <p:cNvGrpSpPr/>
          <p:nvPr/>
        </p:nvGrpSpPr>
        <p:grpSpPr>
          <a:xfrm>
            <a:off x="746455" y="6213340"/>
            <a:ext cx="22193" cy="3038475"/>
            <a:chOff x="0" y="0"/>
            <a:chExt cx="29591" cy="4051300"/>
          </a:xfrm>
        </p:grpSpPr>
        <p:sp>
          <p:nvSpPr>
            <p:cNvPr id="5" name="Freeform 5"/>
            <p:cNvSpPr/>
            <p:nvPr/>
          </p:nvSpPr>
          <p:spPr>
            <a:xfrm>
              <a:off x="0" y="0"/>
              <a:ext cx="29591" cy="4051300"/>
            </a:xfrm>
            <a:custGeom>
              <a:avLst/>
              <a:gdLst/>
              <a:ahLst/>
              <a:cxnLst/>
              <a:rect l="l" t="t" r="r" b="b"/>
              <a:pathLst>
                <a:path w="29591" h="4051300">
                  <a:moveTo>
                    <a:pt x="29591" y="4051300"/>
                  </a:moveTo>
                  <a:lnTo>
                    <a:pt x="12700" y="0"/>
                  </a:lnTo>
                  <a:lnTo>
                    <a:pt x="0" y="0"/>
                  </a:lnTo>
                  <a:lnTo>
                    <a:pt x="16891" y="4051300"/>
                  </a:lnTo>
                  <a:lnTo>
                    <a:pt x="29591" y="4051300"/>
                  </a:lnTo>
                  <a:close/>
                </a:path>
              </a:pathLst>
            </a:custGeom>
            <a:solidFill>
              <a:srgbClr val="C78B32"/>
            </a:solidFill>
          </p:spPr>
        </p:sp>
      </p:grpSp>
      <p:grpSp>
        <p:nvGrpSpPr>
          <p:cNvPr id="6" name="Group 6"/>
          <p:cNvGrpSpPr/>
          <p:nvPr/>
        </p:nvGrpSpPr>
        <p:grpSpPr>
          <a:xfrm>
            <a:off x="575957" y="5460770"/>
            <a:ext cx="350520" cy="747808"/>
            <a:chOff x="0" y="0"/>
            <a:chExt cx="467360" cy="997077"/>
          </a:xfrm>
        </p:grpSpPr>
        <p:sp>
          <p:nvSpPr>
            <p:cNvPr id="7" name="Freeform 7"/>
            <p:cNvSpPr/>
            <p:nvPr/>
          </p:nvSpPr>
          <p:spPr>
            <a:xfrm>
              <a:off x="0" y="0"/>
              <a:ext cx="467360" cy="997077"/>
            </a:xfrm>
            <a:custGeom>
              <a:avLst/>
              <a:gdLst/>
              <a:ahLst/>
              <a:cxnLst/>
              <a:rect l="l" t="t" r="r" b="b"/>
              <a:pathLst>
                <a:path w="467360" h="997077">
                  <a:moveTo>
                    <a:pt x="467360" y="0"/>
                  </a:moveTo>
                  <a:lnTo>
                    <a:pt x="0" y="0"/>
                  </a:lnTo>
                  <a:lnTo>
                    <a:pt x="0" y="997077"/>
                  </a:lnTo>
                  <a:lnTo>
                    <a:pt x="467360" y="997077"/>
                  </a:lnTo>
                  <a:lnTo>
                    <a:pt x="467360" y="0"/>
                  </a:lnTo>
                  <a:close/>
                </a:path>
              </a:pathLst>
            </a:custGeom>
            <a:solidFill>
              <a:srgbClr val="C78B32"/>
            </a:solidFill>
          </p:spPr>
        </p:sp>
      </p:grpSp>
      <p:grpSp>
        <p:nvGrpSpPr>
          <p:cNvPr id="8" name="Group 8"/>
          <p:cNvGrpSpPr/>
          <p:nvPr/>
        </p:nvGrpSpPr>
        <p:grpSpPr>
          <a:xfrm>
            <a:off x="541032" y="519962"/>
            <a:ext cx="350520" cy="4340924"/>
            <a:chOff x="0" y="0"/>
            <a:chExt cx="467360" cy="5787898"/>
          </a:xfrm>
        </p:grpSpPr>
        <p:sp>
          <p:nvSpPr>
            <p:cNvPr id="9" name="Freeform 9"/>
            <p:cNvSpPr/>
            <p:nvPr/>
          </p:nvSpPr>
          <p:spPr>
            <a:xfrm>
              <a:off x="0" y="0"/>
              <a:ext cx="467360" cy="5787898"/>
            </a:xfrm>
            <a:custGeom>
              <a:avLst/>
              <a:gdLst/>
              <a:ahLst/>
              <a:cxnLst/>
              <a:rect l="l" t="t" r="r" b="b"/>
              <a:pathLst>
                <a:path w="467360" h="5787898">
                  <a:moveTo>
                    <a:pt x="467360" y="0"/>
                  </a:moveTo>
                  <a:lnTo>
                    <a:pt x="0" y="0"/>
                  </a:lnTo>
                  <a:lnTo>
                    <a:pt x="0" y="997077"/>
                  </a:lnTo>
                  <a:lnTo>
                    <a:pt x="217805" y="997077"/>
                  </a:lnTo>
                  <a:lnTo>
                    <a:pt x="282194" y="5787898"/>
                  </a:lnTo>
                  <a:lnTo>
                    <a:pt x="294767" y="5787771"/>
                  </a:lnTo>
                  <a:lnTo>
                    <a:pt x="230251" y="997077"/>
                  </a:lnTo>
                  <a:lnTo>
                    <a:pt x="467360" y="997077"/>
                  </a:lnTo>
                  <a:lnTo>
                    <a:pt x="467360" y="0"/>
                  </a:lnTo>
                  <a:close/>
                </a:path>
              </a:pathLst>
            </a:custGeom>
            <a:solidFill>
              <a:srgbClr val="213669"/>
            </a:solidFill>
          </p:spPr>
        </p:sp>
      </p:grpSp>
      <p:sp>
        <p:nvSpPr>
          <p:cNvPr id="10" name="TextBox 10"/>
          <p:cNvSpPr txBox="1"/>
          <p:nvPr/>
        </p:nvSpPr>
        <p:spPr>
          <a:xfrm>
            <a:off x="836816" y="5460770"/>
            <a:ext cx="8474824" cy="677232"/>
          </a:xfrm>
          <a:prstGeom prst="rect">
            <a:avLst/>
          </a:prstGeom>
        </p:spPr>
        <p:txBody>
          <a:bodyPr lIns="0" tIns="0" rIns="0" bIns="0" rtlCol="0" anchor="t">
            <a:spAutoFit/>
          </a:bodyPr>
          <a:lstStyle/>
          <a:p>
            <a:pPr algn="l">
              <a:lnSpc>
                <a:spcPts val="4800"/>
              </a:lnSpc>
            </a:pPr>
            <a:r>
              <a:rPr lang="en-US" sz="4000" spc="38">
                <a:solidFill>
                  <a:srgbClr val="10253F"/>
                </a:solidFill>
                <a:latin typeface="Montserrat" panose="00000500000000000000"/>
              </a:rPr>
              <a:t>Authentication:</a:t>
            </a:r>
          </a:p>
        </p:txBody>
      </p:sp>
      <p:sp>
        <p:nvSpPr>
          <p:cNvPr id="11" name="TextBox 11"/>
          <p:cNvSpPr txBox="1"/>
          <p:nvPr/>
        </p:nvSpPr>
        <p:spPr>
          <a:xfrm>
            <a:off x="1066800" y="1386840"/>
            <a:ext cx="16831945" cy="7285849"/>
          </a:xfrm>
          <a:prstGeom prst="rect">
            <a:avLst/>
          </a:prstGeom>
        </p:spPr>
        <p:txBody>
          <a:bodyPr lIns="0" tIns="0" rIns="0" bIns="0" rtlCol="0" anchor="t">
            <a:spAutoFit/>
          </a:bodyPr>
          <a:lstStyle/>
          <a:p>
            <a:pPr algn="l">
              <a:lnSpc>
                <a:spcPts val="5760"/>
              </a:lnSpc>
            </a:pPr>
            <a:r>
              <a:rPr lang="en-US" sz="4800" spc="-191">
                <a:solidFill>
                  <a:srgbClr val="984807"/>
                </a:solidFill>
                <a:latin typeface="Open Sans" panose="020B0606030504020204"/>
              </a:rPr>
              <a:t>Transfer Initiation :</a:t>
            </a:r>
          </a:p>
          <a:p>
            <a:pPr algn="l">
              <a:lnSpc>
                <a:spcPts val="4800"/>
              </a:lnSpc>
            </a:pPr>
            <a:r>
              <a:rPr lang="en-US" sz="4000" spc="-159">
                <a:solidFill>
                  <a:srgbClr val="000000"/>
                </a:solidFill>
                <a:latin typeface="Open Sans" panose="020B0606030504020204"/>
              </a:rPr>
              <a:t>           Senders will be able to initiate transfers through the website by providing recipient details and transfer amounts. The system will allow users to choose between different payment methods, including bank transfer, credit/debit card, and electronic payment systems.</a:t>
            </a:r>
          </a:p>
        </p:txBody>
      </p:sp>
      <p:sp>
        <p:nvSpPr>
          <p:cNvPr id="12" name="TextBox 12"/>
          <p:cNvSpPr txBox="1"/>
          <p:nvPr/>
        </p:nvSpPr>
        <p:spPr>
          <a:xfrm>
            <a:off x="1363980" y="6486738"/>
            <a:ext cx="15895320" cy="2482155"/>
          </a:xfrm>
          <a:prstGeom prst="rect">
            <a:avLst/>
          </a:prstGeom>
        </p:spPr>
        <p:txBody>
          <a:bodyPr lIns="0" tIns="0" rIns="0" bIns="0" rtlCol="0" anchor="t">
            <a:spAutoFit/>
          </a:bodyPr>
          <a:lstStyle/>
          <a:p>
            <a:pPr algn="l">
              <a:lnSpc>
                <a:spcPts val="4800"/>
              </a:lnSpc>
            </a:pPr>
            <a:r>
              <a:rPr lang="en-US" sz="4000" spc="-159">
                <a:solidFill>
                  <a:srgbClr val="000000"/>
                </a:solidFill>
                <a:latin typeface="Open Sans" panose="020B0606030504020204"/>
              </a:rPr>
              <a:t>          The system will use multi-factor authentication to verify the identity of users. Users will be required to provide a username and password, as well as an additional form of verification such as a one-time password (OTP) or biometric authentication.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t="-19" b="-19"/>
              </a:stretch>
            </a:blipFill>
          </p:spPr>
        </p:sp>
      </p:grpSp>
      <p:grpSp>
        <p:nvGrpSpPr>
          <p:cNvPr id="4" name="Group 4"/>
          <p:cNvGrpSpPr/>
          <p:nvPr/>
        </p:nvGrpSpPr>
        <p:grpSpPr>
          <a:xfrm>
            <a:off x="741693" y="6101479"/>
            <a:ext cx="26956" cy="3152870"/>
            <a:chOff x="0" y="0"/>
            <a:chExt cx="35941" cy="4203827"/>
          </a:xfrm>
        </p:grpSpPr>
        <p:sp>
          <p:nvSpPr>
            <p:cNvPr id="5" name="Freeform 5"/>
            <p:cNvSpPr/>
            <p:nvPr/>
          </p:nvSpPr>
          <p:spPr>
            <a:xfrm>
              <a:off x="0" y="0"/>
              <a:ext cx="35941" cy="4203827"/>
            </a:xfrm>
            <a:custGeom>
              <a:avLst/>
              <a:gdLst/>
              <a:ahLst/>
              <a:cxnLst/>
              <a:rect l="l" t="t" r="r" b="b"/>
              <a:pathLst>
                <a:path w="35941" h="4203827">
                  <a:moveTo>
                    <a:pt x="35941" y="4203700"/>
                  </a:moveTo>
                  <a:lnTo>
                    <a:pt x="12700" y="0"/>
                  </a:lnTo>
                  <a:lnTo>
                    <a:pt x="0" y="0"/>
                  </a:lnTo>
                  <a:lnTo>
                    <a:pt x="23368" y="4203827"/>
                  </a:lnTo>
                  <a:lnTo>
                    <a:pt x="35941" y="4203700"/>
                  </a:lnTo>
                  <a:close/>
                </a:path>
              </a:pathLst>
            </a:custGeom>
            <a:solidFill>
              <a:srgbClr val="C78B32"/>
            </a:solidFill>
          </p:spPr>
        </p:sp>
      </p:grpSp>
      <p:grpSp>
        <p:nvGrpSpPr>
          <p:cNvPr id="6" name="Group 6"/>
          <p:cNvGrpSpPr/>
          <p:nvPr/>
        </p:nvGrpSpPr>
        <p:grpSpPr>
          <a:xfrm>
            <a:off x="571195" y="5348909"/>
            <a:ext cx="350520" cy="747808"/>
            <a:chOff x="0" y="0"/>
            <a:chExt cx="467360" cy="997077"/>
          </a:xfrm>
        </p:grpSpPr>
        <p:sp>
          <p:nvSpPr>
            <p:cNvPr id="7" name="Freeform 7"/>
            <p:cNvSpPr/>
            <p:nvPr/>
          </p:nvSpPr>
          <p:spPr>
            <a:xfrm>
              <a:off x="0" y="0"/>
              <a:ext cx="467360" cy="997077"/>
            </a:xfrm>
            <a:custGeom>
              <a:avLst/>
              <a:gdLst/>
              <a:ahLst/>
              <a:cxnLst/>
              <a:rect l="l" t="t" r="r" b="b"/>
              <a:pathLst>
                <a:path w="467360" h="997077">
                  <a:moveTo>
                    <a:pt x="467360" y="0"/>
                  </a:moveTo>
                  <a:lnTo>
                    <a:pt x="0" y="0"/>
                  </a:lnTo>
                  <a:lnTo>
                    <a:pt x="0" y="997077"/>
                  </a:lnTo>
                  <a:lnTo>
                    <a:pt x="467360" y="997077"/>
                  </a:lnTo>
                  <a:lnTo>
                    <a:pt x="467360" y="0"/>
                  </a:lnTo>
                  <a:close/>
                </a:path>
              </a:pathLst>
            </a:custGeom>
            <a:solidFill>
              <a:srgbClr val="C78B32"/>
            </a:solidFill>
          </p:spPr>
        </p:sp>
      </p:grpSp>
      <p:grpSp>
        <p:nvGrpSpPr>
          <p:cNvPr id="8" name="Group 8"/>
          <p:cNvGrpSpPr/>
          <p:nvPr/>
        </p:nvGrpSpPr>
        <p:grpSpPr>
          <a:xfrm>
            <a:off x="541032" y="519975"/>
            <a:ext cx="350520" cy="4340924"/>
            <a:chOff x="0" y="0"/>
            <a:chExt cx="467360" cy="5787898"/>
          </a:xfrm>
        </p:grpSpPr>
        <p:sp>
          <p:nvSpPr>
            <p:cNvPr id="9" name="Freeform 9"/>
            <p:cNvSpPr/>
            <p:nvPr/>
          </p:nvSpPr>
          <p:spPr>
            <a:xfrm>
              <a:off x="0" y="0"/>
              <a:ext cx="467360" cy="5787898"/>
            </a:xfrm>
            <a:custGeom>
              <a:avLst/>
              <a:gdLst/>
              <a:ahLst/>
              <a:cxnLst/>
              <a:rect l="l" t="t" r="r" b="b"/>
              <a:pathLst>
                <a:path w="467360" h="5787898">
                  <a:moveTo>
                    <a:pt x="467360" y="0"/>
                  </a:moveTo>
                  <a:lnTo>
                    <a:pt x="0" y="0"/>
                  </a:lnTo>
                  <a:lnTo>
                    <a:pt x="0" y="997077"/>
                  </a:lnTo>
                  <a:lnTo>
                    <a:pt x="217805" y="997077"/>
                  </a:lnTo>
                  <a:lnTo>
                    <a:pt x="282194" y="5787898"/>
                  </a:lnTo>
                  <a:lnTo>
                    <a:pt x="294767" y="5787771"/>
                  </a:lnTo>
                  <a:lnTo>
                    <a:pt x="230251" y="997077"/>
                  </a:lnTo>
                  <a:lnTo>
                    <a:pt x="467360" y="997077"/>
                  </a:lnTo>
                  <a:lnTo>
                    <a:pt x="467360" y="0"/>
                  </a:lnTo>
                  <a:close/>
                </a:path>
              </a:pathLst>
            </a:custGeom>
            <a:solidFill>
              <a:srgbClr val="213669"/>
            </a:solidFill>
          </p:spPr>
        </p:sp>
      </p:grpSp>
      <p:sp>
        <p:nvSpPr>
          <p:cNvPr id="10" name="TextBox 10"/>
          <p:cNvSpPr txBox="1"/>
          <p:nvPr/>
        </p:nvSpPr>
        <p:spPr>
          <a:xfrm>
            <a:off x="970298" y="463246"/>
            <a:ext cx="8150859" cy="615677"/>
          </a:xfrm>
          <a:prstGeom prst="rect">
            <a:avLst/>
          </a:prstGeom>
        </p:spPr>
        <p:txBody>
          <a:bodyPr lIns="0" tIns="0" rIns="0" bIns="0" rtlCol="0" anchor="t">
            <a:spAutoFit/>
          </a:bodyPr>
          <a:lstStyle/>
          <a:p>
            <a:pPr algn="l">
              <a:lnSpc>
                <a:spcPts val="4800"/>
              </a:lnSpc>
            </a:pPr>
            <a:r>
              <a:rPr lang="en-US" sz="4000" spc="38">
                <a:solidFill>
                  <a:srgbClr val="10253F"/>
                </a:solidFill>
                <a:latin typeface="Montserrat" panose="00000500000000000000"/>
              </a:rPr>
              <a:t>Transfer Status :</a:t>
            </a:r>
          </a:p>
        </p:txBody>
      </p:sp>
      <p:sp>
        <p:nvSpPr>
          <p:cNvPr id="11" name="TextBox 11"/>
          <p:cNvSpPr txBox="1"/>
          <p:nvPr/>
        </p:nvSpPr>
        <p:spPr>
          <a:xfrm>
            <a:off x="1273184" y="1453555"/>
            <a:ext cx="15986116" cy="3838718"/>
          </a:xfrm>
          <a:prstGeom prst="rect">
            <a:avLst/>
          </a:prstGeom>
        </p:spPr>
        <p:txBody>
          <a:bodyPr lIns="0" tIns="0" rIns="0" bIns="0" rtlCol="0" anchor="t">
            <a:spAutoFit/>
          </a:bodyPr>
          <a:lstStyle/>
          <a:p>
            <a:pPr algn="l">
              <a:lnSpc>
                <a:spcPts val="4330"/>
              </a:lnSpc>
            </a:pPr>
            <a:r>
              <a:rPr lang="en-US" sz="3610" spc="-140">
                <a:solidFill>
                  <a:srgbClr val="000000"/>
                </a:solidFill>
                <a:latin typeface="Open Sans" panose="020B0606030504020204"/>
              </a:rPr>
              <a:t>         Users will be able to track the status of their transfers through the website. The system will provide real-time updates on the progress of each transfer, including confirmation of successful transfers and notifications of any issues or delays.</a:t>
            </a:r>
          </a:p>
          <a:p>
            <a:pPr algn="l">
              <a:lnSpc>
                <a:spcPts val="4330"/>
              </a:lnSpc>
            </a:pPr>
            <a:endParaRPr lang="en-US" sz="3610" spc="-140">
              <a:solidFill>
                <a:srgbClr val="000000"/>
              </a:solidFill>
              <a:latin typeface="Open Sans" panose="020B0606030504020204"/>
            </a:endParaRPr>
          </a:p>
          <a:p>
            <a:pPr algn="l">
              <a:lnSpc>
                <a:spcPts val="4810"/>
              </a:lnSpc>
            </a:pPr>
            <a:r>
              <a:rPr lang="en-US" sz="4010" spc="-159">
                <a:solidFill>
                  <a:srgbClr val="376092"/>
                </a:solidFill>
                <a:latin typeface="Open Sans" panose="020B0606030504020204"/>
              </a:rPr>
              <a:t>System Requirements :</a:t>
            </a:r>
          </a:p>
          <a:p>
            <a:pPr algn="l">
              <a:lnSpc>
                <a:spcPts val="4090"/>
              </a:lnSpc>
            </a:pPr>
            <a:r>
              <a:rPr lang="en-US" sz="3410" spc="197">
                <a:solidFill>
                  <a:srgbClr val="034F81"/>
                </a:solidFill>
                <a:latin typeface="Montserrat" panose="00000500000000000000"/>
              </a:rPr>
              <a:t>	</a:t>
            </a:r>
          </a:p>
        </p:txBody>
      </p:sp>
      <p:sp>
        <p:nvSpPr>
          <p:cNvPr id="12" name="TextBox 12"/>
          <p:cNvSpPr txBox="1"/>
          <p:nvPr/>
        </p:nvSpPr>
        <p:spPr>
          <a:xfrm>
            <a:off x="1539240" y="5339384"/>
            <a:ext cx="2925436" cy="609600"/>
          </a:xfrm>
          <a:prstGeom prst="rect">
            <a:avLst/>
          </a:prstGeom>
        </p:spPr>
        <p:txBody>
          <a:bodyPr lIns="0" tIns="0" rIns="0" bIns="0" rtlCol="0" anchor="t">
            <a:spAutoFit/>
          </a:bodyPr>
          <a:lstStyle/>
          <a:p>
            <a:pPr algn="l">
              <a:lnSpc>
                <a:spcPts val="4800"/>
              </a:lnSpc>
            </a:pPr>
            <a:r>
              <a:rPr lang="en-US" sz="4000" spc="-159">
                <a:solidFill>
                  <a:srgbClr val="984807"/>
                </a:solidFill>
                <a:latin typeface="Open Sans" panose="020B0606030504020204"/>
              </a:rPr>
              <a:t>Security</a:t>
            </a:r>
          </a:p>
        </p:txBody>
      </p:sp>
      <p:sp>
        <p:nvSpPr>
          <p:cNvPr id="13" name="TextBox 13"/>
          <p:cNvSpPr txBox="1"/>
          <p:nvPr/>
        </p:nvSpPr>
        <p:spPr>
          <a:xfrm>
            <a:off x="1261127" y="5348909"/>
            <a:ext cx="15720060" cy="2955959"/>
          </a:xfrm>
          <a:prstGeom prst="rect">
            <a:avLst/>
          </a:prstGeom>
        </p:spPr>
        <p:txBody>
          <a:bodyPr lIns="0" tIns="0" rIns="0" bIns="0" rtlCol="0" anchor="t">
            <a:spAutoFit/>
          </a:bodyPr>
          <a:lstStyle/>
          <a:p>
            <a:pPr>
              <a:lnSpc>
                <a:spcPts val="4730"/>
              </a:lnSpc>
            </a:pPr>
            <a:endParaRPr/>
          </a:p>
          <a:p>
            <a:pPr algn="l">
              <a:lnSpc>
                <a:spcPts val="4730"/>
              </a:lnSpc>
            </a:pPr>
            <a:endParaRPr/>
          </a:p>
          <a:p>
            <a:pPr algn="l">
              <a:lnSpc>
                <a:spcPts val="4730"/>
              </a:lnSpc>
            </a:pPr>
            <a:r>
              <a:rPr lang="en-US" sz="3940" spc="-156">
                <a:solidFill>
                  <a:srgbClr val="000000"/>
                </a:solidFill>
                <a:latin typeface="Open Sans" panose="020B0606030504020204"/>
              </a:rPr>
              <a:t> The system will use encryption and other security measures to protect user data and prevent unauthorized access. The system will also comply with industry standards and regulations for data privacy and security.</a:t>
            </a:r>
          </a:p>
        </p:txBody>
      </p:sp>
      <p:sp>
        <p:nvSpPr>
          <p:cNvPr id="14" name="TextBox 13"/>
          <p:cNvSpPr txBox="1"/>
          <p:nvPr/>
        </p:nvSpPr>
        <p:spPr>
          <a:xfrm>
            <a:off x="8229600" y="4229100"/>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t="-19" b="-19"/>
              </a:stretch>
            </a:blipFill>
          </p:spPr>
        </p:sp>
      </p:grpSp>
      <p:grpSp>
        <p:nvGrpSpPr>
          <p:cNvPr id="4" name="Group 4"/>
          <p:cNvGrpSpPr/>
          <p:nvPr/>
        </p:nvGrpSpPr>
        <p:grpSpPr>
          <a:xfrm>
            <a:off x="741693" y="6101479"/>
            <a:ext cx="26956" cy="3152870"/>
            <a:chOff x="0" y="0"/>
            <a:chExt cx="35941" cy="4203827"/>
          </a:xfrm>
        </p:grpSpPr>
        <p:sp>
          <p:nvSpPr>
            <p:cNvPr id="5" name="Freeform 5"/>
            <p:cNvSpPr/>
            <p:nvPr/>
          </p:nvSpPr>
          <p:spPr>
            <a:xfrm>
              <a:off x="0" y="0"/>
              <a:ext cx="35941" cy="4203827"/>
            </a:xfrm>
            <a:custGeom>
              <a:avLst/>
              <a:gdLst/>
              <a:ahLst/>
              <a:cxnLst/>
              <a:rect l="l" t="t" r="r" b="b"/>
              <a:pathLst>
                <a:path w="35941" h="4203827">
                  <a:moveTo>
                    <a:pt x="35941" y="4203700"/>
                  </a:moveTo>
                  <a:lnTo>
                    <a:pt x="12700" y="0"/>
                  </a:lnTo>
                  <a:lnTo>
                    <a:pt x="0" y="0"/>
                  </a:lnTo>
                  <a:lnTo>
                    <a:pt x="23368" y="4203827"/>
                  </a:lnTo>
                  <a:lnTo>
                    <a:pt x="35941" y="4203700"/>
                  </a:lnTo>
                  <a:close/>
                </a:path>
              </a:pathLst>
            </a:custGeom>
            <a:solidFill>
              <a:srgbClr val="C78B32"/>
            </a:solidFill>
          </p:spPr>
        </p:sp>
      </p:grpSp>
      <p:grpSp>
        <p:nvGrpSpPr>
          <p:cNvPr id="6" name="Group 6"/>
          <p:cNvGrpSpPr/>
          <p:nvPr/>
        </p:nvGrpSpPr>
        <p:grpSpPr>
          <a:xfrm>
            <a:off x="571195" y="5348909"/>
            <a:ext cx="350520" cy="747808"/>
            <a:chOff x="0" y="0"/>
            <a:chExt cx="467360" cy="997077"/>
          </a:xfrm>
        </p:grpSpPr>
        <p:sp>
          <p:nvSpPr>
            <p:cNvPr id="7" name="Freeform 7"/>
            <p:cNvSpPr/>
            <p:nvPr/>
          </p:nvSpPr>
          <p:spPr>
            <a:xfrm>
              <a:off x="0" y="0"/>
              <a:ext cx="467360" cy="997077"/>
            </a:xfrm>
            <a:custGeom>
              <a:avLst/>
              <a:gdLst/>
              <a:ahLst/>
              <a:cxnLst/>
              <a:rect l="l" t="t" r="r" b="b"/>
              <a:pathLst>
                <a:path w="467360" h="997077">
                  <a:moveTo>
                    <a:pt x="467360" y="0"/>
                  </a:moveTo>
                  <a:lnTo>
                    <a:pt x="0" y="0"/>
                  </a:lnTo>
                  <a:lnTo>
                    <a:pt x="0" y="997077"/>
                  </a:lnTo>
                  <a:lnTo>
                    <a:pt x="467360" y="997077"/>
                  </a:lnTo>
                  <a:lnTo>
                    <a:pt x="467360" y="0"/>
                  </a:lnTo>
                  <a:close/>
                </a:path>
              </a:pathLst>
            </a:custGeom>
            <a:solidFill>
              <a:srgbClr val="C78B32"/>
            </a:solidFill>
          </p:spPr>
        </p:sp>
      </p:grpSp>
      <p:grpSp>
        <p:nvGrpSpPr>
          <p:cNvPr id="8" name="Group 8"/>
          <p:cNvGrpSpPr/>
          <p:nvPr/>
        </p:nvGrpSpPr>
        <p:grpSpPr>
          <a:xfrm>
            <a:off x="541032" y="519975"/>
            <a:ext cx="350520" cy="4340924"/>
            <a:chOff x="0" y="0"/>
            <a:chExt cx="467360" cy="5787898"/>
          </a:xfrm>
        </p:grpSpPr>
        <p:sp>
          <p:nvSpPr>
            <p:cNvPr id="9" name="Freeform 9"/>
            <p:cNvSpPr/>
            <p:nvPr/>
          </p:nvSpPr>
          <p:spPr>
            <a:xfrm>
              <a:off x="0" y="0"/>
              <a:ext cx="467360" cy="5787898"/>
            </a:xfrm>
            <a:custGeom>
              <a:avLst/>
              <a:gdLst/>
              <a:ahLst/>
              <a:cxnLst/>
              <a:rect l="l" t="t" r="r" b="b"/>
              <a:pathLst>
                <a:path w="467360" h="5787898">
                  <a:moveTo>
                    <a:pt x="467360" y="0"/>
                  </a:moveTo>
                  <a:lnTo>
                    <a:pt x="0" y="0"/>
                  </a:lnTo>
                  <a:lnTo>
                    <a:pt x="0" y="997077"/>
                  </a:lnTo>
                  <a:lnTo>
                    <a:pt x="217805" y="997077"/>
                  </a:lnTo>
                  <a:lnTo>
                    <a:pt x="282194" y="5787898"/>
                  </a:lnTo>
                  <a:lnTo>
                    <a:pt x="294767" y="5787771"/>
                  </a:lnTo>
                  <a:lnTo>
                    <a:pt x="230251" y="997077"/>
                  </a:lnTo>
                  <a:lnTo>
                    <a:pt x="467360" y="997077"/>
                  </a:lnTo>
                  <a:lnTo>
                    <a:pt x="467360" y="0"/>
                  </a:lnTo>
                  <a:close/>
                </a:path>
              </a:pathLst>
            </a:custGeom>
            <a:solidFill>
              <a:srgbClr val="213669"/>
            </a:solidFill>
          </p:spPr>
        </p:sp>
      </p:grpSp>
      <p:sp>
        <p:nvSpPr>
          <p:cNvPr id="10" name="TextBox 10"/>
          <p:cNvSpPr txBox="1"/>
          <p:nvPr/>
        </p:nvSpPr>
        <p:spPr>
          <a:xfrm>
            <a:off x="990600" y="736600"/>
            <a:ext cx="8150859" cy="615677"/>
          </a:xfrm>
          <a:prstGeom prst="rect">
            <a:avLst/>
          </a:prstGeom>
        </p:spPr>
        <p:txBody>
          <a:bodyPr lIns="0" tIns="0" rIns="0" bIns="0" rtlCol="0" anchor="t">
            <a:spAutoFit/>
          </a:bodyPr>
          <a:lstStyle/>
          <a:p>
            <a:pPr algn="l">
              <a:lnSpc>
                <a:spcPts val="4800"/>
              </a:lnSpc>
            </a:pPr>
            <a:r>
              <a:rPr lang="en-US" sz="4000" spc="38">
                <a:solidFill>
                  <a:srgbClr val="10253F"/>
                </a:solidFill>
                <a:latin typeface="Montserrat" panose="00000500000000000000"/>
              </a:rPr>
              <a:t>Performance</a:t>
            </a:r>
            <a:r>
              <a:rPr lang="en-US" sz="4000" spc="38">
                <a:solidFill>
                  <a:srgbClr val="FFFFFF"/>
                </a:solidFill>
                <a:latin typeface="Montserrat" panose="00000500000000000000"/>
              </a:rPr>
              <a:t> </a:t>
            </a:r>
            <a:r>
              <a:rPr lang="en-US" sz="4000" spc="38">
                <a:solidFill>
                  <a:srgbClr val="10253F"/>
                </a:solidFill>
                <a:latin typeface="Montserrat" panose="00000500000000000000"/>
              </a:rPr>
              <a:t>:</a:t>
            </a:r>
          </a:p>
        </p:txBody>
      </p:sp>
      <p:sp>
        <p:nvSpPr>
          <p:cNvPr id="11" name="TextBox 11"/>
          <p:cNvSpPr txBox="1"/>
          <p:nvPr/>
        </p:nvSpPr>
        <p:spPr>
          <a:xfrm>
            <a:off x="1295400" y="1815465"/>
            <a:ext cx="15946119" cy="4114864"/>
          </a:xfrm>
          <a:prstGeom prst="rect">
            <a:avLst/>
          </a:prstGeom>
        </p:spPr>
        <p:txBody>
          <a:bodyPr lIns="0" tIns="0" rIns="0" bIns="0" rtlCol="0" anchor="t">
            <a:spAutoFit/>
          </a:bodyPr>
          <a:lstStyle/>
          <a:p>
            <a:pPr algn="l">
              <a:lnSpc>
                <a:spcPts val="4800"/>
              </a:lnSpc>
            </a:pPr>
            <a:r>
              <a:rPr lang="en-US" sz="4000" spc="-155">
                <a:solidFill>
                  <a:srgbClr val="000000"/>
                </a:solidFill>
                <a:latin typeface="Open Sans" panose="020B0606030504020204"/>
              </a:rPr>
              <a:t>       The website will be designed to handle a large number of concurrent users and transactions, with minimal downtime or delays. The system will be optimized for speed and efficiency, with load balancing and other performance enhancements.</a:t>
            </a:r>
          </a:p>
          <a:p>
            <a:pPr algn="l">
              <a:lnSpc>
                <a:spcPts val="4800"/>
              </a:lnSpc>
            </a:pPr>
            <a:endParaRPr lang="en-US" sz="4000" spc="-155">
              <a:solidFill>
                <a:srgbClr val="000000"/>
              </a:solidFill>
              <a:latin typeface="Open Sans" panose="020B0606030504020204"/>
            </a:endParaRPr>
          </a:p>
          <a:p>
            <a:pPr algn="l">
              <a:lnSpc>
                <a:spcPts val="4800"/>
              </a:lnSpc>
            </a:pPr>
            <a:r>
              <a:rPr lang="en-US" sz="4000" spc="-159">
                <a:solidFill>
                  <a:srgbClr val="984807"/>
                </a:solidFill>
                <a:latin typeface="Open Sans" panose="020B0606030504020204"/>
              </a:rPr>
              <a:t>Availability :</a:t>
            </a:r>
          </a:p>
          <a:p>
            <a:pPr algn="l">
              <a:lnSpc>
                <a:spcPts val="4080"/>
              </a:lnSpc>
            </a:pPr>
            <a:r>
              <a:rPr lang="en-US" sz="3400" spc="197">
                <a:solidFill>
                  <a:srgbClr val="034F81"/>
                </a:solidFill>
                <a:latin typeface="Montserrat" panose="00000500000000000000"/>
              </a:rPr>
              <a:t>	</a:t>
            </a:r>
          </a:p>
        </p:txBody>
      </p:sp>
      <p:sp>
        <p:nvSpPr>
          <p:cNvPr id="12" name="TextBox 12"/>
          <p:cNvSpPr txBox="1"/>
          <p:nvPr/>
        </p:nvSpPr>
        <p:spPr>
          <a:xfrm>
            <a:off x="1310640" y="5703570"/>
            <a:ext cx="15590519" cy="2482155"/>
          </a:xfrm>
          <a:prstGeom prst="rect">
            <a:avLst/>
          </a:prstGeom>
        </p:spPr>
        <p:txBody>
          <a:bodyPr lIns="0" tIns="0" rIns="0" bIns="0" rtlCol="0" anchor="t">
            <a:spAutoFit/>
          </a:bodyPr>
          <a:lstStyle/>
          <a:p>
            <a:pPr algn="l">
              <a:lnSpc>
                <a:spcPts val="4800"/>
              </a:lnSpc>
            </a:pPr>
            <a:r>
              <a:rPr lang="en-US" sz="4000" spc="-159">
                <a:solidFill>
                  <a:srgbClr val="000000"/>
                </a:solidFill>
                <a:latin typeface="Open Sans" panose="020B0606030504020204"/>
              </a:rPr>
              <a:t>     The system will be available 24/7, with regular maintenance windows scheduled in advance to minimize disruption to users. The system will be designed to handle high volumes of traffic without slowing down or crashing.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t="-19" b="-19"/>
              </a:stretch>
            </a:blipFill>
          </p:spPr>
        </p:sp>
      </p:grpSp>
      <p:grpSp>
        <p:nvGrpSpPr>
          <p:cNvPr id="4" name="Group 4"/>
          <p:cNvGrpSpPr/>
          <p:nvPr/>
        </p:nvGrpSpPr>
        <p:grpSpPr>
          <a:xfrm>
            <a:off x="741693" y="6101479"/>
            <a:ext cx="26956" cy="3152870"/>
            <a:chOff x="0" y="0"/>
            <a:chExt cx="35941" cy="4203827"/>
          </a:xfrm>
        </p:grpSpPr>
        <p:sp>
          <p:nvSpPr>
            <p:cNvPr id="5" name="Freeform 5"/>
            <p:cNvSpPr/>
            <p:nvPr/>
          </p:nvSpPr>
          <p:spPr>
            <a:xfrm>
              <a:off x="0" y="0"/>
              <a:ext cx="35941" cy="4203827"/>
            </a:xfrm>
            <a:custGeom>
              <a:avLst/>
              <a:gdLst/>
              <a:ahLst/>
              <a:cxnLst/>
              <a:rect l="l" t="t" r="r" b="b"/>
              <a:pathLst>
                <a:path w="35941" h="4203827">
                  <a:moveTo>
                    <a:pt x="35941" y="4203700"/>
                  </a:moveTo>
                  <a:lnTo>
                    <a:pt x="12700" y="0"/>
                  </a:lnTo>
                  <a:lnTo>
                    <a:pt x="0" y="0"/>
                  </a:lnTo>
                  <a:lnTo>
                    <a:pt x="23368" y="4203827"/>
                  </a:lnTo>
                  <a:lnTo>
                    <a:pt x="35941" y="4203700"/>
                  </a:lnTo>
                  <a:close/>
                </a:path>
              </a:pathLst>
            </a:custGeom>
            <a:solidFill>
              <a:srgbClr val="C78B32"/>
            </a:solidFill>
          </p:spPr>
        </p:sp>
      </p:grpSp>
      <p:grpSp>
        <p:nvGrpSpPr>
          <p:cNvPr id="6" name="Group 6"/>
          <p:cNvGrpSpPr/>
          <p:nvPr/>
        </p:nvGrpSpPr>
        <p:grpSpPr>
          <a:xfrm>
            <a:off x="571195" y="5348909"/>
            <a:ext cx="350520" cy="747808"/>
            <a:chOff x="0" y="0"/>
            <a:chExt cx="467360" cy="997077"/>
          </a:xfrm>
        </p:grpSpPr>
        <p:sp>
          <p:nvSpPr>
            <p:cNvPr id="7" name="Freeform 7"/>
            <p:cNvSpPr/>
            <p:nvPr/>
          </p:nvSpPr>
          <p:spPr>
            <a:xfrm>
              <a:off x="0" y="0"/>
              <a:ext cx="467360" cy="997077"/>
            </a:xfrm>
            <a:custGeom>
              <a:avLst/>
              <a:gdLst/>
              <a:ahLst/>
              <a:cxnLst/>
              <a:rect l="l" t="t" r="r" b="b"/>
              <a:pathLst>
                <a:path w="467360" h="997077">
                  <a:moveTo>
                    <a:pt x="467360" y="0"/>
                  </a:moveTo>
                  <a:lnTo>
                    <a:pt x="0" y="0"/>
                  </a:lnTo>
                  <a:lnTo>
                    <a:pt x="0" y="997077"/>
                  </a:lnTo>
                  <a:lnTo>
                    <a:pt x="467360" y="997077"/>
                  </a:lnTo>
                  <a:lnTo>
                    <a:pt x="467360" y="0"/>
                  </a:lnTo>
                  <a:close/>
                </a:path>
              </a:pathLst>
            </a:custGeom>
            <a:solidFill>
              <a:srgbClr val="C78B32"/>
            </a:solidFill>
          </p:spPr>
        </p:sp>
      </p:grpSp>
      <p:grpSp>
        <p:nvGrpSpPr>
          <p:cNvPr id="8" name="Group 8"/>
          <p:cNvGrpSpPr/>
          <p:nvPr/>
        </p:nvGrpSpPr>
        <p:grpSpPr>
          <a:xfrm>
            <a:off x="541032" y="519975"/>
            <a:ext cx="350520" cy="4340924"/>
            <a:chOff x="0" y="0"/>
            <a:chExt cx="467360" cy="5787898"/>
          </a:xfrm>
        </p:grpSpPr>
        <p:sp>
          <p:nvSpPr>
            <p:cNvPr id="9" name="Freeform 9"/>
            <p:cNvSpPr/>
            <p:nvPr/>
          </p:nvSpPr>
          <p:spPr>
            <a:xfrm>
              <a:off x="0" y="0"/>
              <a:ext cx="467360" cy="5787898"/>
            </a:xfrm>
            <a:custGeom>
              <a:avLst/>
              <a:gdLst/>
              <a:ahLst/>
              <a:cxnLst/>
              <a:rect l="l" t="t" r="r" b="b"/>
              <a:pathLst>
                <a:path w="467360" h="5787898">
                  <a:moveTo>
                    <a:pt x="467360" y="0"/>
                  </a:moveTo>
                  <a:lnTo>
                    <a:pt x="0" y="0"/>
                  </a:lnTo>
                  <a:lnTo>
                    <a:pt x="0" y="997077"/>
                  </a:lnTo>
                  <a:lnTo>
                    <a:pt x="217805" y="997077"/>
                  </a:lnTo>
                  <a:lnTo>
                    <a:pt x="282194" y="5787898"/>
                  </a:lnTo>
                  <a:lnTo>
                    <a:pt x="294767" y="5787771"/>
                  </a:lnTo>
                  <a:lnTo>
                    <a:pt x="230251" y="997077"/>
                  </a:lnTo>
                  <a:lnTo>
                    <a:pt x="467360" y="997077"/>
                  </a:lnTo>
                  <a:lnTo>
                    <a:pt x="467360" y="0"/>
                  </a:lnTo>
                  <a:close/>
                </a:path>
              </a:pathLst>
            </a:custGeom>
            <a:solidFill>
              <a:srgbClr val="213669"/>
            </a:solidFill>
          </p:spPr>
        </p:sp>
      </p:grpSp>
      <p:sp>
        <p:nvSpPr>
          <p:cNvPr id="10" name="TextBox 10"/>
          <p:cNvSpPr txBox="1"/>
          <p:nvPr/>
        </p:nvSpPr>
        <p:spPr>
          <a:xfrm>
            <a:off x="990600" y="736600"/>
            <a:ext cx="8150859" cy="615677"/>
          </a:xfrm>
          <a:prstGeom prst="rect">
            <a:avLst/>
          </a:prstGeom>
        </p:spPr>
        <p:txBody>
          <a:bodyPr lIns="0" tIns="0" rIns="0" bIns="0" rtlCol="0" anchor="t">
            <a:spAutoFit/>
          </a:bodyPr>
          <a:lstStyle/>
          <a:p>
            <a:pPr algn="l">
              <a:lnSpc>
                <a:spcPts val="4800"/>
              </a:lnSpc>
            </a:pPr>
            <a:r>
              <a:rPr lang="en-US" sz="4000" spc="38">
                <a:solidFill>
                  <a:srgbClr val="1F497D"/>
                </a:solidFill>
                <a:latin typeface="Montserrat" panose="00000500000000000000"/>
              </a:rPr>
              <a:t>Scalability </a:t>
            </a:r>
            <a:r>
              <a:rPr lang="en-US" sz="4000" spc="38">
                <a:solidFill>
                  <a:srgbClr val="10253F"/>
                </a:solidFill>
                <a:latin typeface="Montserrat" panose="00000500000000000000"/>
              </a:rPr>
              <a:t>:</a:t>
            </a:r>
          </a:p>
        </p:txBody>
      </p:sp>
      <p:sp>
        <p:nvSpPr>
          <p:cNvPr id="11" name="TextBox 11"/>
          <p:cNvSpPr txBox="1"/>
          <p:nvPr/>
        </p:nvSpPr>
        <p:spPr>
          <a:xfrm>
            <a:off x="1295400" y="4253865"/>
            <a:ext cx="15946119" cy="1714564"/>
          </a:xfrm>
          <a:prstGeom prst="rect">
            <a:avLst/>
          </a:prstGeom>
        </p:spPr>
        <p:txBody>
          <a:bodyPr lIns="0" tIns="0" rIns="0" bIns="0" rtlCol="0" anchor="t">
            <a:spAutoFit/>
          </a:bodyPr>
          <a:lstStyle/>
          <a:p>
            <a:pPr>
              <a:lnSpc>
                <a:spcPts val="4800"/>
              </a:lnSpc>
            </a:pPr>
            <a:endParaRPr/>
          </a:p>
          <a:p>
            <a:pPr algn="l">
              <a:lnSpc>
                <a:spcPts val="4800"/>
              </a:lnSpc>
            </a:pPr>
            <a:r>
              <a:rPr lang="en-US" sz="4000" spc="-159">
                <a:solidFill>
                  <a:srgbClr val="984807"/>
                </a:solidFill>
                <a:latin typeface="Open Sans" panose="020B0606030504020204"/>
              </a:rPr>
              <a:t>Technical Requirements :</a:t>
            </a:r>
          </a:p>
          <a:p>
            <a:pPr algn="l">
              <a:lnSpc>
                <a:spcPts val="4080"/>
              </a:lnSpc>
            </a:pPr>
            <a:r>
              <a:rPr lang="en-US" sz="3400" spc="197">
                <a:solidFill>
                  <a:srgbClr val="034F81"/>
                </a:solidFill>
                <a:latin typeface="Montserrat" panose="00000500000000000000"/>
              </a:rPr>
              <a:t>	</a:t>
            </a:r>
          </a:p>
        </p:txBody>
      </p:sp>
      <p:sp>
        <p:nvSpPr>
          <p:cNvPr id="12" name="TextBox 12"/>
          <p:cNvSpPr txBox="1"/>
          <p:nvPr/>
        </p:nvSpPr>
        <p:spPr>
          <a:xfrm>
            <a:off x="1082040" y="1664970"/>
            <a:ext cx="14828520" cy="2482155"/>
          </a:xfrm>
          <a:prstGeom prst="rect">
            <a:avLst/>
          </a:prstGeom>
        </p:spPr>
        <p:txBody>
          <a:bodyPr lIns="0" tIns="0" rIns="0" bIns="0" rtlCol="0" anchor="t">
            <a:spAutoFit/>
          </a:bodyPr>
          <a:lstStyle/>
          <a:p>
            <a:pPr algn="l">
              <a:lnSpc>
                <a:spcPts val="4800"/>
              </a:lnSpc>
            </a:pPr>
            <a:r>
              <a:rPr lang="en-US" sz="4000" spc="-159">
                <a:solidFill>
                  <a:srgbClr val="000000"/>
                </a:solidFill>
                <a:latin typeface="Open Sans" panose="020B0606030504020204"/>
              </a:rPr>
              <a:t>         The system will be designed to scale up or down as needed to accommodate changes in user demand. The system will be able to handle increased traffic and transactions without sacrificing performance or reliability.</a:t>
            </a:r>
          </a:p>
        </p:txBody>
      </p:sp>
      <p:sp>
        <p:nvSpPr>
          <p:cNvPr id="13" name="TextBox 13"/>
          <p:cNvSpPr txBox="1"/>
          <p:nvPr/>
        </p:nvSpPr>
        <p:spPr>
          <a:xfrm>
            <a:off x="1539240" y="6484620"/>
            <a:ext cx="15819120" cy="1108889"/>
          </a:xfrm>
          <a:prstGeom prst="rect">
            <a:avLst/>
          </a:prstGeom>
        </p:spPr>
        <p:txBody>
          <a:bodyPr lIns="0" tIns="0" rIns="0" bIns="0" rtlCol="0" anchor="t">
            <a:spAutoFit/>
          </a:bodyPr>
          <a:lstStyle/>
          <a:p>
            <a:pPr algn="l">
              <a:lnSpc>
                <a:spcPts val="4320"/>
              </a:lnSpc>
            </a:pPr>
            <a:r>
              <a:rPr lang="en-US" sz="3600" spc="-143">
                <a:solidFill>
                  <a:srgbClr val="984807"/>
                </a:solidFill>
                <a:latin typeface="Open Sans" panose="020B0606030504020204"/>
              </a:rPr>
              <a:t>Programming Language</a:t>
            </a:r>
          </a:p>
        </p:txBody>
      </p:sp>
      <p:sp>
        <p:nvSpPr>
          <p:cNvPr id="14" name="TextBox 14"/>
          <p:cNvSpPr txBox="1"/>
          <p:nvPr/>
        </p:nvSpPr>
        <p:spPr>
          <a:xfrm>
            <a:off x="1615440" y="7532370"/>
            <a:ext cx="15666720" cy="1251049"/>
          </a:xfrm>
          <a:prstGeom prst="rect">
            <a:avLst/>
          </a:prstGeom>
        </p:spPr>
        <p:txBody>
          <a:bodyPr lIns="0" tIns="0" rIns="0" bIns="0" rtlCol="0" anchor="t">
            <a:spAutoFit/>
          </a:bodyPr>
          <a:lstStyle/>
          <a:p>
            <a:pPr algn="l">
              <a:lnSpc>
                <a:spcPts val="4800"/>
              </a:lnSpc>
            </a:pPr>
            <a:r>
              <a:rPr lang="en-US" sz="4000" spc="-159">
                <a:solidFill>
                  <a:srgbClr val="000000"/>
                </a:solidFill>
                <a:latin typeface="Open Sans" panose="020B0606030504020204"/>
              </a:rPr>
              <a:t>The website will be developed using a combination of programming languages, including HTML, CSS, JavaScript, and PHP.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t="-19" b="-19"/>
              </a:stretch>
            </a:blipFill>
          </p:spPr>
        </p:sp>
      </p:grpSp>
      <p:grpSp>
        <p:nvGrpSpPr>
          <p:cNvPr id="4" name="Group 4"/>
          <p:cNvGrpSpPr/>
          <p:nvPr/>
        </p:nvGrpSpPr>
        <p:grpSpPr>
          <a:xfrm>
            <a:off x="741693" y="6101479"/>
            <a:ext cx="26956" cy="3152870"/>
            <a:chOff x="0" y="0"/>
            <a:chExt cx="35941" cy="4203827"/>
          </a:xfrm>
        </p:grpSpPr>
        <p:sp>
          <p:nvSpPr>
            <p:cNvPr id="5" name="Freeform 5"/>
            <p:cNvSpPr/>
            <p:nvPr/>
          </p:nvSpPr>
          <p:spPr>
            <a:xfrm>
              <a:off x="0" y="0"/>
              <a:ext cx="35941" cy="4203827"/>
            </a:xfrm>
            <a:custGeom>
              <a:avLst/>
              <a:gdLst/>
              <a:ahLst/>
              <a:cxnLst/>
              <a:rect l="l" t="t" r="r" b="b"/>
              <a:pathLst>
                <a:path w="35941" h="4203827">
                  <a:moveTo>
                    <a:pt x="35941" y="4203700"/>
                  </a:moveTo>
                  <a:lnTo>
                    <a:pt x="12700" y="0"/>
                  </a:lnTo>
                  <a:lnTo>
                    <a:pt x="0" y="0"/>
                  </a:lnTo>
                  <a:lnTo>
                    <a:pt x="23368" y="4203827"/>
                  </a:lnTo>
                  <a:lnTo>
                    <a:pt x="35941" y="4203700"/>
                  </a:lnTo>
                  <a:close/>
                </a:path>
              </a:pathLst>
            </a:custGeom>
            <a:solidFill>
              <a:srgbClr val="C78B32"/>
            </a:solidFill>
          </p:spPr>
        </p:sp>
      </p:grpSp>
      <p:grpSp>
        <p:nvGrpSpPr>
          <p:cNvPr id="6" name="Group 6"/>
          <p:cNvGrpSpPr/>
          <p:nvPr/>
        </p:nvGrpSpPr>
        <p:grpSpPr>
          <a:xfrm>
            <a:off x="571195" y="5348909"/>
            <a:ext cx="350520" cy="747808"/>
            <a:chOff x="0" y="0"/>
            <a:chExt cx="467360" cy="997077"/>
          </a:xfrm>
        </p:grpSpPr>
        <p:sp>
          <p:nvSpPr>
            <p:cNvPr id="7" name="Freeform 7"/>
            <p:cNvSpPr/>
            <p:nvPr/>
          </p:nvSpPr>
          <p:spPr>
            <a:xfrm>
              <a:off x="0" y="0"/>
              <a:ext cx="467360" cy="997077"/>
            </a:xfrm>
            <a:custGeom>
              <a:avLst/>
              <a:gdLst/>
              <a:ahLst/>
              <a:cxnLst/>
              <a:rect l="l" t="t" r="r" b="b"/>
              <a:pathLst>
                <a:path w="467360" h="997077">
                  <a:moveTo>
                    <a:pt x="467360" y="0"/>
                  </a:moveTo>
                  <a:lnTo>
                    <a:pt x="0" y="0"/>
                  </a:lnTo>
                  <a:lnTo>
                    <a:pt x="0" y="997077"/>
                  </a:lnTo>
                  <a:lnTo>
                    <a:pt x="467360" y="997077"/>
                  </a:lnTo>
                  <a:lnTo>
                    <a:pt x="467360" y="0"/>
                  </a:lnTo>
                  <a:close/>
                </a:path>
              </a:pathLst>
            </a:custGeom>
            <a:solidFill>
              <a:srgbClr val="C78B32"/>
            </a:solidFill>
          </p:spPr>
        </p:sp>
      </p:grpSp>
      <p:grpSp>
        <p:nvGrpSpPr>
          <p:cNvPr id="8" name="Group 8"/>
          <p:cNvGrpSpPr/>
          <p:nvPr/>
        </p:nvGrpSpPr>
        <p:grpSpPr>
          <a:xfrm>
            <a:off x="541032" y="519975"/>
            <a:ext cx="350520" cy="4340924"/>
            <a:chOff x="0" y="0"/>
            <a:chExt cx="467360" cy="5787898"/>
          </a:xfrm>
        </p:grpSpPr>
        <p:sp>
          <p:nvSpPr>
            <p:cNvPr id="9" name="Freeform 9"/>
            <p:cNvSpPr/>
            <p:nvPr/>
          </p:nvSpPr>
          <p:spPr>
            <a:xfrm>
              <a:off x="0" y="0"/>
              <a:ext cx="467360" cy="5787898"/>
            </a:xfrm>
            <a:custGeom>
              <a:avLst/>
              <a:gdLst/>
              <a:ahLst/>
              <a:cxnLst/>
              <a:rect l="l" t="t" r="r" b="b"/>
              <a:pathLst>
                <a:path w="467360" h="5787898">
                  <a:moveTo>
                    <a:pt x="467360" y="0"/>
                  </a:moveTo>
                  <a:lnTo>
                    <a:pt x="0" y="0"/>
                  </a:lnTo>
                  <a:lnTo>
                    <a:pt x="0" y="997077"/>
                  </a:lnTo>
                  <a:lnTo>
                    <a:pt x="217805" y="997077"/>
                  </a:lnTo>
                  <a:lnTo>
                    <a:pt x="282194" y="5787898"/>
                  </a:lnTo>
                  <a:lnTo>
                    <a:pt x="294767" y="5787771"/>
                  </a:lnTo>
                  <a:lnTo>
                    <a:pt x="230251" y="997077"/>
                  </a:lnTo>
                  <a:lnTo>
                    <a:pt x="467360" y="997077"/>
                  </a:lnTo>
                  <a:lnTo>
                    <a:pt x="467360" y="0"/>
                  </a:lnTo>
                  <a:close/>
                </a:path>
              </a:pathLst>
            </a:custGeom>
            <a:solidFill>
              <a:srgbClr val="213669"/>
            </a:solidFill>
          </p:spPr>
        </p:sp>
      </p:grpSp>
      <p:sp>
        <p:nvSpPr>
          <p:cNvPr id="10" name="TextBox 10"/>
          <p:cNvSpPr txBox="1"/>
          <p:nvPr/>
        </p:nvSpPr>
        <p:spPr>
          <a:xfrm>
            <a:off x="1726632" y="519975"/>
            <a:ext cx="8150859" cy="615677"/>
          </a:xfrm>
          <a:prstGeom prst="rect">
            <a:avLst/>
          </a:prstGeom>
        </p:spPr>
        <p:txBody>
          <a:bodyPr lIns="0" tIns="0" rIns="0" bIns="0" rtlCol="0" anchor="t">
            <a:spAutoFit/>
          </a:bodyPr>
          <a:lstStyle/>
          <a:p>
            <a:pPr algn="l">
              <a:lnSpc>
                <a:spcPts val="4800"/>
              </a:lnSpc>
            </a:pPr>
            <a:r>
              <a:rPr lang="en-US" sz="4000" spc="38">
                <a:solidFill>
                  <a:srgbClr val="1F497D"/>
                </a:solidFill>
                <a:latin typeface="Montserrat" panose="00000500000000000000"/>
              </a:rPr>
              <a:t>Database</a:t>
            </a:r>
            <a:r>
              <a:rPr lang="en-US" sz="4000" spc="38">
                <a:solidFill>
                  <a:srgbClr val="10253F"/>
                </a:solidFill>
                <a:latin typeface="Montserrat" panose="00000500000000000000"/>
              </a:rPr>
              <a:t>:</a:t>
            </a:r>
          </a:p>
        </p:txBody>
      </p:sp>
      <p:sp>
        <p:nvSpPr>
          <p:cNvPr id="11" name="TextBox 11"/>
          <p:cNvSpPr txBox="1"/>
          <p:nvPr/>
        </p:nvSpPr>
        <p:spPr>
          <a:xfrm>
            <a:off x="1726632" y="5339384"/>
            <a:ext cx="5466893" cy="1124013"/>
          </a:xfrm>
          <a:prstGeom prst="rect">
            <a:avLst/>
          </a:prstGeom>
        </p:spPr>
        <p:txBody>
          <a:bodyPr lIns="0" tIns="0" rIns="0" bIns="0" rtlCol="0" anchor="t">
            <a:spAutoFit/>
          </a:bodyPr>
          <a:lstStyle/>
          <a:p>
            <a:pPr algn="l">
              <a:lnSpc>
                <a:spcPts val="4800"/>
              </a:lnSpc>
            </a:pPr>
            <a:r>
              <a:rPr lang="en-US" sz="4000" spc="-159">
                <a:solidFill>
                  <a:srgbClr val="984807"/>
                </a:solidFill>
                <a:latin typeface="Open Sans" panose="020B0606030504020204"/>
              </a:rPr>
              <a:t>Hosting:</a:t>
            </a:r>
          </a:p>
          <a:p>
            <a:pPr algn="l">
              <a:lnSpc>
                <a:spcPts val="4080"/>
              </a:lnSpc>
            </a:pPr>
            <a:r>
              <a:rPr lang="en-US" sz="3400" spc="197">
                <a:solidFill>
                  <a:srgbClr val="034F81"/>
                </a:solidFill>
                <a:latin typeface="Montserrat" panose="00000500000000000000"/>
              </a:rPr>
              <a:t>	</a:t>
            </a:r>
          </a:p>
        </p:txBody>
      </p:sp>
      <p:sp>
        <p:nvSpPr>
          <p:cNvPr id="12" name="TextBox 12"/>
          <p:cNvSpPr txBox="1"/>
          <p:nvPr/>
        </p:nvSpPr>
        <p:spPr>
          <a:xfrm>
            <a:off x="1386840" y="6313170"/>
            <a:ext cx="15819120" cy="1866602"/>
          </a:xfrm>
          <a:prstGeom prst="rect">
            <a:avLst/>
          </a:prstGeom>
        </p:spPr>
        <p:txBody>
          <a:bodyPr lIns="0" tIns="0" rIns="0" bIns="0" rtlCol="0" anchor="t">
            <a:spAutoFit/>
          </a:bodyPr>
          <a:lstStyle/>
          <a:p>
            <a:pPr algn="l">
              <a:lnSpc>
                <a:spcPts val="4800"/>
              </a:lnSpc>
            </a:pPr>
            <a:r>
              <a:rPr lang="en-US" sz="4000" spc="-159">
                <a:solidFill>
                  <a:srgbClr val="000000"/>
                </a:solidFill>
                <a:latin typeface="Open Sans" panose="020B0606030504020204"/>
              </a:rPr>
              <a:t>The website will be hosted on a secure, reliable hosting platform with high uptime guarantees. The hosting platform will be able to scale up or down as needed to accommodate changes in user demand.</a:t>
            </a:r>
          </a:p>
        </p:txBody>
      </p:sp>
      <p:sp>
        <p:nvSpPr>
          <p:cNvPr id="13" name="TextBox 13"/>
          <p:cNvSpPr txBox="1"/>
          <p:nvPr/>
        </p:nvSpPr>
        <p:spPr>
          <a:xfrm>
            <a:off x="1082040" y="1893570"/>
            <a:ext cx="15819120" cy="1866602"/>
          </a:xfrm>
          <a:prstGeom prst="rect">
            <a:avLst/>
          </a:prstGeom>
        </p:spPr>
        <p:txBody>
          <a:bodyPr lIns="0" tIns="0" rIns="0" bIns="0" rtlCol="0" anchor="t">
            <a:spAutoFit/>
          </a:bodyPr>
          <a:lstStyle/>
          <a:p>
            <a:pPr algn="l">
              <a:lnSpc>
                <a:spcPts val="4800"/>
              </a:lnSpc>
            </a:pPr>
            <a:r>
              <a:rPr lang="en-US" sz="4000" spc="-159">
                <a:solidFill>
                  <a:srgbClr val="000000"/>
                </a:solidFill>
                <a:latin typeface="Open Sans" panose="020B0606030504020204"/>
              </a:rPr>
              <a:t>                   The system will use a relational database to store user data, transaction records, and other information. The database will be optimized for speed and reliability, with backups and redundancy measures in place.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t="-19" b="-19"/>
              </a:stretch>
            </a:blipFill>
          </p:spPr>
        </p:sp>
      </p:grpSp>
      <p:grpSp>
        <p:nvGrpSpPr>
          <p:cNvPr id="4" name="Group 4"/>
          <p:cNvGrpSpPr/>
          <p:nvPr/>
        </p:nvGrpSpPr>
        <p:grpSpPr>
          <a:xfrm>
            <a:off x="741693" y="6101479"/>
            <a:ext cx="26956" cy="3152870"/>
            <a:chOff x="0" y="0"/>
            <a:chExt cx="35941" cy="4203827"/>
          </a:xfrm>
        </p:grpSpPr>
        <p:sp>
          <p:nvSpPr>
            <p:cNvPr id="5" name="Freeform 5"/>
            <p:cNvSpPr/>
            <p:nvPr/>
          </p:nvSpPr>
          <p:spPr>
            <a:xfrm>
              <a:off x="0" y="0"/>
              <a:ext cx="35941" cy="4203827"/>
            </a:xfrm>
            <a:custGeom>
              <a:avLst/>
              <a:gdLst/>
              <a:ahLst/>
              <a:cxnLst/>
              <a:rect l="l" t="t" r="r" b="b"/>
              <a:pathLst>
                <a:path w="35941" h="4203827">
                  <a:moveTo>
                    <a:pt x="35941" y="4203700"/>
                  </a:moveTo>
                  <a:lnTo>
                    <a:pt x="12700" y="0"/>
                  </a:lnTo>
                  <a:lnTo>
                    <a:pt x="0" y="0"/>
                  </a:lnTo>
                  <a:lnTo>
                    <a:pt x="23368" y="4203827"/>
                  </a:lnTo>
                  <a:lnTo>
                    <a:pt x="35941" y="4203700"/>
                  </a:lnTo>
                  <a:close/>
                </a:path>
              </a:pathLst>
            </a:custGeom>
            <a:solidFill>
              <a:srgbClr val="C78B32"/>
            </a:solidFill>
          </p:spPr>
        </p:sp>
      </p:grpSp>
      <p:grpSp>
        <p:nvGrpSpPr>
          <p:cNvPr id="6" name="Group 6"/>
          <p:cNvGrpSpPr/>
          <p:nvPr/>
        </p:nvGrpSpPr>
        <p:grpSpPr>
          <a:xfrm>
            <a:off x="571195" y="5348909"/>
            <a:ext cx="350520" cy="747808"/>
            <a:chOff x="0" y="0"/>
            <a:chExt cx="467360" cy="997077"/>
          </a:xfrm>
        </p:grpSpPr>
        <p:sp>
          <p:nvSpPr>
            <p:cNvPr id="7" name="Freeform 7"/>
            <p:cNvSpPr/>
            <p:nvPr/>
          </p:nvSpPr>
          <p:spPr>
            <a:xfrm>
              <a:off x="0" y="0"/>
              <a:ext cx="467360" cy="997077"/>
            </a:xfrm>
            <a:custGeom>
              <a:avLst/>
              <a:gdLst/>
              <a:ahLst/>
              <a:cxnLst/>
              <a:rect l="l" t="t" r="r" b="b"/>
              <a:pathLst>
                <a:path w="467360" h="997077">
                  <a:moveTo>
                    <a:pt x="467360" y="0"/>
                  </a:moveTo>
                  <a:lnTo>
                    <a:pt x="0" y="0"/>
                  </a:lnTo>
                  <a:lnTo>
                    <a:pt x="0" y="997077"/>
                  </a:lnTo>
                  <a:lnTo>
                    <a:pt x="467360" y="997077"/>
                  </a:lnTo>
                  <a:lnTo>
                    <a:pt x="467360" y="0"/>
                  </a:lnTo>
                  <a:close/>
                </a:path>
              </a:pathLst>
            </a:custGeom>
            <a:solidFill>
              <a:srgbClr val="C78B32"/>
            </a:solidFill>
          </p:spPr>
        </p:sp>
      </p:grpSp>
      <p:grpSp>
        <p:nvGrpSpPr>
          <p:cNvPr id="8" name="Group 8"/>
          <p:cNvGrpSpPr/>
          <p:nvPr/>
        </p:nvGrpSpPr>
        <p:grpSpPr>
          <a:xfrm>
            <a:off x="541032" y="519975"/>
            <a:ext cx="350520" cy="4340924"/>
            <a:chOff x="0" y="0"/>
            <a:chExt cx="467360" cy="5787898"/>
          </a:xfrm>
        </p:grpSpPr>
        <p:sp>
          <p:nvSpPr>
            <p:cNvPr id="9" name="Freeform 9"/>
            <p:cNvSpPr/>
            <p:nvPr/>
          </p:nvSpPr>
          <p:spPr>
            <a:xfrm>
              <a:off x="0" y="0"/>
              <a:ext cx="467360" cy="5787898"/>
            </a:xfrm>
            <a:custGeom>
              <a:avLst/>
              <a:gdLst/>
              <a:ahLst/>
              <a:cxnLst/>
              <a:rect l="l" t="t" r="r" b="b"/>
              <a:pathLst>
                <a:path w="467360" h="5787898">
                  <a:moveTo>
                    <a:pt x="467360" y="0"/>
                  </a:moveTo>
                  <a:lnTo>
                    <a:pt x="0" y="0"/>
                  </a:lnTo>
                  <a:lnTo>
                    <a:pt x="0" y="997077"/>
                  </a:lnTo>
                  <a:lnTo>
                    <a:pt x="217805" y="997077"/>
                  </a:lnTo>
                  <a:lnTo>
                    <a:pt x="282194" y="5787898"/>
                  </a:lnTo>
                  <a:lnTo>
                    <a:pt x="294767" y="5787771"/>
                  </a:lnTo>
                  <a:lnTo>
                    <a:pt x="230251" y="997077"/>
                  </a:lnTo>
                  <a:lnTo>
                    <a:pt x="467360" y="997077"/>
                  </a:lnTo>
                  <a:lnTo>
                    <a:pt x="467360" y="0"/>
                  </a:lnTo>
                  <a:close/>
                </a:path>
              </a:pathLst>
            </a:custGeom>
            <a:solidFill>
              <a:srgbClr val="213669"/>
            </a:solidFill>
          </p:spPr>
        </p:sp>
      </p:grpSp>
      <p:sp>
        <p:nvSpPr>
          <p:cNvPr id="10" name="TextBox 10"/>
          <p:cNvSpPr txBox="1"/>
          <p:nvPr/>
        </p:nvSpPr>
        <p:spPr>
          <a:xfrm>
            <a:off x="1295400" y="2032000"/>
            <a:ext cx="8150859" cy="615677"/>
          </a:xfrm>
          <a:prstGeom prst="rect">
            <a:avLst/>
          </a:prstGeom>
        </p:spPr>
        <p:txBody>
          <a:bodyPr lIns="0" tIns="0" rIns="0" bIns="0" rtlCol="0" anchor="t">
            <a:spAutoFit/>
          </a:bodyPr>
          <a:lstStyle/>
          <a:p>
            <a:pPr algn="l">
              <a:lnSpc>
                <a:spcPts val="4800"/>
              </a:lnSpc>
            </a:pPr>
            <a:r>
              <a:rPr lang="en-US" sz="4000" spc="38">
                <a:solidFill>
                  <a:srgbClr val="1F497D"/>
                </a:solidFill>
                <a:latin typeface="Montserrat" panose="00000500000000000000"/>
              </a:rPr>
              <a:t>Conclusion</a:t>
            </a:r>
            <a:r>
              <a:rPr lang="en-US" sz="4000" spc="38">
                <a:solidFill>
                  <a:srgbClr val="10253F"/>
                </a:solidFill>
                <a:latin typeface="Montserrat" panose="00000500000000000000"/>
              </a:rPr>
              <a:t>:</a:t>
            </a:r>
          </a:p>
        </p:txBody>
      </p:sp>
      <p:sp>
        <p:nvSpPr>
          <p:cNvPr id="11" name="TextBox 11"/>
          <p:cNvSpPr txBox="1"/>
          <p:nvPr/>
        </p:nvSpPr>
        <p:spPr>
          <a:xfrm>
            <a:off x="1386840" y="3569970"/>
            <a:ext cx="15819120" cy="3713262"/>
          </a:xfrm>
          <a:prstGeom prst="rect">
            <a:avLst/>
          </a:prstGeom>
        </p:spPr>
        <p:txBody>
          <a:bodyPr lIns="0" tIns="0" rIns="0" bIns="0" rtlCol="0" anchor="t">
            <a:spAutoFit/>
          </a:bodyPr>
          <a:lstStyle/>
          <a:p>
            <a:pPr algn="l">
              <a:lnSpc>
                <a:spcPts val="4800"/>
              </a:lnSpc>
            </a:pPr>
            <a:r>
              <a:rPr lang="en-US" sz="4000" spc="-159">
                <a:solidFill>
                  <a:srgbClr val="000000"/>
                </a:solidFill>
                <a:latin typeface="Open Sans" panose="020B0606030504020204"/>
              </a:rPr>
              <a:t>            This Software Requirements Specification (SRS) document outlines the requirements for the development of a money transfer website. The system will be designed to provide a seamless user experience, with a focus on ease of use, security, and reliability. The system will be optimized for performance, availability, and scalability, with a robust technical architecture that includes encryption, load balancing, and redundancy measures.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739</Words>
  <Application>WPS Presentation</Application>
  <PresentationFormat>Custom</PresentationFormat>
  <Paragraphs>84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Montserrat</vt:lpstr>
      <vt:lpstr>Montserrat Italics</vt:lpstr>
      <vt:lpstr>Montserrat Bold</vt:lpstr>
      <vt:lpstr>Open Sans</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DOC-20230308-WA0025.</dc:title>
  <dc:creator>backiya</dc:creator>
  <cp:lastModifiedBy>backiya</cp:lastModifiedBy>
  <cp:revision>6</cp:revision>
  <dcterms:created xsi:type="dcterms:W3CDTF">2006-08-16T00:00:00Z</dcterms:created>
  <dcterms:modified xsi:type="dcterms:W3CDTF">2023-03-09T17:14:45Z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421150AD41D4446F8051D1556D11A29C</vt:lpwstr>
  </property>
  <property fmtid="{D5CDD505-2E9C-101B-9397-08002B2CF9AE}" pid="3" name="KSOProductBuildVer">
    <vt:lpwstr>1033-11.2.0.11498</vt:lpwstr>
  </property>
</Properties>
</file>