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9" r:id="rId5"/>
    <p:sldId id="258" r:id="rId6"/>
    <p:sldId id="264" r:id="rId7"/>
    <p:sldId id="267" r:id="rId8"/>
    <p:sldId id="270" r:id="rId9"/>
    <p:sldId id="269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2"/>
    <p:restoredTop sz="94675"/>
  </p:normalViewPr>
  <p:slideViewPr>
    <p:cSldViewPr snapToGrid="0" snapToObjects="1">
      <p:cViewPr varScale="1">
        <p:scale>
          <a:sx n="77" d="100"/>
          <a:sy n="77" d="100"/>
        </p:scale>
        <p:origin x="216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F8B74-F401-5842-BFFD-138FF56CA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D1D941-74A4-9A4E-8111-A6D1B87C9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2F6CA-CD8C-1447-A055-0B9F4244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D35-790B-B94F-B105-8428652DADF4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61A75-4131-2942-BCDC-E6119745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46ACF1-C002-9D4D-812C-BBD043FC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FD56-06E3-6B42-9ED3-87C433550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243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EDE72-E8FA-DE4C-BE2A-C693057A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B7417B-62F0-6246-9EE3-981D15370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21E47-4D78-D940-B9FF-A15F5192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D35-790B-B94F-B105-8428652DADF4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B74B7-3ABE-314C-B81F-E9F801F8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AA8B4-AF15-D948-8382-D536D1B7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FD56-06E3-6B42-9ED3-87C433550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04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1380E9-DE5C-E24D-9DEE-7F1916B39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70A8D7-3167-E34C-85D3-08A4A423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402B6-24C8-764C-911B-E2915980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D35-790B-B94F-B105-8428652DADF4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72C22-1BFE-5C4F-8BD8-714B4170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AFA6F-DD93-4C4C-9D1A-3A619D23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FD56-06E3-6B42-9ED3-87C433550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00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97A99-9F86-0643-8BA6-07A213F8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375F2-8FE1-C846-8D58-66E43BA1C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5FF5B-9714-3B44-9F08-F9B91458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D35-790B-B94F-B105-8428652DADF4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CF64B-DE0A-234D-85BF-6564AA9E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F0B64-0003-A740-9EEF-1BD89C01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FD56-06E3-6B42-9ED3-87C433550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29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126E0-4E4F-6A43-B7EC-013FD5F4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FEE2B2-5A52-924E-979C-A2125B381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57EF0-A4D9-6341-A381-547B5632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D35-790B-B94F-B105-8428652DADF4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623E8-45C5-6243-A187-32333E08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95D40-EE1A-2844-9857-64532544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FD56-06E3-6B42-9ED3-87C433550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16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78B3C-C9B0-7540-BEA6-1482368F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0F0D3-3DE1-9148-BA56-B32651A18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8B678-599F-2945-9B22-0726F6647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5A629-3D55-C043-B53A-069BD813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D35-790B-B94F-B105-8428652DADF4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3AD55D-D408-BF41-AEF7-1D954083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63A80-CD63-A44D-8A4C-02DC7C62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FD56-06E3-6B42-9ED3-87C433550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9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E0FDC-F57B-B243-8182-441481D5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A192D6-E5AF-3F4F-BDBB-44C855085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FA326-8FD8-2649-B6EE-9BAA66098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2784FE-FE5F-684C-9019-775E5DEFF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7E364D-2091-654A-A003-C1105D0CD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5C9B99-3AD8-4045-BB3B-00FBC149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D35-790B-B94F-B105-8428652DADF4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2BEFDE-FD48-5B41-B991-6F727ECE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4CA89F-E165-C94F-98B6-AC34581F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FD56-06E3-6B42-9ED3-87C433550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98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3C19B-5C98-3242-BD14-463EE106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7A95EC-374C-F74F-A482-F856D630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D35-790B-B94F-B105-8428652DADF4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85A92B-B2CF-5F43-9E69-A72547D6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109B7-8693-464F-8566-F77EFF41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FD56-06E3-6B42-9ED3-87C433550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62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3F0ADD-23E6-9D45-AADC-6E963F91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D35-790B-B94F-B105-8428652DADF4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DEA4B2-33E2-2E43-846C-46277ACD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E983CD-F1A3-0E42-AD48-EAF03B62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FD56-06E3-6B42-9ED3-87C433550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51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DD932-93CB-174D-9095-F44B048E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5E6E6-AA45-F048-B310-3DAFF7914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16938-092A-B947-983A-0855AE0CC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677F72-0F5B-074E-8B82-755D594A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D35-790B-B94F-B105-8428652DADF4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0BAB62-0CD6-6941-B39A-12E4845F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A46108-C78C-144E-8585-F2D76A22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FD56-06E3-6B42-9ED3-87C433550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6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9CB06-B5DA-2442-9FE2-DFF7389E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528A08-477C-5D41-97DB-6C9F81E07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B5B3CE-D2C0-EF46-B87D-84FFE834D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74349-8DA2-6046-83C0-C576ECCF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D35-790B-B94F-B105-8428652DADF4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2535B-9E99-6946-A54A-3D41B8C3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064D45-D56E-AE44-AC58-53B05B6F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FD56-06E3-6B42-9ED3-87C433550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69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153E44-DA4E-7242-A62C-82DADC5B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2F7B5-FD8E-994F-96C7-5EEA29E4D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74FFC-692F-574D-B09C-EEA1A3E04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2AD35-790B-B94F-B105-8428652DADF4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BDF98-2362-9547-ACDC-A57811CF3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54BEE-646F-B04A-B3CD-BA3D4A822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0FD56-06E3-6B42-9ED3-87C433550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81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macode" TargetMode="External"/><Relationship Id="rId2" Type="http://schemas.openxmlformats.org/officeDocument/2006/relationships/hyperlink" Target="http://aima.cs.berkeley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hyperlink" Target="https://learnxinyminutes.com/docs/python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pycharm/download/#section=ma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AECEE-8136-494C-8329-932DFE50E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b="1" dirty="0"/>
              <a:t>Artificial</a:t>
            </a:r>
            <a:r>
              <a:rPr kumimoji="1" lang="zh-CN" altLang="en-US" sz="4800" b="1" dirty="0"/>
              <a:t> </a:t>
            </a:r>
            <a:r>
              <a:rPr kumimoji="1" lang="en-US" altLang="zh-CN" sz="4800" b="1" dirty="0"/>
              <a:t>Intelligence</a:t>
            </a:r>
            <a:r>
              <a:rPr kumimoji="1" lang="zh-CN" altLang="en-US" sz="4800" b="1" dirty="0"/>
              <a:t> </a:t>
            </a:r>
            <a:r>
              <a:rPr kumimoji="1" lang="en-US" altLang="zh-CN" sz="4800" b="1" dirty="0"/>
              <a:t>(CS303)</a:t>
            </a:r>
            <a:r>
              <a:rPr kumimoji="1" lang="zh-CN" altLang="en-US" sz="4800" b="1" dirty="0"/>
              <a:t> </a:t>
            </a:r>
            <a:br>
              <a:rPr kumimoji="1" lang="en-US" altLang="zh-CN" sz="4800" b="1" dirty="0"/>
            </a:br>
            <a:r>
              <a:rPr kumimoji="1" lang="en-US" altLang="zh-CN" sz="4800" b="1" dirty="0"/>
              <a:t>Lab</a:t>
            </a:r>
            <a:r>
              <a:rPr kumimoji="1" lang="zh-CN" altLang="en-US" sz="4800" b="1" dirty="0"/>
              <a:t> </a:t>
            </a:r>
            <a:r>
              <a:rPr kumimoji="1" lang="en-US" altLang="zh-CN" sz="4800" b="1" dirty="0"/>
              <a:t>Courses</a:t>
            </a:r>
            <a:endParaRPr kumimoji="1" lang="zh-CN" altLang="en-US" sz="4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6AC566-D04E-3147-AC81-B769F019A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sz="3200" b="1" dirty="0">
                <a:solidFill>
                  <a:schemeClr val="accent1"/>
                </a:solidFill>
              </a:rPr>
              <a:t>Lab</a:t>
            </a:r>
            <a:r>
              <a:rPr kumimoji="1" lang="zh-CN" altLang="en-US" sz="32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1"/>
                </a:solidFill>
              </a:rPr>
              <a:t>1:</a:t>
            </a:r>
            <a:r>
              <a:rPr kumimoji="1" lang="zh-CN" altLang="en-US" sz="32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0071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AFD97-B830-9640-8BDE-840B2972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solidFill>
                  <a:schemeClr val="accent1"/>
                </a:solidFill>
              </a:rPr>
              <a:t>Teaching</a:t>
            </a:r>
            <a:r>
              <a:rPr kumimoji="1" lang="zh-CN" altLang="en-US" sz="36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3600" b="1" dirty="0">
                <a:solidFill>
                  <a:schemeClr val="accent1"/>
                </a:solidFill>
              </a:rPr>
              <a:t>Assistant</a:t>
            </a:r>
            <a:endParaRPr kumimoji="1"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F4A98-B26F-4641-8BFA-DCF57B414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Rui 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和瑞</a:t>
            </a:r>
            <a:r>
              <a:rPr kumimoji="1" lang="en-US" altLang="zh-CN" sz="2400" dirty="0"/>
              <a:t>),</a:t>
            </a:r>
            <a:r>
              <a:rPr kumimoji="1" lang="zh-CN" altLang="en-US" sz="2400" dirty="0"/>
              <a:t>  </a:t>
            </a:r>
            <a:r>
              <a:rPr kumimoji="1" lang="en-US" altLang="zh-CN" sz="2400" dirty="0"/>
              <a:t>QQ: 838098315, her2018@mail.sustech.edu.cn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our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help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you,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about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debugging,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etc.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2829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886FD-4B74-D24C-A98D-EE3340A5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chemeClr val="accent1"/>
                </a:solidFill>
              </a:rPr>
              <a:t>Outline</a:t>
            </a:r>
            <a:r>
              <a:rPr kumimoji="1" lang="zh-CN" altLang="en-US" sz="32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1"/>
                </a:solidFill>
              </a:rPr>
              <a:t>of</a:t>
            </a:r>
            <a:r>
              <a:rPr kumimoji="1" lang="zh-CN" altLang="en-US" sz="32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1"/>
                </a:solidFill>
              </a:rPr>
              <a:t>this</a:t>
            </a:r>
            <a:r>
              <a:rPr kumimoji="1" lang="zh-CN" altLang="en-US" sz="32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1"/>
                </a:solidFill>
              </a:rPr>
              <a:t>lab</a:t>
            </a:r>
            <a:endParaRPr kumimoji="1"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92C0C-F709-9C43-9FED-19FE69719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CS303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Requirements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Arrangement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98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886FD-4B74-D24C-A98D-EE3340A5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chemeClr val="accent1"/>
                </a:solidFill>
              </a:rPr>
              <a:t>Project</a:t>
            </a:r>
            <a:r>
              <a:rPr kumimoji="1" lang="zh-CN" altLang="en-US" sz="32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1"/>
                </a:solidFill>
              </a:rPr>
              <a:t>Information</a:t>
            </a:r>
            <a:r>
              <a:rPr kumimoji="1" lang="zh-CN" altLang="en-US" sz="32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1"/>
                </a:solidFill>
              </a:rPr>
              <a:t>of</a:t>
            </a:r>
            <a:r>
              <a:rPr kumimoji="1" lang="zh-CN" altLang="en-US" sz="32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1"/>
                </a:solidFill>
              </a:rPr>
              <a:t>CS303</a:t>
            </a:r>
            <a:endParaRPr kumimoji="1"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92C0C-F709-9C43-9FED-19FE69719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432FF"/>
                </a:solidFill>
              </a:rPr>
              <a:t>3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Projects,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/>
              <a:t>roughly: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labs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</a:p>
          <a:p>
            <a:pPr lvl="1"/>
            <a:r>
              <a:rPr lang="en-US" altLang="zh-CN" dirty="0"/>
              <a:t>Phase</a:t>
            </a:r>
            <a:r>
              <a:rPr lang="en" altLang="zh-CN" dirty="0"/>
              <a:t> inspection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sz="2000" dirty="0"/>
              <a:t>阶段性检查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Involved</a:t>
            </a:r>
          </a:p>
          <a:p>
            <a:pPr lvl="1"/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Solving</a:t>
            </a:r>
          </a:p>
          <a:p>
            <a:pPr lvl="1"/>
            <a:r>
              <a:rPr lang="en-US" altLang="zh-CN" dirty="0"/>
              <a:t>Uncertain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Reasoning</a:t>
            </a:r>
          </a:p>
          <a:p>
            <a:pPr lvl="1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52904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886FD-4B74-D24C-A98D-EE3340A5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chemeClr val="accent1"/>
                </a:solidFill>
              </a:rPr>
              <a:t>Course</a:t>
            </a:r>
            <a:r>
              <a:rPr kumimoji="1" lang="zh-CN" altLang="en-US" sz="32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1"/>
                </a:solidFill>
              </a:rPr>
              <a:t>Requirements</a:t>
            </a:r>
            <a:endParaRPr kumimoji="1"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92C0C-F709-9C43-9FED-19FE69719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" altLang="zh-CN" sz="2400" dirty="0"/>
              <a:t>Students should have basic independent programming skills</a:t>
            </a:r>
          </a:p>
          <a:p>
            <a:pPr algn="just"/>
            <a:endParaRPr lang="en" altLang="zh-CN" sz="2400" dirty="0"/>
          </a:p>
          <a:p>
            <a:pPr algn="just"/>
            <a:r>
              <a:rPr lang="en" altLang="zh-CN" sz="2400" dirty="0"/>
              <a:t>Students should think deeply about algorithms and have the ability to</a:t>
            </a:r>
            <a:r>
              <a:rPr lang="zh-CN" altLang="en-US" sz="2400" dirty="0"/>
              <a:t> </a:t>
            </a:r>
            <a:r>
              <a:rPr lang="en" altLang="zh-CN" sz="2400" dirty="0"/>
              <a:t>apply algorithms and improve them.</a:t>
            </a:r>
          </a:p>
          <a:p>
            <a:pPr marL="0" indent="0" algn="just">
              <a:buNone/>
            </a:pPr>
            <a:endParaRPr lang="en" altLang="zh-CN" sz="2400" dirty="0"/>
          </a:p>
          <a:p>
            <a:pPr algn="just"/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project</a:t>
            </a:r>
            <a:r>
              <a:rPr lang="zh-CN" altLang="en-US" sz="2400" dirty="0"/>
              <a:t> </a:t>
            </a:r>
            <a:r>
              <a:rPr lang="en-US" altLang="zh-CN" sz="2400" dirty="0"/>
              <a:t>reports</a:t>
            </a:r>
            <a:r>
              <a:rPr lang="zh-CN" altLang="en-US" sz="2400" dirty="0"/>
              <a:t> </a:t>
            </a:r>
            <a:r>
              <a:rPr lang="en-US" altLang="zh-CN" sz="2400" dirty="0"/>
              <a:t>must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written</a:t>
            </a:r>
            <a:r>
              <a:rPr lang="zh-CN" altLang="en-US" sz="2400" dirty="0"/>
              <a:t> </a:t>
            </a:r>
            <a:r>
              <a:rPr lang="en-US" altLang="zh-CN" sz="2400" dirty="0"/>
              <a:t>according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report</a:t>
            </a:r>
            <a:r>
              <a:rPr lang="zh-CN" altLang="en-US" sz="2400" dirty="0"/>
              <a:t> </a:t>
            </a:r>
            <a:r>
              <a:rPr lang="en-US" altLang="zh-CN" sz="2400" dirty="0"/>
              <a:t>template.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algn="just"/>
            <a:endParaRPr lang="en" altLang="zh-CN" sz="2400" dirty="0"/>
          </a:p>
          <a:p>
            <a:pPr algn="just"/>
            <a:r>
              <a:rPr lang="en" altLang="zh-CN" sz="2400" dirty="0">
                <a:solidFill>
                  <a:schemeClr val="accent1"/>
                </a:solidFill>
              </a:rPr>
              <a:t>Students should not copy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other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students’ codes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or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senior </a:t>
            </a:r>
            <a:r>
              <a:rPr lang="en-US" altLang="zh-CN" sz="2400" dirty="0" err="1">
                <a:solidFill>
                  <a:schemeClr val="accent1"/>
                </a:solidFill>
              </a:rPr>
              <a:t>students’reports</a:t>
            </a:r>
            <a:r>
              <a:rPr lang="en" altLang="zh-CN" sz="2400" dirty="0"/>
              <a:t>. Once found,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" altLang="zh-CN" sz="2400" dirty="0"/>
              <a:t>bot</a:t>
            </a:r>
            <a:r>
              <a:rPr lang="en-US" altLang="zh-CN" sz="2400" dirty="0"/>
              <a:t>h</a:t>
            </a:r>
            <a:r>
              <a:rPr lang="zh-CN" altLang="en-US" sz="2400" dirty="0"/>
              <a:t>  </a:t>
            </a:r>
            <a:r>
              <a:rPr lang="en" altLang="zh-CN" sz="2400" dirty="0"/>
              <a:t>will get 0</a:t>
            </a:r>
            <a:r>
              <a:rPr lang="zh-CN" altLang="en-US" sz="2400" dirty="0"/>
              <a:t> </a:t>
            </a:r>
            <a:r>
              <a:rPr lang="en" altLang="zh-CN" sz="2400" dirty="0"/>
              <a:t>points. </a:t>
            </a:r>
            <a:r>
              <a:rPr lang="en-US" altLang="zh-CN" sz="2400" dirty="0"/>
              <a:t>Please</a:t>
            </a:r>
            <a:r>
              <a:rPr lang="zh-CN" altLang="en-US" sz="2400" dirty="0"/>
              <a:t> </a:t>
            </a:r>
            <a:r>
              <a:rPr lang="en-US" altLang="zh-CN" sz="2400" dirty="0"/>
              <a:t>think</a:t>
            </a:r>
            <a:r>
              <a:rPr lang="zh-CN" altLang="en-US" sz="2400" dirty="0"/>
              <a:t> </a:t>
            </a:r>
            <a:r>
              <a:rPr lang="en-US" altLang="zh-CN" sz="2400" dirty="0"/>
              <a:t>twice</a:t>
            </a:r>
            <a:r>
              <a:rPr lang="zh-CN" altLang="en-US" sz="2400" dirty="0"/>
              <a:t> </a:t>
            </a:r>
            <a:r>
              <a:rPr lang="en-US" altLang="zh-CN" sz="2400" dirty="0"/>
              <a:t>when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plan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share.</a:t>
            </a:r>
            <a:r>
              <a:rPr lang="zh-CN" altLang="en-US" sz="2400" dirty="0"/>
              <a:t> </a:t>
            </a:r>
            <a:endParaRPr lang="e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8820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886FD-4B74-D24C-A98D-EE3340A5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chemeClr val="accent1"/>
                </a:solidFill>
              </a:rPr>
              <a:t>Course</a:t>
            </a:r>
            <a:r>
              <a:rPr kumimoji="1" lang="zh-CN" altLang="en-US" sz="32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1"/>
                </a:solidFill>
              </a:rPr>
              <a:t>Arrangement</a:t>
            </a:r>
            <a:endParaRPr kumimoji="1"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92C0C-F709-9C43-9FED-19FE69719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E</a:t>
            </a:r>
            <a:r>
              <a:rPr lang="en-US" altLang="zh-CN" dirty="0" err="1"/>
              <a:t>xplain</a:t>
            </a:r>
            <a:r>
              <a:rPr lang="en-US" altLang="zh-CN" dirty="0"/>
              <a:t> the information for each project and share useful materials</a:t>
            </a:r>
          </a:p>
          <a:p>
            <a:endParaRPr lang="en" altLang="zh-CN" dirty="0"/>
          </a:p>
          <a:p>
            <a:r>
              <a:rPr lang="en" altLang="zh-CN" dirty="0"/>
              <a:t>Explain the realization of the main algorithm in the theoretical study</a:t>
            </a:r>
          </a:p>
          <a:p>
            <a:endParaRPr kumimoji="1" lang="en-US" altLang="zh-CN" dirty="0"/>
          </a:p>
          <a:p>
            <a:r>
              <a:rPr lang="en" altLang="zh-CN" dirty="0"/>
              <a:t>Collect common questions in projects and explain</a:t>
            </a:r>
          </a:p>
          <a:p>
            <a:endParaRPr kumimoji="1" lang="en-US" altLang="zh-CN" dirty="0"/>
          </a:p>
          <a:p>
            <a:r>
              <a:rPr lang="en" altLang="zh-CN" dirty="0"/>
              <a:t>Share design ideas, experience, </a:t>
            </a:r>
            <a:r>
              <a:rPr lang="en" altLang="zh-CN" dirty="0" err="1"/>
              <a:t>etc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10168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AFD97-B830-9640-8BDE-840B2972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chemeClr val="accent1"/>
                </a:solidFill>
              </a:rPr>
              <a:t>Programming</a:t>
            </a:r>
            <a:r>
              <a:rPr kumimoji="1" lang="zh-CN" altLang="en-US" sz="32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1"/>
                </a:solidFill>
              </a:rPr>
              <a:t>Language</a:t>
            </a:r>
            <a:endParaRPr kumimoji="1"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F4A98-B26F-4641-8BFA-DCF57B414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sz="2400" dirty="0">
                <a:solidFill>
                  <a:srgbClr val="0432FF"/>
                </a:solidFill>
              </a:rPr>
              <a:t>We </a:t>
            </a:r>
            <a:r>
              <a:rPr lang="en-US" altLang="zh-CN" sz="2400" dirty="0">
                <a:solidFill>
                  <a:srgbClr val="0432FF"/>
                </a:solidFill>
              </a:rPr>
              <a:t>U</a:t>
            </a:r>
            <a:r>
              <a:rPr lang="en" altLang="zh-CN" sz="2400" dirty="0">
                <a:solidFill>
                  <a:srgbClr val="0432FF"/>
                </a:solidFill>
              </a:rPr>
              <a:t>se </a:t>
            </a:r>
            <a:r>
              <a:rPr lang="en-US" altLang="zh-CN" sz="2400" dirty="0">
                <a:solidFill>
                  <a:srgbClr val="0432FF"/>
                </a:solidFill>
              </a:rPr>
              <a:t>Python</a:t>
            </a:r>
            <a:r>
              <a:rPr lang="en" altLang="zh-CN" sz="2400" dirty="0">
                <a:solidFill>
                  <a:srgbClr val="0432FF"/>
                </a:solidFill>
              </a:rPr>
              <a:t>in </a:t>
            </a:r>
            <a:r>
              <a:rPr lang="en-US" altLang="zh-CN" sz="2400" dirty="0">
                <a:solidFill>
                  <a:srgbClr val="0432FF"/>
                </a:solidFill>
              </a:rPr>
              <a:t>Our</a:t>
            </a:r>
            <a:r>
              <a:rPr lang="en" altLang="zh-CN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Project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endParaRPr lang="en-US" altLang="zh-CN" sz="2400" dirty="0">
              <a:solidFill>
                <a:srgbClr val="0432FF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/>
              <a:t>-</a:t>
            </a:r>
            <a:r>
              <a:rPr lang="zh-CN" altLang="en-US" sz="2000" dirty="0"/>
              <a:t> </a:t>
            </a:r>
            <a:r>
              <a:rPr lang="en" altLang="zh-CN" sz="2000" dirty="0"/>
              <a:t>Easy Syntax</a:t>
            </a:r>
            <a:r>
              <a:rPr lang="en-US" altLang="zh-CN" sz="2000" dirty="0"/>
              <a:t>,</a:t>
            </a:r>
            <a:r>
              <a:rPr lang="en" altLang="zh-CN" sz="2000" dirty="0"/>
              <a:t> Readability</a:t>
            </a:r>
            <a:r>
              <a:rPr lang="en-US" altLang="zh-CN" sz="2000" dirty="0"/>
              <a:t>,</a:t>
            </a:r>
            <a:r>
              <a:rPr lang="en" altLang="zh-CN" sz="2000" dirty="0"/>
              <a:t> High-Level Language</a:t>
            </a:r>
            <a:r>
              <a:rPr lang="en-US" altLang="zh-CN" sz="2000" dirty="0"/>
              <a:t>,</a:t>
            </a:r>
            <a:r>
              <a:rPr lang="en" altLang="zh-CN" sz="2000" dirty="0"/>
              <a:t> </a:t>
            </a:r>
            <a:r>
              <a:rPr lang="en-US" altLang="zh-CN" sz="2000" dirty="0"/>
              <a:t>o</a:t>
            </a:r>
            <a:r>
              <a:rPr lang="en" altLang="zh-CN" sz="2000" dirty="0" err="1"/>
              <a:t>bject</a:t>
            </a:r>
            <a:r>
              <a:rPr lang="en" altLang="zh-CN" sz="2000" dirty="0"/>
              <a:t> oriented programming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free,</a:t>
            </a:r>
            <a:r>
              <a:rPr lang="zh-CN" altLang="en-US" sz="2000" dirty="0"/>
              <a:t> </a:t>
            </a:r>
            <a:r>
              <a:rPr lang="en-US" altLang="zh-CN" sz="2000" dirty="0"/>
              <a:t>etc.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1"/>
            <a:endParaRPr lang="en" altLang="zh-CN" sz="2000" dirty="0"/>
          </a:p>
          <a:p>
            <a:r>
              <a:rPr lang="en" altLang="zh-CN" sz="2000" dirty="0">
                <a:solidFill>
                  <a:srgbClr val="0432FF"/>
                </a:solidFill>
              </a:rPr>
              <a:t>NumPy </a:t>
            </a:r>
            <a:r>
              <a:rPr lang="en-US" altLang="zh-CN" sz="2000" dirty="0">
                <a:solidFill>
                  <a:srgbClr val="0432FF"/>
                </a:solidFill>
              </a:rPr>
              <a:t>Package</a:t>
            </a:r>
          </a:p>
          <a:p>
            <a:pPr lvl="1">
              <a:buFontTx/>
              <a:buChar char="-"/>
            </a:pPr>
            <a:r>
              <a:rPr lang="en" altLang="zh-CN" sz="2000" dirty="0"/>
              <a:t>fundamental package for scientific computing </a:t>
            </a:r>
          </a:p>
          <a:p>
            <a:pPr lvl="1">
              <a:buFontTx/>
              <a:buChar char="-"/>
            </a:pPr>
            <a:r>
              <a:rPr lang="en" altLang="zh-CN" sz="2000" dirty="0"/>
              <a:t>It</a:t>
            </a:r>
            <a:r>
              <a:rPr lang="zh-CN" altLang="en-US" sz="2000" dirty="0"/>
              <a:t> </a:t>
            </a:r>
            <a:r>
              <a:rPr lang="en" altLang="zh-CN" sz="2000" dirty="0"/>
              <a:t>contains among other things</a:t>
            </a:r>
            <a:r>
              <a:rPr lang="en-US" altLang="zh-CN" sz="2000" dirty="0"/>
              <a:t>:</a:t>
            </a:r>
            <a:endParaRPr lang="en" altLang="zh-CN" sz="2000" dirty="0"/>
          </a:p>
          <a:p>
            <a:pPr lvl="2"/>
            <a:r>
              <a:rPr lang="en" altLang="zh-CN" sz="1800" dirty="0"/>
              <a:t>a powerful N-dimensional array object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lvl="2"/>
            <a:r>
              <a:rPr lang="en" altLang="zh-CN" sz="1800" dirty="0"/>
              <a:t>sophisticated (broadcasting) functions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lvl="2"/>
            <a:r>
              <a:rPr lang="en" altLang="zh-CN" sz="1800" dirty="0"/>
              <a:t>tools for integrating C/C++ and Fortran code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lvl="2"/>
            <a:r>
              <a:rPr lang="en" altLang="zh-CN" sz="1800" dirty="0"/>
              <a:t>useful linear algebra, Fourier transform, and random number capabilities</a:t>
            </a:r>
          </a:p>
          <a:p>
            <a:pPr lvl="2"/>
            <a:r>
              <a:rPr lang="en-US" altLang="zh-CN" sz="1800" dirty="0">
                <a:hlinkClick r:id="rId2"/>
              </a:rPr>
              <a:t>h</a:t>
            </a:r>
            <a:r>
              <a:rPr lang="en" altLang="zh-CN" sz="1800" dirty="0">
                <a:hlinkClick r:id="rId2"/>
              </a:rPr>
              <a:t>ttp://www.numpy.org/</a:t>
            </a:r>
            <a:endParaRPr lang="e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4750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2F5B4-AD5C-8B4D-99B5-EB0BC996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sz="3200" b="1" dirty="0">
                <a:solidFill>
                  <a:schemeClr val="accent1"/>
                </a:solidFill>
              </a:rPr>
              <a:t>Course Website and Available Code</a:t>
            </a:r>
            <a:endParaRPr kumimoji="1"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A9E46-6280-CB41-8B45-A4D279E9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website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course:</a:t>
            </a:r>
            <a:r>
              <a:rPr kumimoji="1" lang="zh-CN" altLang="en-US" dirty="0"/>
              <a:t> </a:t>
            </a:r>
            <a:r>
              <a:rPr lang="en" altLang="zh-CN" sz="2400" dirty="0">
                <a:solidFill>
                  <a:srgbClr val="0432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http://aima.cs.berkeley.edu</a:t>
            </a:r>
            <a:endParaRPr lang="en" altLang="zh-CN" sz="2400" dirty="0">
              <a:solidFill>
                <a:srgbClr val="0432FF"/>
              </a:solidFill>
            </a:endParaRPr>
          </a:p>
          <a:p>
            <a:endParaRPr kumimoji="1" lang="en-US" altLang="zh-CN" dirty="0"/>
          </a:p>
          <a:p>
            <a:r>
              <a:rPr lang="en" altLang="zh-CN" dirty="0"/>
              <a:t>Relevant code available at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" altLang="zh-CN" sz="2400" dirty="0">
                <a:solidFill>
                  <a:srgbClr val="0432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https://github.com/aimacode</a:t>
            </a:r>
            <a:endParaRPr lang="en" altLang="zh-CN" sz="2400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" altLang="zh-CN" sz="2000" dirty="0"/>
              <a:t>support for multiple languages:</a:t>
            </a:r>
            <a:r>
              <a:rPr lang="zh-CN" altLang="en-US" sz="2000" dirty="0"/>
              <a:t> </a:t>
            </a:r>
            <a:r>
              <a:rPr lang="en" altLang="zh-CN" sz="2000" dirty="0"/>
              <a:t>python, java, </a:t>
            </a:r>
            <a:r>
              <a:rPr lang="en" altLang="zh-CN" sz="2000" dirty="0" err="1"/>
              <a:t>javascript</a:t>
            </a:r>
            <a:r>
              <a:rPr lang="en" altLang="zh-CN" sz="2000" dirty="0"/>
              <a:t> and so on</a:t>
            </a:r>
            <a:r>
              <a:rPr lang="en-US" altLang="zh-CN" sz="2000" dirty="0"/>
              <a:t>A</a:t>
            </a:r>
            <a:endParaRPr lang="en" altLang="zh-CN" sz="2000" dirty="0"/>
          </a:p>
          <a:p>
            <a:pPr marL="0" indent="0">
              <a:buNone/>
            </a:pPr>
            <a:endParaRPr lang="en" altLang="zh-CN" sz="2000" dirty="0"/>
          </a:p>
          <a:p>
            <a:r>
              <a:rPr lang="en" altLang="zh-CN" dirty="0" err="1"/>
              <a:t>aima</a:t>
            </a:r>
            <a:r>
              <a:rPr lang="en-US" altLang="zh-CN" dirty="0"/>
              <a:t>-python</a:t>
            </a:r>
            <a:r>
              <a:rPr lang="zh-CN" altLang="en-US" dirty="0"/>
              <a:t> </a:t>
            </a:r>
            <a:r>
              <a:rPr lang="en-US" altLang="zh-CN" dirty="0"/>
              <a:t>Installation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" altLang="zh-CN" sz="2000" dirty="0"/>
          </a:p>
          <a:p>
            <a:pPr marL="0" indent="0">
              <a:buNone/>
            </a:pPr>
            <a:endParaRPr lang="en" altLang="zh-CN" sz="2000" dirty="0"/>
          </a:p>
          <a:p>
            <a:endParaRPr lang="en" altLang="zh-CN" sz="2000" dirty="0"/>
          </a:p>
          <a:p>
            <a:endParaRPr lang="e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C8BE39-C2E8-D247-96F6-AF972FE8B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786" y="3753065"/>
            <a:ext cx="4854498" cy="31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6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886FD-4B74-D24C-A98D-EE3340A5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/>
              <a:t>Quick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Start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with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Python</a:t>
            </a:r>
            <a:endParaRPr kumimoji="1"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92C0C-F709-9C43-9FED-19FE69719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400" dirty="0">
                <a:solidFill>
                  <a:srgbClr val="0432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https://learnxinyminutes.com/docs/python3/</a:t>
            </a:r>
            <a:endParaRPr lang="en" altLang="zh-CN" sz="2400" dirty="0">
              <a:solidFill>
                <a:srgbClr val="0432FF"/>
              </a:solidFill>
            </a:endParaRPr>
          </a:p>
          <a:p>
            <a:endParaRPr lang="en" altLang="zh-CN" dirty="0"/>
          </a:p>
          <a:p>
            <a:r>
              <a:rPr lang="en" altLang="zh-CN" sz="2400" dirty="0"/>
              <a:t>You can install python with anaconda which is a package manager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432FF"/>
                </a:solidFill>
              </a:rPr>
              <a:t>   </a:t>
            </a:r>
            <a:r>
              <a:rPr lang="en" altLang="zh-CN" sz="2000" dirty="0">
                <a:solidFill>
                  <a:srgbClr val="0432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https://www.anaconda.com/download/</a:t>
            </a:r>
            <a:endParaRPr lang="en" altLang="zh-CN" sz="2000" dirty="0">
              <a:solidFill>
                <a:srgbClr val="0432FF"/>
              </a:solidFill>
            </a:endParaRPr>
          </a:p>
          <a:p>
            <a:pPr marL="0" indent="0">
              <a:buNone/>
            </a:pPr>
            <a:endParaRPr lang="en" altLang="zh-CN" sz="2400" dirty="0"/>
          </a:p>
          <a:p>
            <a:r>
              <a:rPr lang="en-US" altLang="zh-CN" sz="2400" dirty="0"/>
              <a:t>Python</a:t>
            </a:r>
            <a:r>
              <a:rPr lang="zh-CN" altLang="en-US" sz="2400" dirty="0"/>
              <a:t> </a:t>
            </a:r>
            <a:r>
              <a:rPr lang="en-US" altLang="zh-CN" sz="2400" dirty="0"/>
              <a:t>IDE:</a:t>
            </a:r>
            <a:r>
              <a:rPr lang="zh-CN" altLang="en-US" sz="2400" dirty="0"/>
              <a:t> </a:t>
            </a:r>
            <a:r>
              <a:rPr lang="en-US" altLang="zh-CN" sz="2400" dirty="0"/>
              <a:t>PyCharm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432FF"/>
                </a:solidFill>
              </a:rPr>
              <a:t>   </a:t>
            </a:r>
            <a:r>
              <a:rPr lang="en" altLang="zh-CN" sz="2400" dirty="0">
                <a:solidFill>
                  <a:srgbClr val="0432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https://www.jetbrains.com/pycharm/download/#section=mac</a:t>
            </a:r>
            <a:endParaRPr lang="en" altLang="zh-CN" sz="2400" dirty="0">
              <a:solidFill>
                <a:srgbClr val="0432FF"/>
              </a:solidFill>
            </a:endParaRPr>
          </a:p>
          <a:p>
            <a:pPr marL="0" indent="0">
              <a:buNone/>
            </a:pPr>
            <a:endParaRPr lang="e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0574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886FD-4B74-D24C-A98D-EE3340A5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chemeClr val="accent1"/>
                </a:solidFill>
              </a:rPr>
              <a:t>Advice</a:t>
            </a:r>
            <a:r>
              <a:rPr kumimoji="1" lang="zh-CN" altLang="en-US" sz="32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1"/>
                </a:solidFill>
              </a:rPr>
              <a:t>for</a:t>
            </a:r>
            <a:r>
              <a:rPr kumimoji="1" lang="zh-CN" altLang="en-US" sz="32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1"/>
                </a:solidFill>
              </a:rPr>
              <a:t>Study</a:t>
            </a:r>
            <a:endParaRPr kumimoji="1"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92C0C-F709-9C43-9FED-19FE69719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400" dirty="0"/>
              <a:t>When you need to understand the knowledge points in the book, you</a:t>
            </a:r>
            <a:r>
              <a:rPr lang="zh-CN" altLang="en-US" sz="2400" dirty="0"/>
              <a:t> </a:t>
            </a:r>
            <a:r>
              <a:rPr lang="en" altLang="zh-CN" sz="2400" dirty="0"/>
              <a:t>can run the demo and read some related code.</a:t>
            </a:r>
          </a:p>
          <a:p>
            <a:endParaRPr lang="en" altLang="zh-CN" dirty="0"/>
          </a:p>
          <a:p>
            <a:r>
              <a:rPr lang="en" altLang="zh-CN" sz="2400" dirty="0"/>
              <a:t>Seriously do every project in the computer class</a:t>
            </a:r>
          </a:p>
          <a:p>
            <a:pPr marL="457200" lvl="1" indent="0">
              <a:buNone/>
            </a:pPr>
            <a:r>
              <a:rPr lang="en" altLang="zh-CN" sz="2000" dirty="0"/>
              <a:t>Ps: The lab topics in the computer class are the topics of the current</a:t>
            </a:r>
            <a:r>
              <a:rPr lang="zh-CN" altLang="en-US" sz="2000" dirty="0"/>
              <a:t> </a:t>
            </a:r>
            <a:r>
              <a:rPr lang="en" altLang="zh-CN" sz="2000" dirty="0"/>
              <a:t>frontiers of artificial intelligence. I hope everyone can think deeply.</a:t>
            </a:r>
          </a:p>
        </p:txBody>
      </p:sp>
    </p:spTree>
    <p:extLst>
      <p:ext uri="{BB962C8B-B14F-4D97-AF65-F5344CB8AC3E}">
        <p14:creationId xmlns:p14="http://schemas.microsoft.com/office/powerpoint/2010/main" val="212156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450</Words>
  <Application>Microsoft Macintosh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Artificial Intelligence (CS303)  Lab Courses</vt:lpstr>
      <vt:lpstr>Outline of this lab</vt:lpstr>
      <vt:lpstr>Project Information of CS303</vt:lpstr>
      <vt:lpstr>Course Requirements</vt:lpstr>
      <vt:lpstr>Course Arrangement</vt:lpstr>
      <vt:lpstr>Programming Language</vt:lpstr>
      <vt:lpstr>Course Website and Available Code</vt:lpstr>
      <vt:lpstr>Quick Start with Python</vt:lpstr>
      <vt:lpstr>Advice for Study</vt:lpstr>
      <vt:lpstr>Teaching Assistant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(CS303)  Lab Courses</dc:title>
  <dc:creator>Microsoft Office User</dc:creator>
  <cp:lastModifiedBy>Microsoft Office User</cp:lastModifiedBy>
  <cp:revision>25</cp:revision>
  <dcterms:created xsi:type="dcterms:W3CDTF">2019-09-04T05:21:37Z</dcterms:created>
  <dcterms:modified xsi:type="dcterms:W3CDTF">2021-09-03T06:15:57Z</dcterms:modified>
</cp:coreProperties>
</file>