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62" r:id="rId4"/>
    <p:sldId id="287" r:id="rId6"/>
    <p:sldId id="288" r:id="rId7"/>
    <p:sldId id="289" r:id="rId8"/>
    <p:sldId id="264" r:id="rId9"/>
    <p:sldId id="29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1" r:id="rId24"/>
    <p:sldId id="260" r:id="rId25"/>
    <p:sldId id="278" r:id="rId26"/>
    <p:sldId id="279" r:id="rId27"/>
    <p:sldId id="280" r:id="rId28"/>
    <p:sldId id="281" r:id="rId29"/>
    <p:sldId id="282" r:id="rId30"/>
    <p:sldId id="283" r:id="rId31"/>
    <p:sldId id="26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8"/>
    <p:restoredTop sz="95807"/>
  </p:normalViewPr>
  <p:slideViewPr>
    <p:cSldViewPr snapToGrid="0" snapToObjects="1">
      <p:cViewPr varScale="1">
        <p:scale>
          <a:sx n="111" d="100"/>
          <a:sy n="111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svg"/><Relationship Id="rId5" Type="http://schemas.openxmlformats.org/officeDocument/2006/relationships/image" Target="../media/image4.png"/><Relationship Id="rId4" Type="http://schemas.openxmlformats.org/officeDocument/2006/relationships/image" Target="../media/image8.svg"/><Relationship Id="rId3" Type="http://schemas.openxmlformats.org/officeDocument/2006/relationships/image" Target="../media/image3.png"/><Relationship Id="rId2" Type="http://schemas.openxmlformats.org/officeDocument/2006/relationships/image" Target="../media/image7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svg"/><Relationship Id="rId5" Type="http://schemas.openxmlformats.org/officeDocument/2006/relationships/image" Target="../media/image4.png"/><Relationship Id="rId4" Type="http://schemas.openxmlformats.org/officeDocument/2006/relationships/image" Target="../media/image8.svg"/><Relationship Id="rId3" Type="http://schemas.openxmlformats.org/officeDocument/2006/relationships/image" Target="../media/image3.png"/><Relationship Id="rId2" Type="http://schemas.openxmlformats.org/officeDocument/2006/relationships/image" Target="../media/image7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3AF32-44CD-4909-B607-090A618FA7B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9FF0C-038C-4E86-BF76-5290BB241D97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b="0" i="0" dirty="0"/>
            <a:t>Preparation</a:t>
          </a:r>
          <a:endParaRPr lang="en-US" dirty="0"/>
        </a:p>
      </dgm:t>
    </dgm:pt>
    <dgm:pt modelId="{32D649C0-39DB-4A54-9677-8C3C8625C137}" cxnId="{74A4A5FE-7323-4BAB-9D9C-3CB65F0BBD15}" type="parTrans">
      <dgm:prSet/>
      <dgm:spPr/>
      <dgm:t>
        <a:bodyPr/>
        <a:lstStyle/>
        <a:p>
          <a:endParaRPr lang="en-US"/>
        </a:p>
      </dgm:t>
    </dgm:pt>
    <dgm:pt modelId="{CBC4CFA6-2AEE-45D8-B697-1ED4416F193B}" cxnId="{74A4A5FE-7323-4BAB-9D9C-3CB65F0BBD15}" type="sibTrans">
      <dgm:prSet/>
      <dgm:spPr/>
      <dgm:t>
        <a:bodyPr/>
        <a:lstStyle/>
        <a:p>
          <a:endParaRPr lang="en-US"/>
        </a:p>
      </dgm:t>
    </dgm:pt>
    <dgm:pt modelId="{3DD7F11A-9562-40BD-82F4-BEA36FCBF24C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b="0" i="0" dirty="0"/>
            <a:t>Construction</a:t>
          </a:r>
          <a:endParaRPr lang="en-US" dirty="0"/>
        </a:p>
      </dgm:t>
    </dgm:pt>
    <dgm:pt modelId="{2B99D535-09C5-4657-B78E-05BB73B3A4B0}" cxnId="{CBA00ABD-CCCF-4D64-9620-2B9E42EE818F}" type="parTrans">
      <dgm:prSet/>
      <dgm:spPr/>
      <dgm:t>
        <a:bodyPr/>
        <a:lstStyle/>
        <a:p>
          <a:endParaRPr lang="en-US"/>
        </a:p>
      </dgm:t>
    </dgm:pt>
    <dgm:pt modelId="{9CDE409E-9BBF-4D78-9AD7-EC9A649B74C8}" cxnId="{CBA00ABD-CCCF-4D64-9620-2B9E42EE818F}" type="sibTrans">
      <dgm:prSet/>
      <dgm:spPr/>
      <dgm:t>
        <a:bodyPr/>
        <a:lstStyle/>
        <a:p>
          <a:endParaRPr lang="en-US"/>
        </a:p>
      </dgm:t>
    </dgm:pt>
    <dgm:pt modelId="{39518059-2AB5-4C3D-A779-26E56DD817B2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b="0" i="0"/>
            <a:t>Improvement</a:t>
          </a:r>
          <a:endParaRPr lang="en-US"/>
        </a:p>
      </dgm:t>
    </dgm:pt>
    <dgm:pt modelId="{9BBEB7BD-1719-423F-BE13-A89026E174FE}" cxnId="{8F1F80E6-9A06-405F-8F06-486AB5D457E6}" type="parTrans">
      <dgm:prSet/>
      <dgm:spPr/>
      <dgm:t>
        <a:bodyPr/>
        <a:lstStyle/>
        <a:p>
          <a:endParaRPr lang="en-US"/>
        </a:p>
      </dgm:t>
    </dgm:pt>
    <dgm:pt modelId="{168C7A45-3B01-4B8A-A81F-8EAAF9650A2F}" cxnId="{8F1F80E6-9A06-405F-8F06-486AB5D457E6}" type="sibTrans">
      <dgm:prSet/>
      <dgm:spPr/>
      <dgm:t>
        <a:bodyPr/>
        <a:lstStyle/>
        <a:p>
          <a:endParaRPr lang="en-US"/>
        </a:p>
      </dgm:t>
    </dgm:pt>
    <dgm:pt modelId="{BE6D9291-09CA-41A2-ABD2-4F2E12ADE571}" type="pres">
      <dgm:prSet presAssocID="{0523AF32-44CD-4909-B607-090A618FA7BA}" presName="root" presStyleCnt="0">
        <dgm:presLayoutVars>
          <dgm:dir/>
          <dgm:resizeHandles val="exact"/>
        </dgm:presLayoutVars>
      </dgm:prSet>
      <dgm:spPr/>
    </dgm:pt>
    <dgm:pt modelId="{3593FE01-5754-4B9F-932F-AA960615116E}" type="pres">
      <dgm:prSet presAssocID="{ABB9FF0C-038C-4E86-BF76-5290BB241D97}" presName="compNode" presStyleCnt="0"/>
      <dgm:spPr/>
    </dgm:pt>
    <dgm:pt modelId="{30CAB894-8992-4C60-AFBC-DDDC37332C97}" type="pres">
      <dgm:prSet presAssocID="{ABB9FF0C-038C-4E86-BF76-5290BB241D97}" presName="bgRect" presStyleLbl="bgShp" presStyleIdx="0" presStyleCnt="3"/>
      <dgm:spPr/>
    </dgm:pt>
    <dgm:pt modelId="{A7557983-0074-4B96-B1A6-F69846F8ED07}" type="pres">
      <dgm:prSet presAssocID="{ABB9FF0C-038C-4E86-BF76-5290BB241D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5BF706E0-DCB4-47BC-B72E-5417CD54AEE8}" type="pres">
      <dgm:prSet presAssocID="{ABB9FF0C-038C-4E86-BF76-5290BB241D97}" presName="spaceRect" presStyleCnt="0"/>
      <dgm:spPr/>
    </dgm:pt>
    <dgm:pt modelId="{55D673E0-C679-4AF8-AF12-E9361E6F5373}" type="pres">
      <dgm:prSet presAssocID="{ABB9FF0C-038C-4E86-BF76-5290BB241D97}" presName="parTx" presStyleLbl="revTx" presStyleIdx="0" presStyleCnt="3">
        <dgm:presLayoutVars>
          <dgm:chMax val="0"/>
          <dgm:chPref val="0"/>
        </dgm:presLayoutVars>
      </dgm:prSet>
      <dgm:spPr/>
    </dgm:pt>
    <dgm:pt modelId="{92AA7B24-8E27-46C0-93B0-BE832F7F1A19}" type="pres">
      <dgm:prSet presAssocID="{CBC4CFA6-2AEE-45D8-B697-1ED4416F193B}" presName="sibTrans" presStyleCnt="0"/>
      <dgm:spPr/>
    </dgm:pt>
    <dgm:pt modelId="{5C778F1C-E1C9-42DB-8001-71E6FCAB3818}" type="pres">
      <dgm:prSet presAssocID="{3DD7F11A-9562-40BD-82F4-BEA36FCBF24C}" presName="compNode" presStyleCnt="0"/>
      <dgm:spPr/>
    </dgm:pt>
    <dgm:pt modelId="{33084768-635F-4B4B-B81A-3782F7DEC6DE}" type="pres">
      <dgm:prSet presAssocID="{3DD7F11A-9562-40BD-82F4-BEA36FCBF24C}" presName="bgRect" presStyleLbl="bgShp" presStyleIdx="1" presStyleCnt="3"/>
      <dgm:spPr/>
    </dgm:pt>
    <dgm:pt modelId="{C48AC698-0253-4515-8E88-1E10AFC428E6}" type="pres">
      <dgm:prSet presAssocID="{3DD7F11A-9562-40BD-82F4-BEA36FCBF2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44420410-2CC1-4918-84C6-215E89AB0E2C}" type="pres">
      <dgm:prSet presAssocID="{3DD7F11A-9562-40BD-82F4-BEA36FCBF24C}" presName="spaceRect" presStyleCnt="0"/>
      <dgm:spPr/>
    </dgm:pt>
    <dgm:pt modelId="{8D81B1FC-28BF-491C-B83B-E498E7B0F976}" type="pres">
      <dgm:prSet presAssocID="{3DD7F11A-9562-40BD-82F4-BEA36FCBF24C}" presName="parTx" presStyleLbl="revTx" presStyleIdx="1" presStyleCnt="3">
        <dgm:presLayoutVars>
          <dgm:chMax val="0"/>
          <dgm:chPref val="0"/>
        </dgm:presLayoutVars>
      </dgm:prSet>
      <dgm:spPr/>
    </dgm:pt>
    <dgm:pt modelId="{3DBEB9B1-4ED9-481C-98BF-FBDF80B5B928}" type="pres">
      <dgm:prSet presAssocID="{9CDE409E-9BBF-4D78-9AD7-EC9A649B74C8}" presName="sibTrans" presStyleCnt="0"/>
      <dgm:spPr/>
    </dgm:pt>
    <dgm:pt modelId="{9BC854B4-3D98-4F95-BE32-23481DA934DF}" type="pres">
      <dgm:prSet presAssocID="{39518059-2AB5-4C3D-A779-26E56DD817B2}" presName="compNode" presStyleCnt="0"/>
      <dgm:spPr/>
    </dgm:pt>
    <dgm:pt modelId="{CC697F1F-2324-4522-AEC2-3ACED8634CC2}" type="pres">
      <dgm:prSet presAssocID="{39518059-2AB5-4C3D-A779-26E56DD817B2}" presName="bgRect" presStyleLbl="bgShp" presStyleIdx="2" presStyleCnt="3"/>
      <dgm:spPr/>
    </dgm:pt>
    <dgm:pt modelId="{5F5239D9-B0FE-411C-AE29-61DAD7707F15}" type="pres">
      <dgm:prSet presAssocID="{39518059-2AB5-4C3D-A779-26E56DD817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186FC2E3-BD7E-4BB4-9A46-AE1CF9860DCD}" type="pres">
      <dgm:prSet presAssocID="{39518059-2AB5-4C3D-A779-26E56DD817B2}" presName="spaceRect" presStyleCnt="0"/>
      <dgm:spPr/>
    </dgm:pt>
    <dgm:pt modelId="{FE0E4B08-3404-4837-88FE-9095DC82905C}" type="pres">
      <dgm:prSet presAssocID="{39518059-2AB5-4C3D-A779-26E56DD817B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5F8E337-93B4-4028-ADDE-1E394CE52270}" type="presOf" srcId="{0523AF32-44CD-4909-B607-090A618FA7BA}" destId="{BE6D9291-09CA-41A2-ABD2-4F2E12ADE571}" srcOrd="0" destOrd="0" presId="urn:microsoft.com/office/officeart/2018/2/layout/IconVerticalSolidList"/>
    <dgm:cxn modelId="{6130CE5B-FF80-48AB-92DF-4C8AA12B60D8}" type="presOf" srcId="{ABB9FF0C-038C-4E86-BF76-5290BB241D97}" destId="{55D673E0-C679-4AF8-AF12-E9361E6F5373}" srcOrd="0" destOrd="0" presId="urn:microsoft.com/office/officeart/2018/2/layout/IconVerticalSolidList"/>
    <dgm:cxn modelId="{AA38B165-D00C-4608-A5DF-DA34D83C02A3}" type="presOf" srcId="{3DD7F11A-9562-40BD-82F4-BEA36FCBF24C}" destId="{8D81B1FC-28BF-491C-B83B-E498E7B0F976}" srcOrd="0" destOrd="0" presId="urn:microsoft.com/office/officeart/2018/2/layout/IconVerticalSolidList"/>
    <dgm:cxn modelId="{CBA00ABD-CCCF-4D64-9620-2B9E42EE818F}" srcId="{0523AF32-44CD-4909-B607-090A618FA7BA}" destId="{3DD7F11A-9562-40BD-82F4-BEA36FCBF24C}" srcOrd="1" destOrd="0" parTransId="{2B99D535-09C5-4657-B78E-05BB73B3A4B0}" sibTransId="{9CDE409E-9BBF-4D78-9AD7-EC9A649B74C8}"/>
    <dgm:cxn modelId="{8F1F80E6-9A06-405F-8F06-486AB5D457E6}" srcId="{0523AF32-44CD-4909-B607-090A618FA7BA}" destId="{39518059-2AB5-4C3D-A779-26E56DD817B2}" srcOrd="2" destOrd="0" parTransId="{9BBEB7BD-1719-423F-BE13-A89026E174FE}" sibTransId="{168C7A45-3B01-4B8A-A81F-8EAAF9650A2F}"/>
    <dgm:cxn modelId="{C27824EA-6837-4043-BB95-4457CF654BBA}" type="presOf" srcId="{39518059-2AB5-4C3D-A779-26E56DD817B2}" destId="{FE0E4B08-3404-4837-88FE-9095DC82905C}" srcOrd="0" destOrd="0" presId="urn:microsoft.com/office/officeart/2018/2/layout/IconVerticalSolidList"/>
    <dgm:cxn modelId="{74A4A5FE-7323-4BAB-9D9C-3CB65F0BBD15}" srcId="{0523AF32-44CD-4909-B607-090A618FA7BA}" destId="{ABB9FF0C-038C-4E86-BF76-5290BB241D97}" srcOrd="0" destOrd="0" parTransId="{32D649C0-39DB-4A54-9677-8C3C8625C137}" sibTransId="{CBC4CFA6-2AEE-45D8-B697-1ED4416F193B}"/>
    <dgm:cxn modelId="{50324E0E-0816-4857-AD31-74B213F8B2ED}" type="presParOf" srcId="{BE6D9291-09CA-41A2-ABD2-4F2E12ADE571}" destId="{3593FE01-5754-4B9F-932F-AA960615116E}" srcOrd="0" destOrd="0" presId="urn:microsoft.com/office/officeart/2018/2/layout/IconVerticalSolidList"/>
    <dgm:cxn modelId="{29635FFE-5A32-4531-AA65-185113B239D1}" type="presParOf" srcId="{3593FE01-5754-4B9F-932F-AA960615116E}" destId="{30CAB894-8992-4C60-AFBC-DDDC37332C97}" srcOrd="0" destOrd="0" presId="urn:microsoft.com/office/officeart/2018/2/layout/IconVerticalSolidList"/>
    <dgm:cxn modelId="{2DB8933E-CEF2-44B6-B2CA-D6DEF9B4F6E8}" type="presParOf" srcId="{3593FE01-5754-4B9F-932F-AA960615116E}" destId="{A7557983-0074-4B96-B1A6-F69846F8ED07}" srcOrd="1" destOrd="0" presId="urn:microsoft.com/office/officeart/2018/2/layout/IconVerticalSolidList"/>
    <dgm:cxn modelId="{0E37C133-7DA6-4728-8C1F-FC2CD438D34D}" type="presParOf" srcId="{3593FE01-5754-4B9F-932F-AA960615116E}" destId="{5BF706E0-DCB4-47BC-B72E-5417CD54AEE8}" srcOrd="2" destOrd="0" presId="urn:microsoft.com/office/officeart/2018/2/layout/IconVerticalSolidList"/>
    <dgm:cxn modelId="{2C6BEAFB-F495-44B5-B434-4D7D13E9D266}" type="presParOf" srcId="{3593FE01-5754-4B9F-932F-AA960615116E}" destId="{55D673E0-C679-4AF8-AF12-E9361E6F5373}" srcOrd="3" destOrd="0" presId="urn:microsoft.com/office/officeart/2018/2/layout/IconVerticalSolidList"/>
    <dgm:cxn modelId="{13C8F4DD-D3D2-4481-89D1-A15FEDCDB28A}" type="presParOf" srcId="{BE6D9291-09CA-41A2-ABD2-4F2E12ADE571}" destId="{92AA7B24-8E27-46C0-93B0-BE832F7F1A19}" srcOrd="1" destOrd="0" presId="urn:microsoft.com/office/officeart/2018/2/layout/IconVerticalSolidList"/>
    <dgm:cxn modelId="{24426463-B742-46C1-9A83-C9D8DCDDC0F0}" type="presParOf" srcId="{BE6D9291-09CA-41A2-ABD2-4F2E12ADE571}" destId="{5C778F1C-E1C9-42DB-8001-71E6FCAB3818}" srcOrd="2" destOrd="0" presId="urn:microsoft.com/office/officeart/2018/2/layout/IconVerticalSolidList"/>
    <dgm:cxn modelId="{5B69DC9F-99AE-4F92-A9DC-7C9C97BA393C}" type="presParOf" srcId="{5C778F1C-E1C9-42DB-8001-71E6FCAB3818}" destId="{33084768-635F-4B4B-B81A-3782F7DEC6DE}" srcOrd="0" destOrd="0" presId="urn:microsoft.com/office/officeart/2018/2/layout/IconVerticalSolidList"/>
    <dgm:cxn modelId="{9E3D3DAC-511B-4A48-A772-B5580C75BAB0}" type="presParOf" srcId="{5C778F1C-E1C9-42DB-8001-71E6FCAB3818}" destId="{C48AC698-0253-4515-8E88-1E10AFC428E6}" srcOrd="1" destOrd="0" presId="urn:microsoft.com/office/officeart/2018/2/layout/IconVerticalSolidList"/>
    <dgm:cxn modelId="{51CA4FA4-08A8-4ECD-9CD8-314F06E121A7}" type="presParOf" srcId="{5C778F1C-E1C9-42DB-8001-71E6FCAB3818}" destId="{44420410-2CC1-4918-84C6-215E89AB0E2C}" srcOrd="2" destOrd="0" presId="urn:microsoft.com/office/officeart/2018/2/layout/IconVerticalSolidList"/>
    <dgm:cxn modelId="{08A8170D-272D-4796-BF5B-4A7094D92BDE}" type="presParOf" srcId="{5C778F1C-E1C9-42DB-8001-71E6FCAB3818}" destId="{8D81B1FC-28BF-491C-B83B-E498E7B0F976}" srcOrd="3" destOrd="0" presId="urn:microsoft.com/office/officeart/2018/2/layout/IconVerticalSolidList"/>
    <dgm:cxn modelId="{9E5B9054-2014-4711-A8B7-F23D214BCD4F}" type="presParOf" srcId="{BE6D9291-09CA-41A2-ABD2-4F2E12ADE571}" destId="{3DBEB9B1-4ED9-481C-98BF-FBDF80B5B928}" srcOrd="3" destOrd="0" presId="urn:microsoft.com/office/officeart/2018/2/layout/IconVerticalSolidList"/>
    <dgm:cxn modelId="{B382E2AD-14CE-4B78-9D9A-EB7FBAAD084B}" type="presParOf" srcId="{BE6D9291-09CA-41A2-ABD2-4F2E12ADE571}" destId="{9BC854B4-3D98-4F95-BE32-23481DA934DF}" srcOrd="4" destOrd="0" presId="urn:microsoft.com/office/officeart/2018/2/layout/IconVerticalSolidList"/>
    <dgm:cxn modelId="{1D698744-4159-485A-A811-A24BE8CBB3F5}" type="presParOf" srcId="{9BC854B4-3D98-4F95-BE32-23481DA934DF}" destId="{CC697F1F-2324-4522-AEC2-3ACED8634CC2}" srcOrd="0" destOrd="0" presId="urn:microsoft.com/office/officeart/2018/2/layout/IconVerticalSolidList"/>
    <dgm:cxn modelId="{8B4CE633-2972-472E-B005-85E98C2EB418}" type="presParOf" srcId="{9BC854B4-3D98-4F95-BE32-23481DA934DF}" destId="{5F5239D9-B0FE-411C-AE29-61DAD7707F15}" srcOrd="1" destOrd="0" presId="urn:microsoft.com/office/officeart/2018/2/layout/IconVerticalSolidList"/>
    <dgm:cxn modelId="{4F270FAC-9C21-4B9A-B981-F48DE15AD424}" type="presParOf" srcId="{9BC854B4-3D98-4F95-BE32-23481DA934DF}" destId="{186FC2E3-BD7E-4BB4-9A46-AE1CF9860DCD}" srcOrd="2" destOrd="0" presId="urn:microsoft.com/office/officeart/2018/2/layout/IconVerticalSolidList"/>
    <dgm:cxn modelId="{78A4AAA8-4238-4B34-A15D-AEA60E7C5DF8}" type="presParOf" srcId="{9BC854B4-3D98-4F95-BE32-23481DA934DF}" destId="{FE0E4B08-3404-4837-88FE-9095DC8290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AB894-8992-4C60-AFBC-DDDC37332C97}">
      <dsp:nvSpPr>
        <dsp:cNvPr id="0" name=""/>
        <dsp:cNvSpPr/>
      </dsp:nvSpPr>
      <dsp:spPr>
        <a:xfrm>
          <a:off x="0" y="417"/>
          <a:ext cx="8825659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57983-0074-4B96-B1A6-F69846F8ED07}">
      <dsp:nvSpPr>
        <dsp:cNvPr id="0" name=""/>
        <dsp:cNvSpPr/>
      </dsp:nvSpPr>
      <dsp:spPr>
        <a:xfrm>
          <a:off x="295193" y="219982"/>
          <a:ext cx="536716" cy="53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673E0-C679-4AF8-AF12-E9361E6F5373}">
      <dsp:nvSpPr>
        <dsp:cNvPr id="0" name=""/>
        <dsp:cNvSpPr/>
      </dsp:nvSpPr>
      <dsp:spPr>
        <a:xfrm>
          <a:off x="1127103" y="417"/>
          <a:ext cx="7698555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b="0" i="0" kern="1200" dirty="0"/>
            <a:t>Preparation</a:t>
          </a:r>
          <a:endParaRPr lang="en-US" sz="2500" kern="1200" dirty="0"/>
        </a:p>
      </dsp:txBody>
      <dsp:txXfrm>
        <a:off x="1127103" y="417"/>
        <a:ext cx="7698555" cy="975847"/>
      </dsp:txXfrm>
    </dsp:sp>
    <dsp:sp modelId="{33084768-635F-4B4B-B81A-3782F7DEC6DE}">
      <dsp:nvSpPr>
        <dsp:cNvPr id="0" name=""/>
        <dsp:cNvSpPr/>
      </dsp:nvSpPr>
      <dsp:spPr>
        <a:xfrm>
          <a:off x="0" y="1220226"/>
          <a:ext cx="8825659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AC698-0253-4515-8E88-1E10AFC428E6}">
      <dsp:nvSpPr>
        <dsp:cNvPr id="0" name=""/>
        <dsp:cNvSpPr/>
      </dsp:nvSpPr>
      <dsp:spPr>
        <a:xfrm>
          <a:off x="295193" y="1439791"/>
          <a:ext cx="536716" cy="53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1B1FC-28BF-491C-B83B-E498E7B0F976}">
      <dsp:nvSpPr>
        <dsp:cNvPr id="0" name=""/>
        <dsp:cNvSpPr/>
      </dsp:nvSpPr>
      <dsp:spPr>
        <a:xfrm>
          <a:off x="1127103" y="1220226"/>
          <a:ext cx="7698555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b="0" i="0" kern="1200" dirty="0"/>
            <a:t>Construction</a:t>
          </a:r>
          <a:endParaRPr lang="en-US" sz="2500" kern="1200" dirty="0"/>
        </a:p>
      </dsp:txBody>
      <dsp:txXfrm>
        <a:off x="1127103" y="1220226"/>
        <a:ext cx="7698555" cy="975847"/>
      </dsp:txXfrm>
    </dsp:sp>
    <dsp:sp modelId="{CC697F1F-2324-4522-AEC2-3ACED8634CC2}">
      <dsp:nvSpPr>
        <dsp:cNvPr id="0" name=""/>
        <dsp:cNvSpPr/>
      </dsp:nvSpPr>
      <dsp:spPr>
        <a:xfrm>
          <a:off x="0" y="2440035"/>
          <a:ext cx="8825659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239D9-B0FE-411C-AE29-61DAD7707F15}">
      <dsp:nvSpPr>
        <dsp:cNvPr id="0" name=""/>
        <dsp:cNvSpPr/>
      </dsp:nvSpPr>
      <dsp:spPr>
        <a:xfrm>
          <a:off x="295193" y="2659601"/>
          <a:ext cx="536716" cy="53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E4B08-3404-4837-88FE-9095DC82905C}">
      <dsp:nvSpPr>
        <dsp:cNvPr id="0" name=""/>
        <dsp:cNvSpPr/>
      </dsp:nvSpPr>
      <dsp:spPr>
        <a:xfrm>
          <a:off x="1127103" y="2440035"/>
          <a:ext cx="7698555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b="0" i="0" kern="1200"/>
            <a:t>Improvement</a:t>
          </a:r>
          <a:endParaRPr lang="en-US" sz="2500" kern="1200"/>
        </a:p>
      </dsp:txBody>
      <dsp:txXfrm>
        <a:off x="1127103" y="2440035"/>
        <a:ext cx="7698555" cy="975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80183-90CD-3942-AD35-917F96197C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E6785-FB4A-8B47-B178-48A689550D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今天给大家介绍怎么用启发式搜索来求解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一般的思路可以看作两个阶段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 + improve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，第一个阶段做的得到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的可行解，第二个阶段考虑的是如何对解进行提 升。当然，如果第一个阶段得到的解已经足够好了，那么只用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也可以。 </a:t>
            </a:r>
            <a:endParaRPr lang="zh-CN" altLang="en-US" dirty="0">
              <a:effectLst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我们今天会针对两个阶段各介绍一种基本的方法，供大家作参考。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的解是由一堆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组成，每一个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规定了从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depot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开始，服务一些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，然后回 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depot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问题本身对于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的数量是没有限制的，你甚至可以一个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只服务一个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43176-3D46-084C-993E-A1996DEE4A6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E6785-FB4A-8B47-B178-48A689550D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所谓的改进指的是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cost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降低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具体过程 如下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-&gt; move operator -&gt; s' move operator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中文翻译为算子，它的作用是将一个解变换到另一 个解，然后如果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好，我们就得到了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improvement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来说，有哪些算子呢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翻转一个解的方向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swapping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中交换相邻的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，交换任意位置的两个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，交换不同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中任意 两个位置的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，第三种做法有可能导致不满足约束的解产生，这种情况下，可以选择把这 个解直接丢弃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2-opt move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移除任意不相邻的两个，然后将剩余的两条自路径以反方向连起来 </a:t>
            </a:r>
            <a:endParaRPr lang="zh-CN" altLang="en-US" dirty="0">
              <a:effectLst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operator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带有随机性，可以基于同一个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产生大量的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，需要决定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每次随机检查一个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s',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发现有提升，就接收它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&lt;- better(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s',s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first-improvement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还是检查每一个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，得到的最好的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&lt;- better(best of s', s) best-improvement </a:t>
            </a:r>
            <a:endParaRPr lang="zh-CN" altLang="en-US" dirty="0">
              <a:effectLst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另一个问题就是，在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中是否总是要接收比当前更好的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需要兼顾全局搜索和局部搜索</a:t>
            </a: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6785-FB4A-8B47-B178-48A689550D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6785-FB4A-8B47-B178-48A689550D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E6785-FB4A-8B47-B178-48A689550D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E6785-FB4A-8B47-B178-48A689550D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采用一个一个地构造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的方式来构造完整的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CARP solution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。在构造 </a:t>
            </a:r>
            <a:endParaRPr lang="zh-CN" altLang="en-US" dirty="0">
              <a:effectLst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其中每一个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时，总体上来说是总是从当前尚未被服务的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集合中选择某个任务加入 当当前正在构造的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中，那么这个被选择的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必须使得某个启发式函数达到最优。 </a:t>
            </a:r>
            <a:endParaRPr lang="zh-CN" altLang="en-US" dirty="0">
              <a:effectLst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举个例子说明一下假设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={not serviced tasks}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，目前正在构造第二个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 在构造过程中，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的状态只可能是以下两种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t1 t2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，现在要从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集合中选择某 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加入到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之中，得到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t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t1 t2 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scanning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集合中的每一个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 启发函数值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H(t)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，然后选择最优的那个作为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。很明显，关键在于启发式函数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的设计。首 先，启发式函数的设计不是唯一的，对于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问题来说，也没有最优的启发式函数。 </a:t>
            </a:r>
            <a:endParaRPr lang="zh-CN" altLang="en-US" dirty="0">
              <a:effectLst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介绍几种可能的实现方式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对于以上的两种情况，无论是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t1 t2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，我们实际上都知道了目前它们路径的终 </a:t>
            </a:r>
            <a:endParaRPr lang="zh-CN" altLang="en-US" dirty="0">
              <a:effectLst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点。两种情况的终点分别是什么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代表这个点 现在我们想要往后面添加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我们可以计算出添加任务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的所增加的代价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d(end, begin(t)) + cost(t)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由于第二项是固定 的，直觉上我们希望第一项越小越好 最小的情况显然就是两个点重合的情况。因此这里启 发式的第一条规则就是，我们可以首先从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集合中挑选以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点为起点的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要检查是 否满足容量约束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，实际上我们会面临三种情况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multiple, 0 </a:t>
            </a:r>
            <a:endParaRPr lang="zh-CN" altLang="en-US" dirty="0">
              <a:effectLst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个满足要求的 有多个的情况呢，进一步从多个中挑选一个，需要我们进一步设计选择依据的标准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en-US" dirty="0">
              <a:effectLst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maximize c/q minimize c/q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minimize/maximize return cost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if total demand &lt; half-full, maximize return cost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 minimize return </a:t>
            </a:r>
            <a:endParaRPr lang="zh-CN" altLang="en-US" dirty="0">
              <a:effectLst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个，显然还是希望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end,begin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越小越好，就从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集合中挑选离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节点最近的 </a:t>
            </a:r>
            <a:endParaRPr lang="zh-CN" altLang="en-US" dirty="0">
              <a:effectLst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，三种情况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1,multiple,0 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个和多个的情况处理和上面一样，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 </a:t>
            </a:r>
            <a:endParaRPr lang="zh-CN" altLang="en-US" dirty="0">
              <a:effectLst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以上这些规则，并不是只能用一种。可以以任意自由的方式来使用，比如可以所有的都尝试 一下，然后选一个最好的。也可以在一次构造过程中先用某一个，再用另一个。当然，而可 以设计其他的规则。 </a:t>
            </a: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43176-3D46-084C-993E-A1996DEE4A6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6785-FB4A-8B47-B178-48A689550D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6785-FB4A-8B47-B178-48A689550D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E6785-FB4A-8B47-B178-48A689550D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E6785-FB4A-8B47-B178-48A689550D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E6785-FB4A-8B47-B178-48A689550D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338051"/>
            <a:ext cx="8761413" cy="7069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tiff"/><Relationship Id="rId1" Type="http://schemas.openxmlformats.org/officeDocument/2006/relationships/image" Target="../media/image4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CARP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zhao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Preparation</a:t>
            </a:r>
            <a:endParaRPr kumimoji="1" lang="zh-CN" altLang="en-US" dirty="0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1109712" y="1655212"/>
          <a:ext cx="4053840" cy="296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6730"/>
                <a:gridCol w="506730"/>
                <a:gridCol w="506730"/>
                <a:gridCol w="506730"/>
                <a:gridCol w="506730"/>
                <a:gridCol w="506730"/>
                <a:gridCol w="506730"/>
                <a:gridCol w="50673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7" name="组 46"/>
          <p:cNvGrpSpPr/>
          <p:nvPr/>
        </p:nvGrpSpPr>
        <p:grpSpPr>
          <a:xfrm>
            <a:off x="6818350" y="1515512"/>
            <a:ext cx="3484087" cy="2529840"/>
            <a:chOff x="6818350" y="2499360"/>
            <a:chExt cx="3484087" cy="2529840"/>
          </a:xfrm>
        </p:grpSpPr>
        <p:sp>
          <p:nvSpPr>
            <p:cNvPr id="4" name="椭圆 3"/>
            <p:cNvSpPr/>
            <p:nvPr/>
          </p:nvSpPr>
          <p:spPr>
            <a:xfrm>
              <a:off x="7894320" y="289517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8605520" y="325839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7894320" y="38201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7193280" y="339344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193280" y="42621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7894320" y="47955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8605520" y="42265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cxnSp>
          <p:nvCxnSpPr>
            <p:cNvPr id="13" name="直线连接符 12"/>
            <p:cNvCxnSpPr>
              <a:stCxn id="4" idx="2"/>
              <a:endCxn id="8" idx="0"/>
            </p:cNvCxnSpPr>
            <p:nvPr/>
          </p:nvCxnSpPr>
          <p:spPr>
            <a:xfrm flipH="1">
              <a:off x="7310120" y="3012016"/>
              <a:ext cx="584200" cy="38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>
              <a:stCxn id="4" idx="6"/>
              <a:endCxn id="6" idx="1"/>
            </p:cNvCxnSpPr>
            <p:nvPr/>
          </p:nvCxnSpPr>
          <p:spPr>
            <a:xfrm>
              <a:off x="8128000" y="3012016"/>
              <a:ext cx="511742" cy="280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>
              <a:stCxn id="8" idx="4"/>
              <a:endCxn id="9" idx="0"/>
            </p:cNvCxnSpPr>
            <p:nvPr/>
          </p:nvCxnSpPr>
          <p:spPr>
            <a:xfrm>
              <a:off x="7310120" y="3627120"/>
              <a:ext cx="0" cy="63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6" idx="4"/>
              <a:endCxn id="11" idx="0"/>
            </p:cNvCxnSpPr>
            <p:nvPr/>
          </p:nvCxnSpPr>
          <p:spPr>
            <a:xfrm>
              <a:off x="8722360" y="3492076"/>
              <a:ext cx="0" cy="734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>
              <a:stCxn id="9" idx="5"/>
              <a:endCxn id="10" idx="2"/>
            </p:cNvCxnSpPr>
            <p:nvPr/>
          </p:nvCxnSpPr>
          <p:spPr>
            <a:xfrm>
              <a:off x="7392738" y="4461578"/>
              <a:ext cx="501582" cy="450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>
              <a:stCxn id="11" idx="3"/>
              <a:endCxn id="10" idx="6"/>
            </p:cNvCxnSpPr>
            <p:nvPr/>
          </p:nvCxnSpPr>
          <p:spPr>
            <a:xfrm flipH="1">
              <a:off x="8128000" y="4426018"/>
              <a:ext cx="511742" cy="486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>
              <a:stCxn id="8" idx="5"/>
              <a:endCxn id="7" idx="1"/>
            </p:cNvCxnSpPr>
            <p:nvPr/>
          </p:nvCxnSpPr>
          <p:spPr>
            <a:xfrm>
              <a:off x="7392738" y="3592898"/>
              <a:ext cx="535804" cy="26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>
              <a:stCxn id="6" idx="3"/>
              <a:endCxn id="7" idx="7"/>
            </p:cNvCxnSpPr>
            <p:nvPr/>
          </p:nvCxnSpPr>
          <p:spPr>
            <a:xfrm flipH="1">
              <a:off x="8093778" y="3457854"/>
              <a:ext cx="545964" cy="39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7" idx="3"/>
              <a:endCxn id="9" idx="6"/>
            </p:cNvCxnSpPr>
            <p:nvPr/>
          </p:nvCxnSpPr>
          <p:spPr>
            <a:xfrm flipH="1">
              <a:off x="7426960" y="4019618"/>
              <a:ext cx="501582" cy="359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>
              <a:stCxn id="7" idx="5"/>
              <a:endCxn id="11" idx="2"/>
            </p:cNvCxnSpPr>
            <p:nvPr/>
          </p:nvCxnSpPr>
          <p:spPr>
            <a:xfrm>
              <a:off x="8093778" y="4019618"/>
              <a:ext cx="511742" cy="323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655024" y="2582196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depot</a:t>
              </a:r>
              <a:endParaRPr kumimoji="1" lang="zh-CN" altLang="en-US" sz="1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161249" y="28963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(2,2)</a:t>
              </a:r>
              <a:endParaRPr kumimoji="1" lang="zh-CN" altLang="en-US" sz="14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282591" y="285812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(4,4)</a:t>
              </a:r>
              <a:endParaRPr kumimoji="1" lang="zh-CN" altLang="en-US" sz="1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818350" y="3750474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(5,5)</a:t>
              </a:r>
              <a:endParaRPr kumimoji="1" lang="zh-CN" altLang="en-US" sz="14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639392" y="3690196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(6,6)</a:t>
              </a:r>
              <a:endParaRPr kumimoji="1" lang="zh-CN" altLang="en-US" sz="14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422384" y="3456502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(8,0)</a:t>
              </a:r>
              <a:endParaRPr kumimoji="1" lang="zh-CN" altLang="en-US" sz="14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001486" y="3477764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(10,5)</a:t>
              </a:r>
              <a:endParaRPr kumimoji="1" lang="zh-CN" altLang="en-US" sz="14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10120" y="3984999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(1,1)</a:t>
              </a:r>
              <a:endParaRPr kumimoji="1" lang="zh-CN" altLang="en-US" sz="14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273348" y="4553782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(13,2)</a:t>
              </a:r>
              <a:endParaRPr kumimoji="1" lang="zh-CN" altLang="en-US" sz="14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238697" y="4641631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(15,0)</a:t>
              </a:r>
              <a:endParaRPr kumimoji="1" lang="zh-CN" altLang="en-US" sz="14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102405" y="39648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(3,3)</a:t>
              </a:r>
              <a:endParaRPr kumimoji="1" lang="zh-CN" altLang="en-US" sz="14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665450" y="2499360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Capacity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=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022874" y="128588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c[][]: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055246" y="5041526"/>
            <a:ext cx="100815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 in the file and find the minimum distance between any two points using </a:t>
            </a:r>
            <a:r>
              <a:rPr kumimoji="1" lang="en-US" altLang="zh-CN" b="1" dirty="0"/>
              <a:t>Dijkstra </a:t>
            </a:r>
            <a:r>
              <a:rPr kumimoji="1" lang="en-US" altLang="zh-CN" dirty="0"/>
              <a:t>or </a:t>
            </a:r>
            <a:r>
              <a:rPr kumimoji="1" lang="en-US" altLang="zh-CN" b="1" dirty="0"/>
              <a:t>Floyd</a:t>
            </a:r>
            <a:r>
              <a:rPr kumimoji="1" lang="en-US" altLang="zh-CN" dirty="0"/>
              <a:t> algorithm.</a:t>
            </a:r>
            <a:endParaRPr kumimoji="1" lang="en-US" altLang="zh-CN" dirty="0"/>
          </a:p>
          <a:p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lang="en-US" altLang="zh-CN" dirty="0"/>
              <a:t>two-dimensional array</a:t>
            </a:r>
            <a:r>
              <a:rPr kumimoji="1"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Path-Scanning(initial)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1660" y="2609426"/>
          <a:ext cx="65024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(1,4)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(4,5)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(3,7)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(4,1)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(6,5)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(7,2)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(7,3)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0240" y="26009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free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0240" y="3290332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Route1</a:t>
            </a:r>
            <a:r>
              <a:rPr kumimoji="1" lang="zh-CN" altLang="en-US" dirty="0"/>
              <a:t>：    </a:t>
            </a:r>
            <a:r>
              <a:rPr kumimoji="1" lang="en-US" altLang="zh-CN" dirty="0" err="1"/>
              <a:t>ø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0240" y="3740405"/>
            <a:ext cx="3212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en-US" altLang="zh-CN" dirty="0"/>
          </a:p>
          <a:p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en-US" altLang="zh-CN" dirty="0"/>
          </a:p>
          <a:p>
            <a:r>
              <a:rPr lang="en-US" altLang="zh-CN" dirty="0"/>
              <a:t>The end of current path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Path-Scanning(Route1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Iteration 1)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37980" y="4053840"/>
          <a:ext cx="6502400" cy="7399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9146">
                <a:tc>
                  <a:txBody>
                    <a:bodyPr/>
                    <a:lstStyle/>
                    <a:p>
                      <a:r>
                        <a:rPr lang="en-US" altLang="zh-CN" dirty="0"/>
                        <a:t>(1,4)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(4,5)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(3,7)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(4,1)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(6,5)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(7,2)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(7,3)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9120" y="4043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free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3077" y="4858998"/>
            <a:ext cx="12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Route1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8311869" y="2405271"/>
            <a:ext cx="3484087" cy="2529840"/>
            <a:chOff x="6818350" y="2499360"/>
            <a:chExt cx="3484087" cy="2529840"/>
          </a:xfrm>
        </p:grpSpPr>
        <p:sp>
          <p:nvSpPr>
            <p:cNvPr id="10" name="椭圆 9"/>
            <p:cNvSpPr/>
            <p:nvPr/>
          </p:nvSpPr>
          <p:spPr>
            <a:xfrm>
              <a:off x="7894320" y="289517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8605520" y="325839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894320" y="38201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193280" y="339344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193280" y="42621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7894320" y="47955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05520" y="42265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cxnSp>
          <p:nvCxnSpPr>
            <p:cNvPr id="17" name="直线连接符 16"/>
            <p:cNvCxnSpPr>
              <a:stCxn id="19" idx="2"/>
              <a:endCxn id="23" idx="0"/>
            </p:cNvCxnSpPr>
            <p:nvPr/>
          </p:nvCxnSpPr>
          <p:spPr>
            <a:xfrm flipH="1">
              <a:off x="7310120" y="3012016"/>
              <a:ext cx="584200" cy="38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19" idx="6"/>
              <a:endCxn id="21" idx="1"/>
            </p:cNvCxnSpPr>
            <p:nvPr/>
          </p:nvCxnSpPr>
          <p:spPr>
            <a:xfrm>
              <a:off x="8128000" y="3012016"/>
              <a:ext cx="511742" cy="280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23" idx="4"/>
              <a:endCxn id="24" idx="0"/>
            </p:cNvCxnSpPr>
            <p:nvPr/>
          </p:nvCxnSpPr>
          <p:spPr>
            <a:xfrm>
              <a:off x="7310120" y="3627120"/>
              <a:ext cx="0" cy="63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21" idx="4"/>
              <a:endCxn id="26" idx="0"/>
            </p:cNvCxnSpPr>
            <p:nvPr/>
          </p:nvCxnSpPr>
          <p:spPr>
            <a:xfrm>
              <a:off x="8722360" y="3492076"/>
              <a:ext cx="0" cy="734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>
              <a:stCxn id="24" idx="5"/>
              <a:endCxn id="25" idx="2"/>
            </p:cNvCxnSpPr>
            <p:nvPr/>
          </p:nvCxnSpPr>
          <p:spPr>
            <a:xfrm>
              <a:off x="7392738" y="4461578"/>
              <a:ext cx="501582" cy="450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26" idx="3"/>
              <a:endCxn id="25" idx="6"/>
            </p:cNvCxnSpPr>
            <p:nvPr/>
          </p:nvCxnSpPr>
          <p:spPr>
            <a:xfrm flipH="1">
              <a:off x="8128000" y="4426018"/>
              <a:ext cx="511742" cy="486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>
              <a:stCxn id="23" idx="5"/>
              <a:endCxn id="22" idx="1"/>
            </p:cNvCxnSpPr>
            <p:nvPr/>
          </p:nvCxnSpPr>
          <p:spPr>
            <a:xfrm>
              <a:off x="7392738" y="3592898"/>
              <a:ext cx="535804" cy="26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21" idx="3"/>
              <a:endCxn id="22" idx="7"/>
            </p:cNvCxnSpPr>
            <p:nvPr/>
          </p:nvCxnSpPr>
          <p:spPr>
            <a:xfrm flipH="1">
              <a:off x="8093778" y="3457854"/>
              <a:ext cx="545964" cy="39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>
              <a:stCxn id="22" idx="3"/>
              <a:endCxn id="24" idx="6"/>
            </p:cNvCxnSpPr>
            <p:nvPr/>
          </p:nvCxnSpPr>
          <p:spPr>
            <a:xfrm flipH="1">
              <a:off x="7426960" y="4019618"/>
              <a:ext cx="501582" cy="359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>
              <a:stCxn id="22" idx="5"/>
              <a:endCxn id="26" idx="2"/>
            </p:cNvCxnSpPr>
            <p:nvPr/>
          </p:nvCxnSpPr>
          <p:spPr>
            <a:xfrm>
              <a:off x="8093778" y="4019618"/>
              <a:ext cx="511742" cy="323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655024" y="2582196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depot</a:t>
              </a:r>
              <a:endParaRPr kumimoji="1" lang="zh-CN" altLang="en-US" sz="14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161249" y="28963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(2,2)</a:t>
              </a:r>
              <a:endParaRPr kumimoji="1" lang="zh-CN" altLang="en-US" sz="1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282591" y="285812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(4,4)</a:t>
              </a:r>
              <a:endParaRPr kumimoji="1" lang="zh-CN" altLang="en-US" sz="14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18350" y="3750474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(5,5)</a:t>
              </a:r>
              <a:endParaRPr kumimoji="1" lang="zh-CN" altLang="en-US" sz="14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639392" y="3690196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(6,6)</a:t>
              </a:r>
              <a:endParaRPr kumimoji="1" lang="zh-CN" altLang="en-US" sz="14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422384" y="3456502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(8,0)</a:t>
              </a:r>
              <a:endParaRPr kumimoji="1" lang="zh-CN" altLang="en-US" sz="14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001486" y="3477764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(10,5)</a:t>
              </a:r>
              <a:endParaRPr kumimoji="1" lang="zh-CN" altLang="en-US" sz="1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10120" y="3984999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(1,1)</a:t>
              </a:r>
              <a:endParaRPr kumimoji="1" lang="zh-CN" altLang="en-US" sz="14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73348" y="4553782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(13,2)</a:t>
              </a:r>
              <a:endParaRPr kumimoji="1" lang="zh-CN" altLang="en-US" sz="1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238697" y="4641631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(15,0)</a:t>
              </a:r>
              <a:endParaRPr kumimoji="1" lang="zh-CN" altLang="en-US" sz="14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102405" y="39648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(3,3)</a:t>
              </a:r>
              <a:endParaRPr kumimoji="1" lang="zh-CN" altLang="en-US" sz="14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665450" y="2499360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Capacity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=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2160" y="1591783"/>
            <a:ext cx="6366231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(1,4)and (1,3)</a:t>
            </a:r>
            <a:r>
              <a:rPr lang="en-US" altLang="zh-CN" dirty="0"/>
              <a:t> are the closest tasks to the end of current path(Node 1)</a:t>
            </a:r>
            <a:endParaRPr lang="en-US" altLang="zh-CN" dirty="0"/>
          </a:p>
        </p:txBody>
      </p:sp>
      <p:grpSp>
        <p:nvGrpSpPr>
          <p:cNvPr id="48" name="组 47"/>
          <p:cNvGrpSpPr/>
          <p:nvPr/>
        </p:nvGrpSpPr>
        <p:grpSpPr>
          <a:xfrm>
            <a:off x="2138087" y="4150638"/>
            <a:ext cx="544153" cy="533399"/>
            <a:chOff x="2138087" y="4150638"/>
            <a:chExt cx="544153" cy="533399"/>
          </a:xfrm>
        </p:grpSpPr>
        <p:cxnSp>
          <p:nvCxnSpPr>
            <p:cNvPr id="42" name="直线连接符 41"/>
            <p:cNvCxnSpPr/>
            <p:nvPr/>
          </p:nvCxnSpPr>
          <p:spPr>
            <a:xfrm>
              <a:off x="2163888" y="4150638"/>
              <a:ext cx="518352" cy="53339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/>
            <p:cNvCxnSpPr/>
            <p:nvPr/>
          </p:nvCxnSpPr>
          <p:spPr>
            <a:xfrm flipH="1">
              <a:off x="2138087" y="4150638"/>
              <a:ext cx="512246" cy="53339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1237980" y="4884723"/>
          <a:ext cx="79402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40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(1,3)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772160" y="2672930"/>
            <a:ext cx="6096000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dirty="0"/>
              <a:t>Using rule5, choose task(1,3) which has </a:t>
            </a:r>
            <a:r>
              <a:rPr lang="en-US" altLang="zh-CN" dirty="0"/>
              <a:t>maximum distance from the task to the depot</a:t>
            </a:r>
            <a:endParaRPr kumimoji="1" lang="zh-CN" altLang="en-US" dirty="0"/>
          </a:p>
        </p:txBody>
      </p:sp>
      <p:sp>
        <p:nvSpPr>
          <p:cNvPr id="3" name="下箭头 2"/>
          <p:cNvSpPr/>
          <p:nvPr/>
        </p:nvSpPr>
        <p:spPr>
          <a:xfrm>
            <a:off x="3820160" y="3481416"/>
            <a:ext cx="267746" cy="460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07421" y="5528405"/>
            <a:ext cx="32319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r>
              <a:rPr kumimoji="1" lang="zh-CN" altLang="en-US" dirty="0"/>
              <a:t>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endParaRPr kumimoji="1" lang="en-US" altLang="zh-CN" dirty="0"/>
          </a:p>
          <a:p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The end of current path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3496235" y="6128569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548411" y="4935111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579812" y="5564263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578015" y="5856338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046446" y="2784352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9752921" y="2793053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弧 40"/>
          <p:cNvSpPr/>
          <p:nvPr/>
        </p:nvSpPr>
        <p:spPr>
          <a:xfrm>
            <a:off x="579120" y="5080191"/>
            <a:ext cx="3079077" cy="2073644"/>
          </a:xfrm>
          <a:prstGeom prst="arc">
            <a:avLst>
              <a:gd name="adj1" fmla="val 1541175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任意形状 58"/>
          <p:cNvSpPr/>
          <p:nvPr/>
        </p:nvSpPr>
        <p:spPr>
          <a:xfrm>
            <a:off x="2922494" y="3065929"/>
            <a:ext cx="8530037" cy="2635624"/>
          </a:xfrm>
          <a:custGeom>
            <a:avLst/>
            <a:gdLst>
              <a:gd name="connsiteX0" fmla="*/ 0 w 8530037"/>
              <a:gd name="connsiteY0" fmla="*/ 2635624 h 2635624"/>
              <a:gd name="connsiteX1" fmla="*/ 8014447 w 8530037"/>
              <a:gd name="connsiteY1" fmla="*/ 1954306 h 2635624"/>
              <a:gd name="connsiteX2" fmla="*/ 7064188 w 8530037"/>
              <a:gd name="connsiteY2" fmla="*/ 0 h 263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0037" h="2635624">
                <a:moveTo>
                  <a:pt x="0" y="2635624"/>
                </a:moveTo>
                <a:cubicBezTo>
                  <a:pt x="3418541" y="2514600"/>
                  <a:pt x="6837082" y="2393577"/>
                  <a:pt x="8014447" y="1954306"/>
                </a:cubicBezTo>
                <a:cubicBezTo>
                  <a:pt x="9191812" y="1515035"/>
                  <a:pt x="8128000" y="757517"/>
                  <a:pt x="706418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任意形状 59"/>
          <p:cNvSpPr/>
          <p:nvPr/>
        </p:nvSpPr>
        <p:spPr>
          <a:xfrm>
            <a:off x="2922495" y="3017077"/>
            <a:ext cx="9035825" cy="2971347"/>
          </a:xfrm>
          <a:custGeom>
            <a:avLst/>
            <a:gdLst>
              <a:gd name="connsiteX0" fmla="*/ 0 w 9306723"/>
              <a:gd name="connsiteY0" fmla="*/ 3030071 h 3030071"/>
              <a:gd name="connsiteX1" fmla="*/ 8803341 w 9306723"/>
              <a:gd name="connsiteY1" fmla="*/ 2402541 h 3030071"/>
              <a:gd name="connsiteX2" fmla="*/ 7458635 w 9306723"/>
              <a:gd name="connsiteY2" fmla="*/ 0 h 30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6723" h="3030071">
                <a:moveTo>
                  <a:pt x="0" y="3030071"/>
                </a:moveTo>
                <a:cubicBezTo>
                  <a:pt x="3780117" y="2968812"/>
                  <a:pt x="7560235" y="2907553"/>
                  <a:pt x="8803341" y="2402541"/>
                </a:cubicBezTo>
                <a:cubicBezTo>
                  <a:pt x="10046447" y="1897529"/>
                  <a:pt x="8752541" y="948764"/>
                  <a:pt x="745863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Path-Scanning(Route1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Iteration 2)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37980" y="4053840"/>
          <a:ext cx="5689600" cy="7399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9146">
                <a:tc>
                  <a:txBody>
                    <a:bodyPr/>
                    <a:lstStyle/>
                    <a:p>
                      <a:r>
                        <a:rPr lang="en-US" altLang="zh-CN" dirty="0"/>
                        <a:t>(1,4)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(4,5)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(3,7)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(4,1)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(6,5)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(7,2)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(7,3)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9120" y="4043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free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7478750" y="2387878"/>
            <a:ext cx="3484087" cy="2529840"/>
            <a:chOff x="6818350" y="2499360"/>
            <a:chExt cx="3484087" cy="2529840"/>
          </a:xfrm>
        </p:grpSpPr>
        <p:sp>
          <p:nvSpPr>
            <p:cNvPr id="10" name="椭圆 9"/>
            <p:cNvSpPr/>
            <p:nvPr/>
          </p:nvSpPr>
          <p:spPr>
            <a:xfrm>
              <a:off x="7894320" y="289517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8605520" y="325839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894320" y="38201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193280" y="339344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193280" y="42621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7894320" y="47955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05520" y="42265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cxnSp>
          <p:nvCxnSpPr>
            <p:cNvPr id="17" name="直线连接符 16"/>
            <p:cNvCxnSpPr>
              <a:stCxn id="21" idx="2"/>
              <a:endCxn id="25" idx="0"/>
            </p:cNvCxnSpPr>
            <p:nvPr/>
          </p:nvCxnSpPr>
          <p:spPr>
            <a:xfrm flipH="1">
              <a:off x="7310120" y="3012016"/>
              <a:ext cx="584200" cy="38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21" idx="6"/>
              <a:endCxn id="23" idx="1"/>
            </p:cNvCxnSpPr>
            <p:nvPr/>
          </p:nvCxnSpPr>
          <p:spPr>
            <a:xfrm>
              <a:off x="8128000" y="3012016"/>
              <a:ext cx="511742" cy="2806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25" idx="4"/>
              <a:endCxn id="26" idx="0"/>
            </p:cNvCxnSpPr>
            <p:nvPr/>
          </p:nvCxnSpPr>
          <p:spPr>
            <a:xfrm>
              <a:off x="7310120" y="3627120"/>
              <a:ext cx="0" cy="63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23" idx="4"/>
              <a:endCxn id="28" idx="0"/>
            </p:cNvCxnSpPr>
            <p:nvPr/>
          </p:nvCxnSpPr>
          <p:spPr>
            <a:xfrm>
              <a:off x="8722360" y="3492076"/>
              <a:ext cx="0" cy="734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>
              <a:stCxn id="26" idx="5"/>
              <a:endCxn id="27" idx="2"/>
            </p:cNvCxnSpPr>
            <p:nvPr/>
          </p:nvCxnSpPr>
          <p:spPr>
            <a:xfrm>
              <a:off x="7392738" y="4461578"/>
              <a:ext cx="501582" cy="450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28" idx="3"/>
              <a:endCxn id="27" idx="6"/>
            </p:cNvCxnSpPr>
            <p:nvPr/>
          </p:nvCxnSpPr>
          <p:spPr>
            <a:xfrm flipH="1">
              <a:off x="8128000" y="4426018"/>
              <a:ext cx="511742" cy="486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>
              <a:stCxn id="25" idx="5"/>
              <a:endCxn id="24" idx="1"/>
            </p:cNvCxnSpPr>
            <p:nvPr/>
          </p:nvCxnSpPr>
          <p:spPr>
            <a:xfrm>
              <a:off x="7392738" y="3592898"/>
              <a:ext cx="535804" cy="26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23" idx="3"/>
              <a:endCxn id="24" idx="7"/>
            </p:cNvCxnSpPr>
            <p:nvPr/>
          </p:nvCxnSpPr>
          <p:spPr>
            <a:xfrm flipH="1">
              <a:off x="8093778" y="3457854"/>
              <a:ext cx="545964" cy="39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>
              <a:stCxn id="24" idx="3"/>
              <a:endCxn id="26" idx="6"/>
            </p:cNvCxnSpPr>
            <p:nvPr/>
          </p:nvCxnSpPr>
          <p:spPr>
            <a:xfrm flipH="1">
              <a:off x="7426960" y="4019618"/>
              <a:ext cx="501582" cy="359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>
              <a:stCxn id="24" idx="5"/>
              <a:endCxn id="28" idx="2"/>
            </p:cNvCxnSpPr>
            <p:nvPr/>
          </p:nvCxnSpPr>
          <p:spPr>
            <a:xfrm>
              <a:off x="8093778" y="4019618"/>
              <a:ext cx="511742" cy="323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655024" y="2582196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depot</a:t>
              </a:r>
              <a:endParaRPr kumimoji="1" lang="zh-CN" altLang="en-US" sz="14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161249" y="28963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(2,2)</a:t>
              </a:r>
              <a:endParaRPr kumimoji="1" lang="zh-CN" altLang="en-US" sz="1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282591" y="285812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(4,4)</a:t>
              </a:r>
              <a:endParaRPr kumimoji="1" lang="zh-CN" altLang="en-US" sz="14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18350" y="3750474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(5,5)</a:t>
              </a:r>
              <a:endParaRPr kumimoji="1" lang="zh-CN" altLang="en-US" sz="14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639392" y="3690196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(6,6)</a:t>
              </a:r>
              <a:endParaRPr kumimoji="1" lang="zh-CN" altLang="en-US" sz="14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422384" y="3456502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(8,0)</a:t>
              </a:r>
              <a:endParaRPr kumimoji="1" lang="zh-CN" altLang="en-US" sz="14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001486" y="3477764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(10,5)</a:t>
              </a:r>
              <a:endParaRPr kumimoji="1" lang="zh-CN" altLang="en-US" sz="1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10120" y="3984999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(1,1)</a:t>
              </a:r>
              <a:endParaRPr kumimoji="1" lang="zh-CN" altLang="en-US" sz="14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73348" y="4553782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(13,2)</a:t>
              </a:r>
              <a:endParaRPr kumimoji="1" lang="zh-CN" altLang="en-US" sz="1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238697" y="4641631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(15,0)</a:t>
              </a:r>
              <a:endParaRPr kumimoji="1" lang="zh-CN" altLang="en-US" sz="14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102405" y="39648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(3,3)</a:t>
              </a:r>
              <a:endParaRPr kumimoji="1" lang="zh-CN" altLang="en-US" sz="14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665450" y="2499360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Capacity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=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93461" y="1326341"/>
            <a:ext cx="6366231" cy="2031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residual capacity :</a:t>
            </a:r>
            <a:r>
              <a:rPr lang="zh-CN" altLang="en-US" dirty="0"/>
              <a:t> </a:t>
            </a:r>
            <a:r>
              <a:rPr lang="en-US" altLang="zh-CN" dirty="0"/>
              <a:t>7-4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Tasks compatible with vehicle residual capacity: </a:t>
            </a:r>
            <a:r>
              <a:rPr kumimoji="1" lang="en-US" altLang="zh-CN" dirty="0"/>
              <a:t>(1,4)(4,1)(2,5)(5,2)(2,7)(7,2)(5,6)(6,5)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(1,4) is the </a:t>
            </a:r>
            <a:r>
              <a:rPr lang="en-US" altLang="zh-CN" dirty="0"/>
              <a:t>closest tasks to the end of current path(Node 3)</a:t>
            </a:r>
            <a:endParaRPr kumimoji="1" lang="zh-CN" altLang="en-US" dirty="0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1237980" y="4884723"/>
          <a:ext cx="159666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8330"/>
                <a:gridCol w="7983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(1,3)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(1,4)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组 43"/>
          <p:cNvGrpSpPr/>
          <p:nvPr/>
        </p:nvGrpSpPr>
        <p:grpSpPr>
          <a:xfrm>
            <a:off x="1355658" y="4161160"/>
            <a:ext cx="544153" cy="533399"/>
            <a:chOff x="2138087" y="4150638"/>
            <a:chExt cx="544153" cy="533399"/>
          </a:xfrm>
        </p:grpSpPr>
        <p:cxnSp>
          <p:nvCxnSpPr>
            <p:cNvPr id="45" name="直线连接符 44"/>
            <p:cNvCxnSpPr/>
            <p:nvPr/>
          </p:nvCxnSpPr>
          <p:spPr>
            <a:xfrm>
              <a:off x="2163888" y="4150638"/>
              <a:ext cx="518352" cy="53339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/>
            <p:cNvCxnSpPr/>
            <p:nvPr/>
          </p:nvCxnSpPr>
          <p:spPr>
            <a:xfrm flipH="1">
              <a:off x="2138087" y="4150638"/>
              <a:ext cx="512246" cy="53339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下箭头 41"/>
          <p:cNvSpPr/>
          <p:nvPr/>
        </p:nvSpPr>
        <p:spPr>
          <a:xfrm>
            <a:off x="3820160" y="3481416"/>
            <a:ext cx="267746" cy="460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88185" y="5490000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r>
              <a:rPr kumimoji="1" lang="zh-CN" altLang="en-US" dirty="0"/>
              <a:t>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c[3][1]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endParaRPr kumimoji="1" lang="en-US" altLang="zh-CN" dirty="0"/>
          </a:p>
          <a:p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The end of current path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33077" y="4858998"/>
            <a:ext cx="12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Route1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3496235" y="6074782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906582" y="5510476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931459" y="5814809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766869" y="2776506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098566" y="2785473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336142" y="4917718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任意形状 1"/>
          <p:cNvSpPr/>
          <p:nvPr/>
        </p:nvSpPr>
        <p:spPr>
          <a:xfrm>
            <a:off x="2689412" y="5038165"/>
            <a:ext cx="2334252" cy="1111623"/>
          </a:xfrm>
          <a:custGeom>
            <a:avLst/>
            <a:gdLst>
              <a:gd name="connsiteX0" fmla="*/ 0 w 2334252"/>
              <a:gd name="connsiteY0" fmla="*/ 0 h 1111623"/>
              <a:gd name="connsiteX1" fmla="*/ 2312894 w 2334252"/>
              <a:gd name="connsiteY1" fmla="*/ 484094 h 1111623"/>
              <a:gd name="connsiteX2" fmla="*/ 1147482 w 2334252"/>
              <a:gd name="connsiteY2" fmla="*/ 1111623 h 111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4252" h="1111623">
                <a:moveTo>
                  <a:pt x="0" y="0"/>
                </a:moveTo>
                <a:cubicBezTo>
                  <a:pt x="1060823" y="149412"/>
                  <a:pt x="2121647" y="298824"/>
                  <a:pt x="2312894" y="484094"/>
                </a:cubicBezTo>
                <a:cubicBezTo>
                  <a:pt x="2504141" y="669364"/>
                  <a:pt x="1353670" y="1004047"/>
                  <a:pt x="1147482" y="11116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/>
        </p:nvSpPr>
        <p:spPr>
          <a:xfrm>
            <a:off x="4177553" y="2958353"/>
            <a:ext cx="3585882" cy="2581835"/>
          </a:xfrm>
          <a:custGeom>
            <a:avLst/>
            <a:gdLst>
              <a:gd name="connsiteX0" fmla="*/ 0 w 3585882"/>
              <a:gd name="connsiteY0" fmla="*/ 2581835 h 2581835"/>
              <a:gd name="connsiteX1" fmla="*/ 3012141 w 3585882"/>
              <a:gd name="connsiteY1" fmla="*/ 1846729 h 2581835"/>
              <a:gd name="connsiteX2" fmla="*/ 3012141 w 3585882"/>
              <a:gd name="connsiteY2" fmla="*/ 573741 h 2581835"/>
              <a:gd name="connsiteX3" fmla="*/ 3585882 w 3585882"/>
              <a:gd name="connsiteY3" fmla="*/ 0 h 258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5882" h="2581835">
                <a:moveTo>
                  <a:pt x="0" y="2581835"/>
                </a:moveTo>
                <a:cubicBezTo>
                  <a:pt x="1255059" y="2381623"/>
                  <a:pt x="2510118" y="2181411"/>
                  <a:pt x="3012141" y="1846729"/>
                </a:cubicBezTo>
                <a:cubicBezTo>
                  <a:pt x="3514165" y="1512047"/>
                  <a:pt x="2916518" y="881529"/>
                  <a:pt x="3012141" y="573741"/>
                </a:cubicBezTo>
                <a:cubicBezTo>
                  <a:pt x="3107764" y="265953"/>
                  <a:pt x="3346823" y="132976"/>
                  <a:pt x="358588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任意形状 39"/>
          <p:cNvSpPr/>
          <p:nvPr/>
        </p:nvSpPr>
        <p:spPr>
          <a:xfrm>
            <a:off x="3245224" y="3048000"/>
            <a:ext cx="4930588" cy="2868706"/>
          </a:xfrm>
          <a:custGeom>
            <a:avLst/>
            <a:gdLst>
              <a:gd name="connsiteX0" fmla="*/ 0 w 4930588"/>
              <a:gd name="connsiteY0" fmla="*/ 2868706 h 2868706"/>
              <a:gd name="connsiteX1" fmla="*/ 4195482 w 4930588"/>
              <a:gd name="connsiteY1" fmla="*/ 2151529 h 2868706"/>
              <a:gd name="connsiteX2" fmla="*/ 4177552 w 4930588"/>
              <a:gd name="connsiteY2" fmla="*/ 645459 h 2868706"/>
              <a:gd name="connsiteX3" fmla="*/ 4930588 w 4930588"/>
              <a:gd name="connsiteY3" fmla="*/ 0 h 2868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0588" h="2868706">
                <a:moveTo>
                  <a:pt x="0" y="2868706"/>
                </a:moveTo>
                <a:cubicBezTo>
                  <a:pt x="1749611" y="2695388"/>
                  <a:pt x="3499223" y="2522070"/>
                  <a:pt x="4195482" y="2151529"/>
                </a:cubicBezTo>
                <a:cubicBezTo>
                  <a:pt x="4891741" y="1780988"/>
                  <a:pt x="4055034" y="1004047"/>
                  <a:pt x="4177552" y="645459"/>
                </a:cubicBezTo>
                <a:cubicBezTo>
                  <a:pt x="4300070" y="286871"/>
                  <a:pt x="4615329" y="143435"/>
                  <a:pt x="493058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Path-Scanning(Route1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Iteration 3)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37980" y="4053840"/>
          <a:ext cx="4876800" cy="7399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69146">
                <a:tc>
                  <a:txBody>
                    <a:bodyPr/>
                    <a:lstStyle/>
                    <a:p>
                      <a:r>
                        <a:rPr lang="en-US" altLang="zh-CN" dirty="0"/>
                        <a:t>(4,5)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(3,7)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(5,4)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(6,5)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(7,2)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(7,3)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9120" y="4043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free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7478750" y="2387878"/>
            <a:ext cx="3484087" cy="2529840"/>
            <a:chOff x="6818350" y="2499360"/>
            <a:chExt cx="3484087" cy="2529840"/>
          </a:xfrm>
        </p:grpSpPr>
        <p:sp>
          <p:nvSpPr>
            <p:cNvPr id="10" name="椭圆 9"/>
            <p:cNvSpPr/>
            <p:nvPr/>
          </p:nvSpPr>
          <p:spPr>
            <a:xfrm>
              <a:off x="7894320" y="289517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8605520" y="325839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894320" y="38201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193280" y="339344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193280" y="42621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7894320" y="47955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05520" y="42265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cxnSp>
          <p:nvCxnSpPr>
            <p:cNvPr id="17" name="直线连接符 16"/>
            <p:cNvCxnSpPr>
              <a:stCxn id="23" idx="2"/>
              <a:endCxn id="27" idx="0"/>
            </p:cNvCxnSpPr>
            <p:nvPr/>
          </p:nvCxnSpPr>
          <p:spPr>
            <a:xfrm flipH="1">
              <a:off x="7310120" y="3012016"/>
              <a:ext cx="584200" cy="3814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23" idx="6"/>
              <a:endCxn id="25" idx="1"/>
            </p:cNvCxnSpPr>
            <p:nvPr/>
          </p:nvCxnSpPr>
          <p:spPr>
            <a:xfrm>
              <a:off x="8128000" y="3012016"/>
              <a:ext cx="511742" cy="2806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27" idx="4"/>
              <a:endCxn id="28" idx="0"/>
            </p:cNvCxnSpPr>
            <p:nvPr/>
          </p:nvCxnSpPr>
          <p:spPr>
            <a:xfrm>
              <a:off x="7310120" y="3627120"/>
              <a:ext cx="0" cy="63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25" idx="4"/>
              <a:endCxn id="30" idx="0"/>
            </p:cNvCxnSpPr>
            <p:nvPr/>
          </p:nvCxnSpPr>
          <p:spPr>
            <a:xfrm>
              <a:off x="8722360" y="3492076"/>
              <a:ext cx="0" cy="734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>
              <a:stCxn id="28" idx="5"/>
              <a:endCxn id="29" idx="2"/>
            </p:cNvCxnSpPr>
            <p:nvPr/>
          </p:nvCxnSpPr>
          <p:spPr>
            <a:xfrm>
              <a:off x="7392738" y="4461578"/>
              <a:ext cx="501582" cy="450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30" idx="3"/>
              <a:endCxn id="29" idx="6"/>
            </p:cNvCxnSpPr>
            <p:nvPr/>
          </p:nvCxnSpPr>
          <p:spPr>
            <a:xfrm flipH="1">
              <a:off x="8128000" y="4426018"/>
              <a:ext cx="511742" cy="486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>
              <a:stCxn id="27" idx="5"/>
              <a:endCxn id="26" idx="1"/>
            </p:cNvCxnSpPr>
            <p:nvPr/>
          </p:nvCxnSpPr>
          <p:spPr>
            <a:xfrm>
              <a:off x="7392738" y="3592898"/>
              <a:ext cx="535804" cy="26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25" idx="3"/>
              <a:endCxn id="26" idx="7"/>
            </p:cNvCxnSpPr>
            <p:nvPr/>
          </p:nvCxnSpPr>
          <p:spPr>
            <a:xfrm flipH="1">
              <a:off x="8093778" y="3457854"/>
              <a:ext cx="545964" cy="39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>
              <a:stCxn id="26" idx="3"/>
              <a:endCxn id="28" idx="6"/>
            </p:cNvCxnSpPr>
            <p:nvPr/>
          </p:nvCxnSpPr>
          <p:spPr>
            <a:xfrm flipH="1">
              <a:off x="7426960" y="4019618"/>
              <a:ext cx="501582" cy="359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>
              <a:stCxn id="26" idx="5"/>
              <a:endCxn id="30" idx="2"/>
            </p:cNvCxnSpPr>
            <p:nvPr/>
          </p:nvCxnSpPr>
          <p:spPr>
            <a:xfrm>
              <a:off x="8093778" y="4019618"/>
              <a:ext cx="511742" cy="323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655024" y="2582196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depot</a:t>
              </a:r>
              <a:endParaRPr kumimoji="1" lang="zh-CN" altLang="en-US" sz="14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161249" y="28963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(2,2)</a:t>
              </a:r>
              <a:endParaRPr kumimoji="1" lang="zh-CN" altLang="en-US" sz="1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282591" y="285812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(4,4)</a:t>
              </a:r>
              <a:endParaRPr kumimoji="1" lang="zh-CN" altLang="en-US" sz="14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18350" y="3750474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(5,5)</a:t>
              </a:r>
              <a:endParaRPr kumimoji="1" lang="zh-CN" altLang="en-US" sz="14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639392" y="3690196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(6,6)</a:t>
              </a:r>
              <a:endParaRPr kumimoji="1" lang="zh-CN" altLang="en-US" sz="14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422384" y="3456502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(8,0)</a:t>
              </a:r>
              <a:endParaRPr kumimoji="1" lang="zh-CN" altLang="en-US" sz="14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001486" y="3477764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(10,5)</a:t>
              </a:r>
              <a:endParaRPr kumimoji="1" lang="zh-CN" altLang="en-US" sz="1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10120" y="3984999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(1,1)</a:t>
              </a:r>
              <a:endParaRPr kumimoji="1" lang="zh-CN" altLang="en-US" sz="14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73348" y="4553782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(13,2)</a:t>
              </a:r>
              <a:endParaRPr kumimoji="1" lang="zh-CN" altLang="en-US" sz="1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238697" y="4641631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(15,0)</a:t>
              </a:r>
              <a:endParaRPr kumimoji="1" lang="zh-CN" altLang="en-US" sz="14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102405" y="39648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(3,3)</a:t>
              </a:r>
              <a:endParaRPr kumimoji="1" lang="zh-CN" altLang="en-US" sz="14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665450" y="2499360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Capacity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=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</p:grp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237980" y="4884723"/>
          <a:ext cx="241962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6540"/>
                <a:gridCol w="806540"/>
                <a:gridCol w="8065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(1,3)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(5,2)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1" name="组 40"/>
          <p:cNvGrpSpPr/>
          <p:nvPr/>
        </p:nvGrpSpPr>
        <p:grpSpPr>
          <a:xfrm>
            <a:off x="3763687" y="4161160"/>
            <a:ext cx="544153" cy="533399"/>
            <a:chOff x="2138087" y="4150638"/>
            <a:chExt cx="544153" cy="533399"/>
          </a:xfrm>
        </p:grpSpPr>
        <p:cxnSp>
          <p:nvCxnSpPr>
            <p:cNvPr id="42" name="直线连接符 41"/>
            <p:cNvCxnSpPr/>
            <p:nvPr/>
          </p:nvCxnSpPr>
          <p:spPr>
            <a:xfrm>
              <a:off x="2163888" y="4150638"/>
              <a:ext cx="518352" cy="53339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/>
            <p:cNvCxnSpPr/>
            <p:nvPr/>
          </p:nvCxnSpPr>
          <p:spPr>
            <a:xfrm flipH="1">
              <a:off x="2138087" y="4150638"/>
              <a:ext cx="512246" cy="53339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693461" y="1326341"/>
            <a:ext cx="6366231" cy="2031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residual capacity :</a:t>
            </a:r>
            <a:r>
              <a:rPr lang="zh-CN" altLang="en-US" dirty="0"/>
              <a:t> </a:t>
            </a:r>
            <a:r>
              <a:rPr lang="en-US" altLang="zh-CN" dirty="0"/>
              <a:t>3-2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Tasks compatible with vehicle residual capacity: </a:t>
            </a:r>
            <a:r>
              <a:rPr kumimoji="1" lang="en-US" altLang="zh-CN" dirty="0"/>
              <a:t>(2,5)(5,2)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(5,2) is the </a:t>
            </a:r>
            <a:r>
              <a:rPr lang="en-US" altLang="zh-CN" dirty="0"/>
              <a:t>closest tasks to the end of current path(Node 4)</a:t>
            </a:r>
            <a:endParaRPr kumimoji="1" lang="zh-CN" altLang="en-US" dirty="0"/>
          </a:p>
        </p:txBody>
      </p:sp>
      <p:sp>
        <p:nvSpPr>
          <p:cNvPr id="46" name="下箭头 45"/>
          <p:cNvSpPr/>
          <p:nvPr/>
        </p:nvSpPr>
        <p:spPr>
          <a:xfrm>
            <a:off x="3820160" y="3481416"/>
            <a:ext cx="267746" cy="460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33077" y="4858998"/>
            <a:ext cx="12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Route1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88185" y="5490000"/>
            <a:ext cx="4333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r>
              <a:rPr kumimoji="1" lang="zh-CN" altLang="en-US" dirty="0"/>
              <a:t>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c[4][5]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16</a:t>
            </a:r>
            <a:endParaRPr kumimoji="1" lang="en-US" altLang="zh-CN" dirty="0"/>
          </a:p>
          <a:p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The end of current path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3496235" y="6074782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032085" y="5510476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931459" y="5814809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144585" y="4909844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922765" y="3860978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236526" y="3852015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任意形状 1"/>
          <p:cNvSpPr/>
          <p:nvPr/>
        </p:nvSpPr>
        <p:spPr>
          <a:xfrm>
            <a:off x="3496235" y="5002306"/>
            <a:ext cx="1741619" cy="1219200"/>
          </a:xfrm>
          <a:custGeom>
            <a:avLst/>
            <a:gdLst>
              <a:gd name="connsiteX0" fmla="*/ 0 w 1741619"/>
              <a:gd name="connsiteY0" fmla="*/ 0 h 1219200"/>
              <a:gd name="connsiteX1" fmla="*/ 1739153 w 1741619"/>
              <a:gd name="connsiteY1" fmla="*/ 573741 h 1219200"/>
              <a:gd name="connsiteX2" fmla="*/ 304800 w 1741619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619" h="1219200">
                <a:moveTo>
                  <a:pt x="0" y="0"/>
                </a:moveTo>
                <a:cubicBezTo>
                  <a:pt x="844176" y="185270"/>
                  <a:pt x="1688353" y="370541"/>
                  <a:pt x="1739153" y="573741"/>
                </a:cubicBezTo>
                <a:cubicBezTo>
                  <a:pt x="1789953" y="776941"/>
                  <a:pt x="1047376" y="998070"/>
                  <a:pt x="304800" y="1219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/>
        </p:nvSpPr>
        <p:spPr>
          <a:xfrm>
            <a:off x="4320988" y="3998259"/>
            <a:ext cx="3621741" cy="1541929"/>
          </a:xfrm>
          <a:custGeom>
            <a:avLst/>
            <a:gdLst>
              <a:gd name="connsiteX0" fmla="*/ 0 w 3621741"/>
              <a:gd name="connsiteY0" fmla="*/ 1541929 h 1541929"/>
              <a:gd name="connsiteX1" fmla="*/ 3621741 w 3621741"/>
              <a:gd name="connsiteY1" fmla="*/ 0 h 154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21741" h="1541929">
                <a:moveTo>
                  <a:pt x="0" y="1541929"/>
                </a:moveTo>
                <a:lnTo>
                  <a:pt x="362174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任意形状 56"/>
          <p:cNvSpPr/>
          <p:nvPr/>
        </p:nvSpPr>
        <p:spPr>
          <a:xfrm>
            <a:off x="3245224" y="4069976"/>
            <a:ext cx="5383331" cy="1882589"/>
          </a:xfrm>
          <a:custGeom>
            <a:avLst/>
            <a:gdLst>
              <a:gd name="connsiteX0" fmla="*/ 0 w 5383331"/>
              <a:gd name="connsiteY0" fmla="*/ 1882589 h 1882589"/>
              <a:gd name="connsiteX1" fmla="*/ 4625788 w 5383331"/>
              <a:gd name="connsiteY1" fmla="*/ 591671 h 1882589"/>
              <a:gd name="connsiteX2" fmla="*/ 5325035 w 5383331"/>
              <a:gd name="connsiteY2" fmla="*/ 0 h 188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3331" h="1882589">
                <a:moveTo>
                  <a:pt x="0" y="1882589"/>
                </a:moveTo>
                <a:cubicBezTo>
                  <a:pt x="1869141" y="1394012"/>
                  <a:pt x="3738282" y="905436"/>
                  <a:pt x="4625788" y="591671"/>
                </a:cubicBezTo>
                <a:cubicBezTo>
                  <a:pt x="5513294" y="277906"/>
                  <a:pt x="5419164" y="138953"/>
                  <a:pt x="532503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Path-Scanning(Route1,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stop)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37980" y="4053840"/>
          <a:ext cx="4064000" cy="7399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</a:tblGrid>
              <a:tr h="369146">
                <a:tc>
                  <a:txBody>
                    <a:bodyPr/>
                    <a:lstStyle/>
                    <a:p>
                      <a:r>
                        <a:rPr lang="en-US" altLang="zh-CN" dirty="0"/>
                        <a:t>(4,5)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(3,7)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(5,4)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(6,5)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(7,2)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(7,3)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9120" y="4043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free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7478750" y="2387878"/>
            <a:ext cx="3484087" cy="2529840"/>
            <a:chOff x="6818350" y="2499360"/>
            <a:chExt cx="3484087" cy="2529840"/>
          </a:xfrm>
        </p:grpSpPr>
        <p:sp>
          <p:nvSpPr>
            <p:cNvPr id="10" name="椭圆 9"/>
            <p:cNvSpPr/>
            <p:nvPr/>
          </p:nvSpPr>
          <p:spPr>
            <a:xfrm>
              <a:off x="7894320" y="289517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8605520" y="325839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894320" y="38201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193280" y="339344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193280" y="42621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7894320" y="47955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05520" y="42265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cxnSp>
          <p:nvCxnSpPr>
            <p:cNvPr id="17" name="直线连接符 16"/>
            <p:cNvCxnSpPr>
              <a:stCxn id="25" idx="2"/>
              <a:endCxn id="29" idx="0"/>
            </p:cNvCxnSpPr>
            <p:nvPr/>
          </p:nvCxnSpPr>
          <p:spPr>
            <a:xfrm flipH="1">
              <a:off x="7310120" y="3012016"/>
              <a:ext cx="584200" cy="3814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25" idx="6"/>
              <a:endCxn id="27" idx="1"/>
            </p:cNvCxnSpPr>
            <p:nvPr/>
          </p:nvCxnSpPr>
          <p:spPr>
            <a:xfrm>
              <a:off x="8128000" y="3012016"/>
              <a:ext cx="511742" cy="2806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29" idx="4"/>
              <a:endCxn id="30" idx="0"/>
            </p:cNvCxnSpPr>
            <p:nvPr/>
          </p:nvCxnSpPr>
          <p:spPr>
            <a:xfrm>
              <a:off x="7310120" y="3627120"/>
              <a:ext cx="0" cy="63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27" idx="4"/>
              <a:endCxn id="32" idx="0"/>
            </p:cNvCxnSpPr>
            <p:nvPr/>
          </p:nvCxnSpPr>
          <p:spPr>
            <a:xfrm>
              <a:off x="8722360" y="3492076"/>
              <a:ext cx="0" cy="734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>
              <a:stCxn id="30" idx="5"/>
              <a:endCxn id="31" idx="2"/>
            </p:cNvCxnSpPr>
            <p:nvPr/>
          </p:nvCxnSpPr>
          <p:spPr>
            <a:xfrm>
              <a:off x="7392738" y="4461578"/>
              <a:ext cx="501582" cy="450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32" idx="3"/>
              <a:endCxn id="31" idx="6"/>
            </p:cNvCxnSpPr>
            <p:nvPr/>
          </p:nvCxnSpPr>
          <p:spPr>
            <a:xfrm flipH="1">
              <a:off x="8128000" y="4426018"/>
              <a:ext cx="511742" cy="486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>
              <a:stCxn id="29" idx="5"/>
              <a:endCxn id="28" idx="1"/>
            </p:cNvCxnSpPr>
            <p:nvPr/>
          </p:nvCxnSpPr>
          <p:spPr>
            <a:xfrm>
              <a:off x="7392738" y="3592898"/>
              <a:ext cx="535804" cy="26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27" idx="3"/>
              <a:endCxn id="28" idx="7"/>
            </p:cNvCxnSpPr>
            <p:nvPr/>
          </p:nvCxnSpPr>
          <p:spPr>
            <a:xfrm flipH="1">
              <a:off x="8093778" y="3457854"/>
              <a:ext cx="545964" cy="39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>
              <a:stCxn id="28" idx="3"/>
              <a:endCxn id="30" idx="6"/>
            </p:cNvCxnSpPr>
            <p:nvPr/>
          </p:nvCxnSpPr>
          <p:spPr>
            <a:xfrm flipH="1">
              <a:off x="7426960" y="4019618"/>
              <a:ext cx="501582" cy="3593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>
              <a:stCxn id="28" idx="5"/>
              <a:endCxn id="32" idx="2"/>
            </p:cNvCxnSpPr>
            <p:nvPr/>
          </p:nvCxnSpPr>
          <p:spPr>
            <a:xfrm>
              <a:off x="8093778" y="4019618"/>
              <a:ext cx="511742" cy="323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655024" y="2582196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depot</a:t>
              </a:r>
              <a:endParaRPr kumimoji="1" lang="zh-CN" altLang="en-US" sz="14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161249" y="28963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(2,2)</a:t>
              </a:r>
              <a:endParaRPr kumimoji="1" lang="zh-CN" altLang="en-US" sz="1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282591" y="285812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(4,4)</a:t>
              </a:r>
              <a:endParaRPr kumimoji="1" lang="zh-CN" altLang="en-US" sz="14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18350" y="3750474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(5,5)</a:t>
              </a:r>
              <a:endParaRPr kumimoji="1" lang="zh-CN" altLang="en-US" sz="14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639392" y="3690196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(6,6)</a:t>
              </a:r>
              <a:endParaRPr kumimoji="1" lang="zh-CN" altLang="en-US" sz="14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422384" y="3456502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(8,0)</a:t>
              </a:r>
              <a:endParaRPr kumimoji="1" lang="zh-CN" altLang="en-US" sz="14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001486" y="3477764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(10,5)</a:t>
              </a:r>
              <a:endParaRPr kumimoji="1" lang="zh-CN" altLang="en-US" sz="1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10120" y="3984999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(1,1)</a:t>
              </a:r>
              <a:endParaRPr kumimoji="1" lang="zh-CN" altLang="en-US" sz="14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73348" y="4553782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(13,2)</a:t>
              </a:r>
              <a:endParaRPr kumimoji="1" lang="zh-CN" altLang="en-US" sz="1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238697" y="4641631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(15,0)</a:t>
              </a:r>
              <a:endParaRPr kumimoji="1" lang="zh-CN" altLang="en-US" sz="14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102405" y="39648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(3,3)</a:t>
              </a:r>
              <a:endParaRPr kumimoji="1" lang="zh-CN" altLang="en-US" sz="14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665450" y="2499360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Capacity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=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</p:grp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237980" y="4884723"/>
          <a:ext cx="241962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6540"/>
                <a:gridCol w="806540"/>
                <a:gridCol w="8065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(1,3)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(5,2)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693461" y="1326341"/>
            <a:ext cx="6366231" cy="2031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residual capacity 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kumimoji="1" lang="en-US" altLang="zh-CN" dirty="0"/>
              <a:t>0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Stop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2" name="文本框 41"/>
          <p:cNvSpPr txBox="1"/>
          <p:nvPr/>
        </p:nvSpPr>
        <p:spPr>
          <a:xfrm>
            <a:off x="233077" y="4858998"/>
            <a:ext cx="12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Route1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43" name="下箭头 42"/>
          <p:cNvSpPr/>
          <p:nvPr/>
        </p:nvSpPr>
        <p:spPr>
          <a:xfrm>
            <a:off x="3820160" y="3481416"/>
            <a:ext cx="267746" cy="460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88185" y="5490000"/>
            <a:ext cx="3937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r>
              <a:rPr kumimoji="1" lang="zh-CN" altLang="en-US" dirty="0"/>
              <a:t>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16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c[2][1]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24</a:t>
            </a:r>
            <a:endParaRPr kumimoji="1" lang="en-US" altLang="zh-CN" dirty="0"/>
          </a:p>
          <a:p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055938" y="549630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When a route is finished, don’t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remember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add 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distance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from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current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route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  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depot</a:t>
            </a:r>
            <a:endParaRPr lang="zh-CN" altLang="en-US" b="1" dirty="0"/>
          </a:p>
        </p:txBody>
      </p:sp>
      <p:sp>
        <p:nvSpPr>
          <p:cNvPr id="47" name="椭圆 46"/>
          <p:cNvSpPr/>
          <p:nvPr/>
        </p:nvSpPr>
        <p:spPr>
          <a:xfrm>
            <a:off x="3108017" y="5493599"/>
            <a:ext cx="979889" cy="45813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连接符 47"/>
          <p:cNvCxnSpPr>
            <a:stCxn id="47" idx="5"/>
            <a:endCxn id="46" idx="1"/>
          </p:cNvCxnSpPr>
          <p:nvPr/>
        </p:nvCxnSpPr>
        <p:spPr>
          <a:xfrm>
            <a:off x="3944405" y="5884643"/>
            <a:ext cx="1111533" cy="733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Path-Scanning(Route2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Iteration 1)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37980" y="4053840"/>
          <a:ext cx="4064000" cy="7399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</a:tblGrid>
              <a:tr h="369146">
                <a:tc>
                  <a:txBody>
                    <a:bodyPr/>
                    <a:lstStyle/>
                    <a:p>
                      <a:r>
                        <a:rPr lang="en-US" altLang="zh-CN" dirty="0"/>
                        <a:t>(4,5)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(3,7)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(5,4)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(6,5)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(7,2)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(7,3)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79120" y="4043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free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7478750" y="2387878"/>
            <a:ext cx="3484087" cy="2529840"/>
            <a:chOff x="6818350" y="2499360"/>
            <a:chExt cx="3484087" cy="2529840"/>
          </a:xfrm>
        </p:grpSpPr>
        <p:sp>
          <p:nvSpPr>
            <p:cNvPr id="11" name="椭圆 10"/>
            <p:cNvSpPr/>
            <p:nvPr/>
          </p:nvSpPr>
          <p:spPr>
            <a:xfrm>
              <a:off x="7894320" y="289517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8605520" y="325839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894320" y="38201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193280" y="339344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7193280" y="42621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7894320" y="47955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8605520" y="42265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cxnSp>
          <p:nvCxnSpPr>
            <p:cNvPr id="18" name="直线连接符 17"/>
            <p:cNvCxnSpPr>
              <a:stCxn id="28" idx="2"/>
              <a:endCxn id="32" idx="0"/>
            </p:cNvCxnSpPr>
            <p:nvPr/>
          </p:nvCxnSpPr>
          <p:spPr>
            <a:xfrm flipH="1">
              <a:off x="7310120" y="3012016"/>
              <a:ext cx="584200" cy="3814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28" idx="6"/>
              <a:endCxn id="30" idx="1"/>
            </p:cNvCxnSpPr>
            <p:nvPr/>
          </p:nvCxnSpPr>
          <p:spPr>
            <a:xfrm>
              <a:off x="8128000" y="3012016"/>
              <a:ext cx="511742" cy="2806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32" idx="4"/>
              <a:endCxn id="33" idx="0"/>
            </p:cNvCxnSpPr>
            <p:nvPr/>
          </p:nvCxnSpPr>
          <p:spPr>
            <a:xfrm>
              <a:off x="7310120" y="3627120"/>
              <a:ext cx="0" cy="63500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>
              <a:stCxn id="30" idx="4"/>
              <a:endCxn id="35" idx="0"/>
            </p:cNvCxnSpPr>
            <p:nvPr/>
          </p:nvCxnSpPr>
          <p:spPr>
            <a:xfrm>
              <a:off x="8722360" y="3492076"/>
              <a:ext cx="0" cy="734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33" idx="5"/>
              <a:endCxn id="34" idx="2"/>
            </p:cNvCxnSpPr>
            <p:nvPr/>
          </p:nvCxnSpPr>
          <p:spPr>
            <a:xfrm>
              <a:off x="7392738" y="4461578"/>
              <a:ext cx="501582" cy="450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>
              <a:stCxn id="35" idx="3"/>
              <a:endCxn id="34" idx="6"/>
            </p:cNvCxnSpPr>
            <p:nvPr/>
          </p:nvCxnSpPr>
          <p:spPr>
            <a:xfrm flipH="1">
              <a:off x="8128000" y="4426018"/>
              <a:ext cx="511742" cy="486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32" idx="5"/>
              <a:endCxn id="31" idx="1"/>
            </p:cNvCxnSpPr>
            <p:nvPr/>
          </p:nvCxnSpPr>
          <p:spPr>
            <a:xfrm>
              <a:off x="7392738" y="3592898"/>
              <a:ext cx="535804" cy="26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>
              <a:stCxn id="30" idx="3"/>
              <a:endCxn id="31" idx="7"/>
            </p:cNvCxnSpPr>
            <p:nvPr/>
          </p:nvCxnSpPr>
          <p:spPr>
            <a:xfrm flipH="1">
              <a:off x="8093778" y="3457854"/>
              <a:ext cx="545964" cy="39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>
              <a:stCxn id="31" idx="3"/>
              <a:endCxn id="33" idx="6"/>
            </p:cNvCxnSpPr>
            <p:nvPr/>
          </p:nvCxnSpPr>
          <p:spPr>
            <a:xfrm flipH="1">
              <a:off x="7426960" y="4019618"/>
              <a:ext cx="501582" cy="3593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>
              <a:stCxn id="31" idx="5"/>
              <a:endCxn id="35" idx="2"/>
            </p:cNvCxnSpPr>
            <p:nvPr/>
          </p:nvCxnSpPr>
          <p:spPr>
            <a:xfrm>
              <a:off x="8093778" y="4019618"/>
              <a:ext cx="511742" cy="323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7655024" y="2582196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depot</a:t>
              </a:r>
              <a:endParaRPr kumimoji="1" lang="zh-CN" altLang="en-US" sz="1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161249" y="28963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(2,2)</a:t>
              </a:r>
              <a:endParaRPr kumimoji="1" lang="zh-CN" altLang="en-US" sz="14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282591" y="285812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(4,4)</a:t>
              </a:r>
              <a:endParaRPr kumimoji="1" lang="zh-CN" altLang="en-US" sz="14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818350" y="3750474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(5,5)</a:t>
              </a:r>
              <a:endParaRPr kumimoji="1" lang="zh-CN" altLang="en-US" sz="14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639392" y="3690196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(6,6)</a:t>
              </a:r>
              <a:endParaRPr kumimoji="1" lang="zh-CN" altLang="en-US" sz="14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422384" y="3456502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(8,0)</a:t>
              </a:r>
              <a:endParaRPr kumimoji="1" lang="zh-CN" altLang="en-US" sz="1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01486" y="3477764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(10,5)</a:t>
              </a:r>
              <a:endParaRPr kumimoji="1" lang="zh-CN" altLang="en-US" sz="14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310120" y="3984999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(1,1)</a:t>
              </a:r>
              <a:endParaRPr kumimoji="1" lang="zh-CN" altLang="en-US" sz="1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73348" y="4553782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(13,2)</a:t>
              </a:r>
              <a:endParaRPr kumimoji="1" lang="zh-CN" altLang="en-US" sz="14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238697" y="4641631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(15,0)</a:t>
              </a:r>
              <a:endParaRPr kumimoji="1" lang="zh-CN" altLang="en-US" sz="14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102405" y="39648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(3,3)</a:t>
              </a:r>
              <a:endParaRPr kumimoji="1" lang="zh-CN" altLang="en-US" sz="14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665450" y="2499360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Capacity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=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</p:grp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1237980" y="4884723"/>
          <a:ext cx="8065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65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(4,5)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3" name="组 42"/>
          <p:cNvGrpSpPr/>
          <p:nvPr/>
        </p:nvGrpSpPr>
        <p:grpSpPr>
          <a:xfrm>
            <a:off x="1330206" y="4175600"/>
            <a:ext cx="544153" cy="533399"/>
            <a:chOff x="2138087" y="4150638"/>
            <a:chExt cx="544153" cy="533399"/>
          </a:xfrm>
        </p:grpSpPr>
        <p:cxnSp>
          <p:nvCxnSpPr>
            <p:cNvPr id="44" name="直线连接符 43"/>
            <p:cNvCxnSpPr/>
            <p:nvPr/>
          </p:nvCxnSpPr>
          <p:spPr>
            <a:xfrm>
              <a:off x="2163888" y="4150638"/>
              <a:ext cx="518352" cy="53339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/>
            <p:nvPr/>
          </p:nvCxnSpPr>
          <p:spPr>
            <a:xfrm flipH="1">
              <a:off x="2138087" y="4150638"/>
              <a:ext cx="512246" cy="53339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233077" y="4858998"/>
            <a:ext cx="12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Route2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772160" y="1591783"/>
            <a:ext cx="6366231" cy="17543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(4,5)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lang="en-US" altLang="zh-CN" dirty="0"/>
              <a:t>the closest tasks to the end of current path(Node 1)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8" name="下箭头 47"/>
          <p:cNvSpPr/>
          <p:nvPr/>
        </p:nvSpPr>
        <p:spPr>
          <a:xfrm>
            <a:off x="3820160" y="3481416"/>
            <a:ext cx="267746" cy="460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88185" y="5490000"/>
            <a:ext cx="3684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r>
              <a:rPr kumimoji="1" lang="zh-CN" altLang="en-US" dirty="0"/>
              <a:t>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en-US" altLang="zh-CN" dirty="0"/>
          </a:p>
          <a:p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c[1][4]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The end of current path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5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3496235" y="6074782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561877" y="5510476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523128" y="5814809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548868" y="4927771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438670" y="3645825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770361" y="3636864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任意形状 1"/>
          <p:cNvSpPr/>
          <p:nvPr/>
        </p:nvSpPr>
        <p:spPr>
          <a:xfrm>
            <a:off x="1882588" y="5038165"/>
            <a:ext cx="2689012" cy="1165411"/>
          </a:xfrm>
          <a:custGeom>
            <a:avLst/>
            <a:gdLst>
              <a:gd name="connsiteX0" fmla="*/ 0 w 2689012"/>
              <a:gd name="connsiteY0" fmla="*/ 0 h 1165411"/>
              <a:gd name="connsiteX1" fmla="*/ 2581836 w 2689012"/>
              <a:gd name="connsiteY1" fmla="*/ 770964 h 1165411"/>
              <a:gd name="connsiteX2" fmla="*/ 1954306 w 2689012"/>
              <a:gd name="connsiteY2" fmla="*/ 1165411 h 116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012" h="1165411">
                <a:moveTo>
                  <a:pt x="0" y="0"/>
                </a:moveTo>
                <a:cubicBezTo>
                  <a:pt x="1128059" y="288364"/>
                  <a:pt x="2256118" y="576729"/>
                  <a:pt x="2581836" y="770964"/>
                </a:cubicBezTo>
                <a:cubicBezTo>
                  <a:pt x="2907554" y="965199"/>
                  <a:pt x="2430930" y="1065305"/>
                  <a:pt x="1954306" y="11654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/>
        </p:nvSpPr>
        <p:spPr>
          <a:xfrm>
            <a:off x="2886635" y="3836894"/>
            <a:ext cx="4572000" cy="1828800"/>
          </a:xfrm>
          <a:custGeom>
            <a:avLst/>
            <a:gdLst>
              <a:gd name="connsiteX0" fmla="*/ 0 w 4572000"/>
              <a:gd name="connsiteY0" fmla="*/ 1828800 h 1828800"/>
              <a:gd name="connsiteX1" fmla="*/ 3048000 w 4572000"/>
              <a:gd name="connsiteY1" fmla="*/ 860612 h 1828800"/>
              <a:gd name="connsiteX2" fmla="*/ 4572000 w 4572000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1828800">
                <a:moveTo>
                  <a:pt x="0" y="1828800"/>
                </a:moveTo>
                <a:cubicBezTo>
                  <a:pt x="1143000" y="1497106"/>
                  <a:pt x="2286000" y="1165412"/>
                  <a:pt x="3048000" y="860612"/>
                </a:cubicBezTo>
                <a:cubicBezTo>
                  <a:pt x="3810000" y="555812"/>
                  <a:pt x="4191000" y="277906"/>
                  <a:pt x="4572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/>
        </p:nvSpPr>
        <p:spPr>
          <a:xfrm>
            <a:off x="3801035" y="3926541"/>
            <a:ext cx="4105836" cy="1936377"/>
          </a:xfrm>
          <a:custGeom>
            <a:avLst/>
            <a:gdLst>
              <a:gd name="connsiteX0" fmla="*/ 0 w 4105836"/>
              <a:gd name="connsiteY0" fmla="*/ 1936377 h 1936377"/>
              <a:gd name="connsiteX1" fmla="*/ 2689412 w 4105836"/>
              <a:gd name="connsiteY1" fmla="*/ 1057835 h 1936377"/>
              <a:gd name="connsiteX2" fmla="*/ 4105836 w 4105836"/>
              <a:gd name="connsiteY2" fmla="*/ 0 h 193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836" h="1936377">
                <a:moveTo>
                  <a:pt x="0" y="1936377"/>
                </a:moveTo>
                <a:cubicBezTo>
                  <a:pt x="1002553" y="1658470"/>
                  <a:pt x="2005106" y="1380564"/>
                  <a:pt x="2689412" y="1057835"/>
                </a:cubicBezTo>
                <a:cubicBezTo>
                  <a:pt x="3373718" y="735106"/>
                  <a:pt x="3739777" y="367553"/>
                  <a:pt x="410583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Path-Scanning(Route2,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Iteration 2)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37980" y="4053840"/>
          <a:ext cx="3251200" cy="7399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</a:tblGrid>
              <a:tr h="369146">
                <a:tc>
                  <a:txBody>
                    <a:bodyPr/>
                    <a:lstStyle/>
                    <a:p>
                      <a:r>
                        <a:rPr lang="en-US" altLang="zh-CN" dirty="0"/>
                        <a:t>(5,6)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(3,7)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(6,5)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(7,2)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(7,3)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9120" y="4043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free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7478750" y="2387878"/>
            <a:ext cx="3484087" cy="2529840"/>
            <a:chOff x="6818350" y="2499360"/>
            <a:chExt cx="3484087" cy="2529840"/>
          </a:xfrm>
        </p:grpSpPr>
        <p:sp>
          <p:nvSpPr>
            <p:cNvPr id="10" name="椭圆 9"/>
            <p:cNvSpPr/>
            <p:nvPr/>
          </p:nvSpPr>
          <p:spPr>
            <a:xfrm>
              <a:off x="7894320" y="289517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8605520" y="325839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894320" y="38201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193280" y="339344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193280" y="42621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7894320" y="47955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05520" y="42265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cxnSp>
          <p:nvCxnSpPr>
            <p:cNvPr id="17" name="直线连接符 16"/>
            <p:cNvCxnSpPr>
              <a:stCxn id="30" idx="2"/>
              <a:endCxn id="34" idx="0"/>
            </p:cNvCxnSpPr>
            <p:nvPr/>
          </p:nvCxnSpPr>
          <p:spPr>
            <a:xfrm flipH="1">
              <a:off x="7310120" y="3012016"/>
              <a:ext cx="584200" cy="3814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30" idx="6"/>
              <a:endCxn id="32" idx="1"/>
            </p:cNvCxnSpPr>
            <p:nvPr/>
          </p:nvCxnSpPr>
          <p:spPr>
            <a:xfrm>
              <a:off x="8128000" y="3012016"/>
              <a:ext cx="511742" cy="2806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34" idx="4"/>
              <a:endCxn id="35" idx="0"/>
            </p:cNvCxnSpPr>
            <p:nvPr/>
          </p:nvCxnSpPr>
          <p:spPr>
            <a:xfrm>
              <a:off x="7310120" y="3627120"/>
              <a:ext cx="0" cy="63500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32" idx="4"/>
              <a:endCxn id="37" idx="0"/>
            </p:cNvCxnSpPr>
            <p:nvPr/>
          </p:nvCxnSpPr>
          <p:spPr>
            <a:xfrm>
              <a:off x="8722360" y="3492076"/>
              <a:ext cx="0" cy="734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>
              <a:stCxn id="35" idx="5"/>
              <a:endCxn id="36" idx="2"/>
            </p:cNvCxnSpPr>
            <p:nvPr/>
          </p:nvCxnSpPr>
          <p:spPr>
            <a:xfrm>
              <a:off x="7392738" y="4461578"/>
              <a:ext cx="501582" cy="450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37" idx="3"/>
              <a:endCxn id="36" idx="6"/>
            </p:cNvCxnSpPr>
            <p:nvPr/>
          </p:nvCxnSpPr>
          <p:spPr>
            <a:xfrm flipH="1">
              <a:off x="8128000" y="4426018"/>
              <a:ext cx="511742" cy="486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>
              <a:stCxn id="34" idx="5"/>
              <a:endCxn id="33" idx="1"/>
            </p:cNvCxnSpPr>
            <p:nvPr/>
          </p:nvCxnSpPr>
          <p:spPr>
            <a:xfrm>
              <a:off x="7392738" y="3592898"/>
              <a:ext cx="535804" cy="26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32" idx="3"/>
              <a:endCxn id="33" idx="7"/>
            </p:cNvCxnSpPr>
            <p:nvPr/>
          </p:nvCxnSpPr>
          <p:spPr>
            <a:xfrm flipH="1">
              <a:off x="8093778" y="3457854"/>
              <a:ext cx="545964" cy="39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>
              <a:stCxn id="33" idx="3"/>
              <a:endCxn id="35" idx="6"/>
            </p:cNvCxnSpPr>
            <p:nvPr/>
          </p:nvCxnSpPr>
          <p:spPr>
            <a:xfrm flipH="1">
              <a:off x="7426960" y="4019618"/>
              <a:ext cx="501582" cy="3593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>
              <a:stCxn id="33" idx="5"/>
              <a:endCxn id="37" idx="2"/>
            </p:cNvCxnSpPr>
            <p:nvPr/>
          </p:nvCxnSpPr>
          <p:spPr>
            <a:xfrm>
              <a:off x="8093778" y="4019618"/>
              <a:ext cx="511742" cy="323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655024" y="2582196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depot</a:t>
              </a:r>
              <a:endParaRPr kumimoji="1" lang="zh-CN" altLang="en-US" sz="14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161249" y="28963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(2,2)</a:t>
              </a:r>
              <a:endParaRPr kumimoji="1" lang="zh-CN" altLang="en-US" sz="1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282591" y="285812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(4,4)</a:t>
              </a:r>
              <a:endParaRPr kumimoji="1" lang="zh-CN" altLang="en-US" sz="14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18350" y="3750474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(5,5)</a:t>
              </a:r>
              <a:endParaRPr kumimoji="1" lang="zh-CN" altLang="en-US" sz="14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639392" y="3690196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(6,6)</a:t>
              </a:r>
              <a:endParaRPr kumimoji="1" lang="zh-CN" altLang="en-US" sz="14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422384" y="3456502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(8,0)</a:t>
              </a:r>
              <a:endParaRPr kumimoji="1" lang="zh-CN" altLang="en-US" sz="14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001486" y="3477764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(10,5)</a:t>
              </a:r>
              <a:endParaRPr kumimoji="1" lang="zh-CN" altLang="en-US" sz="1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10120" y="3984999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(1,1)</a:t>
              </a:r>
              <a:endParaRPr kumimoji="1" lang="zh-CN" altLang="en-US" sz="14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73348" y="4553782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(13,2)</a:t>
              </a:r>
              <a:endParaRPr kumimoji="1" lang="zh-CN" altLang="en-US" sz="1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238697" y="4641631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(15,0)</a:t>
              </a:r>
              <a:endParaRPr kumimoji="1" lang="zh-CN" altLang="en-US" sz="14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102405" y="39648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(3,3)</a:t>
              </a:r>
              <a:endParaRPr kumimoji="1" lang="zh-CN" altLang="en-US" sz="14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665450" y="2499360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Capacity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=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237980" y="4884723"/>
          <a:ext cx="161698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(4,5)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(5,6)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1" name="组 40"/>
          <p:cNvGrpSpPr/>
          <p:nvPr/>
        </p:nvGrpSpPr>
        <p:grpSpPr>
          <a:xfrm>
            <a:off x="1330206" y="4175600"/>
            <a:ext cx="544153" cy="533399"/>
            <a:chOff x="2138087" y="4150638"/>
            <a:chExt cx="544153" cy="533399"/>
          </a:xfrm>
        </p:grpSpPr>
        <p:cxnSp>
          <p:nvCxnSpPr>
            <p:cNvPr id="42" name="直线连接符 41"/>
            <p:cNvCxnSpPr/>
            <p:nvPr/>
          </p:nvCxnSpPr>
          <p:spPr>
            <a:xfrm>
              <a:off x="2163888" y="4150638"/>
              <a:ext cx="518352" cy="53339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/>
            <p:cNvCxnSpPr/>
            <p:nvPr/>
          </p:nvCxnSpPr>
          <p:spPr>
            <a:xfrm flipH="1">
              <a:off x="2138087" y="4150638"/>
              <a:ext cx="512246" cy="53339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693461" y="1326341"/>
            <a:ext cx="6366231" cy="2031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residual capacity :</a:t>
            </a:r>
            <a:r>
              <a:rPr lang="zh-CN" altLang="en-US" dirty="0"/>
              <a:t> </a:t>
            </a:r>
            <a:r>
              <a:rPr lang="en-US" altLang="zh-CN" dirty="0"/>
              <a:t>7-5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Tasks compatible with vehicle residual capacity: </a:t>
            </a:r>
            <a:r>
              <a:rPr kumimoji="1" lang="en-US" altLang="zh-CN" dirty="0"/>
              <a:t>(5,6)(6,5)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(5,6) is the </a:t>
            </a:r>
            <a:r>
              <a:rPr lang="en-US" altLang="zh-CN" dirty="0"/>
              <a:t>closest tasks to the end of current route(Node 5)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33077" y="4858998"/>
            <a:ext cx="12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Route2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88185" y="5490000"/>
            <a:ext cx="4333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r>
              <a:rPr kumimoji="1" lang="zh-CN" altLang="en-US" dirty="0"/>
              <a:t>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c[5][5]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13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  <a:endParaRPr kumimoji="1" lang="en-US" altLang="zh-CN" dirty="0"/>
          </a:p>
          <a:p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The end of current path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6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3496235" y="6074782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78298" y="5510476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949390" y="5814809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355689" y="4927771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994479" y="4470577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326171" y="4461614"/>
            <a:ext cx="323925" cy="2901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任意形状 1"/>
          <p:cNvSpPr/>
          <p:nvPr/>
        </p:nvSpPr>
        <p:spPr>
          <a:xfrm>
            <a:off x="2707341" y="5056094"/>
            <a:ext cx="2591398" cy="1165412"/>
          </a:xfrm>
          <a:custGeom>
            <a:avLst/>
            <a:gdLst>
              <a:gd name="connsiteX0" fmla="*/ 0 w 2591398"/>
              <a:gd name="connsiteY0" fmla="*/ 0 h 1165412"/>
              <a:gd name="connsiteX1" fmla="*/ 2563906 w 2591398"/>
              <a:gd name="connsiteY1" fmla="*/ 555812 h 1165412"/>
              <a:gd name="connsiteX2" fmla="*/ 1129553 w 2591398"/>
              <a:gd name="connsiteY2" fmla="*/ 1165412 h 116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1398" h="1165412">
                <a:moveTo>
                  <a:pt x="0" y="0"/>
                </a:moveTo>
                <a:cubicBezTo>
                  <a:pt x="1187823" y="180788"/>
                  <a:pt x="2375647" y="361577"/>
                  <a:pt x="2563906" y="555812"/>
                </a:cubicBezTo>
                <a:cubicBezTo>
                  <a:pt x="2752165" y="750047"/>
                  <a:pt x="1940859" y="957729"/>
                  <a:pt x="1129553" y="11654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/>
        </p:nvSpPr>
        <p:spPr>
          <a:xfrm>
            <a:off x="4285129" y="4679576"/>
            <a:ext cx="3729318" cy="860612"/>
          </a:xfrm>
          <a:custGeom>
            <a:avLst/>
            <a:gdLst>
              <a:gd name="connsiteX0" fmla="*/ 0 w 3729318"/>
              <a:gd name="connsiteY0" fmla="*/ 860612 h 860612"/>
              <a:gd name="connsiteX1" fmla="*/ 3729318 w 3729318"/>
              <a:gd name="connsiteY1" fmla="*/ 0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29318" h="860612">
                <a:moveTo>
                  <a:pt x="0" y="860612"/>
                </a:moveTo>
                <a:lnTo>
                  <a:pt x="372931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任意形状 52"/>
          <p:cNvSpPr/>
          <p:nvPr/>
        </p:nvSpPr>
        <p:spPr>
          <a:xfrm>
            <a:off x="3281082" y="4751294"/>
            <a:ext cx="5181600" cy="1201271"/>
          </a:xfrm>
          <a:custGeom>
            <a:avLst/>
            <a:gdLst>
              <a:gd name="connsiteX0" fmla="*/ 0 w 5181600"/>
              <a:gd name="connsiteY0" fmla="*/ 1201271 h 1201271"/>
              <a:gd name="connsiteX1" fmla="*/ 5181600 w 5181600"/>
              <a:gd name="connsiteY1" fmla="*/ 0 h 120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81600" h="1201271">
                <a:moveTo>
                  <a:pt x="0" y="1201271"/>
                </a:moveTo>
                <a:lnTo>
                  <a:pt x="51816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Path-Scanning(Route2,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stop)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48572" y="4071767"/>
          <a:ext cx="2438400" cy="7399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69146">
                <a:tc>
                  <a:txBody>
                    <a:bodyPr/>
                    <a:lstStyle/>
                    <a:p>
                      <a:r>
                        <a:rPr lang="en-US" altLang="zh-CN" dirty="0"/>
                        <a:t>(2,3)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(2,7)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(3,7)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(3,2)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(7,2)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(7,3)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组 8"/>
          <p:cNvGrpSpPr/>
          <p:nvPr/>
        </p:nvGrpSpPr>
        <p:grpSpPr>
          <a:xfrm>
            <a:off x="7478750" y="2387878"/>
            <a:ext cx="3484087" cy="2529840"/>
            <a:chOff x="6818350" y="2499360"/>
            <a:chExt cx="3484087" cy="2529840"/>
          </a:xfrm>
        </p:grpSpPr>
        <p:sp>
          <p:nvSpPr>
            <p:cNvPr id="10" name="椭圆 9"/>
            <p:cNvSpPr/>
            <p:nvPr/>
          </p:nvSpPr>
          <p:spPr>
            <a:xfrm>
              <a:off x="7894320" y="289517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8605520" y="325839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894320" y="38201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193280" y="339344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193280" y="42621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7894320" y="47955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05520" y="42265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cxnSp>
          <p:nvCxnSpPr>
            <p:cNvPr id="17" name="直线连接符 16"/>
            <p:cNvCxnSpPr>
              <a:stCxn id="32" idx="2"/>
              <a:endCxn id="36" idx="0"/>
            </p:cNvCxnSpPr>
            <p:nvPr/>
          </p:nvCxnSpPr>
          <p:spPr>
            <a:xfrm flipH="1">
              <a:off x="7310120" y="3012016"/>
              <a:ext cx="584200" cy="3814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32" idx="6"/>
              <a:endCxn id="34" idx="1"/>
            </p:cNvCxnSpPr>
            <p:nvPr/>
          </p:nvCxnSpPr>
          <p:spPr>
            <a:xfrm>
              <a:off x="8128000" y="3012016"/>
              <a:ext cx="511742" cy="2806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36" idx="4"/>
              <a:endCxn id="37" idx="0"/>
            </p:cNvCxnSpPr>
            <p:nvPr/>
          </p:nvCxnSpPr>
          <p:spPr>
            <a:xfrm>
              <a:off x="7310120" y="3627120"/>
              <a:ext cx="0" cy="63500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>
              <a:stCxn id="37" idx="5"/>
              <a:endCxn id="38" idx="2"/>
            </p:cNvCxnSpPr>
            <p:nvPr/>
          </p:nvCxnSpPr>
          <p:spPr>
            <a:xfrm>
              <a:off x="7392738" y="4461578"/>
              <a:ext cx="501582" cy="450782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>
              <a:stCxn id="36" idx="5"/>
              <a:endCxn id="35" idx="1"/>
            </p:cNvCxnSpPr>
            <p:nvPr/>
          </p:nvCxnSpPr>
          <p:spPr>
            <a:xfrm>
              <a:off x="7392738" y="3592898"/>
              <a:ext cx="535804" cy="26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34" idx="3"/>
              <a:endCxn id="35" idx="7"/>
            </p:cNvCxnSpPr>
            <p:nvPr/>
          </p:nvCxnSpPr>
          <p:spPr>
            <a:xfrm flipH="1">
              <a:off x="8093778" y="3457854"/>
              <a:ext cx="545964" cy="39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>
              <a:stCxn id="35" idx="3"/>
              <a:endCxn id="37" idx="6"/>
            </p:cNvCxnSpPr>
            <p:nvPr/>
          </p:nvCxnSpPr>
          <p:spPr>
            <a:xfrm flipH="1">
              <a:off x="7426960" y="4019618"/>
              <a:ext cx="501582" cy="3593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655024" y="2582196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depot</a:t>
              </a:r>
              <a:endParaRPr kumimoji="1" lang="zh-CN" altLang="en-US" sz="14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161249" y="28963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(2,2)</a:t>
              </a:r>
              <a:endParaRPr kumimoji="1" lang="zh-CN" altLang="en-US" sz="1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282591" y="285812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(4,4)</a:t>
              </a:r>
              <a:endParaRPr kumimoji="1" lang="zh-CN" altLang="en-US" sz="14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18350" y="3750474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(5,5)</a:t>
              </a:r>
              <a:endParaRPr kumimoji="1" lang="zh-CN" altLang="en-US" sz="14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639392" y="3690196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(6,6)</a:t>
              </a:r>
              <a:endParaRPr kumimoji="1" lang="zh-CN" altLang="en-US" sz="14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422384" y="3456502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(8,0)</a:t>
              </a:r>
              <a:endParaRPr kumimoji="1" lang="zh-CN" altLang="en-US" sz="14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001486" y="3477764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(10,5)</a:t>
              </a:r>
              <a:endParaRPr kumimoji="1" lang="zh-CN" altLang="en-US" sz="1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10120" y="3984999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(1,1)</a:t>
              </a:r>
              <a:endParaRPr kumimoji="1" lang="zh-CN" altLang="en-US" sz="14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73348" y="4553782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(13,2)</a:t>
              </a:r>
              <a:endParaRPr kumimoji="1" lang="zh-CN" altLang="en-US" sz="1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238697" y="4641631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(15,0)</a:t>
              </a:r>
              <a:endParaRPr kumimoji="1" lang="zh-CN" altLang="en-US" sz="14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102405" y="39648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(3,3)</a:t>
              </a:r>
              <a:endParaRPr kumimoji="1" lang="zh-CN" altLang="en-US" sz="14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665450" y="2499360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Capacity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=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271724" y="4902650"/>
          <a:ext cx="161698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(4,5)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(5,6)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693461" y="1326341"/>
            <a:ext cx="6366231" cy="2031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residual capacity 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kumimoji="1" lang="en-US" altLang="zh-CN" dirty="0"/>
              <a:t>0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Stop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4" name="下箭头 43"/>
          <p:cNvSpPr/>
          <p:nvPr/>
        </p:nvSpPr>
        <p:spPr>
          <a:xfrm>
            <a:off x="3820160" y="3481416"/>
            <a:ext cx="267746" cy="460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33077" y="4858998"/>
            <a:ext cx="12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Route2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88185" y="5490000"/>
            <a:ext cx="3937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r>
              <a:rPr kumimoji="1" lang="zh-CN" altLang="en-US" dirty="0"/>
              <a:t>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c[6][1]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  <a:endParaRPr kumimoji="1" lang="en-US" altLang="zh-CN" dirty="0"/>
          </a:p>
          <a:p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055938" y="549630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When a route is finished, don’t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remember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add 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distance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from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current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route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  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depot</a:t>
            </a:r>
            <a:endParaRPr lang="zh-CN" altLang="en-US" b="1" dirty="0"/>
          </a:p>
        </p:txBody>
      </p:sp>
      <p:sp>
        <p:nvSpPr>
          <p:cNvPr id="48" name="椭圆 47"/>
          <p:cNvSpPr/>
          <p:nvPr/>
        </p:nvSpPr>
        <p:spPr>
          <a:xfrm>
            <a:off x="3108017" y="5493599"/>
            <a:ext cx="979889" cy="45813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直线连接符 48"/>
          <p:cNvCxnSpPr>
            <a:stCxn id="48" idx="5"/>
            <a:endCxn id="47" idx="1"/>
          </p:cNvCxnSpPr>
          <p:nvPr/>
        </p:nvCxnSpPr>
        <p:spPr>
          <a:xfrm>
            <a:off x="3944405" y="5884643"/>
            <a:ext cx="1111533" cy="733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>
            <a:off x="9382760" y="3380594"/>
            <a:ext cx="0" cy="734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 flipH="1">
            <a:off x="8788400" y="4314536"/>
            <a:ext cx="511742" cy="48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/>
          <p:nvPr/>
        </p:nvCxnSpPr>
        <p:spPr>
          <a:xfrm>
            <a:off x="8754178" y="3908136"/>
            <a:ext cx="511742" cy="3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79120" y="4043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free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Path-Scanning(End)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60248" y="174230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free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ø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90527" y="2823263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load(2)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endParaRPr kumimoji="1" lang="en-US" altLang="zh-CN" dirty="0"/>
          </a:p>
          <a:p>
            <a:r>
              <a:rPr kumimoji="1" lang="en-US" altLang="zh-CN" dirty="0"/>
              <a:t>cost(2)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7755847" y="1598984"/>
            <a:ext cx="3484087" cy="2529840"/>
            <a:chOff x="6818350" y="2499360"/>
            <a:chExt cx="3484087" cy="2529840"/>
          </a:xfrm>
        </p:grpSpPr>
        <p:sp>
          <p:nvSpPr>
            <p:cNvPr id="10" name="椭圆 9"/>
            <p:cNvSpPr/>
            <p:nvPr/>
          </p:nvSpPr>
          <p:spPr>
            <a:xfrm>
              <a:off x="7894320" y="289517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8605520" y="3258396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894320" y="38201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193280" y="339344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193280" y="42621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7894320" y="479552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05520" y="42265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cxnSp>
          <p:nvCxnSpPr>
            <p:cNvPr id="17" name="直线连接符 16"/>
            <p:cNvCxnSpPr>
              <a:stCxn id="34" idx="2"/>
              <a:endCxn id="38" idx="0"/>
            </p:cNvCxnSpPr>
            <p:nvPr/>
          </p:nvCxnSpPr>
          <p:spPr>
            <a:xfrm flipH="1">
              <a:off x="7310120" y="3012016"/>
              <a:ext cx="584200" cy="3814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34" idx="6"/>
              <a:endCxn id="36" idx="1"/>
            </p:cNvCxnSpPr>
            <p:nvPr/>
          </p:nvCxnSpPr>
          <p:spPr>
            <a:xfrm>
              <a:off x="8128000" y="3012016"/>
              <a:ext cx="511742" cy="2806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38" idx="4"/>
            </p:cNvCxnSpPr>
            <p:nvPr/>
          </p:nvCxnSpPr>
          <p:spPr>
            <a:xfrm>
              <a:off x="7310120" y="3627120"/>
              <a:ext cx="0" cy="63500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36" idx="4"/>
            </p:cNvCxnSpPr>
            <p:nvPr/>
          </p:nvCxnSpPr>
          <p:spPr>
            <a:xfrm>
              <a:off x="8722360" y="3492076"/>
              <a:ext cx="0" cy="73448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/>
            <p:nvPr/>
          </p:nvCxnSpPr>
          <p:spPr>
            <a:xfrm>
              <a:off x="7392738" y="4461578"/>
              <a:ext cx="501582" cy="450782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 flipH="1">
              <a:off x="8128000" y="4426018"/>
              <a:ext cx="511742" cy="486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>
              <a:stCxn id="38" idx="5"/>
              <a:endCxn id="37" idx="1"/>
            </p:cNvCxnSpPr>
            <p:nvPr/>
          </p:nvCxnSpPr>
          <p:spPr>
            <a:xfrm>
              <a:off x="7392738" y="3592898"/>
              <a:ext cx="535804" cy="261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36" idx="3"/>
              <a:endCxn id="37" idx="7"/>
            </p:cNvCxnSpPr>
            <p:nvPr/>
          </p:nvCxnSpPr>
          <p:spPr>
            <a:xfrm flipH="1">
              <a:off x="8093778" y="3457854"/>
              <a:ext cx="545964" cy="396528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>
              <a:stCxn id="37" idx="3"/>
            </p:cNvCxnSpPr>
            <p:nvPr/>
          </p:nvCxnSpPr>
          <p:spPr>
            <a:xfrm flipH="1">
              <a:off x="7426960" y="4019618"/>
              <a:ext cx="501582" cy="3593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>
              <a:stCxn id="37" idx="5"/>
            </p:cNvCxnSpPr>
            <p:nvPr/>
          </p:nvCxnSpPr>
          <p:spPr>
            <a:xfrm>
              <a:off x="8093778" y="4019618"/>
              <a:ext cx="511742" cy="323782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655024" y="2582196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depot</a:t>
              </a:r>
              <a:endParaRPr kumimoji="1" lang="zh-CN" altLang="en-US" sz="14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161249" y="28963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(2,2)</a:t>
              </a:r>
              <a:endParaRPr kumimoji="1" lang="zh-CN" altLang="en-US" sz="1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282591" y="285812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(4,4)</a:t>
              </a:r>
              <a:endParaRPr kumimoji="1" lang="zh-CN" altLang="en-US" sz="14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18350" y="3750474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(5,5)</a:t>
              </a:r>
              <a:endParaRPr kumimoji="1" lang="zh-CN" altLang="en-US" sz="14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639392" y="3690196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(6,6)</a:t>
              </a:r>
              <a:endParaRPr kumimoji="1" lang="zh-CN" altLang="en-US" sz="14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422384" y="3456502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(8,0)</a:t>
              </a:r>
              <a:endParaRPr kumimoji="1" lang="zh-CN" altLang="en-US" sz="14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931218" y="3467440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(10,5)</a:t>
              </a:r>
              <a:endParaRPr kumimoji="1" lang="zh-CN" altLang="en-US" sz="1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10120" y="3984999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(1,1)</a:t>
              </a:r>
              <a:endParaRPr kumimoji="1" lang="zh-CN" altLang="en-US" sz="14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73348" y="4553782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(13,2)</a:t>
              </a:r>
              <a:endParaRPr kumimoji="1" lang="zh-CN" altLang="en-US" sz="1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238697" y="4641631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(15,0)</a:t>
              </a:r>
              <a:endParaRPr kumimoji="1" lang="zh-CN" altLang="en-US" sz="14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102405" y="39648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(3,3)</a:t>
              </a:r>
              <a:endParaRPr kumimoji="1" lang="zh-CN" altLang="en-US" sz="14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665450" y="2499360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Capacity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=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</p:grp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1870907" y="2206822"/>
          <a:ext cx="241962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6540"/>
                <a:gridCol w="806540"/>
                <a:gridCol w="8065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(1,3)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(5,2)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4281808" y="2074291"/>
            <a:ext cx="340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load(1)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endParaRPr kumimoji="1" lang="en-US" altLang="zh-CN" dirty="0"/>
          </a:p>
          <a:p>
            <a:r>
              <a:rPr kumimoji="1" lang="en-US" altLang="zh-CN" dirty="0"/>
              <a:t>cost(1)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24</a:t>
            </a:r>
            <a:endParaRPr kumimoji="1" lang="en-US" altLang="zh-CN" dirty="0"/>
          </a:p>
        </p:txBody>
      </p:sp>
      <p:sp>
        <p:nvSpPr>
          <p:cNvPr id="53" name="文本框 52"/>
          <p:cNvSpPr txBox="1"/>
          <p:nvPr/>
        </p:nvSpPr>
        <p:spPr>
          <a:xfrm>
            <a:off x="1160248" y="220273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R1:</a:t>
            </a:r>
            <a:endParaRPr kumimoji="1" lang="zh-CN" altLang="en-US" dirty="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1881268" y="2942232"/>
          <a:ext cx="161698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(4,5)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(5,6)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1158801" y="292156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R2: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300687" y="3564943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load(3)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en-US" altLang="zh-CN" dirty="0"/>
          </a:p>
          <a:p>
            <a:r>
              <a:rPr kumimoji="1" lang="en-US" altLang="zh-CN" dirty="0"/>
              <a:t>cost(3)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c[1][3]+10+c[2][1]=22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891428" y="3694072"/>
          <a:ext cx="8084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(3,2)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1168961" y="369336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R3: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00687" y="4967023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load(5)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r>
              <a:rPr kumimoji="1" lang="en-US" altLang="zh-CN" dirty="0"/>
              <a:t>cost(5)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c[1][2]+3+c[7][1]=21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1891428" y="5187592"/>
          <a:ext cx="8084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(2,7)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文本框 60"/>
          <p:cNvSpPr txBox="1"/>
          <p:nvPr/>
        </p:nvSpPr>
        <p:spPr>
          <a:xfrm>
            <a:off x="1168961" y="517708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R5: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4290527" y="4265983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load(4)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endParaRPr kumimoji="1" lang="en-US" altLang="zh-CN" dirty="0"/>
          </a:p>
          <a:p>
            <a:r>
              <a:rPr kumimoji="1" lang="en-US" altLang="zh-CN" dirty="0"/>
              <a:t>cost(4)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c[1][3]+6+c[7][1]=20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1881268" y="4445912"/>
          <a:ext cx="8084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(3,7)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文本框 63"/>
          <p:cNvSpPr txBox="1"/>
          <p:nvPr/>
        </p:nvSpPr>
        <p:spPr>
          <a:xfrm>
            <a:off x="1154954" y="4459876"/>
            <a:ext cx="67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R4:</a:t>
            </a:r>
            <a:endParaRPr kumimoji="1" lang="zh-CN" altLang="en-US" dirty="0"/>
          </a:p>
        </p:txBody>
      </p:sp>
      <p:cxnSp>
        <p:nvCxnSpPr>
          <p:cNvPr id="49" name="直线连接符 48"/>
          <p:cNvCxnSpPr/>
          <p:nvPr/>
        </p:nvCxnSpPr>
        <p:spPr>
          <a:xfrm flipH="1">
            <a:off x="709777" y="2374068"/>
            <a:ext cx="3335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H="1">
            <a:off x="709777" y="3044244"/>
            <a:ext cx="33354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 flipH="1">
            <a:off x="757024" y="3875285"/>
            <a:ext cx="330643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774953" y="4643994"/>
            <a:ext cx="32361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781493" y="5334582"/>
            <a:ext cx="34367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Steps</a:t>
            </a:r>
            <a:endParaRPr kumimoji="1" lang="zh-CN" altLang="en-US" dirty="0"/>
          </a:p>
        </p:txBody>
      </p:sp>
      <p:graphicFrame>
        <p:nvGraphicFramePr>
          <p:cNvPr id="7" name="内容占位符 2"/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Path-Scanning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54954" y="1886324"/>
            <a:ext cx="8824913" cy="3416300"/>
          </a:xfrm>
        </p:spPr>
        <p:txBody>
          <a:bodyPr/>
          <a:lstStyle/>
          <a:p>
            <a:r>
              <a:rPr kumimoji="1" lang="en-US" altLang="zh-CN" dirty="0"/>
              <a:t>A legal solution can be obtained by applying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Path-scanning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(Congratulations, you can get 80+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score)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Improvement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The so-called improvement refers to the reduction of total cost and the specific process is as follows:</a:t>
            </a:r>
            <a:endParaRPr kumimoji="1"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s -&gt; move operator -&gt; s’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Move operator is an operator that transforms one solution to another, and then if s’ is better than s, we get an improvement.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Common 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600365"/>
          </a:xfrm>
        </p:spPr>
        <p:txBody>
          <a:bodyPr>
            <a:noAutofit/>
          </a:bodyPr>
          <a:lstStyle/>
          <a:p>
            <a:r>
              <a:rPr kumimoji="1" lang="en-US" altLang="zh-CN" sz="2400" dirty="0"/>
              <a:t>Flip</a:t>
            </a:r>
            <a:endParaRPr kumimoji="1" lang="en-US" altLang="zh-CN" sz="2400" dirty="0"/>
          </a:p>
          <a:p>
            <a:r>
              <a:rPr kumimoji="1" lang="en-US" altLang="zh-CN" sz="2400" dirty="0"/>
              <a:t>Single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insertion</a:t>
            </a:r>
            <a:endParaRPr kumimoji="1" lang="en-US" altLang="zh-CN" sz="2400" dirty="0"/>
          </a:p>
          <a:p>
            <a:r>
              <a:rPr kumimoji="1" lang="en-US" altLang="zh-CN" sz="2400" dirty="0"/>
              <a:t>Double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insertion</a:t>
            </a:r>
            <a:endParaRPr kumimoji="1" lang="en-US" altLang="zh-CN" sz="2400" dirty="0"/>
          </a:p>
          <a:p>
            <a:r>
              <a:rPr kumimoji="1" lang="en-US" altLang="zh-CN" sz="2400" dirty="0"/>
              <a:t>Swap</a:t>
            </a:r>
            <a:endParaRPr kumimoji="1" lang="en-US" altLang="zh-CN" sz="2400" dirty="0"/>
          </a:p>
          <a:p>
            <a:r>
              <a:rPr kumimoji="1" lang="en-US" altLang="zh-CN" sz="2400" dirty="0"/>
              <a:t>2-opt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Flip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90527" y="2554322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load(2)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endParaRPr kumimoji="1" lang="en-US" altLang="zh-CN" dirty="0"/>
          </a:p>
          <a:p>
            <a:r>
              <a:rPr kumimoji="1" lang="en-US" altLang="zh-CN" dirty="0"/>
              <a:t>cost(2)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70907" y="1937881"/>
          <a:ext cx="241962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6540"/>
                <a:gridCol w="806540"/>
                <a:gridCol w="8065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(1,3)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(5,2)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60248" y="193379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R1: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81268" y="2673291"/>
          <a:ext cx="161698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(4,5)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(5,6)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58801" y="265262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R2: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00687" y="3296002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load(3)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en-US" altLang="zh-CN" dirty="0"/>
          </a:p>
          <a:p>
            <a:r>
              <a:rPr kumimoji="1" lang="en-US" altLang="zh-CN" dirty="0"/>
              <a:t>cost(3)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22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91428" y="3425131"/>
          <a:ext cx="8084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(3,2)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68961" y="342442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R3: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00687" y="4698082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load(5)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r>
              <a:rPr kumimoji="1" lang="en-US" altLang="zh-CN" dirty="0"/>
              <a:t>cost(5)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=21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891428" y="4918651"/>
          <a:ext cx="8084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(2,7)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68961" y="490814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R5: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290527" y="3997042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load(4)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endParaRPr kumimoji="1" lang="en-US" altLang="zh-CN" dirty="0"/>
          </a:p>
          <a:p>
            <a:r>
              <a:rPr kumimoji="1" lang="en-US" altLang="zh-CN" dirty="0"/>
              <a:t>cost(4)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81268" y="4176971"/>
          <a:ext cx="8084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(3,7)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154954" y="4190935"/>
            <a:ext cx="67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R4: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281808" y="1805350"/>
            <a:ext cx="4753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load(1)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7</a:t>
            </a:r>
            <a:endParaRPr kumimoji="1" lang="en-US" altLang="zh-CN" sz="1400" dirty="0"/>
          </a:p>
          <a:p>
            <a:r>
              <a:rPr kumimoji="1" lang="en-US" altLang="zh-CN" sz="1400" dirty="0"/>
              <a:t>cost(1)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24</a:t>
            </a:r>
            <a:r>
              <a:rPr kumimoji="1" lang="zh-CN" altLang="en-US" sz="1400" dirty="0"/>
              <a:t>  </a:t>
            </a:r>
            <a:endParaRPr kumimoji="1" lang="en-US" altLang="zh-CN" sz="1400" dirty="0"/>
          </a:p>
          <a:p>
            <a:r>
              <a:rPr kumimoji="1" lang="en-US" altLang="zh-CN" sz="1400" dirty="0">
                <a:solidFill>
                  <a:srgbClr val="FF0000"/>
                </a:solidFill>
              </a:rPr>
              <a:t>new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cost(1)-&gt;24-c[1][1]-c[3][1]+c[1][3]+c[1][1]=24</a:t>
            </a:r>
            <a:endParaRPr kumimoji="1"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20" name="框架 19"/>
          <p:cNvSpPr/>
          <p:nvPr/>
        </p:nvSpPr>
        <p:spPr>
          <a:xfrm>
            <a:off x="1891428" y="1933797"/>
            <a:ext cx="610709" cy="4424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20" idx="0"/>
          </p:cNvCxnSpPr>
          <p:nvPr/>
        </p:nvCxnSpPr>
        <p:spPr>
          <a:xfrm flipV="1">
            <a:off x="2196783" y="1675205"/>
            <a:ext cx="305354" cy="25859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26407" y="146961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(3,1)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58881" y="136878"/>
            <a:ext cx="426479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flip through all  tasks to see if there are 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improvements</a:t>
            </a:r>
            <a:endParaRPr kumimoji="1"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8288240" y="3892990"/>
          <a:ext cx="3571640" cy="2645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455"/>
                <a:gridCol w="446455"/>
                <a:gridCol w="446455"/>
                <a:gridCol w="446455"/>
                <a:gridCol w="446455"/>
                <a:gridCol w="446455"/>
                <a:gridCol w="446455"/>
                <a:gridCol w="446455"/>
              </a:tblGrid>
              <a:tr h="28373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7637642" y="425981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c[][]: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insertion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90527" y="2966698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load(2)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endParaRPr kumimoji="1" lang="en-US" altLang="zh-CN" dirty="0"/>
          </a:p>
          <a:p>
            <a:r>
              <a:rPr kumimoji="1" lang="en-US" altLang="zh-CN" dirty="0"/>
              <a:t>cost(2)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70907" y="2350257"/>
          <a:ext cx="241962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6540"/>
                <a:gridCol w="806540"/>
                <a:gridCol w="8065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(1,3)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(5,2)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60248" y="23461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R1: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81268" y="3085667"/>
          <a:ext cx="161698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(4,5)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(5,6)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58801" y="306500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R2: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00687" y="3708378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load(3)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en-US" altLang="zh-CN" dirty="0"/>
          </a:p>
          <a:p>
            <a:r>
              <a:rPr kumimoji="1" lang="en-US" altLang="zh-CN" dirty="0"/>
              <a:t>cost(3)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=22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91428" y="3837507"/>
          <a:ext cx="8084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(3,2)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68961" y="383680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R3: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00687" y="5110458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load(5)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r>
              <a:rPr kumimoji="1" lang="en-US" altLang="zh-CN" dirty="0"/>
              <a:t>cost(5)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21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891428" y="5331027"/>
          <a:ext cx="8084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(2,7)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68961" y="532052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R5: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27005" y="4403616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load(4)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endParaRPr kumimoji="1" lang="en-US" altLang="zh-CN" dirty="0"/>
          </a:p>
          <a:p>
            <a:r>
              <a:rPr kumimoji="1" lang="en-US" altLang="zh-CN" dirty="0"/>
              <a:t>cost(4)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81268" y="4589347"/>
          <a:ext cx="8084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(3,7)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154954" y="4603311"/>
            <a:ext cx="67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R4:</a:t>
            </a:r>
            <a:endParaRPr kumimoji="1" lang="zh-CN" altLang="en-US" dirty="0"/>
          </a:p>
        </p:txBody>
      </p:sp>
      <p:sp>
        <p:nvSpPr>
          <p:cNvPr id="18" name="框架 17"/>
          <p:cNvSpPr/>
          <p:nvPr/>
        </p:nvSpPr>
        <p:spPr>
          <a:xfrm>
            <a:off x="1834429" y="2179021"/>
            <a:ext cx="855329" cy="67056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下弧形箭头 19"/>
          <p:cNvSpPr/>
          <p:nvPr/>
        </p:nvSpPr>
        <p:spPr>
          <a:xfrm>
            <a:off x="2177017" y="1569421"/>
            <a:ext cx="2265680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下弧形箭头 20"/>
          <p:cNvSpPr/>
          <p:nvPr/>
        </p:nvSpPr>
        <p:spPr>
          <a:xfrm>
            <a:off x="2177017" y="1813261"/>
            <a:ext cx="1402080" cy="5329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27005" y="2327214"/>
            <a:ext cx="5866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load(1)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7</a:t>
            </a:r>
            <a:endParaRPr kumimoji="1" lang="en-US" altLang="zh-CN" sz="1400" dirty="0"/>
          </a:p>
          <a:p>
            <a:r>
              <a:rPr kumimoji="1" lang="en-US" altLang="zh-CN" sz="1400" dirty="0"/>
              <a:t>cost(1)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24</a:t>
            </a:r>
            <a:endParaRPr kumimoji="1"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31531" y="1594508"/>
            <a:ext cx="774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New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cost(1)=24-c[1][1]-c[2][1]-c[3][1]+c[1][1]+c[2][1]+c[3][1]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=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24</a:t>
            </a:r>
            <a:endParaRPr kumimoji="1"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28" name="下弧形箭头 27"/>
          <p:cNvSpPr/>
          <p:nvPr/>
        </p:nvSpPr>
        <p:spPr>
          <a:xfrm rot="5110299">
            <a:off x="1361284" y="4004973"/>
            <a:ext cx="2672001" cy="3244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59957" y="4185485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Across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routes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下弧形箭头 29"/>
          <p:cNvSpPr/>
          <p:nvPr/>
        </p:nvSpPr>
        <p:spPr>
          <a:xfrm rot="5989336">
            <a:off x="1054825" y="3952592"/>
            <a:ext cx="2508331" cy="3244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96000" y="215727"/>
            <a:ext cx="3820367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400" dirty="0"/>
              <a:t>Try to insert each individual task after other tasks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depot in the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same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route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another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route. </a:t>
            </a:r>
            <a:endParaRPr kumimoji="1"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579097" y="2061886"/>
            <a:ext cx="7631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New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cost(1)= 24-c[1][1]-c[3][1]-c[4][5]+c[1][1]+c[4][1]+c[3][5]=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24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–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4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–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5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+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2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+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=27</a:t>
            </a:r>
            <a:endParaRPr kumimoji="1" lang="en-US" altLang="zh-CN" sz="14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8288240" y="3892990"/>
          <a:ext cx="3571640" cy="2645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455"/>
                <a:gridCol w="446455"/>
                <a:gridCol w="446455"/>
                <a:gridCol w="446455"/>
                <a:gridCol w="446455"/>
                <a:gridCol w="446455"/>
                <a:gridCol w="446455"/>
                <a:gridCol w="446455"/>
              </a:tblGrid>
              <a:tr h="28373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7637642" y="425981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c[][]: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insertion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13430" y="2396817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load(2)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endParaRPr kumimoji="1" lang="en-US" altLang="zh-CN" dirty="0"/>
          </a:p>
          <a:p>
            <a:r>
              <a:rPr kumimoji="1" lang="en-US" altLang="zh-CN" dirty="0"/>
              <a:t>cost(2)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93810" y="1780376"/>
          <a:ext cx="241962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6540"/>
                <a:gridCol w="806540"/>
                <a:gridCol w="8065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(1,3)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(5,2)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83151" y="177629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R1: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04171" y="2515786"/>
          <a:ext cx="161698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(4,5)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(5,6)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81704" y="249512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R2: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23590" y="3138497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load(3)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en-US" altLang="zh-CN" dirty="0"/>
          </a:p>
          <a:p>
            <a:r>
              <a:rPr kumimoji="1" lang="en-US" altLang="zh-CN" dirty="0"/>
              <a:t>cost(3)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22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14331" y="3267626"/>
          <a:ext cx="8084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(3,2)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91864" y="326692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R3: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23590" y="4540577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load(5)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r>
              <a:rPr kumimoji="1" lang="en-US" altLang="zh-CN" dirty="0"/>
              <a:t>cost(5)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21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614331" y="4761146"/>
          <a:ext cx="8084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(2,7)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91864" y="475064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R5: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013430" y="3839537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load(4)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endParaRPr kumimoji="1" lang="en-US" altLang="zh-CN" dirty="0"/>
          </a:p>
          <a:p>
            <a:r>
              <a:rPr kumimoji="1" lang="en-US" altLang="zh-CN" dirty="0"/>
              <a:t>cost(3)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=22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604171" y="4019466"/>
          <a:ext cx="8084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(3,7)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877857" y="4033430"/>
            <a:ext cx="67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R4:</a:t>
            </a:r>
            <a:endParaRPr kumimoji="1" lang="zh-CN" altLang="en-US" dirty="0"/>
          </a:p>
        </p:txBody>
      </p:sp>
      <p:sp>
        <p:nvSpPr>
          <p:cNvPr id="18" name="框架 17"/>
          <p:cNvSpPr/>
          <p:nvPr/>
        </p:nvSpPr>
        <p:spPr>
          <a:xfrm>
            <a:off x="2412661" y="1661238"/>
            <a:ext cx="1551628" cy="5994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下弧形箭头 18"/>
          <p:cNvSpPr/>
          <p:nvPr/>
        </p:nvSpPr>
        <p:spPr>
          <a:xfrm rot="6410286">
            <a:off x="1666365" y="3433612"/>
            <a:ext cx="2879455" cy="6046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64790" y="145030"/>
            <a:ext cx="374333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400" dirty="0"/>
              <a:t>Similar to the Single </a:t>
            </a:r>
            <a:r>
              <a:rPr kumimoji="1" lang="en-US" altLang="zh-CN" sz="1400" dirty="0" err="1"/>
              <a:t>Insection</a:t>
            </a:r>
            <a:r>
              <a:rPr kumimoji="1" lang="en-US" altLang="zh-CN" sz="1400" dirty="0"/>
              <a:t>, two consecutive tasks try to be inserted after other tasks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depot in the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same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route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another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route. </a:t>
            </a:r>
            <a:endParaRPr kumimoji="1" lang="en-US" altLang="zh-CN" sz="1400" dirty="0"/>
          </a:p>
        </p:txBody>
      </p:sp>
      <p:sp>
        <p:nvSpPr>
          <p:cNvPr id="21" name="下弧形箭头 20"/>
          <p:cNvSpPr/>
          <p:nvPr/>
        </p:nvSpPr>
        <p:spPr>
          <a:xfrm rot="7556710">
            <a:off x="1209382" y="3488811"/>
            <a:ext cx="3030179" cy="5694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下弧形箭头 21"/>
          <p:cNvSpPr/>
          <p:nvPr/>
        </p:nvSpPr>
        <p:spPr>
          <a:xfrm rot="11051878">
            <a:off x="1391290" y="2237791"/>
            <a:ext cx="1584529" cy="5296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07601" y="1642241"/>
            <a:ext cx="5866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load(1)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endParaRPr kumimoji="1" lang="en-US" altLang="zh-CN" dirty="0"/>
          </a:p>
          <a:p>
            <a:r>
              <a:rPr kumimoji="1" lang="en-US" altLang="zh-CN" dirty="0"/>
              <a:t>cost(1)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24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78470" y="1354936"/>
            <a:ext cx="7631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New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cost(1)= 24-c[1][1]-c[3][1]-c[2][1]+c[1][1]+c[2][1]+c[3][1]=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24</a:t>
            </a:r>
            <a:endParaRPr kumimoji="1" lang="en-US" altLang="zh-CN" sz="1400" dirty="0">
              <a:solidFill>
                <a:srgbClr val="FF0000"/>
              </a:solidFill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 flipH="1" flipV="1">
            <a:off x="1408352" y="1638561"/>
            <a:ext cx="148980" cy="52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88240" y="3892990"/>
          <a:ext cx="3571640" cy="2645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455"/>
                <a:gridCol w="446455"/>
                <a:gridCol w="446455"/>
                <a:gridCol w="446455"/>
                <a:gridCol w="446455"/>
                <a:gridCol w="446455"/>
                <a:gridCol w="446455"/>
                <a:gridCol w="446455"/>
              </a:tblGrid>
              <a:tr h="28373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7637642" y="425981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c[][]: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Swap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90527" y="2590181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load(2)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endParaRPr kumimoji="1" lang="en-US" altLang="zh-CN" dirty="0"/>
          </a:p>
          <a:p>
            <a:r>
              <a:rPr kumimoji="1" lang="en-US" altLang="zh-CN" dirty="0"/>
              <a:t>cost(2)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70907" y="1973740"/>
          <a:ext cx="241962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6540"/>
                <a:gridCol w="806540"/>
                <a:gridCol w="8065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(1,3)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(5,2)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60248" y="196965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R1: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81268" y="2709150"/>
          <a:ext cx="161698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(4,5)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(5,6)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58801" y="268848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R2: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00687" y="3331861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load(3)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en-US" altLang="zh-CN" dirty="0"/>
          </a:p>
          <a:p>
            <a:r>
              <a:rPr kumimoji="1" lang="en-US" altLang="zh-CN" dirty="0"/>
              <a:t>cost(3)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=22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91428" y="3460990"/>
          <a:ext cx="8084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(3,2)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68961" y="346028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R3: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00687" y="4733941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load(5)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r>
              <a:rPr kumimoji="1" lang="en-US" altLang="zh-CN" dirty="0"/>
              <a:t>cost(5)</a:t>
            </a:r>
            <a:r>
              <a:rPr kumimoji="1" lang="zh-CN" altLang="en-US" dirty="0"/>
              <a:t>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21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891428" y="4954510"/>
          <a:ext cx="8084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(2,7)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68961" y="494400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R5: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290527" y="4032901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load(4)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endParaRPr kumimoji="1" lang="en-US" altLang="zh-CN" dirty="0"/>
          </a:p>
          <a:p>
            <a:r>
              <a:rPr kumimoji="1" lang="en-US" altLang="zh-CN" dirty="0"/>
              <a:t>cost(4)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81268" y="4212830"/>
          <a:ext cx="8084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8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(3,7)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154954" y="4226794"/>
            <a:ext cx="67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R4: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290527" y="1896113"/>
            <a:ext cx="340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load(1)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endParaRPr kumimoji="1" lang="en-US" altLang="zh-CN" dirty="0"/>
          </a:p>
          <a:p>
            <a:r>
              <a:rPr kumimoji="1" lang="en-US" altLang="zh-CN" dirty="0"/>
              <a:t>cost(1)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24</a:t>
            </a:r>
            <a:endParaRPr kumimoji="1" lang="en-US" altLang="zh-CN" dirty="0"/>
          </a:p>
        </p:txBody>
      </p:sp>
      <p:sp>
        <p:nvSpPr>
          <p:cNvPr id="19" name="框架 18"/>
          <p:cNvSpPr/>
          <p:nvPr/>
        </p:nvSpPr>
        <p:spPr>
          <a:xfrm>
            <a:off x="1834429" y="2553337"/>
            <a:ext cx="855329" cy="64633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框架 19"/>
          <p:cNvSpPr/>
          <p:nvPr/>
        </p:nvSpPr>
        <p:spPr>
          <a:xfrm>
            <a:off x="1834428" y="3355481"/>
            <a:ext cx="855329" cy="64633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下弧形箭头 20"/>
          <p:cNvSpPr/>
          <p:nvPr/>
        </p:nvSpPr>
        <p:spPr>
          <a:xfrm rot="5400000">
            <a:off x="2293293" y="3212320"/>
            <a:ext cx="1112859" cy="2863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下弧形箭头 21"/>
          <p:cNvSpPr/>
          <p:nvPr/>
        </p:nvSpPr>
        <p:spPr>
          <a:xfrm rot="16200000">
            <a:off x="1114771" y="3226432"/>
            <a:ext cx="1112859" cy="2863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79158" y="2433659"/>
            <a:ext cx="7631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New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cost(2)= 40-c[1][4]-c[5][5]-e[4][5]+c[1][3]+c[2][5]+e[3][2]=40-2-0-5+4+1+10=48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endParaRPr kumimoji="1"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79158" y="3838372"/>
            <a:ext cx="7631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New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cost(3)= 22-c[1][3]-c[2][1]-e[3][2]+c[1][4]+c[5][1]+e[4][5]=22-4-8-10+2+7+5=14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endParaRPr kumimoji="1" lang="en-US" altLang="zh-CN" sz="1400" dirty="0">
              <a:solidFill>
                <a:srgbClr val="FF0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8288240" y="4182359"/>
          <a:ext cx="3571640" cy="2645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455"/>
                <a:gridCol w="446455"/>
                <a:gridCol w="446455"/>
                <a:gridCol w="446455"/>
                <a:gridCol w="446455"/>
                <a:gridCol w="446455"/>
                <a:gridCol w="446455"/>
                <a:gridCol w="446455"/>
              </a:tblGrid>
              <a:tr h="28373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3439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7637642" y="425981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c[][]: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81495" y="2171457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New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load(2)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=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7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288240" y="3570818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New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load(3)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=</a:t>
            </a:r>
            <a:r>
              <a:rPr kumimoji="1" lang="zh-CN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</a:rPr>
              <a:t>5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2-opt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45765" y="1720850"/>
            <a:ext cx="8824913" cy="3416300"/>
          </a:xfrm>
        </p:spPr>
        <p:txBody>
          <a:bodyPr/>
          <a:lstStyle/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765" y="2490470"/>
            <a:ext cx="5781399" cy="21739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179" y="1506071"/>
            <a:ext cx="5031264" cy="47503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2-opt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201264" y="2075520"/>
            <a:ext cx="9591675" cy="2795588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1122830" y="1454808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54954" y="5491820"/>
            <a:ext cx="9145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P.23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P.24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《Memetic Algorithm with Extended Neighborhood </a:t>
            </a:r>
            <a:endParaRPr lang="en-US" altLang="zh-CN" dirty="0"/>
          </a:p>
          <a:p>
            <a:r>
              <a:rPr lang="en-US" altLang="zh-CN" dirty="0"/>
              <a:t>Search for Capacitated Arc Routing Problems 》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kumimoji="1" lang="en-US" altLang="zh-CN" dirty="0"/>
              <a:t>Small step operators tend to fall into local optimality</a:t>
            </a:r>
            <a:endParaRPr kumimoji="1" lang="en-US" altLang="zh-CN" dirty="0"/>
          </a:p>
          <a:p>
            <a:r>
              <a:rPr kumimoji="1" lang="en-US" altLang="zh-CN" dirty="0"/>
              <a:t>Big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 optimal 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 approaching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 optimal solution.</a:t>
            </a:r>
            <a:endParaRPr kumimoji="1" lang="en-US" altLang="zh-CN" dirty="0"/>
          </a:p>
          <a:p>
            <a:r>
              <a:rPr kumimoji="1" lang="en-US" altLang="zh-CN" dirty="0"/>
              <a:t>No operator can perform well in all common scenarios.</a:t>
            </a:r>
            <a:endParaRPr kumimoji="1"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kumimoji="1" lang="en-US" altLang="zh-CN" dirty="0"/>
              <a:t>How to apply operators efficiently?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Preparation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In preparation, we need to read in the file and find </a:t>
            </a:r>
            <a:r>
              <a:rPr kumimoji="1" lang="en-US" altLang="zh-CN" sz="2400" b="1" dirty="0"/>
              <a:t>the minimum distance </a:t>
            </a:r>
            <a:r>
              <a:rPr kumimoji="1" lang="en-US" altLang="zh-CN" sz="2400" dirty="0"/>
              <a:t>between any two nodes using </a:t>
            </a:r>
            <a:r>
              <a:rPr kumimoji="1" lang="en-US" altLang="zh-CN" sz="2400" b="1" dirty="0"/>
              <a:t>Dijkstra</a:t>
            </a:r>
            <a:r>
              <a:rPr kumimoji="1" lang="en-US" altLang="zh-CN" sz="2400" dirty="0"/>
              <a:t> or </a:t>
            </a:r>
            <a:r>
              <a:rPr kumimoji="1" lang="en-US" altLang="zh-CN" sz="2400" b="1" dirty="0"/>
              <a:t>Floyd</a:t>
            </a:r>
            <a:r>
              <a:rPr kumimoji="1" lang="en-US" altLang="zh-CN" sz="2400" dirty="0"/>
              <a:t> algorithm.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dirty="0"/>
              <a:t>Dijkstra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954" y="1879446"/>
            <a:ext cx="8825659" cy="3353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29706"/>
            <a:ext cx="8761413" cy="706964"/>
          </a:xfrm>
        </p:spPr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endParaRPr kumimoji="1"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967489" y="1380681"/>
            <a:ext cx="10257022" cy="5347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buNone/>
            </a:pPr>
            <a:r>
              <a:rPr lang="zh-CN" altLang="en-US" sz="1600" dirty="0"/>
              <a:t>    </a:t>
            </a:r>
            <a:r>
              <a:rPr lang="en-US" altLang="zh-CN" sz="1600" dirty="0"/>
              <a:t>add start node into heap</a:t>
            </a:r>
            <a:endParaRPr lang="en-US" altLang="zh-CN" sz="1600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600" dirty="0"/>
              <a:t>     while (heap is not empty){</a:t>
            </a:r>
            <a:endParaRPr lang="en-US" altLang="zh-CN" sz="1600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600" dirty="0"/>
              <a:t>           </a:t>
            </a:r>
            <a:r>
              <a:rPr lang="en-US" altLang="zh-CN" sz="1600" dirty="0" err="1"/>
              <a:t>curnode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heap.poll</a:t>
            </a:r>
            <a:r>
              <a:rPr lang="en-US" altLang="zh-CN" sz="1600" dirty="0"/>
              <a:t>()</a:t>
            </a:r>
            <a:endParaRPr lang="en-US" altLang="zh-CN" sz="1600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600" dirty="0"/>
              <a:t>          </a:t>
            </a:r>
            <a:r>
              <a:rPr lang="zh-CN" altLang="en-US" sz="1600" dirty="0"/>
              <a:t> </a:t>
            </a:r>
            <a:r>
              <a:rPr lang="en-US" altLang="zh-CN" sz="1600" dirty="0"/>
              <a:t>for each child node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of </a:t>
            </a:r>
            <a:r>
              <a:rPr lang="en-US" altLang="zh-CN" sz="1600" dirty="0" err="1"/>
              <a:t>curnode</a:t>
            </a:r>
            <a:r>
              <a:rPr lang="en-US" altLang="zh-CN" sz="1600" dirty="0"/>
              <a:t>{</a:t>
            </a:r>
            <a:endParaRPr lang="en-US" altLang="zh-CN" sz="1600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600" dirty="0"/>
              <a:t>                   if(node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haven’t been visited){</a:t>
            </a:r>
            <a:endParaRPr lang="en-US" altLang="zh-CN" sz="1600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600" dirty="0"/>
              <a:t>                            the distance of node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curnode.distance</a:t>
            </a:r>
            <a:r>
              <a:rPr lang="en-US" altLang="zh-CN" sz="1600" dirty="0"/>
              <a:t>+ weight of edge(</a:t>
            </a:r>
            <a:r>
              <a:rPr lang="en-US" altLang="zh-CN" sz="1600" dirty="0" err="1"/>
              <a:t>curnode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600" dirty="0"/>
              <a:t>                           set node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is visited</a:t>
            </a:r>
            <a:endParaRPr lang="en-US" altLang="zh-CN" sz="1600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600" dirty="0"/>
              <a:t>                           add node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into heap</a:t>
            </a:r>
            <a:endParaRPr lang="en-US" altLang="zh-CN" sz="1600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600" dirty="0"/>
              <a:t>                    }else{</a:t>
            </a:r>
            <a:endParaRPr lang="en-US" altLang="zh-CN" sz="1600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600" dirty="0"/>
              <a:t>                           if(the distance of node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&gt; </a:t>
            </a:r>
            <a:r>
              <a:rPr lang="en-US" altLang="zh-CN" sz="1600" dirty="0" err="1"/>
              <a:t>curnode.distance</a:t>
            </a:r>
            <a:r>
              <a:rPr lang="en-US" altLang="zh-CN" sz="1600" dirty="0"/>
              <a:t>+ weight of edge(</a:t>
            </a:r>
            <a:r>
              <a:rPr lang="en-US" altLang="zh-CN" sz="1600" dirty="0" err="1"/>
              <a:t>curnode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){</a:t>
            </a:r>
            <a:endParaRPr lang="en-US" altLang="zh-CN" sz="1600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600" dirty="0"/>
              <a:t>                                    update distance of node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600" dirty="0"/>
              <a:t>                                    decrease key of node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in heap                                 </a:t>
            </a:r>
            <a:endParaRPr lang="en-US" altLang="zh-CN" sz="1600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600" dirty="0"/>
              <a:t>                            }//end if</a:t>
            </a:r>
            <a:endParaRPr lang="en-US" altLang="zh-CN" sz="1600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600" dirty="0"/>
              <a:t>                    }//end if</a:t>
            </a:r>
            <a:endParaRPr lang="en-US" altLang="zh-CN" sz="1600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600" dirty="0"/>
              <a:t>           }//end for</a:t>
            </a:r>
            <a:endParaRPr lang="en-US" altLang="zh-CN" sz="1600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600" dirty="0"/>
              <a:t>     }//end while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Floyd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51" y="2450265"/>
            <a:ext cx="9309916" cy="1957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sz="2400" dirty="0"/>
              <a:t>Path scanning</a:t>
            </a:r>
            <a:endParaRPr kumimoji="1" lang="en-US" altLang="zh-CN" sz="2400" dirty="0"/>
          </a:p>
          <a:p>
            <a:r>
              <a:rPr lang="en-US" altLang="zh-CN" sz="2400" dirty="0"/>
              <a:t>Augment-Merge</a:t>
            </a:r>
            <a:endParaRPr lang="en-US" altLang="zh-CN" sz="2400" dirty="0"/>
          </a:p>
          <a:p>
            <a:r>
              <a:rPr lang="en-US" altLang="zh-CN" sz="2400" dirty="0" err="1"/>
              <a:t>Ulusoy’s</a:t>
            </a:r>
            <a:r>
              <a:rPr lang="en-US" altLang="zh-CN" sz="2400" dirty="0"/>
              <a:t> route-first cluster-</a:t>
            </a:r>
            <a:r>
              <a:rPr lang="en-US" altLang="zh-CN" sz="2400" dirty="0" err="1"/>
              <a:t>secound</a:t>
            </a:r>
            <a:r>
              <a:rPr lang="en-US" altLang="zh-CN" sz="2400" dirty="0"/>
              <a:t> method </a:t>
            </a:r>
            <a:endParaRPr lang="en-US" altLang="zh-CN" sz="2400" dirty="0"/>
          </a:p>
          <a:p>
            <a:r>
              <a:rPr lang="en-US" altLang="zh-CN" sz="2400" dirty="0"/>
              <a:t>Construct-strike </a:t>
            </a:r>
            <a:endParaRPr lang="en-US" altLang="zh-CN" sz="2400" dirty="0"/>
          </a:p>
          <a:p>
            <a:r>
              <a:rPr lang="en-US" altLang="zh-CN" sz="2400" dirty="0"/>
              <a:t>…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More detail: Arc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Routing, [</a:t>
            </a:r>
            <a:r>
              <a:rPr kumimoji="1" lang="en-US" altLang="zh-CN" sz="2400" dirty="0" err="1"/>
              <a:t>Ángel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Corberán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Gilbert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Laporte]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P144~P149</a:t>
            </a:r>
            <a:endParaRPr kumimoji="1"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Path-Scanning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30176" y="2310971"/>
            <a:ext cx="3559913" cy="4456974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814335" y="2648324"/>
            <a:ext cx="5708984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Copy all required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arcs 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 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 is free</a:t>
            </a:r>
            <a:endParaRPr kumimoji="1" lang="en-US" altLang="zh-CN" dirty="0"/>
          </a:p>
          <a:p>
            <a:r>
              <a:rPr kumimoji="1" lang="en-US" altLang="zh-CN" dirty="0"/>
              <a:t>Repeat the following steps to generate paths one by one :</a:t>
            </a:r>
            <a:endParaRPr kumimoji="1" lang="en-US" altLang="zh-CN" dirty="0"/>
          </a:p>
          <a:p>
            <a:pPr lvl="1"/>
            <a:r>
              <a:rPr lang="en-US" altLang="zh-CN" dirty="0"/>
              <a:t>Start at the depot </a:t>
            </a:r>
            <a:endParaRPr lang="en-US" altLang="zh-CN" dirty="0"/>
          </a:p>
          <a:p>
            <a:pPr lvl="1"/>
            <a:r>
              <a:rPr kumimoji="1" lang="en-US" altLang="zh-CN" dirty="0"/>
              <a:t>Repeat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path,</a:t>
            </a:r>
            <a:r>
              <a:rPr lang="en-US" altLang="zh-CN" dirty="0"/>
              <a:t> not yet serviced and compatible with vehicle capacity 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lang="en-US" altLang="zh-CN" dirty="0"/>
              <a:t>If multiple tasks are the closest to the end of current path, </a:t>
            </a:r>
            <a:r>
              <a:rPr lang="en-US" altLang="zh-CN" b="1" dirty="0"/>
              <a:t>five rules(next</a:t>
            </a:r>
            <a:r>
              <a:rPr lang="zh-CN" altLang="en-US" b="1" dirty="0"/>
              <a:t> </a:t>
            </a:r>
            <a:r>
              <a:rPr lang="en-US" altLang="zh-CN" b="1" dirty="0"/>
              <a:t>page</a:t>
            </a:r>
            <a:r>
              <a:rPr lang="zh-CN" altLang="en-US" b="1" dirty="0"/>
              <a:t> </a:t>
            </a:r>
            <a:r>
              <a:rPr lang="en-US" altLang="zh-CN" b="1" dirty="0"/>
              <a:t>will</a:t>
            </a:r>
            <a:r>
              <a:rPr lang="zh-CN" altLang="en-US" b="1" dirty="0"/>
              <a:t> </a:t>
            </a:r>
            <a:r>
              <a:rPr lang="en-US" altLang="zh-CN" b="1" dirty="0"/>
              <a:t>introduce)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b="1" dirty="0"/>
              <a:t>Random selection </a:t>
            </a:r>
            <a:r>
              <a:rPr lang="en-US" altLang="zh-CN" dirty="0"/>
              <a:t>are used to determine the next task.</a:t>
            </a:r>
            <a:endParaRPr lang="en-US" altLang="zh-CN" dirty="0"/>
          </a:p>
          <a:p>
            <a:pPr lvl="1"/>
            <a:r>
              <a:rPr kumimoji="1" lang="en-US" altLang="zh-CN" dirty="0"/>
              <a:t>No task can join the path and go back to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depot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Path-Scanning:</a:t>
            </a:r>
            <a:r>
              <a:rPr lang="en-US" altLang="zh-CN" dirty="0" err="1"/>
              <a:t>Five</a:t>
            </a:r>
            <a:r>
              <a:rPr lang="en-US" altLang="zh-CN" dirty="0"/>
              <a:t> 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1) maximize the distance from the task to the depot; </a:t>
            </a:r>
            <a:endParaRPr lang="en-US" altLang="zh-CN" dirty="0"/>
          </a:p>
          <a:p>
            <a:r>
              <a:rPr lang="en-US" altLang="zh-CN" dirty="0"/>
              <a:t>2) minimize the distance from the task to the depot; </a:t>
            </a:r>
            <a:endParaRPr lang="en-US" altLang="zh-CN" dirty="0"/>
          </a:p>
          <a:p>
            <a:r>
              <a:rPr lang="en-US" altLang="zh-CN" dirty="0"/>
              <a:t>3) maximize the term </a:t>
            </a:r>
            <a:r>
              <a:rPr lang="en-US" altLang="zh-CN" i="1" dirty="0" err="1"/>
              <a:t>dem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)/</a:t>
            </a:r>
            <a:r>
              <a:rPr lang="en-US" altLang="zh-CN" i="1" dirty="0" err="1"/>
              <a:t>sc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), where </a:t>
            </a:r>
            <a:r>
              <a:rPr lang="en-US" altLang="zh-CN" i="1" dirty="0" err="1"/>
              <a:t>dem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 and </a:t>
            </a:r>
            <a:r>
              <a:rPr lang="en-US" altLang="zh-CN" i="1" dirty="0" err="1"/>
              <a:t>sc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 are demand and serving cost of task </a:t>
            </a:r>
            <a:r>
              <a:rPr lang="en-US" altLang="zh-CN" i="1" dirty="0"/>
              <a:t>t</a:t>
            </a:r>
            <a:r>
              <a:rPr lang="en-US" altLang="zh-CN" dirty="0"/>
              <a:t>, respectively;</a:t>
            </a:r>
            <a:endParaRPr lang="en-US" altLang="zh-CN" dirty="0"/>
          </a:p>
          <a:p>
            <a:r>
              <a:rPr lang="en-US" altLang="zh-CN" dirty="0"/>
              <a:t>4) minimize the term </a:t>
            </a:r>
            <a:r>
              <a:rPr lang="en-US" altLang="zh-CN" i="1" dirty="0" err="1"/>
              <a:t>dem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)/</a:t>
            </a:r>
            <a:r>
              <a:rPr lang="en-US" altLang="zh-CN" i="1" dirty="0" err="1"/>
              <a:t>sc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); </a:t>
            </a:r>
            <a:endParaRPr lang="en-US" altLang="zh-CN" dirty="0"/>
          </a:p>
          <a:p>
            <a:r>
              <a:rPr lang="en-US" altLang="zh-CN" dirty="0"/>
              <a:t>5) use rule 1) if the vehicle is less than half- full, otherwise use rule 2)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just">
              <a:buNone/>
            </a:pPr>
            <a:r>
              <a:rPr kumimoji="1" lang="en-US" altLang="zh-CN" dirty="0"/>
              <a:t>PS: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 rule can be used to further select candidate tasks, and 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 multiple initial solutions, the first solution can use rule1, the second solution 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rule2, and so on.</a:t>
            </a:r>
            <a:endParaRPr kumimoji="1"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40fa49e-1805-402e-b626-34de0291ba3f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8578</Words>
  <Application>WPS 演示</Application>
  <PresentationFormat>宽屏</PresentationFormat>
  <Paragraphs>1680</Paragraphs>
  <Slides>29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Wingdings 3</vt:lpstr>
      <vt:lpstr>Symbol</vt:lpstr>
      <vt:lpstr>Arial</vt:lpstr>
      <vt:lpstr>Century Gothic</vt:lpstr>
      <vt:lpstr>微软雅黑</vt:lpstr>
      <vt:lpstr>Arial Unicode MS</vt:lpstr>
      <vt:lpstr>等线</vt:lpstr>
      <vt:lpstr>Calibri</vt:lpstr>
      <vt:lpstr>离子会议室</vt:lpstr>
      <vt:lpstr>CARP</vt:lpstr>
      <vt:lpstr>Steps</vt:lpstr>
      <vt:lpstr>Preparation</vt:lpstr>
      <vt:lpstr>Dijkstra review</vt:lpstr>
      <vt:lpstr>Dijkstra review</vt:lpstr>
      <vt:lpstr>Floyd Review</vt:lpstr>
      <vt:lpstr>Construction</vt:lpstr>
      <vt:lpstr>Path-Scanning</vt:lpstr>
      <vt:lpstr>Path-Scanning:Five rules</vt:lpstr>
      <vt:lpstr>Example: Preparation</vt:lpstr>
      <vt:lpstr>Example: Path-Scanning(initial)</vt:lpstr>
      <vt:lpstr>Path-Scanning(Route1， Iteration 1)</vt:lpstr>
      <vt:lpstr>Path-Scanning(Route1， Iteration 2)</vt:lpstr>
      <vt:lpstr>Path-Scanning(Route1， Iteration 3)</vt:lpstr>
      <vt:lpstr>Path-Scanning(Route1, stop)</vt:lpstr>
      <vt:lpstr>Path-Scanning(Route2， Iteration 1)</vt:lpstr>
      <vt:lpstr>Path-Scanning(Route2, Iteration 2)</vt:lpstr>
      <vt:lpstr>Path-Scanning(Route2, stop)</vt:lpstr>
      <vt:lpstr>Path-Scanning(End)</vt:lpstr>
      <vt:lpstr>Path-Scanning</vt:lpstr>
      <vt:lpstr>Improvement</vt:lpstr>
      <vt:lpstr>Common Move Operators</vt:lpstr>
      <vt:lpstr>Flip</vt:lpstr>
      <vt:lpstr>Single insertion</vt:lpstr>
      <vt:lpstr>Double insertion</vt:lpstr>
      <vt:lpstr>Swap</vt:lpstr>
      <vt:lpstr>2-opt </vt:lpstr>
      <vt:lpstr>2-opt</vt:lpstr>
      <vt:lpstr>How to apply operators efficiently?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</dc:title>
  <dc:creator>yezi</dc:creator>
  <cp:lastModifiedBy>翔翔</cp:lastModifiedBy>
  <cp:revision>9</cp:revision>
  <dcterms:created xsi:type="dcterms:W3CDTF">2021-11-12T01:46:00Z</dcterms:created>
  <dcterms:modified xsi:type="dcterms:W3CDTF">2021-11-29T14:34:30Z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FA3CCA0858834B1E92B30C741315B17E</vt:lpwstr>
  </property>
  <property fmtid="{D5CDD505-2E9C-101B-9397-08002B2CF9AE}" pid="3" name="KSOProductBuildVer">
    <vt:lpwstr>2052-11.1.0.11115</vt:lpwstr>
  </property>
</Properties>
</file>