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1" r:id="rId4"/>
    <p:sldId id="263" r:id="rId5"/>
    <p:sldId id="266" r:id="rId6"/>
    <p:sldId id="29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695D-C6B1-4AA9-9DBA-E85700A44D48}" v="2" dt="2021-09-20T12:31:13.876"/>
    <p1510:client id="{C98385C6-0108-4D2B-89BE-EC3C2CCA475C}" v="485" dt="2021-09-20T11:03:01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8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楊　闖" userId="fb563fab-ff9d-4312-b103-91ec57b9e72a" providerId="ADAL" clId="{3487695D-C6B1-4AA9-9DBA-E85700A44D48}"/>
    <pc:docChg chg="undo custSel modSld">
      <pc:chgData name="楊　闖" userId="fb563fab-ff9d-4312-b103-91ec57b9e72a" providerId="ADAL" clId="{3487695D-C6B1-4AA9-9DBA-E85700A44D48}" dt="2021-09-20T12:31:16.999" v="287" actId="120"/>
      <pc:docMkLst>
        <pc:docMk/>
      </pc:docMkLst>
      <pc:sldChg chg="modSp mod">
        <pc:chgData name="楊　闖" userId="fb563fab-ff9d-4312-b103-91ec57b9e72a" providerId="ADAL" clId="{3487695D-C6B1-4AA9-9DBA-E85700A44D48}" dt="2021-09-20T12:15:12.025" v="172" actId="20577"/>
        <pc:sldMkLst>
          <pc:docMk/>
          <pc:sldMk cId="547963695" sldId="263"/>
        </pc:sldMkLst>
        <pc:spChg chg="mod">
          <ac:chgData name="楊　闖" userId="fb563fab-ff9d-4312-b103-91ec57b9e72a" providerId="ADAL" clId="{3487695D-C6B1-4AA9-9DBA-E85700A44D48}" dt="2021-09-20T12:15:12.025" v="172" actId="20577"/>
          <ac:spMkLst>
            <pc:docMk/>
            <pc:sldMk cId="547963695" sldId="263"/>
            <ac:spMk id="3" creationId="{2DE5DC7E-E201-46C2-9EDE-50FFEB81748C}"/>
          </ac:spMkLst>
        </pc:spChg>
      </pc:sldChg>
      <pc:sldChg chg="modSp mod">
        <pc:chgData name="楊　闖" userId="fb563fab-ff9d-4312-b103-91ec57b9e72a" providerId="ADAL" clId="{3487695D-C6B1-4AA9-9DBA-E85700A44D48}" dt="2021-09-20T12:24:47.036" v="260" actId="1076"/>
        <pc:sldMkLst>
          <pc:docMk/>
          <pc:sldMk cId="247706335" sldId="266"/>
        </pc:sldMkLst>
        <pc:spChg chg="mod">
          <ac:chgData name="楊　闖" userId="fb563fab-ff9d-4312-b103-91ec57b9e72a" providerId="ADAL" clId="{3487695D-C6B1-4AA9-9DBA-E85700A44D48}" dt="2021-09-20T12:24:47.036" v="260" actId="1076"/>
          <ac:spMkLst>
            <pc:docMk/>
            <pc:sldMk cId="247706335" sldId="266"/>
            <ac:spMk id="5" creationId="{42CE4AE3-F906-45F1-948D-7727A5E4D57B}"/>
          </ac:spMkLst>
        </pc:spChg>
        <pc:spChg chg="mod">
          <ac:chgData name="楊　闖" userId="fb563fab-ff9d-4312-b103-91ec57b9e72a" providerId="ADAL" clId="{3487695D-C6B1-4AA9-9DBA-E85700A44D48}" dt="2021-09-20T12:22:14.341" v="253" actId="20577"/>
          <ac:spMkLst>
            <pc:docMk/>
            <pc:sldMk cId="247706335" sldId="266"/>
            <ac:spMk id="14" creationId="{08F6167E-7855-4A6F-9C7F-FCF093936C8C}"/>
          </ac:spMkLst>
        </pc:spChg>
        <pc:spChg chg="mod">
          <ac:chgData name="楊　闖" userId="fb563fab-ff9d-4312-b103-91ec57b9e72a" providerId="ADAL" clId="{3487695D-C6B1-4AA9-9DBA-E85700A44D48}" dt="2021-09-20T12:22:00.535" v="229" actId="20577"/>
          <ac:spMkLst>
            <pc:docMk/>
            <pc:sldMk cId="247706335" sldId="266"/>
            <ac:spMk id="22" creationId="{60D05BFF-6CC1-4C90-89E7-58C5E5576493}"/>
          </ac:spMkLst>
        </pc:spChg>
        <pc:spChg chg="mod">
          <ac:chgData name="楊　闖" userId="fb563fab-ff9d-4312-b103-91ec57b9e72a" providerId="ADAL" clId="{3487695D-C6B1-4AA9-9DBA-E85700A44D48}" dt="2021-09-20T12:23:51.282" v="258" actId="1076"/>
          <ac:spMkLst>
            <pc:docMk/>
            <pc:sldMk cId="247706335" sldId="266"/>
            <ac:spMk id="23" creationId="{E93DF1DE-2806-483E-8104-CEE1E1DF9D37}"/>
          </ac:spMkLst>
        </pc:spChg>
      </pc:sldChg>
      <pc:sldChg chg="addSp delSp modSp mod delAnim modAnim">
        <pc:chgData name="楊　闖" userId="fb563fab-ff9d-4312-b103-91ec57b9e72a" providerId="ADAL" clId="{3487695D-C6B1-4AA9-9DBA-E85700A44D48}" dt="2021-09-20T12:31:16.999" v="287" actId="120"/>
        <pc:sldMkLst>
          <pc:docMk/>
          <pc:sldMk cId="2901917554" sldId="298"/>
        </pc:sldMkLst>
        <pc:spChg chg="mod">
          <ac:chgData name="楊　闖" userId="fb563fab-ff9d-4312-b103-91ec57b9e72a" providerId="ADAL" clId="{3487695D-C6B1-4AA9-9DBA-E85700A44D48}" dt="2021-09-20T12:31:16.999" v="287" actId="120"/>
          <ac:spMkLst>
            <pc:docMk/>
            <pc:sldMk cId="2901917554" sldId="298"/>
            <ac:spMk id="4" creationId="{62426530-884B-4022-A99A-A40680CB1827}"/>
          </ac:spMkLst>
        </pc:spChg>
        <pc:picChg chg="del">
          <ac:chgData name="楊　闖" userId="fb563fab-ff9d-4312-b103-91ec57b9e72a" providerId="ADAL" clId="{3487695D-C6B1-4AA9-9DBA-E85700A44D48}" dt="2021-09-20T12:27:13.101" v="261" actId="21"/>
          <ac:picMkLst>
            <pc:docMk/>
            <pc:sldMk cId="2901917554" sldId="298"/>
            <ac:picMk id="7" creationId="{B93A65B0-B446-4C42-BBB4-59D1380BA1CA}"/>
          </ac:picMkLst>
        </pc:picChg>
        <pc:picChg chg="add mod">
          <ac:chgData name="楊　闖" userId="fb563fab-ff9d-4312-b103-91ec57b9e72a" providerId="ADAL" clId="{3487695D-C6B1-4AA9-9DBA-E85700A44D48}" dt="2021-09-20T12:31:13.876" v="286"/>
          <ac:picMkLst>
            <pc:docMk/>
            <pc:sldMk cId="2901917554" sldId="298"/>
            <ac:picMk id="8" creationId="{A7B76C46-991C-461D-B38C-966D8E1C506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14FB1-A754-41BB-805C-090A1EB1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35755-77B4-4220-913C-EF12E532D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808EB-0ECE-4A8C-81EB-1B35B614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07C03-C60A-4AE1-B76B-89FB9A47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26003-4766-4EF5-B2B1-09E5AD92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7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66E9F-1269-4CF8-B9BD-0F5DE6FA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C6AED-2C21-456B-BB72-E74DDAAA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13C7-1F3B-451E-8482-36F2079D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09B1B-38EE-4E58-B2FD-273BEA70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49B5D-8C40-45D5-96E3-0CD97A7A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6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814542-F63A-4D75-AB06-306F90B71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6B755-5A3D-4FE1-B75D-788AAECBE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89C13-BA4D-4E77-8B4D-F8EC8A63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B6CBC-C1CC-45FE-A46B-D0BB4F22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E9FAD-2F61-4C0B-89EB-203F19FC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6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77EF0-1544-4310-B5EF-7982CFC5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4AEBD-F296-4EC5-8A03-EF249F5B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2EE4A-BB99-491B-B1A1-47E3EF8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0D74C-C7EC-442D-8306-C6B522E7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A5BCF-265D-4DBB-A177-7CA60238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7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99068-622A-44AF-B4DF-85D925CC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44414-97B3-4A23-BD96-D292E867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8D2CD-4761-423B-BFF9-8A59498E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F09C8-1513-4FBA-A2ED-9DB70767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AE1A0-F29E-4CA7-A843-FEB525D8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9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54CD-46F9-4371-AFF7-B26E7997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FEF96-68DD-4629-86A3-465AE4FD8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4AA8FA-FD72-44EA-A7A8-80BB8BFB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106BF-D7E1-4247-8EEB-C56F900B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F1C7B-26DB-42C1-A87C-B2D1514E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B5EC7-81C9-435B-97CC-F05C6541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2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CDF79-1B21-4E98-93DF-53141372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63188-0E53-4EAC-9560-1C622900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B8347-0310-4B98-9208-7C49AABC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90BDC7-537B-42EF-B0A0-8B3B46AF5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11225F-8AE8-4C1E-9493-41E5FC3BF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D636C4-0EAF-49B6-9371-088C9927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62022C-A0D9-453B-9E7E-253C23E1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8B90F-A793-4673-9039-89320CB9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0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5AE34-CDE4-41A1-A3F1-FA90764D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C1D3A2-34EA-4F28-A6BE-CA072E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3A3601-FEE0-4FBF-8507-0F90922C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EE36E-CF78-4025-BFFA-95B904C5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31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A8011-A973-4B1D-BCA8-AD1F72D5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4CB84F-46E3-40D7-9AEF-36DDA4B5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EE54B-A794-4420-B6A3-9748B24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46195-760A-4C10-801A-016ED76D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CBD60-7933-42AD-B7E4-64AB32EE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5415D8-EB4B-4C81-8FBC-3672BE5DD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D3D92-35AD-4B40-9151-B259584E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ED99D-204E-4C76-838B-3A6FF302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B745F-48DB-463E-B916-3903560C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F37B0-BACE-42DC-86A2-960B5F22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BD771-49E1-42BA-8CA5-B56346597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5E261F-074D-4511-8931-62215B606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9EA09-D2B0-4F88-A76C-6EF61D37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636F7-AAC7-4B8A-9745-A448159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012A0-173B-48A7-A47D-6C06B57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2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05A485-CB93-48EC-B2D7-CB61C743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9F056-7079-41BB-A84E-208178F1E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C1341-2E8F-415E-BE7E-99BB5CFCB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96C2-5B2F-4B98-87BD-9C8B5EEF4B09}" type="datetimeFigureOut">
              <a:rPr lang="zh-CN" altLang="en-US" smtClean="0"/>
              <a:t>2021/9/20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2EBBD-7B32-4951-A512-6F2A1B506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08E09-78CB-45A8-8F99-40B23A9A9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1171-E076-4E39-A1C8-5C9FEBC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8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3.amazonaws.com/tripdata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06A1-0342-4A82-A0FB-D82D695F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32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基于大规模共享单车数据的交通流量可视化系统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B31F4B-EF46-4BF6-A00C-DD8A4CBA1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8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400" dirty="0"/>
              <a:t>杨闯</a:t>
            </a:r>
            <a:endParaRPr lang="en-US" altLang="zh-CN" sz="4400" dirty="0"/>
          </a:p>
          <a:p>
            <a:r>
              <a:rPr lang="zh-CN" altLang="en-US" sz="4400" dirty="0"/>
              <a:t>空间信息科学中心，东京大学</a:t>
            </a:r>
            <a:endParaRPr lang="en-US" altLang="zh-CN" sz="4400" dirty="0"/>
          </a:p>
          <a:p>
            <a:r>
              <a:rPr lang="en-US" altLang="zh-CN" sz="4400" dirty="0"/>
              <a:t>2021/09/20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034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4FD65-FCCB-400D-80BB-CB1D7E27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5DC7E-E201-46C2-9EDE-50FFEB81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数据源：</a:t>
            </a:r>
            <a:endParaRPr lang="en-US" altLang="zh-CN" sz="2400" dirty="0"/>
          </a:p>
          <a:p>
            <a:pPr lvl="1"/>
            <a:r>
              <a:rPr lang="zh-CN" altLang="en-US" sz="2000" dirty="0"/>
              <a:t>纽约共享单车数据 </a:t>
            </a:r>
            <a:r>
              <a:rPr lang="en-US" altLang="zh-CN" sz="2000" dirty="0">
                <a:hlinkClick r:id="rId2"/>
              </a:rPr>
              <a:t>https://s3.amazonaws.com/tripdata/index.html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数据范围： </a:t>
            </a:r>
            <a:r>
              <a:rPr lang="en-US" altLang="zh-CN" sz="2000" dirty="0"/>
              <a:t>2013~</a:t>
            </a:r>
            <a:r>
              <a:rPr lang="zh-CN" altLang="en-US" sz="2000" dirty="0"/>
              <a:t>现在</a:t>
            </a:r>
            <a:endParaRPr lang="en-US" altLang="zh-CN" sz="2000" dirty="0"/>
          </a:p>
          <a:p>
            <a:pPr lvl="1"/>
            <a:r>
              <a:rPr lang="zh-CN" altLang="en-US" sz="2000" dirty="0"/>
              <a:t>注意</a:t>
            </a:r>
            <a:r>
              <a:rPr lang="en-US" altLang="zh-CN" sz="2000" dirty="0"/>
              <a:t>: </a:t>
            </a:r>
            <a:r>
              <a:rPr lang="zh-CN" altLang="en-US" sz="2000" dirty="0"/>
              <a:t>这个是有桩的，有固定的停靠站</a:t>
            </a:r>
            <a:endParaRPr lang="en-US" altLang="zh-CN" sz="2000" dirty="0"/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1CD6BE5A-D675-4410-B435-D56C1697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574" y="3025316"/>
            <a:ext cx="937390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2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4FD65-FCCB-400D-80BB-CB1D7E27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数据预处理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5DC7E-E201-46C2-9EDE-50FFEB81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了解数据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GPS </a:t>
            </a:r>
            <a:r>
              <a:rPr lang="zh-CN" altLang="en-US" dirty="0"/>
              <a:t>数据   </a:t>
            </a:r>
            <a:r>
              <a:rPr lang="en-US" altLang="zh-CN" dirty="0"/>
              <a:t>-&gt; </a:t>
            </a:r>
            <a:r>
              <a:rPr lang="zh-CN" altLang="en-US" dirty="0"/>
              <a:t>（经度，纬度）</a:t>
            </a:r>
            <a:r>
              <a:rPr lang="en-US" altLang="zh-CN" dirty="0"/>
              <a:t>= GPS </a:t>
            </a:r>
            <a:r>
              <a:rPr lang="zh-CN" altLang="en-US" dirty="0"/>
              <a:t>坐标 </a:t>
            </a:r>
            <a:endParaRPr lang="en-US" altLang="zh-CN" dirty="0"/>
          </a:p>
          <a:p>
            <a:pPr lvl="1"/>
            <a:r>
              <a:rPr lang="zh-CN" altLang="en-US" dirty="0"/>
              <a:t>什么是</a:t>
            </a:r>
            <a:r>
              <a:rPr lang="en-US" altLang="zh-CN" dirty="0"/>
              <a:t>OD </a:t>
            </a:r>
            <a:r>
              <a:rPr lang="zh-CN" altLang="en-US" dirty="0"/>
              <a:t>数据   </a:t>
            </a:r>
            <a:r>
              <a:rPr lang="en-US" altLang="zh-CN" dirty="0"/>
              <a:t>-&gt; [Origin</a:t>
            </a:r>
            <a:r>
              <a:rPr lang="zh-CN" altLang="en-US" dirty="0"/>
              <a:t>起点坐标</a:t>
            </a:r>
            <a:r>
              <a:rPr lang="en-US" altLang="zh-CN" dirty="0"/>
              <a:t>, Destination </a:t>
            </a:r>
            <a:r>
              <a:rPr lang="zh-CN" altLang="en-US" dirty="0"/>
              <a:t>终点坐标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数据的稀疏性问题 </a:t>
            </a:r>
            <a:r>
              <a:rPr lang="en-US" altLang="zh-CN" dirty="0"/>
              <a:t>-&gt; </a:t>
            </a:r>
            <a:r>
              <a:rPr lang="zh-CN" altLang="en-US" dirty="0"/>
              <a:t>时空稀疏性</a:t>
            </a:r>
            <a:endParaRPr lang="en-US" altLang="zh-CN" dirty="0"/>
          </a:p>
          <a:p>
            <a:pPr lvl="2"/>
            <a:r>
              <a:rPr lang="en-US" altLang="zh-CN" dirty="0"/>
              <a:t>2444900/30/24/1000 =&gt; </a:t>
            </a:r>
            <a:r>
              <a:rPr lang="zh-CN" altLang="en-US" dirty="0"/>
              <a:t>平均 </a:t>
            </a:r>
            <a:r>
              <a:rPr lang="en-US" altLang="zh-CN" dirty="0"/>
              <a:t>3.4 </a:t>
            </a:r>
            <a:r>
              <a:rPr lang="zh-CN" altLang="en-US" dirty="0"/>
              <a:t>个订单 每个车站 每小时</a:t>
            </a:r>
            <a:endParaRPr lang="en-US" altLang="zh-CN" dirty="0"/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B7EEC2C4-B394-42D0-B245-9B0DFA33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34" y="3429000"/>
            <a:ext cx="9373908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8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4FD65-FCCB-400D-80BB-CB1D7E27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5DC7E-E201-46C2-9EDE-50FFEB81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预处理数据</a:t>
            </a:r>
            <a:endParaRPr lang="en-US" altLang="zh-CN" sz="2400" dirty="0"/>
          </a:p>
          <a:p>
            <a:pPr lvl="1"/>
            <a:r>
              <a:rPr lang="zh-CN" altLang="en-US" dirty="0"/>
              <a:t>将原始的数据转化成</a:t>
            </a:r>
            <a:r>
              <a:rPr lang="zh-CN" altLang="en-US" dirty="0">
                <a:solidFill>
                  <a:srgbClr val="FF0000"/>
                </a:solidFill>
              </a:rPr>
              <a:t>流量数据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每个站点</a:t>
            </a:r>
            <a:r>
              <a:rPr lang="en-US" altLang="zh-CN" dirty="0"/>
              <a:t>T</a:t>
            </a:r>
            <a:r>
              <a:rPr lang="zh-CN" altLang="en-US" dirty="0"/>
              <a:t>级别的 </a:t>
            </a:r>
            <a:r>
              <a:rPr lang="en-US" altLang="zh-CN" dirty="0"/>
              <a:t>Inflow/Outflow/</a:t>
            </a:r>
            <a:r>
              <a:rPr lang="en-US" altLang="zh-CN" sz="2000" dirty="0"/>
              <a:t>Throughput</a:t>
            </a:r>
          </a:p>
          <a:p>
            <a:pPr lvl="2"/>
            <a:r>
              <a:rPr lang="zh-CN" altLang="en-US" dirty="0"/>
              <a:t>输出格式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/>
              <a:t>T*N*C </a:t>
            </a:r>
          </a:p>
          <a:p>
            <a:pPr lvl="3"/>
            <a:r>
              <a:rPr lang="en-US" altLang="zh-CN" dirty="0"/>
              <a:t>T</a:t>
            </a:r>
            <a:r>
              <a:rPr lang="zh-CN" altLang="en-US" dirty="0"/>
              <a:t>：时间片的数目，以</a:t>
            </a:r>
            <a:r>
              <a:rPr lang="en-US" altLang="zh-CN" dirty="0"/>
              <a:t>9</a:t>
            </a:r>
            <a:r>
              <a:rPr lang="zh-CN" altLang="en-US" dirty="0"/>
              <a:t>月为例，就是 </a:t>
            </a:r>
            <a:r>
              <a:rPr lang="en-US" altLang="zh-CN" dirty="0"/>
              <a:t>24*30 </a:t>
            </a:r>
            <a:r>
              <a:rPr lang="zh-CN" altLang="en-US" dirty="0"/>
              <a:t>个</a:t>
            </a:r>
            <a:endParaRPr lang="en-US" altLang="zh-CN" dirty="0"/>
          </a:p>
          <a:p>
            <a:pPr lvl="3"/>
            <a:r>
              <a:rPr lang="en-US" altLang="zh-CN" dirty="0"/>
              <a:t>N</a:t>
            </a:r>
            <a:r>
              <a:rPr lang="zh-CN" altLang="en-US" dirty="0"/>
              <a:t>：站点的数目，这里等于纽约总的自行车站点</a:t>
            </a:r>
            <a:r>
              <a:rPr lang="en-US" altLang="zh-CN" dirty="0"/>
              <a:t>= 720</a:t>
            </a:r>
            <a:r>
              <a:rPr lang="zh-CN" altLang="en-US" dirty="0"/>
              <a:t>的数目</a:t>
            </a:r>
            <a:endParaRPr lang="en-US" altLang="zh-CN" dirty="0"/>
          </a:p>
          <a:p>
            <a:pPr lvl="3"/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Channel </a:t>
            </a:r>
            <a:r>
              <a:rPr lang="zh-CN" altLang="en-US" dirty="0"/>
              <a:t>的数目，这里等于 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输出格式</a:t>
            </a:r>
            <a:r>
              <a:rPr lang="en-US" altLang="zh-CN" dirty="0"/>
              <a:t>2</a:t>
            </a:r>
            <a:r>
              <a:rPr lang="zh-CN" altLang="en-US" dirty="0"/>
              <a:t>：关系数据库存储 </a:t>
            </a:r>
            <a:r>
              <a:rPr lang="en-US" altLang="zh-CN" b="1" dirty="0">
                <a:solidFill>
                  <a:srgbClr val="00B0F0"/>
                </a:solidFill>
              </a:rPr>
              <a:t>[</a:t>
            </a:r>
            <a:r>
              <a:rPr lang="zh-CN" altLang="en-US" b="1" dirty="0">
                <a:solidFill>
                  <a:srgbClr val="00B0F0"/>
                </a:solidFill>
              </a:rPr>
              <a:t>下一阶段的</a:t>
            </a:r>
            <a:r>
              <a:rPr lang="en-US" altLang="zh-CN" b="1" dirty="0">
                <a:solidFill>
                  <a:srgbClr val="00B0F0"/>
                </a:solidFill>
              </a:rPr>
              <a:t>Task]</a:t>
            </a:r>
          </a:p>
          <a:p>
            <a:pPr lvl="3"/>
            <a:r>
              <a:rPr lang="zh-CN" altLang="en-US" dirty="0"/>
              <a:t>关系表的设计</a:t>
            </a:r>
            <a:endParaRPr lang="en-US" altLang="zh-CN" dirty="0"/>
          </a:p>
          <a:p>
            <a:pPr lvl="2"/>
            <a:r>
              <a:rPr lang="en-US" altLang="zh-CN" b="1" dirty="0">
                <a:highlight>
                  <a:srgbClr val="FFFF00"/>
                </a:highlight>
              </a:rPr>
              <a:t>Task</a:t>
            </a:r>
            <a:r>
              <a:rPr lang="zh-CN" altLang="en-US" b="1" dirty="0">
                <a:highlight>
                  <a:srgbClr val="FFFF00"/>
                </a:highlight>
              </a:rPr>
              <a:t>：</a:t>
            </a:r>
            <a:endParaRPr lang="en-US" altLang="zh-CN" b="1" dirty="0">
              <a:highlight>
                <a:srgbClr val="FFFF00"/>
              </a:highlight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201901~202112 </a:t>
            </a:r>
            <a:r>
              <a:rPr lang="zh-CN" altLang="en-US" dirty="0"/>
              <a:t>每月存成一个文件，例如：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b="1" dirty="0">
                <a:solidFill>
                  <a:srgbClr val="FF0000"/>
                </a:solidFill>
              </a:rPr>
              <a:t>年月</a:t>
            </a:r>
            <a:r>
              <a:rPr lang="en-US" altLang="zh-CN" b="1" dirty="0">
                <a:solidFill>
                  <a:srgbClr val="FF0000"/>
                </a:solidFill>
              </a:rPr>
              <a:t>_data.npy” -&gt; 202109.npy   </a:t>
            </a:r>
            <a:r>
              <a:rPr lang="zh-CN" altLang="en-US" b="1" dirty="0">
                <a:solidFill>
                  <a:srgbClr val="FF0000"/>
                </a:solidFill>
              </a:rPr>
              <a:t>形状</a:t>
            </a:r>
            <a:r>
              <a:rPr lang="en-US" altLang="zh-CN" b="1" dirty="0">
                <a:solidFill>
                  <a:srgbClr val="FF0000"/>
                </a:solidFill>
              </a:rPr>
              <a:t>: 720*N*2</a:t>
            </a:r>
            <a:endParaRPr lang="en-US" altLang="zh-CN" b="1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CN" dirty="0"/>
              <a:t>Github </a:t>
            </a:r>
            <a:r>
              <a:rPr lang="zh-CN" altLang="en-US" dirty="0"/>
              <a:t>仓库，存储 </a:t>
            </a:r>
            <a:r>
              <a:rPr lang="zh-CN" altLang="en-US" b="1" dirty="0">
                <a:solidFill>
                  <a:srgbClr val="FF0000"/>
                </a:solidFill>
              </a:rPr>
              <a:t>数据预处理函数：要求用户可自定义时间粒度（</a:t>
            </a:r>
            <a:r>
              <a:rPr lang="en-US" altLang="zh-CN" b="1" dirty="0">
                <a:solidFill>
                  <a:srgbClr val="FF0000"/>
                </a:solidFill>
              </a:rPr>
              <a:t>e.g., 30mins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1h)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先得到</a:t>
            </a:r>
            <a:r>
              <a:rPr lang="en-US" altLang="zh-CN" b="1" dirty="0">
                <a:solidFill>
                  <a:srgbClr val="FF0000"/>
                </a:solidFill>
              </a:rPr>
              <a:t>2019 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个月（</a:t>
            </a:r>
            <a:r>
              <a:rPr lang="en-US" altLang="zh-CN" b="1" dirty="0">
                <a:solidFill>
                  <a:srgbClr val="FF0000"/>
                </a:solidFill>
              </a:rPr>
              <a:t>201901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02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03</a:t>
            </a:r>
            <a:r>
              <a:rPr lang="zh-CN" altLang="en-US" b="1" dirty="0">
                <a:solidFill>
                  <a:srgbClr val="FF0000"/>
                </a:solidFill>
              </a:rPr>
              <a:t>）的结果，时间粒度</a:t>
            </a:r>
            <a:r>
              <a:rPr lang="en-US" altLang="zh-CN" b="1" dirty="0">
                <a:solidFill>
                  <a:srgbClr val="FF0000"/>
                </a:solidFill>
              </a:rPr>
              <a:t>1h</a:t>
            </a:r>
            <a:r>
              <a:rPr lang="zh-CN" altLang="en-US" b="1" dirty="0">
                <a:solidFill>
                  <a:srgbClr val="FF0000"/>
                </a:solidFill>
              </a:rPr>
              <a:t>，给我</a:t>
            </a:r>
            <a:r>
              <a:rPr lang="en-US" altLang="zh-CN" b="1" dirty="0">
                <a:solidFill>
                  <a:srgbClr val="FF0000"/>
                </a:solidFill>
              </a:rPr>
              <a:t>check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再用</a:t>
            </a:r>
            <a:r>
              <a:rPr lang="en-US" altLang="zh-CN" b="1" dirty="0">
                <a:solidFill>
                  <a:srgbClr val="FF0000"/>
                </a:solidFill>
              </a:rPr>
              <a:t>2019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个月的结果大致探索数据稀疏性，时间粒度</a:t>
            </a:r>
            <a:r>
              <a:rPr lang="en-US" altLang="zh-CN" b="1" dirty="0">
                <a:solidFill>
                  <a:srgbClr val="FF0000"/>
                </a:solidFill>
              </a:rPr>
              <a:t>1h</a:t>
            </a:r>
            <a:r>
              <a:rPr lang="zh-CN" altLang="en-US" b="1" dirty="0">
                <a:solidFill>
                  <a:srgbClr val="FF0000"/>
                </a:solidFill>
              </a:rPr>
              <a:t>，给我</a:t>
            </a:r>
            <a:r>
              <a:rPr lang="en-US" altLang="zh-CN" b="1" dirty="0">
                <a:solidFill>
                  <a:srgbClr val="FF0000"/>
                </a:solidFill>
              </a:rPr>
              <a:t>check </a:t>
            </a:r>
          </a:p>
        </p:txBody>
      </p:sp>
    </p:spTree>
    <p:extLst>
      <p:ext uri="{BB962C8B-B14F-4D97-AF65-F5344CB8AC3E}">
        <p14:creationId xmlns:p14="http://schemas.microsoft.com/office/powerpoint/2010/main" val="54796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4FD65-FCCB-400D-80BB-CB1D7E27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4" y="37739"/>
            <a:ext cx="10515600" cy="1325563"/>
          </a:xfrm>
        </p:spPr>
        <p:txBody>
          <a:bodyPr/>
          <a:lstStyle/>
          <a:p>
            <a:r>
              <a:rPr lang="en-US" altLang="zh-CN" dirty="0"/>
              <a:t>Timeline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A5B112-B8ED-4D58-9D29-DC8440D52E20}"/>
              </a:ext>
            </a:extLst>
          </p:cNvPr>
          <p:cNvSpPr/>
          <p:nvPr/>
        </p:nvSpPr>
        <p:spPr>
          <a:xfrm>
            <a:off x="1403928" y="2895636"/>
            <a:ext cx="1440872" cy="49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数据预处理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CE4AE3-F906-45F1-948D-7727A5E4D57B}"/>
              </a:ext>
            </a:extLst>
          </p:cNvPr>
          <p:cNvSpPr/>
          <p:nvPr/>
        </p:nvSpPr>
        <p:spPr>
          <a:xfrm>
            <a:off x="4849090" y="2255026"/>
            <a:ext cx="1440872" cy="49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F6964B-7E98-4194-A3FC-F1D228132260}"/>
              </a:ext>
            </a:extLst>
          </p:cNvPr>
          <p:cNvSpPr/>
          <p:nvPr/>
        </p:nvSpPr>
        <p:spPr>
          <a:xfrm>
            <a:off x="4849090" y="3148066"/>
            <a:ext cx="1440872" cy="49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可视化设计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E2C426-4E6C-497F-B675-5B197C76911E}"/>
              </a:ext>
            </a:extLst>
          </p:cNvPr>
          <p:cNvSpPr/>
          <p:nvPr/>
        </p:nvSpPr>
        <p:spPr>
          <a:xfrm>
            <a:off x="8756072" y="2790101"/>
            <a:ext cx="1440872" cy="498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Case Study</a:t>
            </a:r>
            <a:endParaRPr lang="zh-CN" altLang="en-US" dirty="0"/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F53387C8-93E8-4A5E-B518-A10F2218DBD7}"/>
              </a:ext>
            </a:extLst>
          </p:cNvPr>
          <p:cNvSpPr/>
          <p:nvPr/>
        </p:nvSpPr>
        <p:spPr>
          <a:xfrm>
            <a:off x="5301672" y="2830183"/>
            <a:ext cx="110837" cy="209300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2DCB816E-7788-4E0C-AFAC-ABACC422342F}"/>
              </a:ext>
            </a:extLst>
          </p:cNvPr>
          <p:cNvSpPr/>
          <p:nvPr/>
        </p:nvSpPr>
        <p:spPr>
          <a:xfrm rot="10800000">
            <a:off x="5615707" y="2836743"/>
            <a:ext cx="110837" cy="209300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F6167E-7855-4A6F-9C7F-FCF093936C8C}"/>
              </a:ext>
            </a:extLst>
          </p:cNvPr>
          <p:cNvSpPr/>
          <p:nvPr/>
        </p:nvSpPr>
        <p:spPr>
          <a:xfrm>
            <a:off x="637309" y="3799617"/>
            <a:ext cx="2974110" cy="2352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技术栈：</a:t>
            </a:r>
            <a:r>
              <a:rPr lang="en-US" altLang="zh-CN" dirty="0"/>
              <a:t>Python 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主要用到的相关</a:t>
            </a:r>
            <a:r>
              <a:rPr lang="en-US" altLang="zh-CN" dirty="0"/>
              <a:t>Python</a:t>
            </a:r>
            <a:r>
              <a:rPr lang="zh-CN" altLang="en-US" dirty="0"/>
              <a:t>库</a:t>
            </a:r>
            <a:endParaRPr lang="en-US" altLang="zh-CN" dirty="0"/>
          </a:p>
          <a:p>
            <a:pPr marL="342900" indent="-342900" algn="ctr">
              <a:buFont typeface="+mj-lt"/>
              <a:buAutoNum type="arabicPeriod"/>
            </a:pPr>
            <a:r>
              <a:rPr lang="en-US" altLang="zh-CN" dirty="0"/>
              <a:t>Pandas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altLang="zh-CN" dirty="0" err="1"/>
              <a:t>Numpy</a:t>
            </a:r>
            <a:endParaRPr lang="en-US" altLang="zh-CN" dirty="0"/>
          </a:p>
          <a:p>
            <a:pPr marL="342900" indent="-342900" algn="ctr">
              <a:buFont typeface="+mj-lt"/>
              <a:buAutoNum type="arabicPeriod"/>
            </a:pPr>
            <a:r>
              <a:rPr lang="zh-CN" altLang="en-US" dirty="0"/>
              <a:t>基础</a:t>
            </a:r>
            <a:r>
              <a:rPr lang="en-US" altLang="zh-CN" dirty="0"/>
              <a:t>python </a:t>
            </a:r>
            <a:r>
              <a:rPr lang="zh-CN" altLang="en-US" dirty="0"/>
              <a:t>操作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56DC8B-BEF0-4E7C-9A75-C2B2CF17C50C}"/>
              </a:ext>
            </a:extLst>
          </p:cNvPr>
          <p:cNvSpPr/>
          <p:nvPr/>
        </p:nvSpPr>
        <p:spPr>
          <a:xfrm>
            <a:off x="4054764" y="3799617"/>
            <a:ext cx="2974110" cy="2352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技术栈：</a:t>
            </a:r>
            <a:r>
              <a:rPr lang="en-US" altLang="zh-CN" dirty="0"/>
              <a:t>MySQL + JavaScript + </a:t>
            </a:r>
            <a:r>
              <a:rPr lang="zh-CN" altLang="en-US" dirty="0"/>
              <a:t>前后端框架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主要用到的相关</a:t>
            </a:r>
            <a:r>
              <a:rPr lang="en-US" altLang="zh-CN" dirty="0"/>
              <a:t>JS</a:t>
            </a:r>
            <a:r>
              <a:rPr lang="zh-CN" altLang="en-US" dirty="0"/>
              <a:t>库</a:t>
            </a:r>
            <a:endParaRPr lang="en-US" altLang="zh-CN" dirty="0"/>
          </a:p>
          <a:p>
            <a:pPr marL="342900" indent="-342900" algn="ctr">
              <a:buFont typeface="+mj-lt"/>
              <a:buAutoNum type="arabicPeriod"/>
            </a:pPr>
            <a:r>
              <a:rPr lang="en-US" altLang="zh-CN" dirty="0"/>
              <a:t>Reacts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altLang="zh-CN" dirty="0"/>
              <a:t>Recharts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altLang="zh-CN" dirty="0"/>
              <a:t>Deck.gl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4AD62EC-B1E9-4436-8A3E-8B4A8F0A002A}"/>
              </a:ext>
            </a:extLst>
          </p:cNvPr>
          <p:cNvSpPr/>
          <p:nvPr/>
        </p:nvSpPr>
        <p:spPr>
          <a:xfrm>
            <a:off x="7444509" y="4073920"/>
            <a:ext cx="4479636" cy="1925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Case1. Covid </a:t>
            </a:r>
            <a:r>
              <a:rPr lang="zh-CN" altLang="en-US" dirty="0">
                <a:solidFill>
                  <a:schemeClr val="bg1"/>
                </a:solidFill>
              </a:rPr>
              <a:t>前后的共享单车使用行为变化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Case2</a:t>
            </a:r>
            <a:r>
              <a:rPr lang="zh-CN" altLang="en-US" dirty="0">
                <a:solidFill>
                  <a:schemeClr val="bg1"/>
                </a:solidFill>
              </a:rPr>
              <a:t>：潮汐现象可视化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C44475-6B45-48F0-9BFC-1B3395437D96}"/>
              </a:ext>
            </a:extLst>
          </p:cNvPr>
          <p:cNvSpPr/>
          <p:nvPr/>
        </p:nvSpPr>
        <p:spPr>
          <a:xfrm>
            <a:off x="637309" y="6243493"/>
            <a:ext cx="11314546" cy="4987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4CA399D-61A1-460F-A0B7-837AA29DFD8C}"/>
              </a:ext>
            </a:extLst>
          </p:cNvPr>
          <p:cNvCxnSpPr/>
          <p:nvPr/>
        </p:nvCxnSpPr>
        <p:spPr>
          <a:xfrm>
            <a:off x="3906982" y="1791855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E7ABCAA-0B39-479F-88DF-07AC20E59D83}"/>
              </a:ext>
            </a:extLst>
          </p:cNvPr>
          <p:cNvCxnSpPr/>
          <p:nvPr/>
        </p:nvCxnSpPr>
        <p:spPr>
          <a:xfrm>
            <a:off x="7236691" y="1885061"/>
            <a:ext cx="0" cy="422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0D05BFF-6CC1-4C90-89E7-58C5E5576493}"/>
              </a:ext>
            </a:extLst>
          </p:cNvPr>
          <p:cNvSpPr txBox="1"/>
          <p:nvPr/>
        </p:nvSpPr>
        <p:spPr>
          <a:xfrm>
            <a:off x="1168981" y="1030473"/>
            <a:ext cx="1885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5</a:t>
            </a:r>
            <a:r>
              <a:rPr lang="zh-CN" altLang="en-US" b="1" dirty="0">
                <a:highlight>
                  <a:srgbClr val="FFFF00"/>
                </a:highlight>
              </a:rPr>
              <a:t>周</a:t>
            </a:r>
            <a:r>
              <a:rPr lang="en-US" altLang="zh-CN" b="1" dirty="0">
                <a:highlight>
                  <a:srgbClr val="FFFF00"/>
                </a:highlight>
              </a:rPr>
              <a:t>(1-5)</a:t>
            </a:r>
          </a:p>
          <a:p>
            <a:r>
              <a:rPr lang="zh-CN" altLang="en-US" b="1" dirty="0">
                <a:highlight>
                  <a:srgbClr val="00FFFF"/>
                </a:highlight>
              </a:rPr>
              <a:t>三人都借此机会摸一下数据</a:t>
            </a:r>
            <a:endParaRPr lang="en-US" altLang="zh-CN" b="1" dirty="0">
              <a:highlight>
                <a:srgbClr val="00FFFF"/>
              </a:highlight>
            </a:endParaRPr>
          </a:p>
          <a:p>
            <a:r>
              <a:rPr lang="zh-CN" alt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国庆节前完成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00FFFF"/>
                </a:highlight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个月的数据预处理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3DF1DE-2806-483E-8104-CEE1E1DF9D37}"/>
              </a:ext>
            </a:extLst>
          </p:cNvPr>
          <p:cNvSpPr txBox="1"/>
          <p:nvPr/>
        </p:nvSpPr>
        <p:spPr>
          <a:xfrm>
            <a:off x="4895271" y="1030473"/>
            <a:ext cx="1440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7</a:t>
            </a:r>
            <a:r>
              <a:rPr lang="zh-CN" altLang="en-US" b="1" dirty="0">
                <a:highlight>
                  <a:srgbClr val="FFFF00"/>
                </a:highlight>
              </a:rPr>
              <a:t>周</a:t>
            </a:r>
            <a:r>
              <a:rPr lang="en-US" altLang="zh-CN" b="1" dirty="0">
                <a:highlight>
                  <a:srgbClr val="FFFF00"/>
                </a:highlight>
              </a:rPr>
              <a:t>(6-12)</a:t>
            </a:r>
          </a:p>
          <a:p>
            <a:r>
              <a:rPr lang="zh-CN" altLang="en-US" b="1" dirty="0">
                <a:highlight>
                  <a:srgbClr val="00FFFF"/>
                </a:highlight>
              </a:rPr>
              <a:t>后台一人，前端两人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1157F2-386E-445C-992F-C9D2EAC85A4D}"/>
              </a:ext>
            </a:extLst>
          </p:cNvPr>
          <p:cNvSpPr txBox="1"/>
          <p:nvPr/>
        </p:nvSpPr>
        <p:spPr>
          <a:xfrm>
            <a:off x="8626762" y="1238730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4</a:t>
            </a:r>
            <a:r>
              <a:rPr lang="zh-CN" altLang="en-US" b="1" dirty="0">
                <a:highlight>
                  <a:srgbClr val="FFFF00"/>
                </a:highlight>
              </a:rPr>
              <a:t>周</a:t>
            </a:r>
            <a:r>
              <a:rPr lang="en-US" altLang="zh-CN" b="1" dirty="0">
                <a:highlight>
                  <a:srgbClr val="FFFF00"/>
                </a:highlight>
              </a:rPr>
              <a:t>(13-16)</a:t>
            </a:r>
          </a:p>
          <a:p>
            <a:pPr algn="ctr"/>
            <a:r>
              <a:rPr lang="zh-CN" altLang="en-US" b="1" dirty="0">
                <a:highlight>
                  <a:srgbClr val="00FFFF"/>
                </a:highlight>
              </a:rPr>
              <a:t>待定</a:t>
            </a:r>
          </a:p>
        </p:txBody>
      </p:sp>
    </p:spTree>
    <p:extLst>
      <p:ext uri="{BB962C8B-B14F-4D97-AF65-F5344CB8AC3E}">
        <p14:creationId xmlns:p14="http://schemas.microsoft.com/office/powerpoint/2010/main" val="24770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74C37-FC60-4643-8D2B-0FC35CF8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05" y="58241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第二阶段预期输出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2426530-884B-4022-A99A-A40680CB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81" y="192424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b="1" dirty="0"/>
              <a:t>基础功能一：交互式站点</a:t>
            </a:r>
            <a:r>
              <a:rPr lang="en-US" altLang="zh-CN" sz="2400" b="1" dirty="0"/>
              <a:t>&amp;</a:t>
            </a:r>
            <a:r>
              <a:rPr lang="zh-CN" altLang="en-US" sz="2400" b="1" dirty="0"/>
              <a:t>区域级别的统计分析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选定区域客流量的时间分布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选定出行距离的时间分布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选定区域的人群画像</a:t>
            </a:r>
            <a:endParaRPr lang="en-US" altLang="zh-CN" sz="2000" b="1" dirty="0"/>
          </a:p>
          <a:p>
            <a:pPr lvl="1"/>
            <a:r>
              <a:rPr lang="zh-CN" altLang="en-US" sz="2000" b="1" dirty="0"/>
              <a:t>其余的待定</a:t>
            </a:r>
            <a:endParaRPr lang="en-US" altLang="zh-CN" sz="2000" b="1" dirty="0"/>
          </a:p>
          <a:p>
            <a:r>
              <a:rPr lang="zh-CN" altLang="en-US" sz="2400" b="1" dirty="0"/>
              <a:t>基础功能二：聚类分析</a:t>
            </a:r>
            <a:endParaRPr lang="en-US" altLang="zh-CN" sz="2400" b="1" dirty="0"/>
          </a:p>
          <a:p>
            <a:pPr lvl="1"/>
            <a:r>
              <a:rPr lang="zh-CN" altLang="en-US" sz="2000" b="1" dirty="0"/>
              <a:t>站点聚类：一键生成选定站点之间的聚类分析结果</a:t>
            </a:r>
            <a:endParaRPr lang="en-US" altLang="zh-CN" sz="2000" b="1" dirty="0"/>
          </a:p>
          <a:p>
            <a:pPr lvl="2"/>
            <a:r>
              <a:rPr lang="zh-CN" altLang="en-US" b="1" dirty="0"/>
              <a:t>这些站点可分为什么类型 </a:t>
            </a:r>
            <a:r>
              <a:rPr lang="en-US" altLang="zh-CN" b="1" dirty="0"/>
              <a:t>-&gt; </a:t>
            </a:r>
            <a:r>
              <a:rPr lang="zh-CN" altLang="en-US" b="1" dirty="0"/>
              <a:t>时间序列的相似性</a:t>
            </a:r>
            <a:endParaRPr lang="en-US" altLang="zh-CN" b="1" dirty="0"/>
          </a:p>
          <a:p>
            <a:pPr lvl="1"/>
            <a:r>
              <a:rPr lang="zh-CN" altLang="en-US" sz="2000" b="1" dirty="0"/>
              <a:t>图聚类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共享单车出行网络是否存在很多内部耦合的子网络</a:t>
            </a:r>
            <a:endParaRPr lang="en-US" altLang="zh-CN" sz="2000" b="1" dirty="0"/>
          </a:p>
          <a:p>
            <a:pPr lvl="2"/>
            <a:r>
              <a:rPr lang="zh-CN" altLang="en-US" b="1" dirty="0"/>
              <a:t>他们各自的特征是什么？ </a:t>
            </a:r>
            <a:endParaRPr lang="en-US" altLang="zh-CN" b="1" dirty="0"/>
          </a:p>
          <a:p>
            <a:r>
              <a:rPr lang="zh-CN" altLang="en-US" sz="2400" b="1" dirty="0"/>
              <a:t>附加功能一：交互式模式对比</a:t>
            </a:r>
            <a:r>
              <a:rPr lang="en-US" altLang="zh-CN" sz="2400" b="1" dirty="0"/>
              <a:t> </a:t>
            </a:r>
          </a:p>
          <a:p>
            <a:pPr lvl="1"/>
            <a:r>
              <a:rPr lang="zh-CN" altLang="en-US" sz="2000" b="1" dirty="0"/>
              <a:t>不同时空尺度下的</a:t>
            </a:r>
            <a:r>
              <a:rPr lang="en-US" altLang="zh-CN" sz="2000" b="1" dirty="0"/>
              <a:t>Pattern </a:t>
            </a:r>
            <a:r>
              <a:rPr lang="zh-CN" altLang="en-US" sz="2000" b="1" dirty="0"/>
              <a:t>的对比分析   </a:t>
            </a:r>
            <a:endParaRPr lang="en-US" altLang="zh-CN" sz="2000" b="1" dirty="0"/>
          </a:p>
          <a:p>
            <a:pPr lvl="2"/>
            <a:r>
              <a:rPr lang="zh-CN" altLang="en-US" b="1" dirty="0"/>
              <a:t>选定一个区域</a:t>
            </a:r>
            <a:r>
              <a:rPr lang="en-US" altLang="zh-CN" b="1" dirty="0"/>
              <a:t>/</a:t>
            </a:r>
            <a:r>
              <a:rPr lang="zh-CN" altLang="en-US" b="1" dirty="0"/>
              <a:t>一种聚类，两个时段</a:t>
            </a:r>
            <a:endParaRPr lang="en-US" altLang="zh-CN" b="1" dirty="0"/>
          </a:p>
          <a:p>
            <a:pPr lvl="2"/>
            <a:r>
              <a:rPr lang="zh-CN" altLang="en-US" b="1" dirty="0"/>
              <a:t>展示其</a:t>
            </a:r>
            <a:r>
              <a:rPr lang="en-US" altLang="zh-CN" b="1" dirty="0"/>
              <a:t>pattern </a:t>
            </a:r>
            <a:r>
              <a:rPr lang="zh-CN" altLang="en-US" b="1" dirty="0"/>
              <a:t>的差异</a:t>
            </a:r>
            <a:endParaRPr lang="en-US" altLang="zh-CN" b="1" dirty="0"/>
          </a:p>
          <a:p>
            <a:pPr lvl="2"/>
            <a:endParaRPr lang="en-US" altLang="zh-CN" b="1" dirty="0"/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C30F8C79-29F1-4396-BC7F-01FB5236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65" y="1674097"/>
            <a:ext cx="3272230" cy="2228031"/>
          </a:xfrm>
          <a:prstGeom prst="rect">
            <a:avLst/>
          </a:prstGeom>
        </p:spPr>
      </p:pic>
      <p:pic>
        <p:nvPicPr>
          <p:cNvPr id="8" name="图片 7" descr="地图&#10;&#10;描述已自动生成">
            <a:extLst>
              <a:ext uri="{FF2B5EF4-FFF2-40B4-BE49-F238E27FC236}">
                <a16:creationId xmlns:a16="http://schemas.microsoft.com/office/drawing/2014/main" id="{A7B76C46-991C-461D-B38C-966D8E1C5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09" y="173844"/>
            <a:ext cx="3956745" cy="65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511</Words>
  <Application>Microsoft Office PowerPoint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基于大规模共享单车数据的交通流量可视化系统</vt:lpstr>
      <vt:lpstr>数据预处理</vt:lpstr>
      <vt:lpstr>数据预处理</vt:lpstr>
      <vt:lpstr>数据预处理</vt:lpstr>
      <vt:lpstr>Timeline </vt:lpstr>
      <vt:lpstr>第二阶段预期输出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基于大规模共享单车数据的交通流量可视化系统</dc:title>
  <dc:creator>楊　闖</dc:creator>
  <cp:lastModifiedBy>楊　闖</cp:lastModifiedBy>
  <cp:revision>1</cp:revision>
  <dcterms:created xsi:type="dcterms:W3CDTF">2021-09-17T04:53:30Z</dcterms:created>
  <dcterms:modified xsi:type="dcterms:W3CDTF">2021-09-20T12:31:40Z</dcterms:modified>
</cp:coreProperties>
</file>