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9" r:id="rId4"/>
    <p:sldId id="258" r:id="rId5"/>
    <p:sldId id="268" r:id="rId6"/>
    <p:sldId id="270" r:id="rId7"/>
    <p:sldId id="271" r:id="rId8"/>
    <p:sldId id="272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/>
              <a:t>树德互助课堂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模板 </a:t>
            </a:r>
            <a:r>
              <a:rPr lang="en-US" altLang="zh-CN" dirty="0"/>
              <a:t>By </a:t>
            </a:r>
            <a:r>
              <a:rPr lang="en-US" dirty="0"/>
              <a:t>C</a:t>
            </a:r>
            <a:r>
              <a:rPr lang="en-US" altLang="zh-CN" dirty="0" err="1"/>
              <a:t>aesium</a:t>
            </a:r>
            <a:endParaRPr lang="en-US" altLang="zh-CN" dirty="0"/>
          </a:p>
          <a:p>
            <a:r>
              <a:rPr lang="zh-CN" altLang="en-US" dirty="0"/>
              <a:t>制作：易翔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选择结构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if-(else) statement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if-elseif-else statement</a:t>
            </a:r>
            <a:endParaRPr lang="en-US"/>
          </a:p>
          <a:p>
            <a:endParaRPr lang="en-US"/>
          </a:p>
          <a:p>
            <a:r>
              <a:rPr lang="en-US"/>
              <a:t>switch statement</a:t>
            </a:r>
            <a:endParaRPr lang="en-US"/>
          </a:p>
          <a:p>
            <a:pPr lvl="1"/>
            <a:r>
              <a:rPr lang="zh-CN" altLang="en-US" sz="2400"/>
              <a:t>注意根据情况判断每个</a:t>
            </a:r>
            <a:r>
              <a:rPr lang="en-US" altLang="zh-CN" sz="2400"/>
              <a:t>case</a:t>
            </a:r>
            <a:r>
              <a:rPr lang="zh-CN" altLang="en-US" sz="2400"/>
              <a:t>是否需要添加</a:t>
            </a:r>
            <a:r>
              <a:rPr lang="en-US" altLang="zh-CN" sz="2400"/>
              <a:t>break</a:t>
            </a:r>
            <a:r>
              <a:rPr lang="zh-CN" altLang="en-US" sz="2400"/>
              <a:t>；语句，是否需要</a:t>
            </a:r>
            <a:r>
              <a:rPr lang="en-US" altLang="zh-CN" sz="2400"/>
              <a:t>default</a:t>
            </a:r>
            <a:r>
              <a:rPr lang="zh-CN" altLang="en-US" sz="2400"/>
              <a:t>分支。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循环结构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while statement   while (condition)</a:t>
            </a:r>
            <a:endParaRPr lang="en-US"/>
          </a:p>
          <a:p>
            <a:r>
              <a:rPr lang="zh-CN" altLang="en-US"/>
              <a:t>（明确两种</a:t>
            </a:r>
            <a:r>
              <a:rPr lang="en-US" altLang="zh-CN"/>
              <a:t>while</a:t>
            </a:r>
            <a:r>
              <a:rPr lang="zh-CN" altLang="en-US"/>
              <a:t>循环的差异</a:t>
            </a:r>
            <a:r>
              <a:rPr lang="zh-CN" altLang="en-US"/>
              <a:t>）</a:t>
            </a:r>
            <a:endParaRPr lang="en-US"/>
          </a:p>
          <a:p>
            <a:r>
              <a:rPr lang="en-US"/>
              <a:t>do-while statement </a:t>
            </a:r>
            <a:endParaRPr lang="en-US"/>
          </a:p>
          <a:p>
            <a:endParaRPr lang="en-US"/>
          </a:p>
          <a:p>
            <a:r>
              <a:rPr lang="en-US"/>
              <a:t>for i statement // </a:t>
            </a:r>
            <a:r>
              <a:rPr lang="en-US">
                <a:solidFill>
                  <a:srgbClr val="FF0000"/>
                </a:solidFill>
              </a:rPr>
              <a:t>most usrful!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for each 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for</a:t>
            </a:r>
            <a:r>
              <a:rPr lang="zh-CN" altLang="en-US" sz="4000" dirty="0">
                <a:solidFill>
                  <a:schemeClr val="bg1"/>
                </a:solidFill>
              </a:rPr>
              <a:t>循环 </a:t>
            </a:r>
            <a:r>
              <a:rPr lang="en-US" altLang="zh-CN" sz="4000" dirty="0">
                <a:solidFill>
                  <a:schemeClr val="bg1"/>
                </a:solidFill>
              </a:rPr>
              <a:t>			</a:t>
            </a:r>
            <a:r>
              <a:rPr lang="zh-CN" altLang="en-US" sz="4000" dirty="0">
                <a:solidFill>
                  <a:schemeClr val="tx1"/>
                </a:solidFill>
              </a:rPr>
              <a:t>运行逻辑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660" y="2147570"/>
            <a:ext cx="4387850" cy="3541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95315" y="2644775"/>
            <a:ext cx="45427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for(int i = </a:t>
            </a:r>
            <a:r>
              <a:rPr lang="zh-CN" altLang="en-US" sz="2400"/>
              <a:t>初值；条件</a:t>
            </a:r>
            <a:r>
              <a:rPr lang="en-US" altLang="zh-CN" sz="2400"/>
              <a:t>(i); i += </a:t>
            </a:r>
            <a:r>
              <a:rPr lang="zh-CN" altLang="en-US" sz="2400"/>
              <a:t>增量） </a:t>
            </a:r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	// Do Something.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意外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考虑下面这个循环语句：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int count = 0;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for (double i = 0; i != 10 ; i += 0.1)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count ++;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System.out.println("loop" + count);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}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最大的</a:t>
            </a:r>
            <a:r>
              <a:rPr lang="en-US" altLang="zh-CN">
                <a:solidFill>
                  <a:srgbClr val="FF0000"/>
                </a:solidFill>
              </a:rPr>
              <a:t>count</a:t>
            </a:r>
            <a:r>
              <a:rPr lang="zh-CN" altLang="en-US"/>
              <a:t>应该为多少？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原因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考虑</a:t>
            </a:r>
            <a:r>
              <a:rPr lang="en-US" altLang="zh-CN"/>
              <a:t>0.1</a:t>
            </a:r>
            <a:r>
              <a:rPr lang="zh-CN" altLang="en-US"/>
              <a:t>在二进制是如何储存的：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zh-CN" altLang="en-US" sz="2400"/>
              <a:t>0.1×2=0.2 .....................0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0.2×2=0.4 ......................0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0.4×2=0.8 .....................0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0.8×2=1.6.......................1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0.6×2=1.2.......................1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0.2×2=0.4.......................0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注意到这个序列是无限循环的，也就是说，</a:t>
            </a:r>
            <a:r>
              <a:rPr lang="en-US" altLang="zh-CN" sz="2400"/>
              <a:t>0.1</a:t>
            </a:r>
            <a:r>
              <a:rPr lang="zh-CN" altLang="en-US" sz="2400"/>
              <a:t>无法精确的用二进制表示。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在循环中，检测两个浮点数是否相等需要格外小心！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1300"/>
            <a:ext cx="320040" cy="266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18560" y="2829560"/>
            <a:ext cx="4754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谢谢大家！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什么是</a:t>
            </a:r>
            <a:r>
              <a:rPr lang="en-US" altLang="zh-CN" sz="4000" dirty="0">
                <a:solidFill>
                  <a:schemeClr val="bg1"/>
                </a:solidFill>
              </a:rPr>
              <a:t>				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JAVA</a:t>
            </a:r>
            <a:endParaRPr lang="en-US" altLang="zh-CN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JDK</a:t>
            </a:r>
            <a:r>
              <a:rPr lang="zh-CN" altLang="en-US"/>
              <a:t>，</a:t>
            </a:r>
            <a:r>
              <a:rPr lang="en-US" altLang="zh-CN"/>
              <a:t>JRE</a:t>
            </a:r>
            <a:r>
              <a:rPr lang="zh-CN" altLang="en-US"/>
              <a:t>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语言的类型？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语言的类型？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解释型语言；静态类型语言；强类型语言。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什么是</a:t>
            </a:r>
            <a:r>
              <a:rPr lang="en-US" altLang="zh-CN" sz="4000" dirty="0">
                <a:solidFill>
                  <a:schemeClr val="bg1"/>
                </a:solidFill>
              </a:rPr>
              <a:t>				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JAVA</a:t>
            </a:r>
            <a:endParaRPr lang="en-US" altLang="zh-CN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965" y="31055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基本数据类型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/>
              <a:t>八大基本数据类型：</a:t>
            </a:r>
            <a:endParaRPr lang="zh-CN" altLang="en-US"/>
          </a:p>
          <a:p>
            <a:pPr lvl="1"/>
            <a:r>
              <a:rPr lang="en-US" altLang="zh-CN"/>
              <a:t>Byte, Short, Int, Long. Float, Double. Char. Boolean.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zh-CN" altLang="en-US"/>
              <a:t>整型数：</a:t>
            </a:r>
            <a:endParaRPr lang="zh-CN" altLang="en-US"/>
          </a:p>
          <a:p>
            <a:pPr lvl="1"/>
            <a:r>
              <a:rPr lang="en-US" altLang="zh-CN"/>
              <a:t>B</a:t>
            </a:r>
            <a:r>
              <a:rPr lang="en-US" altLang="zh-CN">
                <a:sym typeface="+mn-ea"/>
              </a:rPr>
              <a:t>yte, Short, Int, Long.</a:t>
            </a:r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pPr lvl="0"/>
            <a:r>
              <a:rPr lang="zh-CN" altLang="en-US"/>
              <a:t>浮点数：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Float, Double.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整型数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55" y="1628140"/>
            <a:ext cx="7924800" cy="32842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49615" y="1628140"/>
            <a:ext cx="3342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我们日常中使用的一般为十进制数（</a:t>
            </a:r>
            <a:r>
              <a:rPr lang="en-US" altLang="zh-CN"/>
              <a:t>10</a:t>
            </a:r>
            <a:r>
              <a:rPr lang="zh-CN" altLang="en-US"/>
              <a:t>），那么在</a:t>
            </a:r>
            <a:r>
              <a:rPr lang="en-US" altLang="zh-CN"/>
              <a:t>java</a:t>
            </a:r>
            <a:r>
              <a:rPr lang="zh-CN" altLang="en-US"/>
              <a:t>中，十六进制、八进制、二进制数分别应该怎么表示呢？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浮点数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310" y="1738630"/>
            <a:ext cx="7162800" cy="2019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17600" y="3916045"/>
            <a:ext cx="88773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注</a:t>
            </a:r>
            <a:r>
              <a:rPr lang="zh-CN" altLang="en-US"/>
              <a:t>：所有浮点数值计算都遵循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IEEE 754 </a:t>
            </a:r>
            <a:r>
              <a:rPr lang="zh-CN" altLang="en-US"/>
              <a:t>规范，下面是表示溢出和出错的三个数值：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正无穷大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负无穷大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NaN(Not a Number)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3210" y="30230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字符和布尔值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Char range from \u0000 to \uffff.</a:t>
            </a:r>
            <a:endParaRPr lang="en-US"/>
          </a:p>
          <a:p>
            <a:pPr marL="0" indent="0">
              <a:buNone/>
            </a:pPr>
            <a:r>
              <a:rPr lang="zh-CN" altLang="en-US"/>
              <a:t>共计</a:t>
            </a:r>
            <a:r>
              <a:rPr lang="en-US" altLang="zh-CN"/>
              <a:t>65536</a:t>
            </a:r>
            <a:r>
              <a:rPr lang="zh-CN" altLang="en-US"/>
              <a:t>个字符。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ASC Ⅱ</a:t>
            </a:r>
            <a:r>
              <a:rPr lang="zh-CN" altLang="en-US"/>
              <a:t>码</a:t>
            </a:r>
            <a:endParaRPr lang="zh-CN" altLang="en-US"/>
          </a:p>
          <a:p>
            <a:r>
              <a:rPr lang="en-US" altLang="zh-CN"/>
              <a:t>boolean </a:t>
            </a:r>
            <a:r>
              <a:rPr lang="zh-CN" altLang="en-US"/>
              <a:t>只有</a:t>
            </a:r>
            <a:r>
              <a:rPr lang="en-US" altLang="zh-CN"/>
              <a:t>true/false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boolean </a:t>
            </a:r>
            <a:r>
              <a:rPr lang="zh-CN" altLang="en-US"/>
              <a:t>？</a:t>
            </a:r>
            <a:r>
              <a:rPr lang="en-US" altLang="zh-CN"/>
              <a:t>do somthing (when boolean is true) : do something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3510" y="31119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sym typeface="+mn-ea"/>
              </a:rPr>
              <a:t>基本数据类型的合法转换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33805" y="1637030"/>
            <a:ext cx="8789035" cy="5120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二元运算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/>
              <a:t>当一个二元运算符 连接两个值时 （如：</a:t>
            </a:r>
            <a:r>
              <a:rPr lang="en-US" altLang="zh-CN" sz="2400"/>
              <a:t>n+f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zh-CN" altLang="en-US" sz="2400"/>
              <a:t>为整型数，</a:t>
            </a:r>
            <a:r>
              <a:rPr lang="en-US" altLang="zh-CN" sz="2400"/>
              <a:t>f</a:t>
            </a:r>
            <a:r>
              <a:rPr lang="zh-CN" altLang="en-US" sz="2400"/>
              <a:t>为浮点数）：</a:t>
            </a:r>
            <a:endParaRPr lang="zh-CN" altLang="en-US" sz="2400"/>
          </a:p>
          <a:p>
            <a:pPr lvl="1"/>
            <a:r>
              <a:rPr lang="zh-CN" altLang="en-US" sz="2000"/>
              <a:t>如果两个操作数中有一个是</a:t>
            </a:r>
            <a:r>
              <a:rPr lang="en-US" altLang="zh-CN" sz="2000"/>
              <a:t>double</a:t>
            </a:r>
            <a:r>
              <a:rPr lang="zh-CN" altLang="en-US" sz="2000"/>
              <a:t>类型，另一个操作数就会转化为</a:t>
            </a:r>
            <a:r>
              <a:rPr lang="en-US" altLang="zh-CN" sz="2000"/>
              <a:t>double</a:t>
            </a:r>
            <a:r>
              <a:rPr lang="zh-CN" altLang="en-US" sz="2000"/>
              <a:t>类型；</a:t>
            </a:r>
            <a:endParaRPr lang="zh-CN" altLang="en-US" sz="2000"/>
          </a:p>
          <a:p>
            <a:pPr lvl="1"/>
            <a:r>
              <a:rPr lang="zh-CN" altLang="en-US" sz="2000"/>
              <a:t>否则，</a:t>
            </a:r>
            <a:r>
              <a:rPr lang="zh-CN" altLang="en-US" sz="2000">
                <a:sym typeface="+mn-ea"/>
              </a:rPr>
              <a:t>如果两个操作数中有一个是</a:t>
            </a:r>
            <a:r>
              <a:rPr lang="en-US" altLang="zh-CN" sz="2000">
                <a:sym typeface="+mn-ea"/>
              </a:rPr>
              <a:t>float</a:t>
            </a:r>
            <a:r>
              <a:rPr lang="zh-CN" altLang="en-US" sz="2000">
                <a:sym typeface="+mn-ea"/>
              </a:rPr>
              <a:t>类型，另一个操作数就会转化为</a:t>
            </a:r>
            <a:r>
              <a:rPr lang="en-US" altLang="zh-CN" sz="2000">
                <a:sym typeface="+mn-ea"/>
              </a:rPr>
              <a:t>float</a:t>
            </a:r>
            <a:r>
              <a:rPr lang="zh-CN" altLang="en-US" sz="2000">
                <a:sym typeface="+mn-ea"/>
              </a:rPr>
              <a:t>类型；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否则，如果两个操作数中有一个是</a:t>
            </a:r>
            <a:r>
              <a:rPr lang="en-US" altLang="zh-CN" sz="2000">
                <a:sym typeface="+mn-ea"/>
              </a:rPr>
              <a:t>long</a:t>
            </a:r>
            <a:r>
              <a:rPr lang="zh-CN" altLang="en-US" sz="2000">
                <a:sym typeface="+mn-ea"/>
              </a:rPr>
              <a:t>类型，另一个操作数就会转化为</a:t>
            </a:r>
            <a:r>
              <a:rPr lang="en-US" altLang="zh-CN" sz="2000">
                <a:sym typeface="+mn-ea"/>
              </a:rPr>
              <a:t>long</a:t>
            </a:r>
            <a:r>
              <a:rPr lang="zh-CN" altLang="en-US" sz="2000">
                <a:sym typeface="+mn-ea"/>
              </a:rPr>
              <a:t>类型；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000"/>
              <a:t>否则，两个操作数都将转化为</a:t>
            </a:r>
            <a:r>
              <a:rPr lang="en-US" altLang="zh-CN" sz="2000"/>
              <a:t>int</a:t>
            </a:r>
            <a:r>
              <a:rPr lang="zh-CN" altLang="en-US" sz="2000"/>
              <a:t>类型。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2693035" y="4368165"/>
            <a:ext cx="6805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考虑把上述情况写成一组</a:t>
            </a:r>
            <a:r>
              <a:rPr lang="en-US" altLang="zh-CN" sz="2400"/>
              <a:t>if-elseif</a:t>
            </a:r>
            <a:r>
              <a:rPr lang="zh-CN" altLang="en-US" sz="2400"/>
              <a:t>条件判断语句？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600,&quot;width&quot;:618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WPS 演示</Application>
  <PresentationFormat>宽屏</PresentationFormat>
  <Paragraphs>110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树德互助课堂</vt:lpstr>
      <vt:lpstr>什么是				JAVA</vt:lpstr>
      <vt:lpstr>什么是				JAVA</vt:lpstr>
      <vt:lpstr>基本数据类型</vt:lpstr>
      <vt:lpstr>整型数</vt:lpstr>
      <vt:lpstr>浮点数</vt:lpstr>
      <vt:lpstr>字符和布尔值</vt:lpstr>
      <vt:lpstr>基本数据类型的合法转换</vt:lpstr>
      <vt:lpstr>二元运算</vt:lpstr>
      <vt:lpstr>选择结构</vt:lpstr>
      <vt:lpstr>循环结构</vt:lpstr>
      <vt:lpstr>for循环 			运行逻辑</vt:lpstr>
      <vt:lpstr>意外</vt:lpstr>
      <vt:lpstr>原因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翔翔</cp:lastModifiedBy>
  <cp:revision>9</cp:revision>
  <dcterms:created xsi:type="dcterms:W3CDTF">2021-03-05T16:35:00Z</dcterms:created>
  <dcterms:modified xsi:type="dcterms:W3CDTF">2021-03-06T02:37:00Z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