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9" r:id="rId5"/>
    <p:sldId id="280" r:id="rId6"/>
    <p:sldId id="276" r:id="rId7"/>
    <p:sldId id="283" r:id="rId8"/>
    <p:sldId id="284" r:id="rId9"/>
    <p:sldId id="259" r:id="rId10"/>
    <p:sldId id="261" r:id="rId11"/>
    <p:sldId id="257" r:id="rId12"/>
    <p:sldId id="266" r:id="rId13"/>
    <p:sldId id="267" r:id="rId14"/>
    <p:sldId id="268" r:id="rId15"/>
    <p:sldId id="269" r:id="rId16"/>
    <p:sldId id="270" r:id="rId17"/>
    <p:sldId id="262" r:id="rId18"/>
    <p:sldId id="260" r:id="rId19"/>
    <p:sldId id="275" r:id="rId20"/>
    <p:sldId id="281" r:id="rId21"/>
    <p:sldId id="282" r:id="rId22"/>
    <p:sldId id="285" r:id="rId23"/>
    <p:sldId id="278" r:id="rId24"/>
    <p:sldId id="286" r:id="rId25"/>
    <p:sldId id="277" r:id="rId26"/>
    <p:sldId id="287" r:id="rId27"/>
    <p:sldId id="271" r:id="rId28"/>
    <p:sldId id="272" r:id="rId29"/>
    <p:sldId id="258" r:id="rId30"/>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a:srgbClr val="E6E6E6"/>
    <a:srgbClr val="AC5C29"/>
    <a:srgbClr val="C85A00"/>
    <a:srgbClr val="ED6D00"/>
    <a:srgbClr val="8B5E39"/>
    <a:srgbClr val="B57C4C"/>
    <a:srgbClr val="964400"/>
    <a:srgbClr val="8B4921"/>
    <a:srgbClr val="E9A2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1" d="100"/>
          <a:sy n="91" d="100"/>
        </p:scale>
        <p:origin x="76"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SG"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8" name="矩形 7"/>
          <p:cNvSpPr/>
          <p:nvPr userDrawn="1"/>
        </p:nvSpPr>
        <p:spPr>
          <a:xfrm rot="10800000">
            <a:off x="0" y="-76848"/>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l="25242" t="21026" r="28880" b="34512"/>
          <a:stretch>
            <a:fillRect/>
          </a:stretch>
        </p:blipFill>
        <p:spPr>
          <a:xfrm>
            <a:off x="7720050" y="2124652"/>
            <a:ext cx="3497056" cy="23949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SG"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SG"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8" name="矩形 7"/>
          <p:cNvSpPr/>
          <p:nvPr userDrawn="1"/>
        </p:nvSpPr>
        <p:spPr>
          <a:xfrm rot="10800000">
            <a:off x="0" y="-76848"/>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l="25242" t="21026" r="28880" b="34512"/>
          <a:stretch>
            <a:fillRect/>
          </a:stretch>
        </p:blipFill>
        <p:spPr>
          <a:xfrm>
            <a:off x="7720050" y="2124652"/>
            <a:ext cx="3497056" cy="239495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11" name="矩形 10"/>
          <p:cNvSpPr/>
          <p:nvPr userDrawn="1"/>
        </p:nvSpPr>
        <p:spPr>
          <a:xfrm rot="10800000">
            <a:off x="4072" y="-76846"/>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 name="矩形 1"/>
          <p:cNvSpPr/>
          <p:nvPr userDrawn="1"/>
        </p:nvSpPr>
        <p:spPr>
          <a:xfrm>
            <a:off x="167524" y="188464"/>
            <a:ext cx="11873239" cy="6470602"/>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SG"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
        <p:nvSpPr>
          <p:cNvPr id="7" name="矩形 6"/>
          <p:cNvSpPr/>
          <p:nvPr userDrawn="1"/>
        </p:nvSpPr>
        <p:spPr>
          <a:xfrm>
            <a:off x="0" y="465535"/>
            <a:ext cx="12192000" cy="7203626"/>
          </a:xfrm>
          <a:prstGeom prst="rect">
            <a:avLst/>
          </a:prstGeom>
          <a:gradFill>
            <a:gsLst>
              <a:gs pos="0">
                <a:schemeClr val="bg2">
                  <a:alpha val="20000"/>
                </a:schemeClr>
              </a:gs>
              <a:gs pos="100000">
                <a:schemeClr val="bg2">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7" name="日期占位符 6"/>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8" name="页脚占位符 7"/>
          <p:cNvSpPr>
            <a:spLocks noGrp="1"/>
          </p:cNvSpPr>
          <p:nvPr>
            <p:ph type="ftr" sz="quarter" idx="11"/>
          </p:nvPr>
        </p:nvSpPr>
        <p:spPr/>
        <p:txBody>
          <a:bodyPr/>
          <a:lstStyle/>
          <a:p>
            <a:endParaRPr lang="zh-SG" altLang="en-US"/>
          </a:p>
        </p:txBody>
      </p:sp>
      <p:sp>
        <p:nvSpPr>
          <p:cNvPr id="9" name="灯片编号占位符 8"/>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日期占位符 2"/>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7" name="矩形 6"/>
          <p:cNvSpPr/>
          <p:nvPr userDrawn="1"/>
        </p:nvSpPr>
        <p:spPr>
          <a:xfrm rot="10800000">
            <a:off x="0" y="-76847"/>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3" name="页脚占位符 2"/>
          <p:cNvSpPr>
            <a:spLocks noGrp="1"/>
          </p:cNvSpPr>
          <p:nvPr>
            <p:ph type="ftr" sz="quarter" idx="11"/>
          </p:nvPr>
        </p:nvSpPr>
        <p:spPr/>
        <p:txBody>
          <a:bodyPr/>
          <a:lstStyle/>
          <a:p>
            <a:endParaRPr lang="zh-SG" altLang="en-US"/>
          </a:p>
        </p:txBody>
      </p:sp>
      <p:sp>
        <p:nvSpPr>
          <p:cNvPr id="4" name="灯片编号占位符 3"/>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849"/>
            <a:ext cx="12192000" cy="8107680"/>
          </a:xfrm>
          <a:prstGeom prst="rect">
            <a:avLst/>
          </a:prstGeom>
        </p:spPr>
      </p:pic>
      <p:sp>
        <p:nvSpPr>
          <p:cNvPr id="7" name="矩形 6"/>
          <p:cNvSpPr/>
          <p:nvPr userDrawn="1"/>
        </p:nvSpPr>
        <p:spPr>
          <a:xfrm rot="10800000">
            <a:off x="0" y="-76848"/>
            <a:ext cx="12192000" cy="7011692"/>
          </a:xfrm>
          <a:prstGeom prst="rect">
            <a:avLst/>
          </a:prstGeom>
          <a:solidFill>
            <a:schemeClr val="accent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026" name="Picture 2" descr="https://www.sustech.edu.cn/wp-content/themes/twentyseventeen/images/sustech-logo-cn.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20344"/>
          <a:stretch>
            <a:fillRect/>
          </a:stretch>
        </p:blipFill>
        <p:spPr bwMode="auto">
          <a:xfrm>
            <a:off x="4096660" y="2895470"/>
            <a:ext cx="4279523" cy="1067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11" name="矩形 10"/>
          <p:cNvSpPr/>
          <p:nvPr userDrawn="1"/>
        </p:nvSpPr>
        <p:spPr>
          <a:xfrm rot="10800000">
            <a:off x="4072" y="-76846"/>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
        <p:nvSpPr>
          <p:cNvPr id="2" name="矩形 1"/>
          <p:cNvSpPr/>
          <p:nvPr userDrawn="1"/>
        </p:nvSpPr>
        <p:spPr>
          <a:xfrm>
            <a:off x="167524" y="188464"/>
            <a:ext cx="11873239" cy="6470602"/>
          </a:xfrm>
          <a:prstGeom prst="rect">
            <a:avLst/>
          </a:prstGeom>
          <a:solidFill>
            <a:schemeClr val="bg1">
              <a:alpha val="7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SG"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SG"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5" name="页脚占位符 4"/>
          <p:cNvSpPr>
            <a:spLocks noGrp="1"/>
          </p:cNvSpPr>
          <p:nvPr>
            <p:ph type="ftr" sz="quarter" idx="11"/>
          </p:nvPr>
        </p:nvSpPr>
        <p:spPr/>
        <p:txBody>
          <a:bodyPr/>
          <a:lstStyle/>
          <a:p>
            <a:endParaRPr lang="zh-SG" altLang="en-US"/>
          </a:p>
        </p:txBody>
      </p:sp>
      <p:sp>
        <p:nvSpPr>
          <p:cNvPr id="6" name="灯片编号占位符 5"/>
          <p:cNvSpPr>
            <a:spLocks noGrp="1"/>
          </p:cNvSpPr>
          <p:nvPr>
            <p:ph type="sldNum" sz="quarter" idx="12"/>
          </p:nvPr>
        </p:nvSpPr>
        <p:spPr/>
        <p:txBody>
          <a:bodyPr/>
          <a:lstStyle/>
          <a:p>
            <a:fld id="{EC0F9B6E-FF68-4E9C-AE09-F45AF38A1C48}" type="slidenum">
              <a:rPr lang="zh-SG" altLang="en-US" smtClean="0"/>
            </a:fld>
            <a:endParaRPr lang="zh-SG" altLang="en-US"/>
          </a:p>
        </p:txBody>
      </p:sp>
      <p:sp>
        <p:nvSpPr>
          <p:cNvPr id="7" name="矩形 6"/>
          <p:cNvSpPr/>
          <p:nvPr userDrawn="1"/>
        </p:nvSpPr>
        <p:spPr>
          <a:xfrm>
            <a:off x="0" y="465535"/>
            <a:ext cx="12192000" cy="7203626"/>
          </a:xfrm>
          <a:prstGeom prst="rect">
            <a:avLst/>
          </a:prstGeom>
          <a:gradFill>
            <a:gsLst>
              <a:gs pos="0">
                <a:schemeClr val="bg2">
                  <a:alpha val="20000"/>
                </a:schemeClr>
              </a:gs>
              <a:gs pos="100000">
                <a:schemeClr val="bg2">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7" name="日期占位符 6"/>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8" name="页脚占位符 7"/>
          <p:cNvSpPr>
            <a:spLocks noGrp="1"/>
          </p:cNvSpPr>
          <p:nvPr>
            <p:ph type="ftr" sz="quarter" idx="11"/>
          </p:nvPr>
        </p:nvSpPr>
        <p:spPr/>
        <p:txBody>
          <a:bodyPr/>
          <a:lstStyle/>
          <a:p>
            <a:endParaRPr lang="zh-SG" altLang="en-US"/>
          </a:p>
        </p:txBody>
      </p:sp>
      <p:sp>
        <p:nvSpPr>
          <p:cNvPr id="9" name="灯片编号占位符 8"/>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SG" altLang="en-US"/>
          </a:p>
        </p:txBody>
      </p:sp>
      <p:sp>
        <p:nvSpPr>
          <p:cNvPr id="3" name="日期占位符 2"/>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19706" r="15119" b="8843"/>
          <a:stretch>
            <a:fillRect/>
          </a:stretch>
        </p:blipFill>
        <p:spPr>
          <a:xfrm>
            <a:off x="0" y="1"/>
            <a:ext cx="12192000" cy="6858000"/>
          </a:xfrm>
          <a:prstGeom prst="rect">
            <a:avLst/>
          </a:prstGeom>
        </p:spPr>
      </p:pic>
      <p:sp>
        <p:nvSpPr>
          <p:cNvPr id="7" name="矩形 6"/>
          <p:cNvSpPr/>
          <p:nvPr userDrawn="1"/>
        </p:nvSpPr>
        <p:spPr>
          <a:xfrm rot="10800000">
            <a:off x="0" y="-76847"/>
            <a:ext cx="12192000" cy="7011692"/>
          </a:xfrm>
          <a:prstGeom prst="rect">
            <a:avLst/>
          </a:prstGeom>
          <a:gradFill>
            <a:gsLst>
              <a:gs pos="69000">
                <a:schemeClr val="accent2">
                  <a:lumMod val="50000"/>
                  <a:alpha val="70000"/>
                </a:schemeClr>
              </a:gs>
              <a:gs pos="0">
                <a:schemeClr val="bg2">
                  <a:alpha val="20000"/>
                </a:schemeClr>
              </a:gs>
              <a:gs pos="100000">
                <a:srgbClr val="8B492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3" name="页脚占位符 2"/>
          <p:cNvSpPr>
            <a:spLocks noGrp="1"/>
          </p:cNvSpPr>
          <p:nvPr>
            <p:ph type="ftr" sz="quarter" idx="11"/>
          </p:nvPr>
        </p:nvSpPr>
        <p:spPr/>
        <p:txBody>
          <a:bodyPr/>
          <a:lstStyle/>
          <a:p>
            <a:endParaRPr lang="zh-SG" altLang="en-US"/>
          </a:p>
        </p:txBody>
      </p:sp>
      <p:sp>
        <p:nvSpPr>
          <p:cNvPr id="4" name="灯片编号占位符 3"/>
          <p:cNvSpPr>
            <a:spLocks noGrp="1"/>
          </p:cNvSpPr>
          <p:nvPr>
            <p:ph type="sldNum" sz="quarter" idx="12"/>
          </p:nvPr>
        </p:nvSpPr>
        <p:spPr/>
        <p:txBody>
          <a:bodyPr/>
          <a:lstStyle/>
          <a:p>
            <a:fld id="{EC0F9B6E-FF68-4E9C-AE09-F45AF38A1C48}" type="slidenum">
              <a:rPr lang="zh-SG" altLang="en-US" smtClean="0"/>
            </a:fld>
            <a:endParaRPr lang="zh-SG"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849"/>
            <a:ext cx="12192000" cy="8107680"/>
          </a:xfrm>
          <a:prstGeom prst="rect">
            <a:avLst/>
          </a:prstGeom>
        </p:spPr>
      </p:pic>
      <p:sp>
        <p:nvSpPr>
          <p:cNvPr id="7" name="矩形 6"/>
          <p:cNvSpPr/>
          <p:nvPr userDrawn="1"/>
        </p:nvSpPr>
        <p:spPr>
          <a:xfrm rot="10800000">
            <a:off x="0" y="-76848"/>
            <a:ext cx="12192000" cy="7011692"/>
          </a:xfrm>
          <a:prstGeom prst="rect">
            <a:avLst/>
          </a:prstGeom>
          <a:solidFill>
            <a:schemeClr val="accent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SG" altLang="en-US" dirty="0"/>
          </a:p>
        </p:txBody>
      </p:sp>
      <p:pic>
        <p:nvPicPr>
          <p:cNvPr id="1026" name="Picture 2" descr="https://www.sustech.edu.cn/wp-content/themes/twentyseventeen/images/sustech-logo-cn.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20344"/>
          <a:stretch>
            <a:fillRect/>
          </a:stretch>
        </p:blipFill>
        <p:spPr bwMode="auto">
          <a:xfrm>
            <a:off x="4096660" y="2895470"/>
            <a:ext cx="4279523" cy="1067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3E33167-1065-483D-9808-8B263CBBF3FC}" type="datetimeFigureOut">
              <a:rPr lang="zh-SG" altLang="en-US" smtClean="0"/>
            </a:fld>
            <a:endParaRPr lang="zh-SG" altLang="en-US"/>
          </a:p>
        </p:txBody>
      </p:sp>
      <p:sp>
        <p:nvSpPr>
          <p:cNvPr id="6" name="页脚占位符 5"/>
          <p:cNvSpPr>
            <a:spLocks noGrp="1"/>
          </p:cNvSpPr>
          <p:nvPr>
            <p:ph type="ftr" sz="quarter" idx="11"/>
          </p:nvPr>
        </p:nvSpPr>
        <p:spPr/>
        <p:txBody>
          <a:bodyPr/>
          <a:lstStyle/>
          <a:p>
            <a:endParaRPr lang="zh-SG" altLang="en-US"/>
          </a:p>
        </p:txBody>
      </p:sp>
      <p:sp>
        <p:nvSpPr>
          <p:cNvPr id="7" name="灯片编号占位符 6"/>
          <p:cNvSpPr>
            <a:spLocks noGrp="1"/>
          </p:cNvSpPr>
          <p:nvPr>
            <p:ph type="sldNum" sz="quarter" idx="12"/>
          </p:nvPr>
        </p:nvSpPr>
        <p:spPr/>
        <p:txBody>
          <a:bodyPr/>
          <a:lstStyle/>
          <a:p>
            <a:fld id="{EC0F9B6E-FF68-4E9C-AE09-F45AF38A1C48}" type="slidenum">
              <a:rPr lang="zh-SG" altLang="en-US" smtClean="0"/>
            </a:fld>
            <a:endParaRPr lang="zh-SG"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33167-1065-483D-9808-8B263CBBF3FC}" type="datetimeFigureOut">
              <a:rPr lang="zh-SG" altLang="en-US" smtClean="0"/>
            </a:fld>
            <a:endParaRPr lang="zh-SG"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SG"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9B6E-FF68-4E9C-AE09-F45AF38A1C48}" type="slidenum">
              <a:rPr lang="zh-SG" altLang="en-US" smtClean="0"/>
            </a:fld>
            <a:endParaRPr lang="zh-SG"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SG"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SG"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33167-1065-483D-9808-8B263CBBF3FC}" type="datetimeFigureOut">
              <a:rPr lang="zh-SG" altLang="en-US" smtClean="0"/>
            </a:fld>
            <a:endParaRPr lang="zh-SG"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SG"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9B6E-FF68-4E9C-AE09-F45AF38A1C48}" type="slidenum">
              <a:rPr lang="zh-SG" altLang="en-US" smtClean="0"/>
            </a:fld>
            <a:endParaRPr lang="zh-SG"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2328" y="2536446"/>
            <a:ext cx="7389225" cy="1383665"/>
          </a:xfrm>
          <a:prstGeom prst="rect">
            <a:avLst/>
          </a:prstGeom>
          <a:noFill/>
        </p:spPr>
        <p:txBody>
          <a:bodyPr wrap="square" rtlCol="0">
            <a:spAutoFit/>
          </a:bodyPr>
          <a:lstStyle/>
          <a:p>
            <a:r>
              <a:rPr 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2020</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树德互助课堂</a:t>
            </a:r>
            <a:endPar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r>
              <a:rPr lang="zh-CN" altLang="en-US"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计算机程序设计基础</a:t>
            </a:r>
            <a:r>
              <a:rPr lang="en-US" altLang="zh-CN"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lang="zh-CN" altLang="en-US"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第三周</a:t>
            </a:r>
            <a:endParaRPr lang="zh-CN" altLang="en-US" sz="4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4" name="文本框 3"/>
          <p:cNvSpPr txBox="1"/>
          <p:nvPr/>
        </p:nvSpPr>
        <p:spPr>
          <a:xfrm>
            <a:off x="757476" y="4436943"/>
            <a:ext cx="5338524" cy="398780"/>
          </a:xfrm>
          <a:prstGeom prst="rect">
            <a:avLst/>
          </a:prstGeom>
          <a:noFill/>
        </p:spPr>
        <p:txBody>
          <a:bodyPr wrap="square" rtlCol="0">
            <a:spAutoFit/>
          </a:bodyPr>
          <a:lstStyle/>
          <a:p>
            <a:r>
              <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作者：易翔</a:t>
            </a:r>
            <a:endPar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 name="文本框 4"/>
          <p:cNvSpPr txBox="1"/>
          <p:nvPr/>
        </p:nvSpPr>
        <p:spPr>
          <a:xfrm>
            <a:off x="757312" y="4835688"/>
            <a:ext cx="6617185" cy="706755"/>
          </a:xfrm>
          <a:prstGeom prst="rect">
            <a:avLst/>
          </a:prstGeom>
          <a:noFill/>
        </p:spPr>
        <p:txBody>
          <a:bodyPr wrap="square" rtlCol="0">
            <a:spAutoFit/>
          </a:bodyPr>
          <a:p>
            <a:pPr algn="l">
              <a:buClrTx/>
              <a:buSzTx/>
              <a:buFontTx/>
            </a:pPr>
            <a:r>
              <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模板分享：1522姚瑶</a:t>
            </a:r>
            <a:endPar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algn="l">
              <a:buClrTx/>
              <a:buSzTx/>
              <a:buFontTx/>
              <a:buNone/>
            </a:pPr>
            <a:r>
              <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感谢图片分享者：15级摄影师董行</a:t>
            </a:r>
            <a:endParaRPr lang="zh-CN" altLang="en-US" sz="2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Git Merge</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graphicFrame>
        <p:nvGraphicFramePr>
          <p:cNvPr id="6" name="表格 5"/>
          <p:cNvGraphicFramePr/>
          <p:nvPr>
            <p:custDataLst>
              <p:tags r:id="rId2"/>
            </p:custDataLst>
          </p:nvPr>
        </p:nvGraphicFramePr>
        <p:xfrm>
          <a:off x="932180" y="1750695"/>
          <a:ext cx="8530590" cy="79248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lgn="ctr">
                        <a:buNone/>
                      </a:pPr>
                      <a:r>
                        <a:rPr lang="en-US" altLang="zh-CN" sz="2000"/>
                        <a:t>1</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c>
                  <a:txBody>
                    <a:bodyPr/>
                    <a:p>
                      <a:pPr algn="ctr">
                        <a:buNone/>
                      </a:pPr>
                      <a:endParaRPr lang="zh-CN" altLang="en-US" sz="2000"/>
                    </a:p>
                  </a:txBody>
                  <a:tcPr/>
                </a:tc>
              </a:tr>
              <a:tr h="381000">
                <a:tc>
                  <a:txBody>
                    <a:bodyPr/>
                    <a:p>
                      <a:pPr algn="ctr">
                        <a:buNone/>
                      </a:pPr>
                      <a:r>
                        <a:rPr lang="en-US" altLang="zh-CN" sz="2000"/>
                        <a:t>1</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r>
            </a:tbl>
          </a:graphicData>
        </a:graphic>
      </p:graphicFrame>
      <p:sp>
        <p:nvSpPr>
          <p:cNvPr id="18" name="上箭头 17"/>
          <p:cNvSpPr/>
          <p:nvPr/>
        </p:nvSpPr>
        <p:spPr>
          <a:xfrm>
            <a:off x="1504315" y="2698115"/>
            <a:ext cx="208915" cy="539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下箭头 18"/>
          <p:cNvSpPr/>
          <p:nvPr/>
        </p:nvSpPr>
        <p:spPr>
          <a:xfrm>
            <a:off x="1530350" y="1092200"/>
            <a:ext cx="182880" cy="478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028190" y="3839210"/>
            <a:ext cx="6653530" cy="521970"/>
          </a:xfrm>
          <a:prstGeom prst="rect">
            <a:avLst/>
          </a:prstGeom>
          <a:noFill/>
        </p:spPr>
        <p:txBody>
          <a:bodyPr wrap="square" rtlCol="0">
            <a:spAutoFit/>
          </a:bodyPr>
          <a:p>
            <a:r>
              <a:rPr lang="en-US" altLang="zh-CN" sz="2800"/>
              <a:t>Print “Yes”</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000 0.000000 L 0.117083 0.000000 " pathEditMode="relative" ptsTypes="">
                                      <p:cBhvr>
                                        <p:cTn id="6" dur="2000" fill="hold"/>
                                        <p:tgtEl>
                                          <p:spTgt spid="1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000 0.000000 L 0.115625 0.000000 " pathEditMode="relative" ptsTypes="">
                                      <p:cBhvr>
                                        <p:cTn id="8" dur="2000" fill="hold"/>
                                        <p:tgtEl>
                                          <p:spTgt spid="18"/>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114896 -0.002593 L 0.234688 -0.002593 " pathEditMode="relative" ptsTypes="">
                                      <p:cBhvr>
                                        <p:cTn id="12" dur="2000" fill="hold"/>
                                        <p:tgtEl>
                                          <p:spTgt spid="19"/>
                                        </p:tgtEl>
                                        <p:attrNameLst>
                                          <p:attrName>ppt_x</p:attrName>
                                          <p:attrName>ppt_y</p:attrName>
                                        </p:attrNameLst>
                                      </p:cBhvr>
                                    </p:animMotion>
                                  </p:childTnLst>
                                </p:cTn>
                              </p:par>
                              <p:par>
                                <p:cTn id="13" presetID="0" presetClass="path" presetSubtype="0" accel="50000" decel="50000" fill="hold" grpId="1" nodeType="withEffect">
                                  <p:stCondLst>
                                    <p:cond delay="0"/>
                                  </p:stCondLst>
                                  <p:childTnLst>
                                    <p:animMotion origin="layout" path="M 0.113490 -0.000093 L 0.234948 -0.000093 " pathEditMode="relative" ptsTypes="">
                                      <p:cBhvr>
                                        <p:cTn id="14" dur="2000" fill="hold"/>
                                        <p:tgtEl>
                                          <p:spTgt spid="1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232448 -0.004537 L 0.353906 -0.001574 " pathEditMode="relative" ptsTypes="">
                                      <p:cBhvr>
                                        <p:cTn id="18" dur="2000" fill="hold"/>
                                        <p:tgtEl>
                                          <p:spTgt spid="18"/>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3" nodeType="clickEffect">
                                  <p:stCondLst>
                                    <p:cond delay="0"/>
                                  </p:stCondLst>
                                  <p:childTnLst>
                                    <p:animMotion origin="layout" path="M 0.350573 -0.001574 L 0.476198 -0.003056 " pathEditMode="relative" ptsTypes="">
                                      <p:cBhvr>
                                        <p:cTn id="22" dur="2000" fill="hold"/>
                                        <p:tgtEl>
                                          <p:spTgt spid="18"/>
                                        </p:tgtEl>
                                        <p:attrNameLst>
                                          <p:attrName>ppt_x</p:attrName>
                                          <p:attrName>ppt_y</p:attrName>
                                        </p:attrNameLst>
                                      </p:cBhvr>
                                    </p:animMotion>
                                  </p:childTnLst>
                                </p:cTn>
                              </p:par>
                              <p:par>
                                <p:cTn id="23" presetID="0" presetClass="path" presetSubtype="0" accel="50000" decel="50000" fill="hold" grpId="2" nodeType="withEffect">
                                  <p:stCondLst>
                                    <p:cond delay="0"/>
                                  </p:stCondLst>
                                  <p:childTnLst>
                                    <p:animMotion origin="layout" path="M 0.230521 -0.001111 L 0.351979 -0.002593 " pathEditMode="relative" ptsTypes="">
                                      <p:cBhvr>
                                        <p:cTn id="24" dur="2000" fill="hold"/>
                                        <p:tgtEl>
                                          <p:spTgt spid="1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3" nodeType="clickEffect">
                                  <p:stCondLst>
                                    <p:cond delay="0"/>
                                  </p:stCondLst>
                                  <p:childTnLst>
                                    <p:animMotion origin="layout" path="M 0.348698 -0.005556 L 0.465990 -0.002593 " pathEditMode="relative" ptsTypes="">
                                      <p:cBhvr>
                                        <p:cTn id="28" dur="2000" fill="hold"/>
                                        <p:tgtEl>
                                          <p:spTgt spid="19"/>
                                        </p:tgtEl>
                                        <p:attrNameLst>
                                          <p:attrName>ppt_x</p:attrName>
                                          <p:attrName>ppt_y</p:attrName>
                                        </p:attrNameLst>
                                      </p:cBhvr>
                                    </p:animMotion>
                                  </p:childTnLst>
                                </p:cTn>
                              </p:par>
                              <p:par>
                                <p:cTn id="29" presetID="0" presetClass="path" presetSubtype="0" accel="50000" decel="50000" fill="hold" grpId="4" nodeType="withEffect">
                                  <p:stCondLst>
                                    <p:cond delay="0"/>
                                  </p:stCondLst>
                                  <p:childTnLst>
                                    <p:animMotion origin="layout" path="M 0.472917 -0.006019 L 0.586042 -0.007500 " pathEditMode="relative" ptsTypes="">
                                      <p:cBhvr>
                                        <p:cTn id="30" dur="2000" fill="hold"/>
                                        <p:tgtEl>
                                          <p:spTgt spid="18"/>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9" grpId="1" animBg="1"/>
      <p:bldP spid="18" grpId="1" animBg="1"/>
      <p:bldP spid="18" grpId="2" animBg="1"/>
      <p:bldP spid="18" grpId="3" animBg="1"/>
      <p:bldP spid="19" grpId="2" animBg="1"/>
      <p:bldP spid="19" grpId="3" animBg="1"/>
      <p:bldP spid="18" grpId="4"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Git Merge</a:t>
              </a:r>
              <a:endParaRPr lang="en-US" sz="3200" b="1" dirty="0">
                <a:solidFill>
                  <a:srgbClr val="5F2C09"/>
                </a:solidFill>
                <a:latin typeface="Times New Roman" panose="02020603050405020304" pitchFamily="18" charset="0"/>
                <a:cs typeface="Times New Roman" panose="02020603050405020304" pitchFamily="18" charset="0"/>
              </a:endParaRPr>
            </a:p>
          </p:txBody>
        </p:sp>
      </p:grpSp>
      <p:graphicFrame>
        <p:nvGraphicFramePr>
          <p:cNvPr id="6" name="表格 5"/>
          <p:cNvGraphicFramePr/>
          <p:nvPr>
            <p:custDataLst>
              <p:tags r:id="rId2"/>
            </p:custDataLst>
          </p:nvPr>
        </p:nvGraphicFramePr>
        <p:xfrm>
          <a:off x="932180" y="1750695"/>
          <a:ext cx="8530590" cy="79248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lgn="ctr">
                        <a:buNone/>
                      </a:pPr>
                      <a:r>
                        <a:rPr lang="en-US" altLang="zh-CN" sz="2000"/>
                        <a:t>1</a:t>
                      </a:r>
                      <a:endParaRPr lang="en-US" altLang="zh-CN" sz="2000"/>
                    </a:p>
                  </a:txBody>
                  <a:tcPr/>
                </a:tc>
                <a:tc>
                  <a:txBody>
                    <a:bodyPr/>
                    <a:p>
                      <a:pPr algn="ctr">
                        <a:buNone/>
                      </a:pPr>
                      <a:r>
                        <a:rPr lang="en-US" altLang="zh-CN" sz="2000"/>
                        <a:t>3</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c>
                  <a:txBody>
                    <a:bodyPr/>
                    <a:p>
                      <a:pPr algn="ctr">
                        <a:buNone/>
                      </a:pPr>
                      <a:endParaRPr lang="zh-CN" altLang="en-US" sz="2000"/>
                    </a:p>
                  </a:txBody>
                  <a:tcPr/>
                </a:tc>
              </a:tr>
              <a:tr h="381000">
                <a:tc>
                  <a:txBody>
                    <a:bodyPr/>
                    <a:p>
                      <a:pPr algn="ctr">
                        <a:buNone/>
                      </a:pPr>
                      <a:r>
                        <a:rPr lang="en-US" altLang="zh-CN" sz="2000"/>
                        <a:t>1</a:t>
                      </a:r>
                      <a:endParaRPr lang="en-US" altLang="zh-CN" sz="2000"/>
                    </a:p>
                  </a:txBody>
                  <a:tcPr/>
                </a:tc>
                <a:tc>
                  <a:txBody>
                    <a:bodyPr/>
                    <a:p>
                      <a:pPr algn="ctr">
                        <a:buNone/>
                      </a:pPr>
                      <a:r>
                        <a:rPr lang="en-US" altLang="zh-CN" sz="2000"/>
                        <a:t>2</a:t>
                      </a:r>
                      <a:endParaRPr lang="en-US" altLang="zh-CN" sz="2000"/>
                    </a:p>
                  </a:txBody>
                  <a:tcPr/>
                </a:tc>
                <a:tc>
                  <a:txBody>
                    <a:bodyPr/>
                    <a:p>
                      <a:pPr algn="ctr">
                        <a:buNone/>
                      </a:pPr>
                      <a:r>
                        <a:rPr lang="en-US" altLang="zh-CN" sz="2000"/>
                        <a:t>4</a:t>
                      </a:r>
                      <a:endParaRPr lang="en-US" altLang="zh-CN" sz="2000"/>
                    </a:p>
                  </a:txBody>
                  <a:tcPr/>
                </a:tc>
                <a:tc>
                  <a:txBody>
                    <a:bodyPr/>
                    <a:p>
                      <a:pPr algn="ctr">
                        <a:buNone/>
                      </a:pPr>
                      <a:r>
                        <a:rPr lang="en-US" altLang="zh-CN" sz="2000"/>
                        <a:t>5</a:t>
                      </a:r>
                      <a:endParaRPr lang="en-US" altLang="zh-CN" sz="2000"/>
                    </a:p>
                  </a:txBody>
                  <a:tcPr/>
                </a:tc>
                <a:tc>
                  <a:txBody>
                    <a:bodyPr/>
                    <a:p>
                      <a:pPr algn="ctr">
                        <a:buNone/>
                      </a:pPr>
                      <a:r>
                        <a:rPr lang="en-US" altLang="zh-CN" sz="2000"/>
                        <a:t>7</a:t>
                      </a:r>
                      <a:endParaRPr lang="en-US" altLang="zh-CN" sz="2000"/>
                    </a:p>
                  </a:txBody>
                  <a:tcPr/>
                </a:tc>
                <a:tc>
                  <a:txBody>
                    <a:bodyPr/>
                    <a:p>
                      <a:pPr algn="ctr">
                        <a:buNone/>
                      </a:pPr>
                      <a:r>
                        <a:rPr lang="en-US" altLang="zh-CN" sz="2000"/>
                        <a:t>9</a:t>
                      </a:r>
                      <a:endParaRPr lang="en-US" altLang="zh-CN" sz="2000"/>
                    </a:p>
                  </a:txBody>
                  <a:tcPr/>
                </a:tc>
              </a:tr>
            </a:tbl>
          </a:graphicData>
        </a:graphic>
      </p:graphicFrame>
      <p:sp>
        <p:nvSpPr>
          <p:cNvPr id="19" name="下箭头 18"/>
          <p:cNvSpPr/>
          <p:nvPr/>
        </p:nvSpPr>
        <p:spPr>
          <a:xfrm>
            <a:off x="1530350" y="1092200"/>
            <a:ext cx="182880" cy="478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上箭头 17"/>
          <p:cNvSpPr/>
          <p:nvPr/>
        </p:nvSpPr>
        <p:spPr>
          <a:xfrm>
            <a:off x="1504315" y="2698115"/>
            <a:ext cx="208915" cy="539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20" name="文本框 19"/>
          <p:cNvSpPr txBox="1"/>
          <p:nvPr/>
        </p:nvSpPr>
        <p:spPr>
          <a:xfrm>
            <a:off x="2028190" y="3839210"/>
            <a:ext cx="6653530" cy="521970"/>
          </a:xfrm>
          <a:prstGeom prst="rect">
            <a:avLst/>
          </a:prstGeom>
          <a:noFill/>
        </p:spPr>
        <p:txBody>
          <a:bodyPr wrap="square" rtlCol="0">
            <a:spAutoFit/>
          </a:bodyPr>
          <a:p>
            <a:r>
              <a:rPr lang="en-US" altLang="zh-CN" sz="2800"/>
              <a:t>Print “No”</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000 0.000000 L 0.117083 0.000000 " pathEditMode="relative" ptsTypes="">
                                      <p:cBhvr>
                                        <p:cTn id="6" dur="2000" fill="hold"/>
                                        <p:tgtEl>
                                          <p:spTgt spid="1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000 0.000000 L 0.120625 -0.001481 " pathEditMode="relative" ptsTypes="">
                                      <p:cBhvr>
                                        <p:cTn id="8" dur="2000" fill="hold"/>
                                        <p:tgtEl>
                                          <p:spTgt spid="18"/>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116823 0.002870 L 0.236615 0.002870 " pathEditMode="relative" ptsTypes="">
                                      <p:cBhvr>
                                        <p:cTn id="12" dur="2000" fill="hold"/>
                                        <p:tgtEl>
                                          <p:spTgt spid="18"/>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2" nodeType="clickEffect">
                                  <p:stCondLst>
                                    <p:cond delay="0"/>
                                  </p:stCondLst>
                                  <p:childTnLst>
                                    <p:animMotion origin="layout" path="M 0.234115 0.002870 L 0.354740 -0.000093 " pathEditMode="relative" ptsTypes="">
                                      <p:cBhvr>
                                        <p:cTn id="16" dur="2000" fill="hold"/>
                                        <p:tgtEl>
                                          <p:spTgt spid="18"/>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3" nodeType="clickEffect">
                                  <p:stCondLst>
                                    <p:cond delay="0"/>
                                  </p:stCondLst>
                                  <p:childTnLst>
                                    <p:animMotion origin="layout" path="M 0.352240 -0.003056 L 0.471250 -0.004537 " pathEditMode="relative" ptsTypes="">
                                      <p:cBhvr>
                                        <p:cTn id="20" dur="2000" fill="hold"/>
                                        <p:tgtEl>
                                          <p:spTgt spid="18"/>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4" nodeType="clickEffect">
                                  <p:stCondLst>
                                    <p:cond delay="0"/>
                                  </p:stCondLst>
                                  <p:childTnLst>
                                    <p:animMotion origin="layout" path="M 0.468750 -0.001574 L 0.587708 -0.000093 " pathEditMode="relative" ptsTypes="">
                                      <p:cBhvr>
                                        <p:cTn id="24" dur="2000" fill="hold"/>
                                        <p:tgtEl>
                                          <p:spTgt spid="18"/>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animBg="1"/>
      <p:bldP spid="18" grpId="1" animBg="1"/>
      <p:bldP spid="18" grpId="2" animBg="1"/>
      <p:bldP spid="18" grpId="3" animBg="1"/>
      <p:bldP spid="18" grpId="4"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CS301</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2306955"/>
          </a:xfrm>
          <a:prstGeom prst="rect">
            <a:avLst/>
          </a:prstGeom>
          <a:noFill/>
        </p:spPr>
        <p:txBody>
          <a:bodyPr wrap="square" rtlCol="0">
            <a:spAutoFit/>
          </a:bodyPr>
          <a:p>
            <a:r>
              <a:rPr lang="en-US" sz="3600" dirty="0" err="1">
                <a:solidFill>
                  <a:srgbClr val="5F2C09"/>
                </a:solidFill>
                <a:latin typeface="Times New Roman" panose="02020603050405020304" pitchFamily="18" charset="0"/>
                <a:cs typeface="Times New Roman" panose="02020603050405020304" pitchFamily="18" charset="0"/>
              </a:rPr>
              <a:t>Another simple question, which require you to implement two array to store two binary string and add them together. The only thing you need to remember is that you should notice the order of carry-bit (</a:t>
            </a:r>
            <a:r>
              <a:rPr lang="zh-CN" altLang="en-US" sz="3600" dirty="0" err="1">
                <a:solidFill>
                  <a:srgbClr val="5F2C09"/>
                </a:solidFill>
                <a:latin typeface="Times New Roman" panose="02020603050405020304" pitchFamily="18" charset="0"/>
                <a:cs typeface="Times New Roman" panose="02020603050405020304" pitchFamily="18" charset="0"/>
              </a:rPr>
              <a:t>进位</a:t>
            </a:r>
            <a:r>
              <a:rPr lang="en-US" sz="3600" dirty="0" err="1">
                <a:solidFill>
                  <a:srgbClr val="5F2C09"/>
                </a:solidFill>
                <a:latin typeface="Times New Roman" panose="02020603050405020304" pitchFamily="18" charset="0"/>
                <a:cs typeface="Times New Roman" panose="02020603050405020304" pitchFamily="18" charset="0"/>
              </a:rPr>
              <a:t>) of the addition.</a:t>
            </a:r>
            <a:endParaRPr lang="en-US" sz="36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Dating Date</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831080"/>
          </a:xfrm>
          <a:prstGeom prst="rect">
            <a:avLst/>
          </a:prstGeom>
          <a:noFill/>
        </p:spPr>
        <p:txBody>
          <a:bodyPr wrap="square" rtlCol="0">
            <a:spAutoFit/>
          </a:bodyPr>
          <a:p>
            <a:pPr marL="457200" indent="-457200">
              <a:buAutoNum type="arabicPeriod"/>
            </a:pPr>
            <a:r>
              <a:rPr lang="en-US" sz="2800" dirty="0" err="1">
                <a:solidFill>
                  <a:srgbClr val="5F2C09"/>
                </a:solidFill>
                <a:latin typeface="Times New Roman" panose="02020603050405020304" pitchFamily="18" charset="0"/>
                <a:cs typeface="Times New Roman" panose="02020603050405020304" pitchFamily="18" charset="0"/>
              </a:rPr>
              <a:t>Run the meter</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You can write down all the echo date (totally, 366). It is a very easy things you can do. Then you can initialize such an array in you answer like:</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int[] array = {20200202, ......};</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And the other thing you need to do is to check how many date are there is in the proving date time.</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2.  Positive solution</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You have know that there is finite echo date. So why not implement it in your answer?</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r>
              <a:rPr lang="en-US" sz="2800" dirty="0" err="1">
                <a:solidFill>
                  <a:srgbClr val="5F2C09"/>
                </a:solidFill>
                <a:latin typeface="Times New Roman" panose="02020603050405020304" pitchFamily="18" charset="0"/>
                <a:cs typeface="Times New Roman" panose="02020603050405020304" pitchFamily="18" charset="0"/>
              </a:rPr>
              <a:t>* From 01.01 to 12.31.</a:t>
            </a:r>
            <a:endParaRPr lang="en-US" sz="28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Which Restaurant</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769485"/>
          </a:xfrm>
          <a:prstGeom prst="rect">
            <a:avLst/>
          </a:prstGeom>
          <a:noFill/>
        </p:spPr>
        <p:txBody>
          <a:bodyPr wrap="square" rtlCol="0">
            <a:spAutoFit/>
          </a:bodyPr>
          <a:p>
            <a:pPr indent="0">
              <a:buNone/>
            </a:pPr>
            <a:r>
              <a:rPr lang="en-US" sz="2800" dirty="0" err="1">
                <a:solidFill>
                  <a:srgbClr val="5F2C09"/>
                </a:solidFill>
                <a:latin typeface="Times New Roman" panose="02020603050405020304" pitchFamily="18" charset="0"/>
                <a:cs typeface="Times New Roman" panose="02020603050405020304" pitchFamily="18" charset="0"/>
              </a:rPr>
              <a:t>Hint: The only thing you need to do is to record and update the start_index and end_index of the continuous increasing array. After you traversal through the array, the two index you recorded is the answer index you need. Then use another for-loop statement to output the answer.</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err="1">
                <a:solidFill>
                  <a:srgbClr val="5F2C09"/>
                </a:solidFill>
                <a:latin typeface="Times New Roman" panose="02020603050405020304" pitchFamily="18" charset="0"/>
                <a:cs typeface="Times New Roman" panose="02020603050405020304" pitchFamily="18" charset="0"/>
              </a:rPr>
              <a:t>Bonus*</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How to find the penult (</a:t>
            </a:r>
            <a:r>
              <a:rPr lang="zh-CN" altLang="en-US" sz="2400" dirty="0" err="1">
                <a:solidFill>
                  <a:srgbClr val="5F2C09"/>
                </a:solidFill>
                <a:latin typeface="Times New Roman" panose="02020603050405020304" pitchFamily="18" charset="0"/>
                <a:cs typeface="Times New Roman" panose="02020603050405020304" pitchFamily="18" charset="0"/>
              </a:rPr>
              <a:t>倒数第二个</a:t>
            </a:r>
            <a:r>
              <a:rPr lang="en-US" sz="2400" dirty="0" err="1">
                <a:solidFill>
                  <a:srgbClr val="5F2C09"/>
                </a:solidFill>
                <a:latin typeface="Times New Roman" panose="02020603050405020304" pitchFamily="18" charset="0"/>
                <a:cs typeface="Times New Roman" panose="02020603050405020304" pitchFamily="18" charset="0"/>
              </a:rPr>
              <a:t>) of the longest increasing continuous subsequence?</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2.  Bonus**</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How to find the k</a:t>
            </a:r>
            <a:r>
              <a:rPr lang="en-US" sz="2400" baseline="30000" dirty="0" err="1">
                <a:solidFill>
                  <a:srgbClr val="5F2C09"/>
                </a:solidFill>
                <a:latin typeface="Times New Roman" panose="02020603050405020304" pitchFamily="18" charset="0"/>
                <a:cs typeface="Times New Roman" panose="02020603050405020304" pitchFamily="18" charset="0"/>
              </a:rPr>
              <a:t>th</a:t>
            </a:r>
            <a:r>
              <a:rPr lang="en-US" sz="2400" dirty="0" err="1">
                <a:solidFill>
                  <a:srgbClr val="5F2C09"/>
                </a:solidFill>
                <a:latin typeface="Times New Roman" panose="02020603050405020304" pitchFamily="18" charset="0"/>
                <a:cs typeface="Times New Roman" panose="02020603050405020304" pitchFamily="18" charset="0"/>
              </a:rPr>
              <a:t> </a:t>
            </a:r>
            <a:r>
              <a:rPr lang="en-US" sz="2400" dirty="0" err="1">
                <a:solidFill>
                  <a:srgbClr val="5F2C09"/>
                </a:solidFill>
                <a:latin typeface="Times New Roman" panose="02020603050405020304" pitchFamily="18" charset="0"/>
                <a:cs typeface="Times New Roman" panose="02020603050405020304" pitchFamily="18" charset="0"/>
                <a:sym typeface="+mn-ea"/>
              </a:rPr>
              <a:t>of the longest increasing continuous subsequence?</a:t>
            </a:r>
            <a:endParaRPr lang="en-US" sz="24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linds(horizontal)">
                                      <p:cBhvr>
                                        <p:cTn id="7" dur="500"/>
                                        <p:tgtEl>
                                          <p:spTgt spid="2">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blinds(horizontal)">
                                      <p:cBhvr>
                                        <p:cTn id="10" dur="500"/>
                                        <p:tgtEl>
                                          <p:spTgt spid="2">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blinds(horizontal)">
                                      <p:cBhvr>
                                        <p:cTn id="13" dur="500"/>
                                        <p:tgtEl>
                                          <p:spTgt spid="2">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blinds(horizontal)">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5991"/>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Part 2</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3022406" y="3983528"/>
            <a:ext cx="8871775" cy="460375"/>
          </a:xfrm>
          <a:prstGeom prst="rect">
            <a:avLst/>
          </a:prstGeom>
          <a:noFill/>
        </p:spPr>
        <p:txBody>
          <a:bodyPr wrap="square" rtlCol="0">
            <a:spAutoFit/>
          </a:bodyPr>
          <a:lstStyle/>
          <a:p>
            <a:pPr algn="r"/>
            <a:r>
              <a:rPr lang="en-US" sz="2400" dirty="0">
                <a:solidFill>
                  <a:schemeClr val="bg1"/>
                </a:solidFill>
                <a:latin typeface="华文中宋" panose="02010600040101010101" pitchFamily="2" charset="-122"/>
                <a:ea typeface="华文中宋" panose="02010600040101010101" pitchFamily="2" charset="-122"/>
              </a:rPr>
              <a:t>Class and Objects</a:t>
            </a:r>
            <a:endParaRPr lang="en-US"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768350"/>
            <a:chOff x="434903" y="329254"/>
            <a:chExt cx="5847704" cy="768350"/>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768350"/>
            </a:xfrm>
            <a:prstGeom prst="rect">
              <a:avLst/>
            </a:prstGeom>
            <a:noFill/>
          </p:spPr>
          <p:txBody>
            <a:bodyPr wrap="square" rtlCol="0">
              <a:spAutoFit/>
            </a:bodyPr>
            <a:lstStyle/>
            <a:p>
              <a:r>
                <a:rPr lang="zh-CN" altLang="en-US" sz="4400" b="1" dirty="0">
                  <a:solidFill>
                    <a:srgbClr val="5F2C09"/>
                  </a:solidFill>
                  <a:latin typeface="Times New Roman" panose="02020603050405020304" pitchFamily="18" charset="0"/>
                  <a:cs typeface="Times New Roman" panose="02020603050405020304" pitchFamily="18" charset="0"/>
                </a:rPr>
                <a:t>船新报错！</a:t>
              </a:r>
              <a:endParaRPr lang="zh-CN" altLang="en-US" sz="4400" b="1" dirty="0">
                <a:solidFill>
                  <a:srgbClr val="5F2C09"/>
                </a:solidFill>
                <a:latin typeface="Times New Roman" panose="02020603050405020304" pitchFamily="18" charset="0"/>
                <a:cs typeface="Times New Roman" panose="02020603050405020304" pitchFamily="18" charset="0"/>
              </a:endParaRPr>
            </a:p>
          </p:txBody>
        </p:sp>
      </p:grpSp>
      <p:pic>
        <p:nvPicPr>
          <p:cNvPr id="2" name="图片 1"/>
          <p:cNvPicPr>
            <a:picLocks noChangeAspect="1"/>
          </p:cNvPicPr>
          <p:nvPr/>
        </p:nvPicPr>
        <p:blipFill>
          <a:blip r:embed="rId2"/>
          <a:stretch>
            <a:fillRect/>
          </a:stretch>
        </p:blipFill>
        <p:spPr>
          <a:xfrm>
            <a:off x="351790" y="1252220"/>
            <a:ext cx="11600815" cy="1798320"/>
          </a:xfrm>
          <a:prstGeom prst="rect">
            <a:avLst/>
          </a:prstGeom>
        </p:spPr>
      </p:pic>
      <p:sp>
        <p:nvSpPr>
          <p:cNvPr id="5" name="矩形 4"/>
          <p:cNvSpPr/>
          <p:nvPr/>
        </p:nvSpPr>
        <p:spPr>
          <a:xfrm rot="21420000">
            <a:off x="1820228" y="2322830"/>
            <a:ext cx="889698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Null Pointer Exception!</a:t>
            </a:r>
            <a:endParaRPr lang="en-US" altLang="zh-CN" sz="7200" b="1">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3"/>
          <a:stretch>
            <a:fillRect/>
          </a:stretch>
        </p:blipFill>
        <p:spPr>
          <a:xfrm>
            <a:off x="612775" y="3551555"/>
            <a:ext cx="10122535" cy="2062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30835"/>
            <a:ext cx="7561580"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Why using more than one Class?</a:t>
              </a:r>
              <a:endParaRPr lang="en-US" sz="3200" b="1" dirty="0">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193802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When solving some complex problem, we need to implement the corresponding functionality in several different classes and use one main class to activate them, rather than write all of them just in one class!</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196340" y="2706370"/>
            <a:ext cx="5219700" cy="2788920"/>
          </a:xfrm>
          <a:prstGeom prst="rect">
            <a:avLst/>
          </a:prstGeom>
        </p:spPr>
      </p:pic>
      <p:sp>
        <p:nvSpPr>
          <p:cNvPr id="17" name="文本框 16"/>
          <p:cNvSpPr txBox="1"/>
          <p:nvPr/>
        </p:nvSpPr>
        <p:spPr>
          <a:xfrm>
            <a:off x="6595745" y="2692400"/>
            <a:ext cx="5256530" cy="1938020"/>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 </a:t>
            </a:r>
            <a:r>
              <a:rPr lang="en-US" sz="2400" b="1" dirty="0" err="1">
                <a:solidFill>
                  <a:srgbClr val="5F2C09"/>
                </a:solidFill>
                <a:latin typeface="Times New Roman" panose="02020603050405020304" pitchFamily="18" charset="0"/>
                <a:cs typeface="Times New Roman" panose="02020603050405020304" pitchFamily="18" charset="0"/>
              </a:rPr>
              <a:t>class</a:t>
            </a:r>
            <a:r>
              <a:rPr lang="en-US" sz="2400" dirty="0" err="1">
                <a:solidFill>
                  <a:srgbClr val="5F2C09"/>
                </a:solidFill>
                <a:latin typeface="Times New Roman" panose="02020603050405020304" pitchFamily="18" charset="0"/>
                <a:cs typeface="Times New Roman" panose="02020603050405020304" pitchFamily="18" charset="0"/>
              </a:rPr>
              <a:t> – a car’s engineering drawings (blueprint)</a:t>
            </a:r>
            <a:endParaRPr lang="en-US" sz="2400" dirty="0" err="1">
              <a:solidFill>
                <a:srgbClr val="5F2C09"/>
              </a:solidFill>
              <a:latin typeface="Times New Roman" panose="02020603050405020304" pitchFamily="18" charset="0"/>
              <a:cs typeface="Times New Roman" panose="02020603050405020304" pitchFamily="18" charset="0"/>
            </a:endParaRPr>
          </a:p>
          <a:p>
            <a:r>
              <a:rPr lang="en-US" sz="2400" dirty="0" err="1">
                <a:solidFill>
                  <a:srgbClr val="5F2C09"/>
                </a:solidFill>
                <a:latin typeface="Times New Roman" panose="02020603050405020304" pitchFamily="18" charset="0"/>
                <a:cs typeface="Times New Roman" panose="02020603050405020304" pitchFamily="18" charset="0"/>
              </a:rPr>
              <a:t>•</a:t>
            </a:r>
            <a:r>
              <a:rPr lang="en-US" sz="2400" b="1" dirty="0" err="1">
                <a:solidFill>
                  <a:srgbClr val="5F2C09"/>
                </a:solidFill>
                <a:latin typeface="Times New Roman" panose="02020603050405020304" pitchFamily="18" charset="0"/>
                <a:cs typeface="Times New Roman" panose="02020603050405020304" pitchFamily="18" charset="0"/>
              </a:rPr>
              <a:t> method </a:t>
            </a:r>
            <a:r>
              <a:rPr lang="en-US" sz="2400" dirty="0" err="1">
                <a:solidFill>
                  <a:srgbClr val="5F2C09"/>
                </a:solidFill>
                <a:latin typeface="Times New Roman" panose="02020603050405020304" pitchFamily="18" charset="0"/>
                <a:cs typeface="Times New Roman" panose="02020603050405020304" pitchFamily="18" charset="0"/>
              </a:rPr>
              <a:t>– designed to perform tasks (make a car move)</a:t>
            </a:r>
            <a:endParaRPr lang="en-US" sz="2400" dirty="0" err="1">
              <a:solidFill>
                <a:srgbClr val="5F2C09"/>
              </a:solidFill>
              <a:latin typeface="Times New Roman" panose="02020603050405020304" pitchFamily="18" charset="0"/>
              <a:cs typeface="Times New Roman" panose="02020603050405020304" pitchFamily="18" charset="0"/>
            </a:endParaRPr>
          </a:p>
          <a:p>
            <a:r>
              <a:rPr lang="en-US" sz="2400" dirty="0" err="1">
                <a:solidFill>
                  <a:srgbClr val="5F2C09"/>
                </a:solidFill>
                <a:latin typeface="Times New Roman" panose="02020603050405020304" pitchFamily="18" charset="0"/>
                <a:cs typeface="Times New Roman" panose="02020603050405020304" pitchFamily="18" charset="0"/>
              </a:rPr>
              <a:t>•</a:t>
            </a:r>
            <a:r>
              <a:rPr lang="en-US" sz="2400" b="1" dirty="0" err="1">
                <a:solidFill>
                  <a:srgbClr val="5F2C09"/>
                </a:solidFill>
                <a:latin typeface="Times New Roman" panose="02020603050405020304" pitchFamily="18" charset="0"/>
                <a:cs typeface="Times New Roman" panose="02020603050405020304" pitchFamily="18" charset="0"/>
              </a:rPr>
              <a:t> object</a:t>
            </a:r>
            <a:r>
              <a:rPr lang="en-US" sz="2400" dirty="0" err="1">
                <a:solidFill>
                  <a:srgbClr val="5F2C09"/>
                </a:solidFill>
                <a:latin typeface="Times New Roman" panose="02020603050405020304" pitchFamily="18" charset="0"/>
                <a:cs typeface="Times New Roman" panose="02020603050405020304" pitchFamily="18" charset="0"/>
              </a:rPr>
              <a:t> – the car we drive</a:t>
            </a:r>
            <a:endParaRPr lang="en-US" sz="24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8373110"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sym typeface="+mn-ea"/>
                </a:rPr>
                <a:t>Why using more than one Class?</a:t>
              </a:r>
              <a:endParaRPr lang="zh-SG" altLang="en-US" sz="3200" b="1" dirty="0">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193802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 Similarly, an object has attributes that are carried with the object as it’s </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used in a program.</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These attributes are specified as the class’s instance variables. </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E.g., a bank account object has a balance attribute (implemented as an instance variable) that represents  the amount of money in that account.</a:t>
            </a: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819785" y="3235325"/>
            <a:ext cx="8319770" cy="2426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A sample class “Student”</a:t>
              </a:r>
              <a:endParaRPr lang="en-US" sz="3200" b="1" dirty="0">
                <a:solidFill>
                  <a:srgbClr val="5F2C09"/>
                </a:solidFill>
                <a:latin typeface="Times New Roman" panose="02020603050405020304" pitchFamily="18" charset="0"/>
                <a:cs typeface="Times New Roman" panose="02020603050405020304" pitchFamily="18" charset="0"/>
              </a:endParaRPr>
            </a:p>
          </p:txBody>
        </p:sp>
      </p:grpSp>
      <p:pic>
        <p:nvPicPr>
          <p:cNvPr id="5" name="图片 4"/>
          <p:cNvPicPr>
            <a:picLocks noChangeAspect="1"/>
          </p:cNvPicPr>
          <p:nvPr/>
        </p:nvPicPr>
        <p:blipFill>
          <a:blip r:embed="rId2"/>
          <a:stretch>
            <a:fillRect/>
          </a:stretch>
        </p:blipFill>
        <p:spPr>
          <a:xfrm>
            <a:off x="1174115" y="1148715"/>
            <a:ext cx="7038975" cy="391795"/>
          </a:xfrm>
          <a:prstGeom prst="rect">
            <a:avLst/>
          </a:prstGeom>
        </p:spPr>
      </p:pic>
      <p:sp>
        <p:nvSpPr>
          <p:cNvPr id="6" name="文本框 5"/>
          <p:cNvSpPr txBox="1"/>
          <p:nvPr/>
        </p:nvSpPr>
        <p:spPr>
          <a:xfrm>
            <a:off x="140970" y="2289175"/>
            <a:ext cx="2169160" cy="460375"/>
          </a:xfrm>
          <a:prstGeom prst="rect">
            <a:avLst/>
          </a:prstGeom>
          <a:noFill/>
        </p:spPr>
        <p:txBody>
          <a:bodyPr wrap="square" rtlCol="0">
            <a:spAutoFit/>
          </a:bodyPr>
          <a:p>
            <a:pPr algn="l"/>
            <a:r>
              <a:rPr lang="en-US" sz="2400" dirty="0" err="1">
                <a:solidFill>
                  <a:srgbClr val="5F2C09"/>
                </a:solidFill>
                <a:latin typeface="Times New Roman" panose="02020603050405020304" pitchFamily="18" charset="0"/>
                <a:cs typeface="Times New Roman" panose="02020603050405020304" pitchFamily="18" charset="0"/>
              </a:rPr>
              <a:t>access modifier</a:t>
            </a:r>
            <a:endParaRPr lang="en-US" sz="2400" dirty="0" err="1">
              <a:solidFill>
                <a:srgbClr val="5F2C09"/>
              </a:solidFill>
              <a:latin typeface="Times New Roman" panose="02020603050405020304" pitchFamily="18" charset="0"/>
              <a:cs typeface="Times New Roman" panose="02020603050405020304" pitchFamily="18" charset="0"/>
            </a:endParaRPr>
          </a:p>
        </p:txBody>
      </p:sp>
      <p:cxnSp>
        <p:nvCxnSpPr>
          <p:cNvPr id="17" name="直接箭头连接符 16"/>
          <p:cNvCxnSpPr>
            <a:stCxn id="6" idx="0"/>
          </p:cNvCxnSpPr>
          <p:nvPr/>
        </p:nvCxnSpPr>
        <p:spPr>
          <a:xfrm flipV="1">
            <a:off x="1225550" y="1532890"/>
            <a:ext cx="594360" cy="756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8" name="圆角矩形 17"/>
          <p:cNvSpPr/>
          <p:nvPr/>
        </p:nvSpPr>
        <p:spPr>
          <a:xfrm>
            <a:off x="1104265" y="1149985"/>
            <a:ext cx="974725" cy="36512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nvSpPr>
        <p:spPr>
          <a:xfrm>
            <a:off x="2078990" y="1175385"/>
            <a:ext cx="731520" cy="36512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938655" y="1990090"/>
            <a:ext cx="2169160" cy="460375"/>
          </a:xfrm>
          <a:prstGeom prst="rect">
            <a:avLst/>
          </a:prstGeom>
          <a:noFill/>
        </p:spPr>
        <p:txBody>
          <a:bodyPr wrap="square" rtlCol="0">
            <a:spAutoFit/>
          </a:bodyPr>
          <a:p>
            <a:pPr algn="l"/>
            <a:r>
              <a:rPr lang="en-US" sz="2400" dirty="0" err="1">
                <a:solidFill>
                  <a:srgbClr val="5F2C09"/>
                </a:solidFill>
                <a:latin typeface="Times New Roman" panose="02020603050405020304" pitchFamily="18" charset="0"/>
                <a:cs typeface="Times New Roman" panose="02020603050405020304" pitchFamily="18" charset="0"/>
              </a:rPr>
              <a:t>keyword “class”</a:t>
            </a:r>
            <a:endParaRPr lang="en-US" sz="2400" dirty="0" err="1">
              <a:solidFill>
                <a:srgbClr val="5F2C09"/>
              </a:solidFill>
              <a:latin typeface="Times New Roman" panose="02020603050405020304" pitchFamily="18" charset="0"/>
              <a:cs typeface="Times New Roman" panose="02020603050405020304" pitchFamily="18" charset="0"/>
            </a:endParaRPr>
          </a:p>
        </p:txBody>
      </p:sp>
      <p:cxnSp>
        <p:nvCxnSpPr>
          <p:cNvPr id="21" name="直接箭头连接符 20"/>
          <p:cNvCxnSpPr>
            <a:stCxn id="20" idx="0"/>
          </p:cNvCxnSpPr>
          <p:nvPr/>
        </p:nvCxnSpPr>
        <p:spPr>
          <a:xfrm flipH="1" flipV="1">
            <a:off x="2414270" y="1540510"/>
            <a:ext cx="608965" cy="4495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角矩形 21"/>
          <p:cNvSpPr/>
          <p:nvPr/>
        </p:nvSpPr>
        <p:spPr>
          <a:xfrm>
            <a:off x="2810510" y="1149985"/>
            <a:ext cx="1097280" cy="36512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4267200" y="2289175"/>
            <a:ext cx="2629535" cy="460375"/>
          </a:xfrm>
          <a:prstGeom prst="rect">
            <a:avLst/>
          </a:prstGeom>
          <a:noFill/>
        </p:spPr>
        <p:txBody>
          <a:bodyPr wrap="square" rtlCol="0">
            <a:spAutoFit/>
          </a:bodyPr>
          <a:p>
            <a:pPr algn="l"/>
            <a:r>
              <a:rPr lang="en-US" sz="2400" dirty="0" err="1">
                <a:solidFill>
                  <a:srgbClr val="5F2C09"/>
                </a:solidFill>
                <a:latin typeface="Times New Roman" panose="02020603050405020304" pitchFamily="18" charset="0"/>
                <a:cs typeface="Times New Roman" panose="02020603050405020304" pitchFamily="18" charset="0"/>
              </a:rPr>
              <a:t>name of the class</a:t>
            </a:r>
            <a:endParaRPr lang="en-US" sz="2400" dirty="0" err="1">
              <a:solidFill>
                <a:srgbClr val="5F2C09"/>
              </a:solidFill>
              <a:latin typeface="Times New Roman" panose="02020603050405020304" pitchFamily="18" charset="0"/>
              <a:cs typeface="Times New Roman" panose="02020603050405020304" pitchFamily="18" charset="0"/>
            </a:endParaRPr>
          </a:p>
        </p:txBody>
      </p:sp>
      <p:cxnSp>
        <p:nvCxnSpPr>
          <p:cNvPr id="24" name="直接箭头连接符 23"/>
          <p:cNvCxnSpPr>
            <a:stCxn id="23" idx="0"/>
          </p:cNvCxnSpPr>
          <p:nvPr/>
        </p:nvCxnSpPr>
        <p:spPr>
          <a:xfrm flipH="1" flipV="1">
            <a:off x="3498850" y="1515110"/>
            <a:ext cx="2083435" cy="7740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5" name="文本框 24"/>
          <p:cNvSpPr txBox="1"/>
          <p:nvPr/>
        </p:nvSpPr>
        <p:spPr>
          <a:xfrm>
            <a:off x="670560" y="2942590"/>
            <a:ext cx="8828405" cy="2245360"/>
          </a:xfrm>
          <a:prstGeom prst="rect">
            <a:avLst/>
          </a:prstGeom>
          <a:noFill/>
        </p:spPr>
        <p:txBody>
          <a:bodyPr wrap="square" rtlCol="0">
            <a:spAutoFit/>
          </a:bodyPr>
          <a:p>
            <a:r>
              <a:rPr lang="en-US" sz="2800" dirty="0" err="1">
                <a:solidFill>
                  <a:srgbClr val="5F2C09"/>
                </a:solidFill>
                <a:latin typeface="Times New Roman" panose="02020603050405020304" pitchFamily="18" charset="0"/>
                <a:cs typeface="Times New Roman" panose="02020603050405020304" pitchFamily="18" charset="0"/>
              </a:rPr>
              <a:t>Brief summary of </a:t>
            </a:r>
            <a:r>
              <a:rPr lang="en-US" sz="2800" dirty="0" err="1">
                <a:solidFill>
                  <a:srgbClr val="5F2C09"/>
                </a:solidFill>
                <a:latin typeface="Times New Roman" panose="02020603050405020304" pitchFamily="18" charset="0"/>
                <a:cs typeface="Times New Roman" panose="02020603050405020304" pitchFamily="18" charset="0"/>
                <a:sym typeface="+mn-ea"/>
              </a:rPr>
              <a:t>access modifier:</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private- Visible only for this class;</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public- Fully visible to the outside;</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protected- Visible to this package and all subclasses;</a:t>
            </a:r>
            <a:endParaRPr lang="en-US" sz="2800" dirty="0" err="1">
              <a:solidFill>
                <a:srgbClr val="5F2C09"/>
              </a:solidFill>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sym typeface="+mn-ea"/>
              </a:rPr>
              <a:t>(default)- Only visible to this package.</a:t>
            </a:r>
            <a:endParaRPr lang="en-US" altLang="zh-CN" sz="2800" dirty="0" err="1">
              <a:solidFill>
                <a:srgbClr val="5F2C09"/>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4880"/>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Recall</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2604576" y="4001308"/>
            <a:ext cx="8871775" cy="460375"/>
          </a:xfrm>
          <a:prstGeom prst="rect">
            <a:avLst/>
          </a:prstGeom>
          <a:noFill/>
        </p:spPr>
        <p:txBody>
          <a:bodyPr wrap="square" rtlCol="0">
            <a:spAutoFit/>
          </a:bodyPr>
          <a:p>
            <a:pPr algn="r"/>
            <a:r>
              <a:rPr lang="en-US" altLang="zh-SG" sz="2400" dirty="0">
                <a:solidFill>
                  <a:schemeClr val="bg1"/>
                </a:solidFill>
                <a:latin typeface="华文中宋" panose="02010600040101010101" pitchFamily="2" charset="-122"/>
                <a:ea typeface="华文中宋" panose="02010600040101010101" pitchFamily="2" charset="-122"/>
              </a:rPr>
              <a:t> Power by James YU</a:t>
            </a:r>
            <a:endParaRPr lang="en-US" altLang="zh-SG"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4594860" cy="583565"/>
            <a:chOff x="434903" y="329254"/>
            <a:chExt cx="3851395"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755" y="329254"/>
              <a:ext cx="3350543" cy="583565"/>
            </a:xfrm>
            <a:prstGeom prst="rect">
              <a:avLst/>
            </a:prstGeom>
            <a:noFill/>
          </p:spPr>
          <p:txBody>
            <a:bodyPr wrap="square" rtlCol="0">
              <a:spAutoFit/>
            </a:bodyPr>
            <a:lstStyle/>
            <a:p>
              <a:r>
                <a:rPr sz="3200" b="1" dirty="0" err="1">
                  <a:solidFill>
                    <a:srgbClr val="5F2C09"/>
                  </a:solidFill>
                  <a:latin typeface="Times New Roman" panose="02020603050405020304" pitchFamily="18" charset="0"/>
                  <a:cs typeface="Times New Roman" panose="02020603050405020304" pitchFamily="18" charset="0"/>
                </a:rPr>
                <a:t>The </a:t>
              </a:r>
              <a:r>
                <a:rPr lang="en-US" sz="3200" b="1" dirty="0" err="1">
                  <a:solidFill>
                    <a:srgbClr val="5F2C09"/>
                  </a:solidFill>
                  <a:latin typeface="Times New Roman" panose="02020603050405020304" pitchFamily="18" charset="0"/>
                  <a:cs typeface="Times New Roman" panose="02020603050405020304" pitchFamily="18" charset="0"/>
                </a:rPr>
                <a:t>C</a:t>
              </a:r>
              <a:r>
                <a:rPr sz="3200" b="1" dirty="0" err="1">
                  <a:solidFill>
                    <a:srgbClr val="5F2C09"/>
                  </a:solidFill>
                  <a:latin typeface="Times New Roman" panose="02020603050405020304" pitchFamily="18" charset="0"/>
                  <a:cs typeface="Times New Roman" panose="02020603050405020304" pitchFamily="18" charset="0"/>
                </a:rPr>
                <a:t>onstructor</a:t>
              </a:r>
              <a:endParaRPr sz="3200" b="1" dirty="0" err="1">
                <a:solidFill>
                  <a:srgbClr val="5F2C09"/>
                </a:solidFill>
                <a:latin typeface="Times New Roman" panose="02020603050405020304" pitchFamily="18" charset="0"/>
                <a:cs typeface="Times New Roman" panose="02020603050405020304" pitchFamily="18" charset="0"/>
              </a:endParaRPr>
            </a:p>
          </p:txBody>
        </p:sp>
      </p:grpSp>
      <p:pic>
        <p:nvPicPr>
          <p:cNvPr id="5" name="图片 4"/>
          <p:cNvPicPr>
            <a:picLocks noChangeAspect="1"/>
          </p:cNvPicPr>
          <p:nvPr/>
        </p:nvPicPr>
        <p:blipFill>
          <a:blip r:embed="rId2"/>
          <a:stretch>
            <a:fillRect/>
          </a:stretch>
        </p:blipFill>
        <p:spPr>
          <a:xfrm>
            <a:off x="1089660" y="1192530"/>
            <a:ext cx="9068435" cy="3324225"/>
          </a:xfrm>
          <a:prstGeom prst="rect">
            <a:avLst/>
          </a:prstGeom>
        </p:spPr>
      </p:pic>
      <p:pic>
        <p:nvPicPr>
          <p:cNvPr id="6" name="图片 5"/>
          <p:cNvPicPr>
            <a:picLocks noChangeAspect="1"/>
          </p:cNvPicPr>
          <p:nvPr/>
        </p:nvPicPr>
        <p:blipFill>
          <a:blip r:embed="rId3"/>
          <a:stretch>
            <a:fillRect/>
          </a:stretch>
        </p:blipFill>
        <p:spPr>
          <a:xfrm>
            <a:off x="647065" y="4878705"/>
            <a:ext cx="10196830" cy="1113155"/>
          </a:xfrm>
          <a:prstGeom prst="rect">
            <a:avLst/>
          </a:prstGeom>
        </p:spPr>
      </p:pic>
      <p:sp>
        <p:nvSpPr>
          <p:cNvPr id="17" name="下箭头 16"/>
          <p:cNvSpPr/>
          <p:nvPr/>
        </p:nvSpPr>
        <p:spPr>
          <a:xfrm>
            <a:off x="5307330" y="4343400"/>
            <a:ext cx="304800" cy="7835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621790" y="1906905"/>
            <a:ext cx="2837180" cy="7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8336915"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pPr indent="0">
                <a:buNone/>
              </a:pPr>
              <a:r>
                <a:rPr lang="en-US" altLang="zh-CN" sz="3200" b="1" dirty="0" err="1">
                  <a:solidFill>
                    <a:srgbClr val="5F2C09"/>
                  </a:solidFill>
                  <a:latin typeface="Times New Roman" panose="02020603050405020304" pitchFamily="18" charset="0"/>
                  <a:cs typeface="Times New Roman" panose="02020603050405020304" pitchFamily="18" charset="0"/>
                  <a:sym typeface="+mn-ea"/>
                </a:rPr>
                <a:t>Some interesting features:</a:t>
              </a:r>
              <a:endParaRPr lang="zh-CN" alt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2306955"/>
          </a:xfrm>
          <a:prstGeom prst="rect">
            <a:avLst/>
          </a:prstGeom>
          <a:noFill/>
        </p:spPr>
        <p:txBody>
          <a:bodyPr wrap="square" rtlCol="0">
            <a:spAutoFit/>
          </a:bodyPr>
          <a:p>
            <a:pPr indent="0">
              <a:buNone/>
            </a:pPr>
            <a:endParaRPr lang="en-US" altLang="zh-CN" sz="36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altLang="zh-CN" sz="3600" dirty="0" err="1">
                <a:solidFill>
                  <a:srgbClr val="5F2C09"/>
                </a:solidFill>
                <a:latin typeface="Times New Roman" panose="02020603050405020304" pitchFamily="18" charset="0"/>
                <a:cs typeface="Times New Roman" panose="02020603050405020304" pitchFamily="18" charset="0"/>
              </a:rPr>
              <a:t>Overloaded constructor</a:t>
            </a:r>
            <a:endParaRPr lang="en-US" altLang="zh-CN" sz="36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altLang="zh-CN" sz="3600" dirty="0" err="1">
                <a:solidFill>
                  <a:srgbClr val="5F2C09"/>
                </a:solidFill>
                <a:latin typeface="Times New Roman" panose="02020603050405020304" pitchFamily="18" charset="0"/>
                <a:cs typeface="Times New Roman" panose="02020603050405020304" pitchFamily="18" charset="0"/>
              </a:rPr>
              <a:t>Invoke another constructor with keyword “this”</a:t>
            </a:r>
            <a:endParaRPr lang="en-US" altLang="zh-CN" sz="3600" dirty="0" err="1">
              <a:solidFill>
                <a:srgbClr val="5F2C09"/>
              </a:solidFill>
              <a:latin typeface="Times New Roman" panose="02020603050405020304" pitchFamily="18" charset="0"/>
              <a:cs typeface="Times New Roman" panose="02020603050405020304" pitchFamily="18" charset="0"/>
            </a:endParaRPr>
          </a:p>
          <a:p>
            <a:pPr marL="457200" indent="-457200">
              <a:buAutoNum type="arabicPeriod"/>
            </a:pPr>
            <a:r>
              <a:rPr lang="en-US" altLang="zh-CN" sz="3600" dirty="0" err="1">
                <a:solidFill>
                  <a:srgbClr val="5F2C09"/>
                </a:solidFill>
                <a:latin typeface="Times New Roman" panose="02020603050405020304" pitchFamily="18" charset="0"/>
                <a:cs typeface="Times New Roman" panose="02020603050405020304" pitchFamily="18" charset="0"/>
              </a:rPr>
              <a:t>Parameterless constructor</a:t>
            </a:r>
            <a:endParaRPr lang="en-US" altLang="zh-CN" sz="36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75" y="329565"/>
            <a:ext cx="8336915"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Overload(</a:t>
              </a:r>
              <a:r>
                <a:rPr lang="zh-CN" altLang="en-US" sz="3200" b="1" dirty="0" err="1">
                  <a:solidFill>
                    <a:srgbClr val="5F2C09"/>
                  </a:solidFill>
                  <a:latin typeface="Times New Roman" panose="02020603050405020304" pitchFamily="18" charset="0"/>
                  <a:cs typeface="Times New Roman" panose="02020603050405020304" pitchFamily="18" charset="0"/>
                </a:rPr>
                <a:t>重载</a:t>
              </a:r>
              <a:r>
                <a:rPr lang="en-US" sz="3200" b="1" dirty="0" err="1">
                  <a:solidFill>
                    <a:srgbClr val="5F2C09"/>
                  </a:solidFill>
                  <a:latin typeface="Times New Roman" panose="02020603050405020304" pitchFamily="18" charset="0"/>
                  <a:cs typeface="Times New Roman" panose="02020603050405020304" pitchFamily="18" charset="0"/>
                </a:rPr>
                <a:t>)</a:t>
              </a:r>
              <a:endParaRPr lang="zh-CN" alt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193802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Overloading does not only occur in methods; it can also occur in the constructor of a class </a:t>
            </a:r>
            <a:r>
              <a:rPr lang="zh-CN" altLang="en-US" sz="2400" dirty="0" err="1">
                <a:solidFill>
                  <a:srgbClr val="5F2C09"/>
                </a:solidFill>
                <a:latin typeface="Times New Roman" panose="02020603050405020304" pitchFamily="18" charset="0"/>
                <a:cs typeface="Times New Roman" panose="02020603050405020304" pitchFamily="18" charset="0"/>
              </a:rPr>
              <a:t>。</a:t>
            </a:r>
            <a:endParaRPr lang="zh-CN" alt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zh-CN" alt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altLang="zh-CN" sz="2400" dirty="0" err="1">
                <a:solidFill>
                  <a:srgbClr val="5F2C09"/>
                </a:solidFill>
                <a:latin typeface="Times New Roman" panose="02020603050405020304" pitchFamily="18" charset="0"/>
                <a:cs typeface="Times New Roman" panose="02020603050405020304" pitchFamily="18" charset="0"/>
              </a:rPr>
              <a:t>Recall that when the argument list is different and the name of methods are same, the overloading occur. The same thing happen in the constructor.</a:t>
            </a:r>
            <a:endParaRPr lang="en-US" altLang="zh-CN"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altLang="zh-CN" sz="2400" dirty="0" err="1">
              <a:solidFill>
                <a:srgbClr val="5F2C09"/>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896620" y="2852420"/>
            <a:ext cx="5925820" cy="32131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altLang="zh-SG" sz="3200" b="1" dirty="0">
                  <a:solidFill>
                    <a:srgbClr val="5F2C09"/>
                  </a:solidFill>
                  <a:latin typeface="Times New Roman" panose="02020603050405020304" pitchFamily="18" charset="0"/>
                  <a:cs typeface="Times New Roman" panose="02020603050405020304" pitchFamily="18" charset="0"/>
                </a:rPr>
                <a:t>Array Recall</a:t>
              </a:r>
              <a:endParaRPr lang="en-US" altLang="zh-SG" sz="3200" b="1" dirty="0">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3784600"/>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 Similarly, in an array of a reference type, every element is a reference to </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an object of the array’s declared element type.</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ahoma" panose="020B0604030504040204" charset="0"/>
                <a:cs typeface="Tahoma" panose="020B0604030504040204" charset="0"/>
              </a:rPr>
              <a:t>GradeBook[] gradebooks = new GradeBook[ 12 ];</a:t>
            </a:r>
            <a:endParaRPr lang="en-US" sz="2400" dirty="0" err="1">
              <a:solidFill>
                <a:srgbClr val="5F2C09"/>
              </a:solidFill>
              <a:latin typeface="Tahoma" panose="020B0604030504040204" charset="0"/>
              <a:cs typeface="Tahoma" panose="020B0604030504040204" charset="0"/>
            </a:endParaRPr>
          </a:p>
          <a:p>
            <a:pPr indent="0">
              <a:buNone/>
            </a:pPr>
            <a:r>
              <a:rPr lang="en-US" sz="2400" dirty="0" err="1">
                <a:solidFill>
                  <a:srgbClr val="5F2C09"/>
                </a:solidFill>
                <a:latin typeface="Tahoma" panose="020B0604030504040204" charset="0"/>
                <a:cs typeface="Tahoma" panose="020B0604030504040204" charset="0"/>
              </a:rPr>
              <a:t>Student[] students = new Student[12];</a:t>
            </a:r>
            <a:endParaRPr lang="en-US" sz="2400" dirty="0" err="1">
              <a:solidFill>
                <a:srgbClr val="5F2C09"/>
              </a:solidFill>
              <a:latin typeface="Tahoma" panose="020B0604030504040204" charset="0"/>
              <a:cs typeface="Tahoma" panose="020B0604030504040204" charset="0"/>
            </a:endParaRPr>
          </a:p>
          <a:p>
            <a:pPr indent="0">
              <a:buNone/>
            </a:pPr>
            <a:endParaRPr lang="en-US" sz="2400" dirty="0" err="1">
              <a:solidFill>
                <a:srgbClr val="5F2C09"/>
              </a:solidFill>
              <a:latin typeface="Tahoma" panose="020B0604030504040204" charset="0"/>
              <a:cs typeface="Tahoma" panose="020B0604030504040204" charset="0"/>
            </a:endParaRPr>
          </a:p>
          <a:p>
            <a:pPr marL="342900" indent="-342900">
              <a:buFont typeface="Arial" panose="020B0604020202020204" pitchFamily="34" charset="0"/>
              <a:buChar char="•"/>
            </a:pPr>
            <a:r>
              <a:rPr lang="en-US" sz="2400" dirty="0" err="1">
                <a:solidFill>
                  <a:srgbClr val="5F2C09"/>
                </a:solidFill>
                <a:latin typeface="Times New Roman" panose="02020603050405020304" pitchFamily="18" charset="0"/>
                <a:cs typeface="Times New Roman" panose="02020603050405020304" pitchFamily="18" charset="0"/>
              </a:rPr>
              <a:t>Besides, you can sorted the array as before. Through the static method in the util.Arrays. But you should implement the method </a:t>
            </a:r>
            <a:r>
              <a:rPr lang="en-US" sz="2400" b="1" dirty="0" err="1">
                <a:solidFill>
                  <a:srgbClr val="5F2C09"/>
                </a:solidFill>
                <a:latin typeface="Times New Roman" panose="02020603050405020304" pitchFamily="18" charset="0"/>
                <a:cs typeface="Times New Roman" panose="02020603050405020304" pitchFamily="18" charset="0"/>
              </a:rPr>
              <a:t>compareTo()</a:t>
            </a:r>
            <a:r>
              <a:rPr lang="en-US" sz="2400" dirty="0" err="1">
                <a:solidFill>
                  <a:srgbClr val="5F2C09"/>
                </a:solidFill>
                <a:latin typeface="Times New Roman" panose="02020603050405020304" pitchFamily="18" charset="0"/>
                <a:cs typeface="Times New Roman" panose="02020603050405020304" pitchFamily="18" charset="0"/>
              </a:rPr>
              <a:t> first!</a:t>
            </a:r>
            <a:endParaRPr lang="en-US" sz="24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400" dirty="0" err="1">
                <a:solidFill>
                  <a:srgbClr val="5F2C09"/>
                </a:solidFill>
                <a:latin typeface="Tahoma" panose="020B0604030504040204" charset="0"/>
                <a:cs typeface="Tahoma" panose="020B0604030504040204" charset="0"/>
              </a:rPr>
              <a:t>Arrays.sort(students);</a:t>
            </a:r>
            <a:endParaRPr lang="en-US" sz="2400" dirty="0" err="1">
              <a:solidFill>
                <a:srgbClr val="5F2C09"/>
              </a:solidFill>
              <a:latin typeface="Tahoma" panose="020B0604030504040204" charset="0"/>
              <a:cs typeface="Tahoma" panose="020B060403050404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sp>
        <p:nvSpPr>
          <p:cNvPr id="16" name="文本框 15"/>
          <p:cNvSpPr txBox="1"/>
          <p:nvPr/>
        </p:nvSpPr>
        <p:spPr>
          <a:xfrm>
            <a:off x="3143250" y="2940050"/>
            <a:ext cx="7033260" cy="829945"/>
          </a:xfrm>
          <a:prstGeom prst="rect">
            <a:avLst/>
          </a:prstGeom>
          <a:noFill/>
        </p:spPr>
        <p:txBody>
          <a:bodyPr wrap="square" rtlCol="0">
            <a:spAutoFit/>
          </a:bodyPr>
          <a:lstStyle/>
          <a:p>
            <a:r>
              <a:rPr lang="en-US" altLang="zh-SG" sz="4800" b="1" dirty="0">
                <a:solidFill>
                  <a:srgbClr val="5F2C09"/>
                </a:solidFill>
                <a:latin typeface="Times New Roman" panose="02020603050405020304" pitchFamily="18" charset="0"/>
                <a:cs typeface="Times New Roman" panose="02020603050405020304" pitchFamily="18" charset="0"/>
              </a:rPr>
              <a:t>Elegant Programming!</a:t>
            </a:r>
            <a:endParaRPr lang="en-US" altLang="zh-SG" sz="4800" b="1" dirty="0">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4880"/>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Part 3</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3022406" y="3983528"/>
            <a:ext cx="8871775" cy="460375"/>
          </a:xfrm>
          <a:prstGeom prst="rect">
            <a:avLst/>
          </a:prstGeom>
          <a:noFill/>
        </p:spPr>
        <p:txBody>
          <a:bodyPr wrap="square" rtlCol="0">
            <a:spAutoFit/>
          </a:bodyPr>
          <a:lstStyle/>
          <a:p>
            <a:pPr algn="r"/>
            <a:r>
              <a:rPr lang="en-US" altLang="zh-SG" sz="2400" dirty="0">
                <a:solidFill>
                  <a:schemeClr val="bg1"/>
                </a:solidFill>
                <a:latin typeface="华文中宋" panose="02010600040101010101" pitchFamily="2" charset="-122"/>
                <a:ea typeface="华文中宋" panose="02010600040101010101" pitchFamily="2" charset="-122"/>
                <a:sym typeface="+mn-ea"/>
              </a:rPr>
              <a:t>Sample hand-writting code quiz</a:t>
            </a:r>
            <a:r>
              <a:rPr lang="en-US" altLang="zh-SG" sz="2400" dirty="0">
                <a:solidFill>
                  <a:schemeClr val="bg1"/>
                </a:solidFill>
                <a:latin typeface="华文中宋" panose="02010600040101010101" pitchFamily="2" charset="-122"/>
                <a:ea typeface="华文中宋" panose="02010600040101010101" pitchFamily="2" charset="-122"/>
              </a:rPr>
              <a:t> </a:t>
            </a:r>
            <a:endParaRPr lang="zh-SG" altLang="en-US"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altLang="zh-SG" sz="3200" b="1" dirty="0" err="1">
                  <a:solidFill>
                    <a:srgbClr val="5F2C09"/>
                  </a:solidFill>
                  <a:latin typeface="Times New Roman" panose="02020603050405020304" pitchFamily="18" charset="0"/>
                  <a:cs typeface="Times New Roman" panose="02020603050405020304" pitchFamily="18" charset="0"/>
                </a:rPr>
                <a:t>Hint</a:t>
              </a:r>
              <a:endParaRPr lang="en-US" altLang="zh-SG" sz="3200" b="1" dirty="0" err="1">
                <a:solidFill>
                  <a:srgbClr val="5F2C09"/>
                </a:solidFill>
                <a:latin typeface="Times New Roman" panose="02020603050405020304" pitchFamily="18" charset="0"/>
                <a:cs typeface="Times New Roman" panose="02020603050405020304" pitchFamily="18" charset="0"/>
              </a:endParaRPr>
            </a:p>
          </p:txBody>
        </p:sp>
      </p:grpSp>
      <p:sp>
        <p:nvSpPr>
          <p:cNvPr id="5" name="文本框 4"/>
          <p:cNvSpPr txBox="1"/>
          <p:nvPr/>
        </p:nvSpPr>
        <p:spPr>
          <a:xfrm>
            <a:off x="6017260" y="3666490"/>
            <a:ext cx="5825490" cy="2676525"/>
          </a:xfrm>
          <a:prstGeom prst="rect">
            <a:avLst/>
          </a:prstGeom>
          <a:noFill/>
        </p:spPr>
        <p:txBody>
          <a:bodyPr wrap="square" rtlCol="0">
            <a:spAutoFit/>
          </a:bodyPr>
          <a:p>
            <a:pPr indent="0">
              <a:buNone/>
            </a:pPr>
            <a:r>
              <a:rPr lang="en-US" sz="2400" dirty="0" err="1">
                <a:solidFill>
                  <a:srgbClr val="5F2C09"/>
                </a:solidFill>
                <a:latin typeface="Times New Roman" panose="02020603050405020304" pitchFamily="18" charset="0"/>
                <a:cs typeface="Times New Roman" panose="02020603050405020304" pitchFamily="18" charset="0"/>
              </a:rPr>
              <a:t>Consider how to enumerate all the cases that whether the four corners are printed or not?</a:t>
            </a:r>
            <a:endParaRPr lang="en-US" sz="2400" dirty="0" err="1">
              <a:solidFill>
                <a:srgbClr val="5F2C09"/>
              </a:solidFill>
              <a:latin typeface="Times New Roman" panose="02020603050405020304" pitchFamily="18" charset="0"/>
              <a:cs typeface="Times New Roman" panose="02020603050405020304" pitchFamily="18" charset="0"/>
            </a:endParaRPr>
          </a:p>
          <a:p>
            <a:pPr indent="0">
              <a:buNone/>
            </a:pPr>
            <a:r>
              <a:rPr lang="en-US" sz="2400" dirty="0" err="1">
                <a:solidFill>
                  <a:srgbClr val="5F2C09"/>
                </a:solidFill>
                <a:latin typeface="Times New Roman" panose="02020603050405020304" pitchFamily="18" charset="0"/>
                <a:cs typeface="Times New Roman" panose="02020603050405020304" pitchFamily="18" charset="0"/>
              </a:rPr>
              <a:t>There must be 16 (2</a:t>
            </a:r>
            <a:r>
              <a:rPr lang="en-US" sz="2400" baseline="30000" dirty="0" err="1">
                <a:solidFill>
                  <a:srgbClr val="5F2C09"/>
                </a:solidFill>
                <a:latin typeface="Times New Roman" panose="02020603050405020304" pitchFamily="18" charset="0"/>
                <a:cs typeface="Times New Roman" panose="02020603050405020304" pitchFamily="18" charset="0"/>
              </a:rPr>
              <a:t>4</a:t>
            </a:r>
            <a:r>
              <a:rPr lang="en-US" sz="2400" dirty="0" err="1">
                <a:solidFill>
                  <a:srgbClr val="5F2C09"/>
                </a:solidFill>
                <a:latin typeface="Times New Roman" panose="02020603050405020304" pitchFamily="18" charset="0"/>
                <a:cs typeface="Times New Roman" panose="02020603050405020304" pitchFamily="18" charset="0"/>
              </a:rPr>
              <a:t>) cases, so you can consider the binary form of a number and use the displacement (&gt;&gt;&gt;, &gt;&gt;, &lt;&lt;) to implement the things above. Then check if the cases satisfied the requirement.</a:t>
            </a: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rcRect l="2944" t="2355" r="4634" b="4813"/>
          <a:stretch>
            <a:fillRect/>
          </a:stretch>
        </p:blipFill>
        <p:spPr>
          <a:xfrm>
            <a:off x="1108075" y="1363980"/>
            <a:ext cx="2292350" cy="2302510"/>
          </a:xfrm>
          <a:prstGeom prst="rect">
            <a:avLst/>
          </a:prstGeom>
        </p:spPr>
      </p:pic>
      <p:pic>
        <p:nvPicPr>
          <p:cNvPr id="17" name="图片 16"/>
          <p:cNvPicPr>
            <a:picLocks noChangeAspect="1"/>
          </p:cNvPicPr>
          <p:nvPr/>
        </p:nvPicPr>
        <p:blipFill>
          <a:blip r:embed="rId3"/>
          <a:srcRect l="5243" t="4921" r="3908" b="5899"/>
          <a:stretch>
            <a:fillRect/>
          </a:stretch>
        </p:blipFill>
        <p:spPr>
          <a:xfrm>
            <a:off x="4675505" y="1424940"/>
            <a:ext cx="1815465" cy="1795145"/>
          </a:xfrm>
          <a:prstGeom prst="rect">
            <a:avLst/>
          </a:prstGeom>
        </p:spPr>
      </p:pic>
      <p:pic>
        <p:nvPicPr>
          <p:cNvPr id="20" name="图片 19"/>
          <p:cNvPicPr>
            <a:picLocks noChangeAspect="1"/>
          </p:cNvPicPr>
          <p:nvPr/>
        </p:nvPicPr>
        <p:blipFill>
          <a:blip r:embed="rId4"/>
          <a:srcRect l="3042" r="9094" b="6581"/>
          <a:stretch>
            <a:fillRect/>
          </a:stretch>
        </p:blipFill>
        <p:spPr>
          <a:xfrm>
            <a:off x="7915275" y="1325880"/>
            <a:ext cx="1760855" cy="1802765"/>
          </a:xfrm>
          <a:prstGeom prst="rect">
            <a:avLst/>
          </a:prstGeom>
        </p:spPr>
      </p:pic>
      <p:sp>
        <p:nvSpPr>
          <p:cNvPr id="21" name="文本框 20"/>
          <p:cNvSpPr txBox="1"/>
          <p:nvPr/>
        </p:nvSpPr>
        <p:spPr>
          <a:xfrm>
            <a:off x="1676400" y="3889375"/>
            <a:ext cx="1856105" cy="460375"/>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case 1</a:t>
            </a:r>
            <a:endParaRPr lang="en-US" sz="2400" dirty="0" err="1">
              <a:solidFill>
                <a:srgbClr val="5F2C09"/>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4935855" y="3345815"/>
            <a:ext cx="1856105" cy="460375"/>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case 2</a:t>
            </a:r>
            <a:endParaRPr lang="en-US" sz="2400" dirty="0" err="1">
              <a:solidFill>
                <a:srgbClr val="5F2C09"/>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8437245" y="3255645"/>
            <a:ext cx="1856105" cy="460375"/>
          </a:xfrm>
          <a:prstGeom prst="rect">
            <a:avLst/>
          </a:prstGeom>
          <a:noFill/>
        </p:spPr>
        <p:txBody>
          <a:bodyPr wrap="square" rtlCol="0">
            <a:spAutoFit/>
          </a:bodyPr>
          <a:p>
            <a:r>
              <a:rPr lang="en-US" sz="2400" dirty="0" err="1">
                <a:solidFill>
                  <a:srgbClr val="5F2C09"/>
                </a:solidFill>
                <a:latin typeface="Times New Roman" panose="02020603050405020304" pitchFamily="18" charset="0"/>
                <a:cs typeface="Times New Roman" panose="02020603050405020304" pitchFamily="18" charset="0"/>
              </a:rPr>
              <a:t>case 4</a:t>
            </a:r>
            <a:endParaRPr lang="en-US" sz="24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03304" y="4090369"/>
            <a:ext cx="9109099" cy="769441"/>
          </a:xfrm>
          <a:prstGeom prst="rect">
            <a:avLst/>
          </a:prstGeom>
          <a:noFill/>
        </p:spPr>
        <p:txBody>
          <a:bodyPr wrap="square" rtlCol="0">
            <a:spAutoFit/>
          </a:bodyPr>
          <a:lstStyle/>
          <a:p>
            <a:pPr algn="dist"/>
            <a:r>
              <a:rPr lang="en-US" altLang="zh-SG"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Thank you for your listening</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endParaRPr lang="zh-SG"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 name="文本框 4"/>
          <p:cNvSpPr txBox="1"/>
          <p:nvPr/>
        </p:nvSpPr>
        <p:spPr>
          <a:xfrm>
            <a:off x="2787407" y="4878868"/>
            <a:ext cx="6617185" cy="430887"/>
          </a:xfrm>
          <a:prstGeom prst="rect">
            <a:avLst/>
          </a:prstGeom>
          <a:noFill/>
        </p:spPr>
        <p:txBody>
          <a:bodyPr wrap="square" rtlCol="0">
            <a:spAutoFit/>
          </a:bodyPr>
          <a:lstStyle/>
          <a:p>
            <a:pPr algn="ctr"/>
            <a:r>
              <a:rPr lang="zh-CN" altLang="en-US" sz="1100" dirty="0">
                <a:solidFill>
                  <a:schemeClr val="bg1"/>
                </a:solidFill>
                <a:latin typeface="华文中宋" panose="02010600040101010101" pitchFamily="2" charset="-122"/>
                <a:ea typeface="华文中宋" panose="02010600040101010101" pitchFamily="2" charset="-122"/>
              </a:rPr>
              <a:t>模板分享：</a:t>
            </a:r>
            <a:r>
              <a:rPr lang="en-US" altLang="zh-CN" sz="1100" dirty="0">
                <a:solidFill>
                  <a:schemeClr val="bg1"/>
                </a:solidFill>
                <a:latin typeface="华文中宋" panose="02010600040101010101" pitchFamily="2" charset="-122"/>
                <a:ea typeface="华文中宋" panose="02010600040101010101" pitchFamily="2" charset="-122"/>
              </a:rPr>
              <a:t>1522</a:t>
            </a:r>
            <a:r>
              <a:rPr lang="zh-CN" altLang="en-US" sz="1100" dirty="0">
                <a:solidFill>
                  <a:schemeClr val="bg1"/>
                </a:solidFill>
                <a:latin typeface="华文中宋" panose="02010600040101010101" pitchFamily="2" charset="-122"/>
                <a:ea typeface="华文中宋" panose="02010600040101010101" pitchFamily="2" charset="-122"/>
              </a:rPr>
              <a:t>姚瑶</a:t>
            </a:r>
            <a:endParaRPr lang="en-US" altLang="zh-CN" sz="1100" dirty="0">
              <a:solidFill>
                <a:schemeClr val="bg1"/>
              </a:solidFill>
              <a:latin typeface="华文中宋" panose="02010600040101010101" pitchFamily="2" charset="-122"/>
              <a:ea typeface="华文中宋" panose="02010600040101010101" pitchFamily="2" charset="-122"/>
            </a:endParaRPr>
          </a:p>
          <a:p>
            <a:pPr algn="ctr"/>
            <a:r>
              <a:rPr lang="zh-CN" altLang="en-US" sz="1100" dirty="0">
                <a:solidFill>
                  <a:schemeClr val="bg1"/>
                </a:solidFill>
                <a:latin typeface="华文中宋" panose="02010600040101010101" pitchFamily="2" charset="-122"/>
                <a:ea typeface="华文中宋" panose="02010600040101010101" pitchFamily="2" charset="-122"/>
              </a:rPr>
              <a:t>感谢图片分享者：</a:t>
            </a:r>
            <a:r>
              <a:rPr lang="en-US" altLang="zh-CN" sz="1100" dirty="0">
                <a:solidFill>
                  <a:schemeClr val="bg1"/>
                </a:solidFill>
                <a:latin typeface="华文中宋" panose="02010600040101010101" pitchFamily="2" charset="-122"/>
                <a:ea typeface="华文中宋" panose="02010600040101010101" pitchFamily="2" charset="-122"/>
              </a:rPr>
              <a:t>15</a:t>
            </a:r>
            <a:r>
              <a:rPr lang="zh-CN" altLang="en-US" sz="1100" dirty="0">
                <a:solidFill>
                  <a:schemeClr val="bg1"/>
                </a:solidFill>
                <a:latin typeface="华文中宋" panose="02010600040101010101" pitchFamily="2" charset="-122"/>
                <a:ea typeface="华文中宋" panose="02010600040101010101" pitchFamily="2" charset="-122"/>
              </a:rPr>
              <a:t>级摄影师董行</a:t>
            </a:r>
            <a:endParaRPr lang="zh-SG" altLang="en-US" sz="11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7" name="组合 6"/>
          <p:cNvGrpSpPr/>
          <p:nvPr/>
        </p:nvGrpSpPr>
        <p:grpSpPr>
          <a:xfrm rot="0">
            <a:off x="434975" y="419100"/>
            <a:ext cx="482600" cy="433070"/>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407670" y="1080135"/>
            <a:ext cx="11444605" cy="460375"/>
          </a:xfrm>
          <a:prstGeom prst="rect">
            <a:avLst/>
          </a:prstGeom>
          <a:noFill/>
        </p:spPr>
        <p:txBody>
          <a:bodyPr wrap="square" rtlCol="0">
            <a:spAutoFit/>
          </a:bodyPr>
          <a:p>
            <a:pPr indent="0">
              <a:buNone/>
            </a:pPr>
            <a:endParaRPr lang="en-US" sz="2400" dirty="0" err="1">
              <a:solidFill>
                <a:srgbClr val="5F2C09"/>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219835" y="851535"/>
            <a:ext cx="9751695" cy="548068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7" name="组合 6"/>
          <p:cNvGrpSpPr/>
          <p:nvPr/>
        </p:nvGrpSpPr>
        <p:grpSpPr>
          <a:xfrm rot="0">
            <a:off x="434975" y="419100"/>
            <a:ext cx="482600" cy="433070"/>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pic>
        <p:nvPicPr>
          <p:cNvPr id="5" name="图片 4"/>
          <p:cNvPicPr>
            <a:picLocks noChangeAspect="1"/>
          </p:cNvPicPr>
          <p:nvPr/>
        </p:nvPicPr>
        <p:blipFill>
          <a:blip r:embed="rId2"/>
          <a:stretch>
            <a:fillRect/>
          </a:stretch>
        </p:blipFill>
        <p:spPr>
          <a:xfrm>
            <a:off x="1144905" y="852170"/>
            <a:ext cx="9971405" cy="5638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7" name="组合 6"/>
          <p:cNvGrpSpPr/>
          <p:nvPr/>
        </p:nvGrpSpPr>
        <p:grpSpPr>
          <a:xfrm rot="0">
            <a:off x="434975" y="419100"/>
            <a:ext cx="482600" cy="433070"/>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974090" y="914400"/>
            <a:ext cx="10069830" cy="56737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Pass-by-value in Java</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461510"/>
          </a:xfrm>
          <a:prstGeom prst="rect">
            <a:avLst/>
          </a:prstGeom>
          <a:noFill/>
        </p:spPr>
        <p:txBody>
          <a:bodyPr wrap="square" rtlCol="0">
            <a:spAutoFit/>
          </a:bodyPr>
          <a:p>
            <a:pPr marL="342900" indent="-342900">
              <a:buFont typeface="Arial" panose="020B0604020202020204" pitchFamily="34" charset="0"/>
              <a:buChar char="•"/>
            </a:pPr>
            <a:r>
              <a:rPr lang="en-US" sz="3200" b="1" dirty="0" err="1">
                <a:solidFill>
                  <a:srgbClr val="5F2C09"/>
                </a:solidFill>
                <a:latin typeface="Times New Roman" panose="02020603050405020304" pitchFamily="18" charset="0"/>
                <a:cs typeface="Times New Roman" panose="02020603050405020304" pitchFamily="18" charset="0"/>
              </a:rPr>
              <a:t>In Java, all arguments are passed by value.</a:t>
            </a:r>
            <a:endParaRPr lang="en-US" sz="3200" b="1"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rPr>
              <a:t> A method call can pass two types of values to the called method: copies of primitive values and copies of references to objects.</a:t>
            </a: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rPr>
              <a:t>Although an object’s reference is passed by value, a method can still interact with the referenced object using the copy of the object’s reference (arrays are also objects).</a:t>
            </a: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err="1">
              <a:solidFill>
                <a:srgbClr val="5F2C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err="1">
                <a:solidFill>
                  <a:srgbClr val="5F2C09"/>
                </a:solidFill>
                <a:latin typeface="Times New Roman" panose="02020603050405020304" pitchFamily="18" charset="0"/>
                <a:cs typeface="Times New Roman" panose="02020603050405020304" pitchFamily="18" charset="0"/>
              </a:rPr>
              <a:t>The parameter in the called method and the argument in the calling method refer to the same object in memory.</a:t>
            </a:r>
            <a:endParaRPr lang="en-US" sz="28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H="1">
            <a:off x="5709765" y="-335047"/>
            <a:ext cx="2885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79425" y="376555"/>
            <a:ext cx="3768090" cy="1014730"/>
          </a:xfrm>
          <a:prstGeom prst="rect">
            <a:avLst/>
          </a:prstGeom>
          <a:solidFill>
            <a:srgbClr val="5F2C09"/>
          </a:solidFill>
          <a:ln>
            <a:solidFill>
              <a:srgbClr val="5F2C09"/>
            </a:solidFill>
          </a:ln>
        </p:spPr>
        <p:txBody>
          <a:bodyPr wrap="square" rtlCol="0">
            <a:spAutoFit/>
          </a:bodyPr>
          <a:lstStyle/>
          <a:p>
            <a:pPr algn="dist"/>
            <a:r>
              <a:rPr lang="en-US" altLang="zh-SG" sz="6000" b="1" u="sng" dirty="0">
                <a:solidFill>
                  <a:schemeClr val="bg1"/>
                </a:solidFill>
                <a:latin typeface="Bahnschrift SemiBold Condensed" panose="020B0502040204020203" pitchFamily="34" charset="0"/>
              </a:rPr>
              <a:t>CONTENT</a:t>
            </a:r>
            <a:endParaRPr lang="zh-SG" altLang="en-US" sz="6000" b="1" u="sng" dirty="0">
              <a:solidFill>
                <a:schemeClr val="bg1"/>
              </a:solidFill>
              <a:latin typeface="Bahnschrift SemiBold Condensed" panose="020B0502040204020203" pitchFamily="34" charset="0"/>
            </a:endParaRPr>
          </a:p>
        </p:txBody>
      </p:sp>
      <p:grpSp>
        <p:nvGrpSpPr>
          <p:cNvPr id="6" name="组合 5"/>
          <p:cNvGrpSpPr/>
          <p:nvPr/>
        </p:nvGrpSpPr>
        <p:grpSpPr>
          <a:xfrm>
            <a:off x="837559" y="2114819"/>
            <a:ext cx="865639" cy="845762"/>
            <a:chOff x="2931564" y="1381126"/>
            <a:chExt cx="1382712" cy="1350963"/>
          </a:xfrm>
        </p:grpSpPr>
        <p:grpSp>
          <p:nvGrpSpPr>
            <p:cNvPr id="39" name="组合 38"/>
            <p:cNvGrpSpPr/>
            <p:nvPr/>
          </p:nvGrpSpPr>
          <p:grpSpPr>
            <a:xfrm>
              <a:off x="2931564" y="1381126"/>
              <a:ext cx="1382712" cy="1350963"/>
              <a:chOff x="2790826" y="1897063"/>
              <a:chExt cx="1382712" cy="1350963"/>
            </a:xfrm>
          </p:grpSpPr>
          <p:sp>
            <p:nvSpPr>
              <p:cNvPr id="40" name="Oval 1271"/>
              <p:cNvSpPr>
                <a:spLocks noChangeArrowheads="1"/>
              </p:cNvSpPr>
              <p:nvPr/>
            </p:nvSpPr>
            <p:spPr bwMode="auto">
              <a:xfrm>
                <a:off x="2790826" y="2016126"/>
                <a:ext cx="120650" cy="120650"/>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Freeform 1272"/>
              <p:cNvSpPr/>
              <p:nvPr/>
            </p:nvSpPr>
            <p:spPr bwMode="auto">
              <a:xfrm>
                <a:off x="3729038" y="2851151"/>
                <a:ext cx="136525" cy="134938"/>
              </a:xfrm>
              <a:custGeom>
                <a:avLst/>
                <a:gdLst>
                  <a:gd name="T0" fmla="*/ 29 w 36"/>
                  <a:gd name="T1" fmla="*/ 29 h 36"/>
                  <a:gd name="T2" fmla="*/ 7 w 36"/>
                  <a:gd name="T3" fmla="*/ 29 h 36"/>
                  <a:gd name="T4" fmla="*/ 7 w 36"/>
                  <a:gd name="T5" fmla="*/ 7 h 36"/>
                  <a:gd name="T6" fmla="*/ 29 w 36"/>
                  <a:gd name="T7" fmla="*/ 7 h 36"/>
                  <a:gd name="T8" fmla="*/ 29 w 36"/>
                  <a:gd name="T9" fmla="*/ 29 h 36"/>
                </a:gdLst>
                <a:ahLst/>
                <a:cxnLst>
                  <a:cxn ang="0">
                    <a:pos x="T0" y="T1"/>
                  </a:cxn>
                  <a:cxn ang="0">
                    <a:pos x="T2" y="T3"/>
                  </a:cxn>
                  <a:cxn ang="0">
                    <a:pos x="T4" y="T5"/>
                  </a:cxn>
                  <a:cxn ang="0">
                    <a:pos x="T6" y="T7"/>
                  </a:cxn>
                  <a:cxn ang="0">
                    <a:pos x="T8" y="T9"/>
                  </a:cxn>
                </a:cxnLst>
                <a:rect l="0" t="0" r="r" b="b"/>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Oval 1273"/>
              <p:cNvSpPr>
                <a:spLocks noChangeArrowheads="1"/>
              </p:cNvSpPr>
              <p:nvPr/>
            </p:nvSpPr>
            <p:spPr bwMode="auto">
              <a:xfrm>
                <a:off x="3136901" y="1941513"/>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Oval 1274"/>
              <p:cNvSpPr>
                <a:spLocks noChangeArrowheads="1"/>
              </p:cNvSpPr>
              <p:nvPr/>
            </p:nvSpPr>
            <p:spPr bwMode="auto">
              <a:xfrm>
                <a:off x="3706813" y="1911351"/>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4" name="Oval 1275"/>
              <p:cNvSpPr>
                <a:spLocks noChangeArrowheads="1"/>
              </p:cNvSpPr>
              <p:nvPr/>
            </p:nvSpPr>
            <p:spPr bwMode="auto">
              <a:xfrm>
                <a:off x="2865438" y="230187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Oval 1276"/>
              <p:cNvSpPr>
                <a:spLocks noChangeArrowheads="1"/>
              </p:cNvSpPr>
              <p:nvPr/>
            </p:nvSpPr>
            <p:spPr bwMode="auto">
              <a:xfrm>
                <a:off x="3181351" y="315912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6" name="Oval 1277"/>
              <p:cNvSpPr>
                <a:spLocks noChangeArrowheads="1"/>
              </p:cNvSpPr>
              <p:nvPr/>
            </p:nvSpPr>
            <p:spPr bwMode="auto">
              <a:xfrm>
                <a:off x="2790826" y="2947988"/>
                <a:ext cx="180975" cy="180975"/>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7" name="Oval 1278"/>
              <p:cNvSpPr>
                <a:spLocks noChangeArrowheads="1"/>
              </p:cNvSpPr>
              <p:nvPr/>
            </p:nvSpPr>
            <p:spPr bwMode="auto">
              <a:xfrm>
                <a:off x="3813176" y="1897063"/>
                <a:ext cx="239713" cy="23971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8" name="Freeform 1279"/>
              <p:cNvSpPr/>
              <p:nvPr/>
            </p:nvSpPr>
            <p:spPr bwMode="auto">
              <a:xfrm>
                <a:off x="3481388" y="2111376"/>
                <a:ext cx="692150" cy="1136650"/>
              </a:xfrm>
              <a:custGeom>
                <a:avLst/>
                <a:gdLst>
                  <a:gd name="T0" fmla="*/ 140 w 184"/>
                  <a:gd name="T1" fmla="*/ 0 h 303"/>
                  <a:gd name="T2" fmla="*/ 184 w 184"/>
                  <a:gd name="T3" fmla="*/ 119 h 303"/>
                  <a:gd name="T4" fmla="*/ 0 w 184"/>
                  <a:gd name="T5" fmla="*/ 303 h 303"/>
                </a:gdLst>
                <a:ahLst/>
                <a:cxnLst>
                  <a:cxn ang="0">
                    <a:pos x="T0" y="T1"/>
                  </a:cxn>
                  <a:cxn ang="0">
                    <a:pos x="T2" y="T3"/>
                  </a:cxn>
                  <a:cxn ang="0">
                    <a:pos x="T4" y="T5"/>
                  </a:cxn>
                </a:cxnLst>
                <a:rect l="0" t="0" r="r" b="b"/>
                <a:pathLst>
                  <a:path w="184" h="303">
                    <a:moveTo>
                      <a:pt x="140" y="0"/>
                    </a:moveTo>
                    <a:cubicBezTo>
                      <a:pt x="168" y="32"/>
                      <a:pt x="184" y="74"/>
                      <a:pt x="184" y="119"/>
                    </a:cubicBezTo>
                    <a:cubicBezTo>
                      <a:pt x="184" y="221"/>
                      <a:pt x="102" y="303"/>
                      <a:pt x="0" y="30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Freeform 1280"/>
              <p:cNvSpPr/>
              <p:nvPr/>
            </p:nvSpPr>
            <p:spPr bwMode="auto">
              <a:xfrm>
                <a:off x="3121026" y="2557463"/>
                <a:ext cx="4763" cy="49213"/>
              </a:xfrm>
              <a:custGeom>
                <a:avLst/>
                <a:gdLst>
                  <a:gd name="T0" fmla="*/ 1 w 1"/>
                  <a:gd name="T1" fmla="*/ 13 h 13"/>
                  <a:gd name="T2" fmla="*/ 0 w 1"/>
                  <a:gd name="T3" fmla="*/ 0 h 13"/>
                </a:gdLst>
                <a:ahLst/>
                <a:cxnLst>
                  <a:cxn ang="0">
                    <a:pos x="T0" y="T1"/>
                  </a:cxn>
                  <a:cxn ang="0">
                    <a:pos x="T2" y="T3"/>
                  </a:cxn>
                </a:cxnLst>
                <a:rect l="0" t="0" r="r" b="b"/>
                <a:pathLst>
                  <a:path w="1" h="13">
                    <a:moveTo>
                      <a:pt x="1" y="13"/>
                    </a:moveTo>
                    <a:cubicBezTo>
                      <a:pt x="0" y="9"/>
                      <a:pt x="0" y="4"/>
                      <a:pt x="0"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1281"/>
              <p:cNvSpPr/>
              <p:nvPr/>
            </p:nvSpPr>
            <p:spPr bwMode="auto">
              <a:xfrm>
                <a:off x="3148013" y="2216151"/>
                <a:ext cx="217488" cy="206375"/>
              </a:xfrm>
              <a:custGeom>
                <a:avLst/>
                <a:gdLst>
                  <a:gd name="T0" fmla="*/ 0 w 58"/>
                  <a:gd name="T1" fmla="*/ 55 h 55"/>
                  <a:gd name="T2" fmla="*/ 58 w 58"/>
                  <a:gd name="T3" fmla="*/ 0 h 55"/>
                </a:gdLst>
                <a:ahLst/>
                <a:cxnLst>
                  <a:cxn ang="0">
                    <a:pos x="T0" y="T1"/>
                  </a:cxn>
                  <a:cxn ang="0">
                    <a:pos x="T2" y="T3"/>
                  </a:cxn>
                </a:cxnLst>
                <a:rect l="0" t="0" r="r" b="b"/>
                <a:pathLst>
                  <a:path w="58" h="55">
                    <a:moveTo>
                      <a:pt x="0" y="55"/>
                    </a:moveTo>
                    <a:cubicBezTo>
                      <a:pt x="10" y="29"/>
                      <a:pt x="31" y="9"/>
                      <a:pt x="58"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1282"/>
              <p:cNvSpPr/>
              <p:nvPr/>
            </p:nvSpPr>
            <p:spPr bwMode="auto">
              <a:xfrm>
                <a:off x="3000376" y="2076451"/>
                <a:ext cx="962025" cy="962025"/>
              </a:xfrm>
              <a:custGeom>
                <a:avLst/>
                <a:gdLst>
                  <a:gd name="T0" fmla="*/ 200 w 256"/>
                  <a:gd name="T1" fmla="*/ 234 h 256"/>
                  <a:gd name="T2" fmla="*/ 128 w 256"/>
                  <a:gd name="T3" fmla="*/ 256 h 256"/>
                  <a:gd name="T4" fmla="*/ 0 w 256"/>
                  <a:gd name="T5" fmla="*/ 128 h 256"/>
                  <a:gd name="T6" fmla="*/ 128 w 256"/>
                  <a:gd name="T7" fmla="*/ 0 h 256"/>
                  <a:gd name="T8" fmla="*/ 256 w 256"/>
                  <a:gd name="T9" fmla="*/ 128 h 256"/>
                  <a:gd name="T10" fmla="*/ 224 w 256"/>
                  <a:gd name="T11" fmla="*/ 213 h 256"/>
                </a:gdLst>
                <a:ahLst/>
                <a:cxnLst>
                  <a:cxn ang="0">
                    <a:pos x="T0" y="T1"/>
                  </a:cxn>
                  <a:cxn ang="0">
                    <a:pos x="T2" y="T3"/>
                  </a:cxn>
                  <a:cxn ang="0">
                    <a:pos x="T4" y="T5"/>
                  </a:cxn>
                  <a:cxn ang="0">
                    <a:pos x="T6" y="T7"/>
                  </a:cxn>
                  <a:cxn ang="0">
                    <a:pos x="T8" y="T9"/>
                  </a:cxn>
                  <a:cxn ang="0">
                    <a:pos x="T10" y="T11"/>
                  </a:cxn>
                </a:cxnLst>
                <a:rect l="0" t="0" r="r" b="b"/>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4" name="文本框 3"/>
            <p:cNvSpPr txBox="1"/>
            <p:nvPr/>
          </p:nvSpPr>
          <p:spPr>
            <a:xfrm>
              <a:off x="3283486" y="1638579"/>
              <a:ext cx="790933" cy="559062"/>
            </a:xfrm>
            <a:prstGeom prst="rect">
              <a:avLst/>
            </a:prstGeom>
            <a:noFill/>
            <a:ln w="38100">
              <a:noFill/>
            </a:ln>
          </p:spPr>
          <p:txBody>
            <a:bodyPr wrap="square" rtlCol="0">
              <a:spAutoFit/>
            </a:bodyPr>
            <a:lstStyle/>
            <a:p>
              <a:r>
                <a:rPr lang="en-US" altLang="zh-CN" sz="2800" b="1" dirty="0">
                  <a:solidFill>
                    <a:srgbClr val="5F2C09"/>
                  </a:solidFill>
                  <a:latin typeface="Arial Black" panose="020B0A04020102020204" pitchFamily="34" charset="0"/>
                  <a:cs typeface="Times New Roman" panose="02020603050405020304" pitchFamily="18" charset="0"/>
                </a:rPr>
                <a:t>1</a:t>
              </a:r>
              <a:endParaRPr lang="zh-SG" altLang="en-US" sz="2800" b="1" dirty="0">
                <a:solidFill>
                  <a:srgbClr val="5F2C09"/>
                </a:solidFill>
                <a:latin typeface="Arial Black" panose="020B0A04020102020204" pitchFamily="34" charset="0"/>
                <a:cs typeface="Times New Roman" panose="02020603050405020304" pitchFamily="18" charset="0"/>
              </a:endParaRPr>
            </a:p>
          </p:txBody>
        </p:sp>
      </p:grpSp>
      <p:grpSp>
        <p:nvGrpSpPr>
          <p:cNvPr id="52" name="组合 51"/>
          <p:cNvGrpSpPr/>
          <p:nvPr/>
        </p:nvGrpSpPr>
        <p:grpSpPr>
          <a:xfrm>
            <a:off x="837559" y="4935218"/>
            <a:ext cx="865639" cy="845762"/>
            <a:chOff x="2931564" y="1381126"/>
            <a:chExt cx="1382712" cy="1350963"/>
          </a:xfrm>
        </p:grpSpPr>
        <p:grpSp>
          <p:nvGrpSpPr>
            <p:cNvPr id="53" name="组合 52"/>
            <p:cNvGrpSpPr/>
            <p:nvPr/>
          </p:nvGrpSpPr>
          <p:grpSpPr>
            <a:xfrm>
              <a:off x="2931564" y="1381126"/>
              <a:ext cx="1382712" cy="1350963"/>
              <a:chOff x="2790826" y="1897063"/>
              <a:chExt cx="1382712" cy="1350963"/>
            </a:xfrm>
          </p:grpSpPr>
          <p:sp>
            <p:nvSpPr>
              <p:cNvPr id="55" name="Oval 1271"/>
              <p:cNvSpPr>
                <a:spLocks noChangeArrowheads="1"/>
              </p:cNvSpPr>
              <p:nvPr/>
            </p:nvSpPr>
            <p:spPr bwMode="auto">
              <a:xfrm>
                <a:off x="2790826" y="2016126"/>
                <a:ext cx="120650" cy="120650"/>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1272"/>
              <p:cNvSpPr/>
              <p:nvPr/>
            </p:nvSpPr>
            <p:spPr bwMode="auto">
              <a:xfrm>
                <a:off x="3729038" y="2851151"/>
                <a:ext cx="136525" cy="134938"/>
              </a:xfrm>
              <a:custGeom>
                <a:avLst/>
                <a:gdLst>
                  <a:gd name="T0" fmla="*/ 29 w 36"/>
                  <a:gd name="T1" fmla="*/ 29 h 36"/>
                  <a:gd name="T2" fmla="*/ 7 w 36"/>
                  <a:gd name="T3" fmla="*/ 29 h 36"/>
                  <a:gd name="T4" fmla="*/ 7 w 36"/>
                  <a:gd name="T5" fmla="*/ 7 h 36"/>
                  <a:gd name="T6" fmla="*/ 29 w 36"/>
                  <a:gd name="T7" fmla="*/ 7 h 36"/>
                  <a:gd name="T8" fmla="*/ 29 w 36"/>
                  <a:gd name="T9" fmla="*/ 29 h 36"/>
                </a:gdLst>
                <a:ahLst/>
                <a:cxnLst>
                  <a:cxn ang="0">
                    <a:pos x="T0" y="T1"/>
                  </a:cxn>
                  <a:cxn ang="0">
                    <a:pos x="T2" y="T3"/>
                  </a:cxn>
                  <a:cxn ang="0">
                    <a:pos x="T4" y="T5"/>
                  </a:cxn>
                  <a:cxn ang="0">
                    <a:pos x="T6" y="T7"/>
                  </a:cxn>
                  <a:cxn ang="0">
                    <a:pos x="T8" y="T9"/>
                  </a:cxn>
                </a:cxnLst>
                <a:rect l="0" t="0" r="r" b="b"/>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Oval 1273"/>
              <p:cNvSpPr>
                <a:spLocks noChangeArrowheads="1"/>
              </p:cNvSpPr>
              <p:nvPr/>
            </p:nvSpPr>
            <p:spPr bwMode="auto">
              <a:xfrm>
                <a:off x="3136901" y="1941513"/>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Oval 1274"/>
              <p:cNvSpPr>
                <a:spLocks noChangeArrowheads="1"/>
              </p:cNvSpPr>
              <p:nvPr/>
            </p:nvSpPr>
            <p:spPr bwMode="auto">
              <a:xfrm>
                <a:off x="3706813" y="1911351"/>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Oval 1275"/>
              <p:cNvSpPr>
                <a:spLocks noChangeArrowheads="1"/>
              </p:cNvSpPr>
              <p:nvPr/>
            </p:nvSpPr>
            <p:spPr bwMode="auto">
              <a:xfrm>
                <a:off x="2865438" y="230187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Oval 1276"/>
              <p:cNvSpPr>
                <a:spLocks noChangeArrowheads="1"/>
              </p:cNvSpPr>
              <p:nvPr/>
            </p:nvSpPr>
            <p:spPr bwMode="auto">
              <a:xfrm>
                <a:off x="3181351" y="315912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Oval 1277"/>
              <p:cNvSpPr>
                <a:spLocks noChangeArrowheads="1"/>
              </p:cNvSpPr>
              <p:nvPr/>
            </p:nvSpPr>
            <p:spPr bwMode="auto">
              <a:xfrm>
                <a:off x="2790826" y="2947988"/>
                <a:ext cx="180975" cy="180975"/>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Oval 1278"/>
              <p:cNvSpPr>
                <a:spLocks noChangeArrowheads="1"/>
              </p:cNvSpPr>
              <p:nvPr/>
            </p:nvSpPr>
            <p:spPr bwMode="auto">
              <a:xfrm>
                <a:off x="3813176" y="1897063"/>
                <a:ext cx="239713" cy="23971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Freeform 1279"/>
              <p:cNvSpPr/>
              <p:nvPr/>
            </p:nvSpPr>
            <p:spPr bwMode="auto">
              <a:xfrm>
                <a:off x="3481388" y="2111376"/>
                <a:ext cx="692150" cy="1136650"/>
              </a:xfrm>
              <a:custGeom>
                <a:avLst/>
                <a:gdLst>
                  <a:gd name="T0" fmla="*/ 140 w 184"/>
                  <a:gd name="T1" fmla="*/ 0 h 303"/>
                  <a:gd name="T2" fmla="*/ 184 w 184"/>
                  <a:gd name="T3" fmla="*/ 119 h 303"/>
                  <a:gd name="T4" fmla="*/ 0 w 184"/>
                  <a:gd name="T5" fmla="*/ 303 h 303"/>
                </a:gdLst>
                <a:ahLst/>
                <a:cxnLst>
                  <a:cxn ang="0">
                    <a:pos x="T0" y="T1"/>
                  </a:cxn>
                  <a:cxn ang="0">
                    <a:pos x="T2" y="T3"/>
                  </a:cxn>
                  <a:cxn ang="0">
                    <a:pos x="T4" y="T5"/>
                  </a:cxn>
                </a:cxnLst>
                <a:rect l="0" t="0" r="r" b="b"/>
                <a:pathLst>
                  <a:path w="184" h="303">
                    <a:moveTo>
                      <a:pt x="140" y="0"/>
                    </a:moveTo>
                    <a:cubicBezTo>
                      <a:pt x="168" y="32"/>
                      <a:pt x="184" y="74"/>
                      <a:pt x="184" y="119"/>
                    </a:cubicBezTo>
                    <a:cubicBezTo>
                      <a:pt x="184" y="221"/>
                      <a:pt x="102" y="303"/>
                      <a:pt x="0" y="30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Freeform 1280"/>
              <p:cNvSpPr/>
              <p:nvPr/>
            </p:nvSpPr>
            <p:spPr bwMode="auto">
              <a:xfrm>
                <a:off x="3121026" y="2557463"/>
                <a:ext cx="4763" cy="49213"/>
              </a:xfrm>
              <a:custGeom>
                <a:avLst/>
                <a:gdLst>
                  <a:gd name="T0" fmla="*/ 1 w 1"/>
                  <a:gd name="T1" fmla="*/ 13 h 13"/>
                  <a:gd name="T2" fmla="*/ 0 w 1"/>
                  <a:gd name="T3" fmla="*/ 0 h 13"/>
                </a:gdLst>
                <a:ahLst/>
                <a:cxnLst>
                  <a:cxn ang="0">
                    <a:pos x="T0" y="T1"/>
                  </a:cxn>
                  <a:cxn ang="0">
                    <a:pos x="T2" y="T3"/>
                  </a:cxn>
                </a:cxnLst>
                <a:rect l="0" t="0" r="r" b="b"/>
                <a:pathLst>
                  <a:path w="1" h="13">
                    <a:moveTo>
                      <a:pt x="1" y="13"/>
                    </a:moveTo>
                    <a:cubicBezTo>
                      <a:pt x="0" y="9"/>
                      <a:pt x="0" y="4"/>
                      <a:pt x="0"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1281"/>
              <p:cNvSpPr/>
              <p:nvPr/>
            </p:nvSpPr>
            <p:spPr bwMode="auto">
              <a:xfrm>
                <a:off x="3148013" y="2216151"/>
                <a:ext cx="217488" cy="206375"/>
              </a:xfrm>
              <a:custGeom>
                <a:avLst/>
                <a:gdLst>
                  <a:gd name="T0" fmla="*/ 0 w 58"/>
                  <a:gd name="T1" fmla="*/ 55 h 55"/>
                  <a:gd name="T2" fmla="*/ 58 w 58"/>
                  <a:gd name="T3" fmla="*/ 0 h 55"/>
                </a:gdLst>
                <a:ahLst/>
                <a:cxnLst>
                  <a:cxn ang="0">
                    <a:pos x="T0" y="T1"/>
                  </a:cxn>
                  <a:cxn ang="0">
                    <a:pos x="T2" y="T3"/>
                  </a:cxn>
                </a:cxnLst>
                <a:rect l="0" t="0" r="r" b="b"/>
                <a:pathLst>
                  <a:path w="58" h="55">
                    <a:moveTo>
                      <a:pt x="0" y="55"/>
                    </a:moveTo>
                    <a:cubicBezTo>
                      <a:pt x="10" y="29"/>
                      <a:pt x="31" y="9"/>
                      <a:pt x="58"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Freeform 1282"/>
              <p:cNvSpPr/>
              <p:nvPr/>
            </p:nvSpPr>
            <p:spPr bwMode="auto">
              <a:xfrm>
                <a:off x="3000376" y="2076451"/>
                <a:ext cx="962025" cy="962025"/>
              </a:xfrm>
              <a:custGeom>
                <a:avLst/>
                <a:gdLst>
                  <a:gd name="T0" fmla="*/ 200 w 256"/>
                  <a:gd name="T1" fmla="*/ 234 h 256"/>
                  <a:gd name="T2" fmla="*/ 128 w 256"/>
                  <a:gd name="T3" fmla="*/ 256 h 256"/>
                  <a:gd name="T4" fmla="*/ 0 w 256"/>
                  <a:gd name="T5" fmla="*/ 128 h 256"/>
                  <a:gd name="T6" fmla="*/ 128 w 256"/>
                  <a:gd name="T7" fmla="*/ 0 h 256"/>
                  <a:gd name="T8" fmla="*/ 256 w 256"/>
                  <a:gd name="T9" fmla="*/ 128 h 256"/>
                  <a:gd name="T10" fmla="*/ 224 w 256"/>
                  <a:gd name="T11" fmla="*/ 213 h 256"/>
                </a:gdLst>
                <a:ahLst/>
                <a:cxnLst>
                  <a:cxn ang="0">
                    <a:pos x="T0" y="T1"/>
                  </a:cxn>
                  <a:cxn ang="0">
                    <a:pos x="T2" y="T3"/>
                  </a:cxn>
                  <a:cxn ang="0">
                    <a:pos x="T4" y="T5"/>
                  </a:cxn>
                  <a:cxn ang="0">
                    <a:pos x="T6" y="T7"/>
                  </a:cxn>
                  <a:cxn ang="0">
                    <a:pos x="T8" y="T9"/>
                  </a:cxn>
                  <a:cxn ang="0">
                    <a:pos x="T10" y="T11"/>
                  </a:cxn>
                </a:cxnLst>
                <a:rect l="0" t="0" r="r" b="b"/>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54" name="文本框 53"/>
            <p:cNvSpPr txBox="1"/>
            <p:nvPr/>
          </p:nvSpPr>
          <p:spPr>
            <a:xfrm>
              <a:off x="3283486" y="1638579"/>
              <a:ext cx="790933" cy="833760"/>
            </a:xfrm>
            <a:prstGeom prst="rect">
              <a:avLst/>
            </a:prstGeom>
            <a:noFill/>
            <a:ln w="38100">
              <a:noFill/>
            </a:ln>
          </p:spPr>
          <p:txBody>
            <a:bodyPr wrap="square" rtlCol="0">
              <a:spAutoFit/>
            </a:bodyPr>
            <a:lstStyle/>
            <a:p>
              <a:r>
                <a:rPr lang="en-US" altLang="zh-SG" sz="2800" b="1" dirty="0">
                  <a:solidFill>
                    <a:srgbClr val="5F2C09"/>
                  </a:solidFill>
                  <a:latin typeface="Arial Black" panose="020B0A04020102020204" pitchFamily="34" charset="0"/>
                  <a:cs typeface="Times New Roman" panose="02020603050405020304" pitchFamily="18" charset="0"/>
                </a:rPr>
                <a:t>3</a:t>
              </a:r>
              <a:endParaRPr lang="en-US" altLang="zh-SG" sz="2800" b="1" dirty="0">
                <a:solidFill>
                  <a:srgbClr val="5F2C09"/>
                </a:solidFill>
                <a:latin typeface="Arial Black" panose="020B0A04020102020204" pitchFamily="34" charset="0"/>
                <a:cs typeface="Times New Roman" panose="02020603050405020304" pitchFamily="18" charset="0"/>
              </a:endParaRPr>
            </a:p>
          </p:txBody>
        </p:sp>
      </p:grpSp>
      <p:sp>
        <p:nvSpPr>
          <p:cNvPr id="7" name="文本框 6"/>
          <p:cNvSpPr txBox="1"/>
          <p:nvPr/>
        </p:nvSpPr>
        <p:spPr>
          <a:xfrm>
            <a:off x="1877695" y="2142490"/>
            <a:ext cx="6447155" cy="768350"/>
          </a:xfrm>
          <a:prstGeom prst="rect">
            <a:avLst/>
          </a:prstGeom>
          <a:noFill/>
        </p:spPr>
        <p:txBody>
          <a:bodyPr wrap="square" rtlCol="0">
            <a:spAutoFit/>
          </a:bodyPr>
          <a:lstStyle/>
          <a:p>
            <a:r>
              <a:rPr lang="en-US" sz="4400" b="1" dirty="0" err="1">
                <a:solidFill>
                  <a:srgbClr val="5F2C09"/>
                </a:solidFill>
                <a:latin typeface="Times New Roman" panose="02020603050405020304" pitchFamily="18" charset="0"/>
                <a:cs typeface="Times New Roman" panose="02020603050405020304" pitchFamily="18" charset="0"/>
              </a:rPr>
              <a:t>Assignment 2 Hint</a:t>
            </a:r>
            <a:endParaRPr lang="en-US" sz="4400" b="1" dirty="0" err="1">
              <a:solidFill>
                <a:srgbClr val="5F2C09"/>
              </a:solidFill>
              <a:latin typeface="Times New Roman" panose="02020603050405020304" pitchFamily="18" charset="0"/>
              <a:cs typeface="Times New Roman" panose="02020603050405020304" pitchFamily="18" charset="0"/>
            </a:endParaRPr>
          </a:p>
        </p:txBody>
      </p:sp>
      <p:sp>
        <p:nvSpPr>
          <p:cNvPr id="97" name="文本框 96"/>
          <p:cNvSpPr txBox="1"/>
          <p:nvPr/>
        </p:nvSpPr>
        <p:spPr>
          <a:xfrm>
            <a:off x="2002155" y="4982210"/>
            <a:ext cx="8897620" cy="768350"/>
          </a:xfrm>
          <a:prstGeom prst="rect">
            <a:avLst/>
          </a:prstGeom>
          <a:noFill/>
        </p:spPr>
        <p:txBody>
          <a:bodyPr wrap="square" rtlCol="0">
            <a:spAutoFit/>
          </a:bodyPr>
          <a:lstStyle/>
          <a:p>
            <a:r>
              <a:rPr lang="en-US" sz="4400" b="1" dirty="0">
                <a:solidFill>
                  <a:srgbClr val="5F2C09"/>
                </a:solidFill>
                <a:latin typeface="Times New Roman" panose="02020603050405020304" pitchFamily="18" charset="0"/>
                <a:cs typeface="Times New Roman" panose="02020603050405020304" pitchFamily="18" charset="0"/>
              </a:rPr>
              <a:t>Sample hand-writting code quiz</a:t>
            </a:r>
            <a:endParaRPr lang="en-US" sz="4400" b="1" dirty="0">
              <a:solidFill>
                <a:srgbClr val="5F2C09"/>
              </a:solidFill>
              <a:latin typeface="Times New Roman" panose="02020603050405020304" pitchFamily="18" charset="0"/>
              <a:cs typeface="Times New Roman" panose="02020603050405020304" pitchFamily="18" charset="0"/>
            </a:endParaRPr>
          </a:p>
        </p:txBody>
      </p:sp>
      <p:grpSp>
        <p:nvGrpSpPr>
          <p:cNvPr id="100" name="组合 99"/>
          <p:cNvGrpSpPr/>
          <p:nvPr/>
        </p:nvGrpSpPr>
        <p:grpSpPr>
          <a:xfrm>
            <a:off x="837559" y="3510123"/>
            <a:ext cx="865639" cy="845762"/>
            <a:chOff x="2931564" y="1381126"/>
            <a:chExt cx="1382712" cy="1350963"/>
          </a:xfrm>
        </p:grpSpPr>
        <p:grpSp>
          <p:nvGrpSpPr>
            <p:cNvPr id="101" name="组合 100"/>
            <p:cNvGrpSpPr/>
            <p:nvPr/>
          </p:nvGrpSpPr>
          <p:grpSpPr>
            <a:xfrm>
              <a:off x="2931564" y="1381126"/>
              <a:ext cx="1382712" cy="1350963"/>
              <a:chOff x="2790826" y="1897063"/>
              <a:chExt cx="1382712" cy="1350963"/>
            </a:xfrm>
          </p:grpSpPr>
          <p:sp>
            <p:nvSpPr>
              <p:cNvPr id="103" name="Oval 1271"/>
              <p:cNvSpPr>
                <a:spLocks noChangeArrowheads="1"/>
              </p:cNvSpPr>
              <p:nvPr/>
            </p:nvSpPr>
            <p:spPr bwMode="auto">
              <a:xfrm>
                <a:off x="2790826" y="2016126"/>
                <a:ext cx="120650" cy="120650"/>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4" name="Freeform 1272"/>
              <p:cNvSpPr/>
              <p:nvPr/>
            </p:nvSpPr>
            <p:spPr bwMode="auto">
              <a:xfrm>
                <a:off x="3729038" y="2851151"/>
                <a:ext cx="136525" cy="134938"/>
              </a:xfrm>
              <a:custGeom>
                <a:avLst/>
                <a:gdLst>
                  <a:gd name="T0" fmla="*/ 29 w 36"/>
                  <a:gd name="T1" fmla="*/ 29 h 36"/>
                  <a:gd name="T2" fmla="*/ 7 w 36"/>
                  <a:gd name="T3" fmla="*/ 29 h 36"/>
                  <a:gd name="T4" fmla="*/ 7 w 36"/>
                  <a:gd name="T5" fmla="*/ 7 h 36"/>
                  <a:gd name="T6" fmla="*/ 29 w 36"/>
                  <a:gd name="T7" fmla="*/ 7 h 36"/>
                  <a:gd name="T8" fmla="*/ 29 w 36"/>
                  <a:gd name="T9" fmla="*/ 29 h 36"/>
                </a:gdLst>
                <a:ahLst/>
                <a:cxnLst>
                  <a:cxn ang="0">
                    <a:pos x="T0" y="T1"/>
                  </a:cxn>
                  <a:cxn ang="0">
                    <a:pos x="T2" y="T3"/>
                  </a:cxn>
                  <a:cxn ang="0">
                    <a:pos x="T4" y="T5"/>
                  </a:cxn>
                  <a:cxn ang="0">
                    <a:pos x="T6" y="T7"/>
                  </a:cxn>
                  <a:cxn ang="0">
                    <a:pos x="T8" y="T9"/>
                  </a:cxn>
                </a:cxnLst>
                <a:rect l="0" t="0" r="r" b="b"/>
                <a:pathLst>
                  <a:path w="36" h="36">
                    <a:moveTo>
                      <a:pt x="29" y="29"/>
                    </a:moveTo>
                    <a:cubicBezTo>
                      <a:pt x="23" y="36"/>
                      <a:pt x="13" y="36"/>
                      <a:pt x="7" y="29"/>
                    </a:cubicBezTo>
                    <a:cubicBezTo>
                      <a:pt x="0" y="23"/>
                      <a:pt x="0" y="13"/>
                      <a:pt x="7" y="7"/>
                    </a:cubicBezTo>
                    <a:cubicBezTo>
                      <a:pt x="13" y="0"/>
                      <a:pt x="23" y="0"/>
                      <a:pt x="29" y="7"/>
                    </a:cubicBezTo>
                    <a:cubicBezTo>
                      <a:pt x="36" y="13"/>
                      <a:pt x="36" y="23"/>
                      <a:pt x="29" y="29"/>
                    </a:cubicBezTo>
                    <a:close/>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Oval 1273"/>
              <p:cNvSpPr>
                <a:spLocks noChangeArrowheads="1"/>
              </p:cNvSpPr>
              <p:nvPr/>
            </p:nvSpPr>
            <p:spPr bwMode="auto">
              <a:xfrm>
                <a:off x="3136901" y="1941513"/>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6" name="Oval 1274"/>
              <p:cNvSpPr>
                <a:spLocks noChangeArrowheads="1"/>
              </p:cNvSpPr>
              <p:nvPr/>
            </p:nvSpPr>
            <p:spPr bwMode="auto">
              <a:xfrm>
                <a:off x="3706813" y="1911351"/>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Oval 1275"/>
              <p:cNvSpPr>
                <a:spLocks noChangeArrowheads="1"/>
              </p:cNvSpPr>
              <p:nvPr/>
            </p:nvSpPr>
            <p:spPr bwMode="auto">
              <a:xfrm>
                <a:off x="2865438" y="230187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Oval 1276"/>
              <p:cNvSpPr>
                <a:spLocks noChangeArrowheads="1"/>
              </p:cNvSpPr>
              <p:nvPr/>
            </p:nvSpPr>
            <p:spPr bwMode="auto">
              <a:xfrm>
                <a:off x="3181351" y="3159126"/>
                <a:ext cx="30163" cy="3016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9" name="Oval 1277"/>
              <p:cNvSpPr>
                <a:spLocks noChangeArrowheads="1"/>
              </p:cNvSpPr>
              <p:nvPr/>
            </p:nvSpPr>
            <p:spPr bwMode="auto">
              <a:xfrm>
                <a:off x="2790826" y="2947988"/>
                <a:ext cx="180975" cy="180975"/>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Oval 1278"/>
              <p:cNvSpPr>
                <a:spLocks noChangeArrowheads="1"/>
              </p:cNvSpPr>
              <p:nvPr/>
            </p:nvSpPr>
            <p:spPr bwMode="auto">
              <a:xfrm>
                <a:off x="3813176" y="1897063"/>
                <a:ext cx="239713" cy="239713"/>
              </a:xfrm>
              <a:prstGeom prst="ellipse">
                <a:avLst/>
              </a:pr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1" name="Freeform 1279"/>
              <p:cNvSpPr/>
              <p:nvPr/>
            </p:nvSpPr>
            <p:spPr bwMode="auto">
              <a:xfrm>
                <a:off x="3481388" y="2111376"/>
                <a:ext cx="692150" cy="1136650"/>
              </a:xfrm>
              <a:custGeom>
                <a:avLst/>
                <a:gdLst>
                  <a:gd name="T0" fmla="*/ 140 w 184"/>
                  <a:gd name="T1" fmla="*/ 0 h 303"/>
                  <a:gd name="T2" fmla="*/ 184 w 184"/>
                  <a:gd name="T3" fmla="*/ 119 h 303"/>
                  <a:gd name="T4" fmla="*/ 0 w 184"/>
                  <a:gd name="T5" fmla="*/ 303 h 303"/>
                </a:gdLst>
                <a:ahLst/>
                <a:cxnLst>
                  <a:cxn ang="0">
                    <a:pos x="T0" y="T1"/>
                  </a:cxn>
                  <a:cxn ang="0">
                    <a:pos x="T2" y="T3"/>
                  </a:cxn>
                  <a:cxn ang="0">
                    <a:pos x="T4" y="T5"/>
                  </a:cxn>
                </a:cxnLst>
                <a:rect l="0" t="0" r="r" b="b"/>
                <a:pathLst>
                  <a:path w="184" h="303">
                    <a:moveTo>
                      <a:pt x="140" y="0"/>
                    </a:moveTo>
                    <a:cubicBezTo>
                      <a:pt x="168" y="32"/>
                      <a:pt x="184" y="74"/>
                      <a:pt x="184" y="119"/>
                    </a:cubicBezTo>
                    <a:cubicBezTo>
                      <a:pt x="184" y="221"/>
                      <a:pt x="102" y="303"/>
                      <a:pt x="0" y="30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2" name="Freeform 1280"/>
              <p:cNvSpPr/>
              <p:nvPr/>
            </p:nvSpPr>
            <p:spPr bwMode="auto">
              <a:xfrm>
                <a:off x="3121026" y="2557463"/>
                <a:ext cx="4763" cy="49213"/>
              </a:xfrm>
              <a:custGeom>
                <a:avLst/>
                <a:gdLst>
                  <a:gd name="T0" fmla="*/ 1 w 1"/>
                  <a:gd name="T1" fmla="*/ 13 h 13"/>
                  <a:gd name="T2" fmla="*/ 0 w 1"/>
                  <a:gd name="T3" fmla="*/ 0 h 13"/>
                </a:gdLst>
                <a:ahLst/>
                <a:cxnLst>
                  <a:cxn ang="0">
                    <a:pos x="T0" y="T1"/>
                  </a:cxn>
                  <a:cxn ang="0">
                    <a:pos x="T2" y="T3"/>
                  </a:cxn>
                </a:cxnLst>
                <a:rect l="0" t="0" r="r" b="b"/>
                <a:pathLst>
                  <a:path w="1" h="13">
                    <a:moveTo>
                      <a:pt x="1" y="13"/>
                    </a:moveTo>
                    <a:cubicBezTo>
                      <a:pt x="0" y="9"/>
                      <a:pt x="0" y="4"/>
                      <a:pt x="0"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1281"/>
              <p:cNvSpPr/>
              <p:nvPr/>
            </p:nvSpPr>
            <p:spPr bwMode="auto">
              <a:xfrm>
                <a:off x="3148013" y="2216151"/>
                <a:ext cx="217488" cy="206375"/>
              </a:xfrm>
              <a:custGeom>
                <a:avLst/>
                <a:gdLst>
                  <a:gd name="T0" fmla="*/ 0 w 58"/>
                  <a:gd name="T1" fmla="*/ 55 h 55"/>
                  <a:gd name="T2" fmla="*/ 58 w 58"/>
                  <a:gd name="T3" fmla="*/ 0 h 55"/>
                </a:gdLst>
                <a:ahLst/>
                <a:cxnLst>
                  <a:cxn ang="0">
                    <a:pos x="T0" y="T1"/>
                  </a:cxn>
                  <a:cxn ang="0">
                    <a:pos x="T2" y="T3"/>
                  </a:cxn>
                </a:cxnLst>
                <a:rect l="0" t="0" r="r" b="b"/>
                <a:pathLst>
                  <a:path w="58" h="55">
                    <a:moveTo>
                      <a:pt x="0" y="55"/>
                    </a:moveTo>
                    <a:cubicBezTo>
                      <a:pt x="10" y="29"/>
                      <a:pt x="31" y="9"/>
                      <a:pt x="58" y="0"/>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4" name="Freeform 1282"/>
              <p:cNvSpPr/>
              <p:nvPr/>
            </p:nvSpPr>
            <p:spPr bwMode="auto">
              <a:xfrm>
                <a:off x="3000376" y="2076451"/>
                <a:ext cx="962025" cy="962025"/>
              </a:xfrm>
              <a:custGeom>
                <a:avLst/>
                <a:gdLst>
                  <a:gd name="T0" fmla="*/ 200 w 256"/>
                  <a:gd name="T1" fmla="*/ 234 h 256"/>
                  <a:gd name="T2" fmla="*/ 128 w 256"/>
                  <a:gd name="T3" fmla="*/ 256 h 256"/>
                  <a:gd name="T4" fmla="*/ 0 w 256"/>
                  <a:gd name="T5" fmla="*/ 128 h 256"/>
                  <a:gd name="T6" fmla="*/ 128 w 256"/>
                  <a:gd name="T7" fmla="*/ 0 h 256"/>
                  <a:gd name="T8" fmla="*/ 256 w 256"/>
                  <a:gd name="T9" fmla="*/ 128 h 256"/>
                  <a:gd name="T10" fmla="*/ 224 w 256"/>
                  <a:gd name="T11" fmla="*/ 213 h 256"/>
                </a:gdLst>
                <a:ahLst/>
                <a:cxnLst>
                  <a:cxn ang="0">
                    <a:pos x="T0" y="T1"/>
                  </a:cxn>
                  <a:cxn ang="0">
                    <a:pos x="T2" y="T3"/>
                  </a:cxn>
                  <a:cxn ang="0">
                    <a:pos x="T4" y="T5"/>
                  </a:cxn>
                  <a:cxn ang="0">
                    <a:pos x="T6" y="T7"/>
                  </a:cxn>
                  <a:cxn ang="0">
                    <a:pos x="T8" y="T9"/>
                  </a:cxn>
                  <a:cxn ang="0">
                    <a:pos x="T10" y="T11"/>
                  </a:cxn>
                </a:cxnLst>
                <a:rect l="0" t="0" r="r" b="b"/>
                <a:pathLst>
                  <a:path w="256" h="256">
                    <a:moveTo>
                      <a:pt x="200" y="234"/>
                    </a:moveTo>
                    <a:cubicBezTo>
                      <a:pt x="179" y="248"/>
                      <a:pt x="155" y="256"/>
                      <a:pt x="128" y="256"/>
                    </a:cubicBezTo>
                    <a:cubicBezTo>
                      <a:pt x="57" y="256"/>
                      <a:pt x="0" y="199"/>
                      <a:pt x="0" y="128"/>
                    </a:cubicBezTo>
                    <a:cubicBezTo>
                      <a:pt x="0" y="57"/>
                      <a:pt x="57" y="0"/>
                      <a:pt x="128" y="0"/>
                    </a:cubicBezTo>
                    <a:cubicBezTo>
                      <a:pt x="199" y="0"/>
                      <a:pt x="256" y="57"/>
                      <a:pt x="256" y="128"/>
                    </a:cubicBezTo>
                    <a:cubicBezTo>
                      <a:pt x="256" y="161"/>
                      <a:pt x="244" y="190"/>
                      <a:pt x="224" y="213"/>
                    </a:cubicBezTo>
                  </a:path>
                </a:pathLst>
              </a:custGeom>
              <a:noFill/>
              <a:ln w="38100" cap="rnd">
                <a:solidFill>
                  <a:srgbClr val="5F2C09"/>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02" name="文本框 101"/>
            <p:cNvSpPr txBox="1"/>
            <p:nvPr/>
          </p:nvSpPr>
          <p:spPr>
            <a:xfrm>
              <a:off x="3283486" y="1638579"/>
              <a:ext cx="790933" cy="833760"/>
            </a:xfrm>
            <a:prstGeom prst="rect">
              <a:avLst/>
            </a:prstGeom>
            <a:noFill/>
            <a:ln w="38100">
              <a:noFill/>
            </a:ln>
          </p:spPr>
          <p:txBody>
            <a:bodyPr wrap="square" rtlCol="0">
              <a:spAutoFit/>
            </a:bodyPr>
            <a:lstStyle/>
            <a:p>
              <a:r>
                <a:rPr lang="en-US" altLang="zh-CN" sz="2800" b="1" dirty="0">
                  <a:solidFill>
                    <a:srgbClr val="5F2C09"/>
                  </a:solidFill>
                  <a:latin typeface="Arial Black" panose="020B0A04020102020204" pitchFamily="34" charset="0"/>
                  <a:cs typeface="Times New Roman" panose="02020603050405020304" pitchFamily="18" charset="0"/>
                </a:rPr>
                <a:t>2</a:t>
              </a:r>
              <a:endParaRPr lang="zh-SG" altLang="en-US" sz="2800" b="1" dirty="0">
                <a:solidFill>
                  <a:srgbClr val="5F2C09"/>
                </a:solidFill>
                <a:latin typeface="Arial Black" panose="020B0A04020102020204" pitchFamily="34" charset="0"/>
                <a:cs typeface="Times New Roman" panose="02020603050405020304" pitchFamily="18" charset="0"/>
              </a:endParaRPr>
            </a:p>
          </p:txBody>
        </p:sp>
      </p:grpSp>
      <p:sp>
        <p:nvSpPr>
          <p:cNvPr id="130" name="文本框 129"/>
          <p:cNvSpPr txBox="1"/>
          <p:nvPr/>
        </p:nvSpPr>
        <p:spPr>
          <a:xfrm>
            <a:off x="1915160" y="3553460"/>
            <a:ext cx="5109845" cy="768350"/>
          </a:xfrm>
          <a:prstGeom prst="rect">
            <a:avLst/>
          </a:prstGeom>
          <a:noFill/>
        </p:spPr>
        <p:txBody>
          <a:bodyPr wrap="square" rtlCol="0">
            <a:spAutoFit/>
          </a:bodyPr>
          <a:lstStyle/>
          <a:p>
            <a:r>
              <a:rPr lang="zh-SG" altLang="en-US" sz="4400" b="1" dirty="0">
                <a:solidFill>
                  <a:srgbClr val="5F2C09"/>
                </a:solidFill>
                <a:latin typeface="Times New Roman" panose="02020603050405020304" pitchFamily="18" charset="0"/>
                <a:cs typeface="Times New Roman" panose="02020603050405020304" pitchFamily="18" charset="0"/>
              </a:rPr>
              <a:t>Classes and objects</a:t>
            </a:r>
            <a:endParaRPr lang="zh-SG" altLang="en-US" sz="4400" b="1" dirty="0">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2088" y="1690688"/>
            <a:ext cx="6009912" cy="2215991"/>
          </a:xfrm>
          <a:prstGeom prst="rect">
            <a:avLst/>
          </a:prstGeom>
          <a:noFill/>
        </p:spPr>
        <p:txBody>
          <a:bodyPr wrap="square" rtlCol="0">
            <a:spAutoFit/>
          </a:bodyPr>
          <a:lstStyle/>
          <a:p>
            <a:r>
              <a:rPr lang="en-US" altLang="zh-CN" sz="13800" b="1" u="sng" dirty="0">
                <a:solidFill>
                  <a:schemeClr val="bg1"/>
                </a:solidFill>
                <a:latin typeface="华文中宋" panose="02010600040101010101" pitchFamily="2" charset="-122"/>
                <a:ea typeface="华文中宋" panose="02010600040101010101" pitchFamily="2" charset="-122"/>
              </a:rPr>
              <a:t>Part 1</a:t>
            </a:r>
            <a:endParaRPr lang="en-US" altLang="zh-CN" sz="13800" b="1" u="sng" dirty="0">
              <a:solidFill>
                <a:schemeClr val="bg1"/>
              </a:solidFill>
              <a:latin typeface="华文中宋" panose="02010600040101010101" pitchFamily="2" charset="-122"/>
              <a:ea typeface="华文中宋" panose="02010600040101010101" pitchFamily="2" charset="-122"/>
            </a:endParaRPr>
          </a:p>
        </p:txBody>
      </p:sp>
      <p:sp>
        <p:nvSpPr>
          <p:cNvPr id="4" name="文本框 3"/>
          <p:cNvSpPr txBox="1"/>
          <p:nvPr/>
        </p:nvSpPr>
        <p:spPr>
          <a:xfrm>
            <a:off x="3022406" y="3983528"/>
            <a:ext cx="8871775" cy="460375"/>
          </a:xfrm>
          <a:prstGeom prst="rect">
            <a:avLst/>
          </a:prstGeom>
          <a:noFill/>
        </p:spPr>
        <p:txBody>
          <a:bodyPr wrap="square" rtlCol="0">
            <a:spAutoFit/>
          </a:bodyPr>
          <a:lstStyle/>
          <a:p>
            <a:pPr algn="r"/>
            <a:r>
              <a:rPr lang="en-US" altLang="zh-SG" sz="2400" dirty="0">
                <a:solidFill>
                  <a:schemeClr val="bg1"/>
                </a:solidFill>
                <a:latin typeface="华文中宋" panose="02010600040101010101" pitchFamily="2" charset="-122"/>
                <a:ea typeface="华文中宋" panose="02010600040101010101" pitchFamily="2" charset="-122"/>
              </a:rPr>
              <a:t>Selected Hint for Assignment 2</a:t>
            </a:r>
            <a:endParaRPr lang="en-US" altLang="zh-SG" sz="24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300" t="40306" r="23627" b="40661"/>
          <a:stretch>
            <a:fillRect/>
          </a:stretch>
        </p:blipFill>
        <p:spPr>
          <a:xfrm>
            <a:off x="9367365" y="272202"/>
            <a:ext cx="2484934" cy="641827"/>
          </a:xfrm>
          <a:prstGeom prst="rect">
            <a:avLst/>
          </a:prstGeom>
        </p:spPr>
      </p:pic>
      <p:grpSp>
        <p:nvGrpSpPr>
          <p:cNvPr id="4" name="组合 3"/>
          <p:cNvGrpSpPr/>
          <p:nvPr/>
        </p:nvGrpSpPr>
        <p:grpSpPr>
          <a:xfrm>
            <a:off x="434903" y="329254"/>
            <a:ext cx="5847704" cy="583565"/>
            <a:chOff x="434903" y="329254"/>
            <a:chExt cx="5847704" cy="583565"/>
          </a:xfrm>
        </p:grpSpPr>
        <p:grpSp>
          <p:nvGrpSpPr>
            <p:cNvPr id="7" name="组合 6"/>
            <p:cNvGrpSpPr/>
            <p:nvPr/>
          </p:nvGrpSpPr>
          <p:grpSpPr>
            <a:xfrm>
              <a:off x="434903" y="418808"/>
              <a:ext cx="482808" cy="432771"/>
              <a:chOff x="7977188" y="1874838"/>
              <a:chExt cx="1439863" cy="1290638"/>
            </a:xfrm>
          </p:grpSpPr>
          <p:sp>
            <p:nvSpPr>
              <p:cNvPr id="8" name="Oval 1298"/>
              <p:cNvSpPr>
                <a:spLocks noChangeArrowheads="1"/>
              </p:cNvSpPr>
              <p:nvPr/>
            </p:nvSpPr>
            <p:spPr bwMode="auto">
              <a:xfrm>
                <a:off x="8124826" y="2001838"/>
                <a:ext cx="119063" cy="120650"/>
              </a:xfrm>
              <a:prstGeom prst="ellipse">
                <a:avLst/>
              </a:pr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1299"/>
              <p:cNvSpPr/>
              <p:nvPr/>
            </p:nvSpPr>
            <p:spPr bwMode="auto">
              <a:xfrm>
                <a:off x="8942388" y="1979613"/>
                <a:ext cx="331788" cy="330200"/>
              </a:xfrm>
              <a:custGeom>
                <a:avLst/>
                <a:gdLst>
                  <a:gd name="T0" fmla="*/ 44 w 88"/>
                  <a:gd name="T1" fmla="*/ 0 h 88"/>
                  <a:gd name="T2" fmla="*/ 88 w 88"/>
                  <a:gd name="T3" fmla="*/ 44 h 88"/>
                  <a:gd name="T4" fmla="*/ 44 w 88"/>
                  <a:gd name="T5" fmla="*/ 88 h 88"/>
                  <a:gd name="T6" fmla="*/ 0 w 88"/>
                  <a:gd name="T7" fmla="*/ 44 h 88"/>
                  <a:gd name="T8" fmla="*/ 44 w 88"/>
                  <a:gd name="T9" fmla="*/ 0 h 88"/>
                </a:gdLst>
                <a:ahLst/>
                <a:cxnLst>
                  <a:cxn ang="0">
                    <a:pos x="T0" y="T1"/>
                  </a:cxn>
                  <a:cxn ang="0">
                    <a:pos x="T2" y="T3"/>
                  </a:cxn>
                  <a:cxn ang="0">
                    <a:pos x="T4" y="T5"/>
                  </a:cxn>
                  <a:cxn ang="0">
                    <a:pos x="T6" y="T7"/>
                  </a:cxn>
                  <a:cxn ang="0">
                    <a:pos x="T8" y="T9"/>
                  </a:cxn>
                </a:cxnLst>
                <a:rect l="0" t="0" r="r" b="b"/>
                <a:pathLst>
                  <a:path w="88" h="88">
                    <a:moveTo>
                      <a:pt x="44" y="0"/>
                    </a:moveTo>
                    <a:cubicBezTo>
                      <a:pt x="68" y="0"/>
                      <a:pt x="88" y="19"/>
                      <a:pt x="88" y="44"/>
                    </a:cubicBezTo>
                    <a:cubicBezTo>
                      <a:pt x="88" y="68"/>
                      <a:pt x="68" y="88"/>
                      <a:pt x="44" y="88"/>
                    </a:cubicBezTo>
                    <a:cubicBezTo>
                      <a:pt x="20" y="88"/>
                      <a:pt x="0" y="68"/>
                      <a:pt x="0" y="44"/>
                    </a:cubicBezTo>
                    <a:cubicBezTo>
                      <a:pt x="0" y="20"/>
                      <a:pt x="19" y="0"/>
                      <a:pt x="44" y="0"/>
                    </a:cubicBezTo>
                    <a:close/>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1300"/>
              <p:cNvSpPr/>
              <p:nvPr/>
            </p:nvSpPr>
            <p:spPr bwMode="auto">
              <a:xfrm>
                <a:off x="8131176" y="1993901"/>
                <a:ext cx="1173163" cy="1171575"/>
              </a:xfrm>
              <a:custGeom>
                <a:avLst/>
                <a:gdLst>
                  <a:gd name="T0" fmla="*/ 308 w 312"/>
                  <a:gd name="T1" fmla="*/ 121 h 312"/>
                  <a:gd name="T2" fmla="*/ 312 w 312"/>
                  <a:gd name="T3" fmla="*/ 155 h 312"/>
                  <a:gd name="T4" fmla="*/ 156 w 312"/>
                  <a:gd name="T5" fmla="*/ 312 h 312"/>
                  <a:gd name="T6" fmla="*/ 0 w 312"/>
                  <a:gd name="T7" fmla="*/ 156 h 312"/>
                  <a:gd name="T8" fmla="*/ 155 w 312"/>
                  <a:gd name="T9" fmla="*/ 0 h 312"/>
                  <a:gd name="T10" fmla="*/ 223 w 312"/>
                  <a:gd name="T11" fmla="*/ 15 h 312"/>
                </a:gdLst>
                <a:ahLst/>
                <a:cxnLst>
                  <a:cxn ang="0">
                    <a:pos x="T0" y="T1"/>
                  </a:cxn>
                  <a:cxn ang="0">
                    <a:pos x="T2" y="T3"/>
                  </a:cxn>
                  <a:cxn ang="0">
                    <a:pos x="T4" y="T5"/>
                  </a:cxn>
                  <a:cxn ang="0">
                    <a:pos x="T6" y="T7"/>
                  </a:cxn>
                  <a:cxn ang="0">
                    <a:pos x="T8" y="T9"/>
                  </a:cxn>
                  <a:cxn ang="0">
                    <a:pos x="T10" y="T11"/>
                  </a:cxn>
                </a:cxnLst>
                <a:rect l="0" t="0" r="r" b="b"/>
                <a:pathLst>
                  <a:path w="312" h="312">
                    <a:moveTo>
                      <a:pt x="308" y="121"/>
                    </a:moveTo>
                    <a:cubicBezTo>
                      <a:pt x="310" y="132"/>
                      <a:pt x="312" y="144"/>
                      <a:pt x="312" y="155"/>
                    </a:cubicBezTo>
                    <a:cubicBezTo>
                      <a:pt x="312" y="242"/>
                      <a:pt x="242" y="312"/>
                      <a:pt x="156" y="312"/>
                    </a:cubicBezTo>
                    <a:cubicBezTo>
                      <a:pt x="70" y="312"/>
                      <a:pt x="0" y="242"/>
                      <a:pt x="0" y="156"/>
                    </a:cubicBezTo>
                    <a:cubicBezTo>
                      <a:pt x="0" y="70"/>
                      <a:pt x="69" y="0"/>
                      <a:pt x="155" y="0"/>
                    </a:cubicBezTo>
                    <a:cubicBezTo>
                      <a:pt x="180" y="0"/>
                      <a:pt x="203" y="5"/>
                      <a:pt x="223" y="15"/>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1301"/>
              <p:cNvSpPr/>
              <p:nvPr/>
            </p:nvSpPr>
            <p:spPr bwMode="auto">
              <a:xfrm>
                <a:off x="7977188" y="2224088"/>
                <a:ext cx="1439863" cy="746125"/>
              </a:xfrm>
              <a:custGeom>
                <a:avLst/>
                <a:gdLst>
                  <a:gd name="T0" fmla="*/ 353 w 383"/>
                  <a:gd name="T1" fmla="*/ 96 h 199"/>
                  <a:gd name="T2" fmla="*/ 377 w 383"/>
                  <a:gd name="T3" fmla="*/ 154 h 199"/>
                  <a:gd name="T4" fmla="*/ 171 w 383"/>
                  <a:gd name="T5" fmla="*/ 165 h 199"/>
                  <a:gd name="T6" fmla="*/ 13 w 383"/>
                  <a:gd name="T7" fmla="*/ 32 h 199"/>
                  <a:gd name="T8" fmla="*/ 73 w 383"/>
                  <a:gd name="T9" fmla="*/ 0 h 199"/>
                </a:gdLst>
                <a:ahLst/>
                <a:cxnLst>
                  <a:cxn ang="0">
                    <a:pos x="T0" y="T1"/>
                  </a:cxn>
                  <a:cxn ang="0">
                    <a:pos x="T2" y="T3"/>
                  </a:cxn>
                  <a:cxn ang="0">
                    <a:pos x="T4" y="T5"/>
                  </a:cxn>
                  <a:cxn ang="0">
                    <a:pos x="T6" y="T7"/>
                  </a:cxn>
                  <a:cxn ang="0">
                    <a:pos x="T8" y="T9"/>
                  </a:cxn>
                </a:cxnLst>
                <a:rect l="0" t="0" r="r" b="b"/>
                <a:pathLst>
                  <a:path w="383" h="199">
                    <a:moveTo>
                      <a:pt x="353" y="96"/>
                    </a:moveTo>
                    <a:cubicBezTo>
                      <a:pt x="373" y="117"/>
                      <a:pt x="383" y="137"/>
                      <a:pt x="377" y="154"/>
                    </a:cubicBezTo>
                    <a:cubicBezTo>
                      <a:pt x="364" y="194"/>
                      <a:pt x="271" y="199"/>
                      <a:pt x="171" y="165"/>
                    </a:cubicBezTo>
                    <a:cubicBezTo>
                      <a:pt x="70" y="131"/>
                      <a:pt x="0" y="72"/>
                      <a:pt x="13" y="32"/>
                    </a:cubicBezTo>
                    <a:cubicBezTo>
                      <a:pt x="19" y="14"/>
                      <a:pt x="41" y="3"/>
                      <a:pt x="73"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302"/>
              <p:cNvSpPr/>
              <p:nvPr/>
            </p:nvSpPr>
            <p:spPr bwMode="auto">
              <a:xfrm>
                <a:off x="8507413" y="2625726"/>
                <a:ext cx="52388" cy="22225"/>
              </a:xfrm>
              <a:custGeom>
                <a:avLst/>
                <a:gdLst>
                  <a:gd name="T0" fmla="*/ 14 w 14"/>
                  <a:gd name="T1" fmla="*/ 6 h 6"/>
                  <a:gd name="T2" fmla="*/ 0 w 14"/>
                  <a:gd name="T3" fmla="*/ 0 h 6"/>
                </a:gdLst>
                <a:ahLst/>
                <a:cxnLst>
                  <a:cxn ang="0">
                    <a:pos x="T0" y="T1"/>
                  </a:cxn>
                  <a:cxn ang="0">
                    <a:pos x="T2" y="T3"/>
                  </a:cxn>
                </a:cxnLst>
                <a:rect l="0" t="0" r="r" b="b"/>
                <a:pathLst>
                  <a:path w="14" h="6">
                    <a:moveTo>
                      <a:pt x="14" y="6"/>
                    </a:moveTo>
                    <a:cubicBezTo>
                      <a:pt x="9" y="4"/>
                      <a:pt x="5"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1303"/>
              <p:cNvSpPr/>
              <p:nvPr/>
            </p:nvSpPr>
            <p:spPr bwMode="auto">
              <a:xfrm>
                <a:off x="8680451" y="2692401"/>
                <a:ext cx="481013" cy="87313"/>
              </a:xfrm>
              <a:custGeom>
                <a:avLst/>
                <a:gdLst>
                  <a:gd name="T0" fmla="*/ 128 w 128"/>
                  <a:gd name="T1" fmla="*/ 22 h 23"/>
                  <a:gd name="T2" fmla="*/ 0 w 128"/>
                  <a:gd name="T3" fmla="*/ 0 h 23"/>
                </a:gdLst>
                <a:ahLst/>
                <a:cxnLst>
                  <a:cxn ang="0">
                    <a:pos x="T0" y="T1"/>
                  </a:cxn>
                  <a:cxn ang="0">
                    <a:pos x="T2" y="T3"/>
                  </a:cxn>
                </a:cxnLst>
                <a:rect l="0" t="0" r="r" b="b"/>
                <a:pathLst>
                  <a:path w="128" h="23">
                    <a:moveTo>
                      <a:pt x="128" y="22"/>
                    </a:moveTo>
                    <a:cubicBezTo>
                      <a:pt x="92" y="23"/>
                      <a:pt x="47" y="16"/>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304"/>
              <p:cNvSpPr/>
              <p:nvPr/>
            </p:nvSpPr>
            <p:spPr bwMode="auto">
              <a:xfrm>
                <a:off x="9109076" y="1874838"/>
                <a:ext cx="269875" cy="536575"/>
              </a:xfrm>
              <a:custGeom>
                <a:avLst/>
                <a:gdLst>
                  <a:gd name="T0" fmla="*/ 0 w 72"/>
                  <a:gd name="T1" fmla="*/ 0 h 143"/>
                  <a:gd name="T2" fmla="*/ 72 w 72"/>
                  <a:gd name="T3" fmla="*/ 72 h 143"/>
                  <a:gd name="T4" fmla="*/ 41 w 72"/>
                  <a:gd name="T5" fmla="*/ 131 h 143"/>
                  <a:gd name="T6" fmla="*/ 7 w 72"/>
                  <a:gd name="T7" fmla="*/ 143 h 143"/>
                </a:gdLst>
                <a:ahLst/>
                <a:cxnLst>
                  <a:cxn ang="0">
                    <a:pos x="T0" y="T1"/>
                  </a:cxn>
                  <a:cxn ang="0">
                    <a:pos x="T2" y="T3"/>
                  </a:cxn>
                  <a:cxn ang="0">
                    <a:pos x="T4" y="T5"/>
                  </a:cxn>
                  <a:cxn ang="0">
                    <a:pos x="T6" y="T7"/>
                  </a:cxn>
                </a:cxnLst>
                <a:rect l="0" t="0" r="r" b="b"/>
                <a:pathLst>
                  <a:path w="72" h="143">
                    <a:moveTo>
                      <a:pt x="0" y="0"/>
                    </a:moveTo>
                    <a:cubicBezTo>
                      <a:pt x="39" y="0"/>
                      <a:pt x="72" y="32"/>
                      <a:pt x="72" y="72"/>
                    </a:cubicBezTo>
                    <a:cubicBezTo>
                      <a:pt x="72" y="96"/>
                      <a:pt x="60" y="118"/>
                      <a:pt x="41" y="131"/>
                    </a:cubicBezTo>
                    <a:cubicBezTo>
                      <a:pt x="31" y="138"/>
                      <a:pt x="20" y="142"/>
                      <a:pt x="7" y="143"/>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305"/>
              <p:cNvSpPr/>
              <p:nvPr/>
            </p:nvSpPr>
            <p:spPr bwMode="auto">
              <a:xfrm>
                <a:off x="8996363" y="2389188"/>
                <a:ext cx="41275" cy="14288"/>
              </a:xfrm>
              <a:custGeom>
                <a:avLst/>
                <a:gdLst>
                  <a:gd name="T0" fmla="*/ 11 w 11"/>
                  <a:gd name="T1" fmla="*/ 4 h 4"/>
                  <a:gd name="T2" fmla="*/ 0 w 11"/>
                  <a:gd name="T3" fmla="*/ 0 h 4"/>
                </a:gdLst>
                <a:ahLst/>
                <a:cxnLst>
                  <a:cxn ang="0">
                    <a:pos x="T0" y="T1"/>
                  </a:cxn>
                  <a:cxn ang="0">
                    <a:pos x="T2" y="T3"/>
                  </a:cxn>
                </a:cxnLst>
                <a:rect l="0" t="0" r="r" b="b"/>
                <a:pathLst>
                  <a:path w="11" h="4">
                    <a:moveTo>
                      <a:pt x="11" y="4"/>
                    </a:moveTo>
                    <a:cubicBezTo>
                      <a:pt x="7" y="3"/>
                      <a:pt x="3" y="2"/>
                      <a:pt x="0" y="0"/>
                    </a:cubicBezTo>
                  </a:path>
                </a:pathLst>
              </a:custGeom>
              <a:noFill/>
              <a:ln w="28575" cap="rnd">
                <a:solidFill>
                  <a:schemeClr val="accent2">
                    <a:lumMod val="50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935810" y="329254"/>
              <a:ext cx="5346797" cy="583565"/>
            </a:xfrm>
            <a:prstGeom prst="rect">
              <a:avLst/>
            </a:prstGeom>
            <a:noFill/>
          </p:spPr>
          <p:txBody>
            <a:bodyPr wrap="square" rtlCol="0">
              <a:spAutoFit/>
            </a:bodyPr>
            <a:lstStyle/>
            <a:p>
              <a:r>
                <a:rPr lang="en-US" sz="3200" b="1" dirty="0" err="1">
                  <a:solidFill>
                    <a:srgbClr val="5F2C09"/>
                  </a:solidFill>
                  <a:latin typeface="Times New Roman" panose="02020603050405020304" pitchFamily="18" charset="0"/>
                  <a:cs typeface="Times New Roman" panose="02020603050405020304" pitchFamily="18" charset="0"/>
                </a:rPr>
                <a:t>SUSTech Ratio</a:t>
              </a:r>
              <a:endParaRPr lang="en-US" sz="3200" b="1" dirty="0" err="1">
                <a:solidFill>
                  <a:srgbClr val="5F2C09"/>
                </a:solidFill>
                <a:latin typeface="Times New Roman" panose="02020603050405020304" pitchFamily="18" charset="0"/>
                <a:cs typeface="Times New Roman" panose="02020603050405020304" pitchFamily="18" charset="0"/>
              </a:endParaRPr>
            </a:p>
          </p:txBody>
        </p:sp>
      </p:grpSp>
      <p:sp>
        <p:nvSpPr>
          <p:cNvPr id="2" name="文本框 1"/>
          <p:cNvSpPr txBox="1"/>
          <p:nvPr/>
        </p:nvSpPr>
        <p:spPr>
          <a:xfrm>
            <a:off x="407670" y="1080135"/>
            <a:ext cx="11444605" cy="4831080"/>
          </a:xfrm>
          <a:prstGeom prst="rect">
            <a:avLst/>
          </a:prstGeom>
          <a:noFill/>
        </p:spPr>
        <p:txBody>
          <a:bodyPr wrap="square" rtlCol="0">
            <a:spAutoFit/>
          </a:bodyPr>
          <a:p>
            <a:r>
              <a:rPr lang="en-US" sz="2800" dirty="0" err="1">
                <a:solidFill>
                  <a:srgbClr val="5F2C09"/>
                </a:solidFill>
                <a:latin typeface="Times New Roman" panose="02020603050405020304" pitchFamily="18" charset="0"/>
                <a:cs typeface="Times New Roman" panose="02020603050405020304" pitchFamily="18" charset="0"/>
              </a:rPr>
              <a:t>A simple question, which require you to calculate the </a:t>
            </a:r>
            <a:r>
              <a:rPr lang="en-US" sz="2800" b="1" dirty="0" err="1">
                <a:solidFill>
                  <a:srgbClr val="5F2C09"/>
                </a:solidFill>
                <a:latin typeface="Times New Roman" panose="02020603050405020304" pitchFamily="18" charset="0"/>
                <a:cs typeface="Times New Roman" panose="02020603050405020304" pitchFamily="18" charset="0"/>
              </a:rPr>
              <a:t>Greatest Common Divisor</a:t>
            </a:r>
            <a:r>
              <a:rPr lang="en-US" sz="2800" dirty="0" err="1">
                <a:solidFill>
                  <a:srgbClr val="5F2C09"/>
                </a:solidFill>
                <a:latin typeface="Times New Roman" panose="02020603050405020304" pitchFamily="18" charset="0"/>
                <a:cs typeface="Times New Roman" panose="02020603050405020304" pitchFamily="18" charset="0"/>
              </a:rPr>
              <a:t>(gcd) of the input two integers.	</a:t>
            </a:r>
            <a:endParaRPr lang="en-US" sz="2800" dirty="0" err="1">
              <a:solidFill>
                <a:srgbClr val="5F2C09"/>
              </a:solidFill>
              <a:latin typeface="Times New Roman" panose="02020603050405020304" pitchFamily="18" charset="0"/>
              <a:cs typeface="Times New Roman" panose="02020603050405020304" pitchFamily="18" charset="0"/>
            </a:endParaRPr>
          </a:p>
          <a:p>
            <a:r>
              <a:rPr lang="en-US" sz="2800" i="1" dirty="0" err="1">
                <a:solidFill>
                  <a:srgbClr val="5F2C09"/>
                </a:solidFill>
                <a:latin typeface="Times New Roman" panose="02020603050405020304" pitchFamily="18" charset="0"/>
                <a:cs typeface="Times New Roman" panose="02020603050405020304" pitchFamily="18" charset="0"/>
              </a:rPr>
              <a:t>	gcd(a, b)</a:t>
            </a:r>
            <a:endParaRPr lang="en-US" sz="2800" i="1" dirty="0" err="1">
              <a:solidFill>
                <a:srgbClr val="5F2C09"/>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i="1" dirty="0" err="1">
                <a:solidFill>
                  <a:srgbClr val="5F2C09"/>
                </a:solidFill>
                <a:latin typeface="Times New Roman" panose="02020603050405020304" pitchFamily="18" charset="0"/>
                <a:cs typeface="Times New Roman" panose="02020603050405020304" pitchFamily="18" charset="0"/>
                <a:sym typeface="+mn-ea"/>
              </a:rPr>
              <a:t>gcd(a, b)=gcd(b, a)</a:t>
            </a:r>
            <a:endParaRPr lang="en-US" sz="2800" i="1" dirty="0" err="1">
              <a:solidFill>
                <a:srgbClr val="5F2C09"/>
              </a:solidFill>
              <a:latin typeface="Times New Roman" panose="02020603050405020304" pitchFamily="18" charset="0"/>
              <a:cs typeface="Times New Roman" panose="02020603050405020304" pitchFamily="18" charset="0"/>
              <a:sym typeface="+mn-ea"/>
            </a:endParaRPr>
          </a:p>
          <a:p>
            <a:pPr marL="457200" indent="-457200">
              <a:buFont typeface="Arial" panose="020B0604020202020204" pitchFamily="34" charset="0"/>
              <a:buChar char="•"/>
            </a:pPr>
            <a:r>
              <a:rPr lang="en-US" sz="2800" i="1" dirty="0" err="1">
                <a:solidFill>
                  <a:srgbClr val="5F2C09"/>
                </a:solidFill>
                <a:latin typeface="Times New Roman" panose="02020603050405020304" pitchFamily="18" charset="0"/>
                <a:cs typeface="Times New Roman" panose="02020603050405020304" pitchFamily="18" charset="0"/>
                <a:sym typeface="+mn-ea"/>
              </a:rPr>
              <a:t>gcd(a, b)=gcd(a-b, a) (a &gt; b or a = b)</a:t>
            </a:r>
            <a:endParaRPr lang="en-US" sz="2800" i="1" dirty="0" err="1">
              <a:solidFill>
                <a:srgbClr val="5F2C09"/>
              </a:solidFill>
              <a:latin typeface="Times New Roman" panose="02020603050405020304" pitchFamily="18" charset="0"/>
              <a:cs typeface="Times New Roman" panose="02020603050405020304" pitchFamily="18" charset="0"/>
              <a:sym typeface="+mn-ea"/>
            </a:endParaRPr>
          </a:p>
          <a:p>
            <a:pPr marL="457200" indent="-457200">
              <a:buFont typeface="Arial" panose="020B0604020202020204" pitchFamily="34" charset="0"/>
              <a:buChar char="•"/>
            </a:pPr>
            <a:r>
              <a:rPr lang="en-US" sz="2800" i="1" dirty="0" err="1">
                <a:solidFill>
                  <a:srgbClr val="5F2C09"/>
                </a:solidFill>
                <a:latin typeface="Times New Roman" panose="02020603050405020304" pitchFamily="18" charset="0"/>
                <a:cs typeface="Times New Roman" panose="02020603050405020304" pitchFamily="18" charset="0"/>
                <a:sym typeface="+mn-ea"/>
              </a:rPr>
              <a:t>gcd(a, b)=gcd(a%b, a)</a:t>
            </a:r>
            <a:endParaRPr lang="en-US" sz="2800" i="1"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The greatest common divisor has the same properties, but we don't need them.</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public long gcd (long a, long b) {</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	return b == 0 ? a : gcd(b, a%b);</a:t>
            </a:r>
            <a:endParaRPr lang="en-US" sz="2800" dirty="0" err="1">
              <a:solidFill>
                <a:srgbClr val="5F2C09"/>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2800" dirty="0" err="1">
                <a:solidFill>
                  <a:srgbClr val="5F2C09"/>
                </a:solidFill>
                <a:latin typeface="Times New Roman" panose="02020603050405020304" pitchFamily="18" charset="0"/>
                <a:cs typeface="Times New Roman" panose="02020603050405020304" pitchFamily="18" charset="0"/>
              </a:rPr>
              <a:t>}</a:t>
            </a:r>
            <a:endParaRPr lang="en-US" sz="2800" dirty="0" err="1">
              <a:solidFill>
                <a:srgbClr val="5F2C0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animEffect transition="in" filter="blinds(horizontal)">
                                      <p:cBhvr>
                                        <p:cTn id="11" dur="500"/>
                                        <p:tgtEl>
                                          <p:spTgt spid="2">
                                            <p:txEl>
                                              <p:pRg st="7" end="7"/>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xEl>
                                              <p:pRg st="8" end="8"/>
                                            </p:txEl>
                                          </p:spTgt>
                                        </p:tgtEl>
                                        <p:attrNameLst>
                                          <p:attrName>style.visibility</p:attrName>
                                        </p:attrNameLst>
                                      </p:cBhvr>
                                      <p:to>
                                        <p:strVal val="visible"/>
                                      </p:to>
                                    </p:set>
                                    <p:animEffect transition="in" filter="blinds(horizontal)">
                                      <p:cBhvr>
                                        <p:cTn id="14" dur="500"/>
                                        <p:tgtEl>
                                          <p:spTgt spid="2">
                                            <p:txEl>
                                              <p:pRg st="8" end="8"/>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blinds(horizontal)">
                                      <p:cBhvr>
                                        <p:cTn id="1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9d4f4e93-df1c-42fe-b61d-025432a932ac}"/>
</p:tagLst>
</file>

<file path=ppt/tags/tag2.xml><?xml version="1.0" encoding="utf-8"?>
<p:tagLst xmlns:p="http://schemas.openxmlformats.org/presentationml/2006/main">
  <p:tag name="KSO_WM_UNIT_TABLE_BEAUTIFY" val="smartTable{9d4f4e93-df1c-42fe-b61d-025432a932a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4420</Words>
  <Application>WPS 演示</Application>
  <PresentationFormat>宽屏</PresentationFormat>
  <Paragraphs>221</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27</vt:i4>
      </vt:variant>
    </vt:vector>
  </HeadingPairs>
  <TitlesOfParts>
    <vt:vector size="43" baseType="lpstr">
      <vt:lpstr>Arial</vt:lpstr>
      <vt:lpstr>宋体</vt:lpstr>
      <vt:lpstr>Wingdings</vt:lpstr>
      <vt:lpstr>华文中宋</vt:lpstr>
      <vt:lpstr>Times New Roman</vt:lpstr>
      <vt:lpstr>Bahnschrift SemiBold Condensed</vt:lpstr>
      <vt:lpstr>Arial Black</vt:lpstr>
      <vt:lpstr>Calibri</vt:lpstr>
      <vt:lpstr>微软雅黑</vt:lpstr>
      <vt:lpstr>Arial Unicode MS</vt:lpstr>
      <vt:lpstr>等线 Light</vt:lpstr>
      <vt:lpstr>Calibri Light</vt:lpstr>
      <vt:lpstr>等线</vt:lpstr>
      <vt:lpstr>Tahoma</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 YAO</dc:creator>
  <cp:lastModifiedBy>翔翔</cp:lastModifiedBy>
  <cp:revision>30</cp:revision>
  <dcterms:created xsi:type="dcterms:W3CDTF">2019-05-30T11:42:00Z</dcterms:created>
  <dcterms:modified xsi:type="dcterms:W3CDTF">2021-03-20T01:48:40Z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