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1"/>
  </p:notesMasterIdLst>
  <p:handoutMasterIdLst>
    <p:handoutMasterId r:id="rId12"/>
  </p:handoutMasterIdLst>
  <p:sldIdLst>
    <p:sldId id="462" r:id="rId8"/>
    <p:sldId id="464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F3F3F3"/>
    <a:srgbClr val="FDFDFD"/>
    <a:srgbClr val="F7FBF4"/>
    <a:srgbClr val="48504F"/>
    <a:srgbClr val="F01CDC"/>
    <a:srgbClr val="0E870D"/>
    <a:srgbClr val="6FB76E"/>
    <a:srgbClr val="009639"/>
    <a:srgbClr val="B600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5" autoAdjust="0"/>
    <p:restoredTop sz="95244" autoAdjust="0"/>
  </p:normalViewPr>
  <p:slideViewPr>
    <p:cSldViewPr snapToGrid="0">
      <p:cViewPr varScale="1">
        <p:scale>
          <a:sx n="79" d="100"/>
          <a:sy n="79" d="100"/>
        </p:scale>
        <p:origin x="82" y="2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387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2022-03-09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2022-03-09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+mn-ea"/>
                <a:ea typeface="+mn-ea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举例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AAF13E49-CA66-4683-920E-7874368CB8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27004"/>
            <a:ext cx="10749598" cy="385054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运算符：对常量或者变量进行操作的</a:t>
            </a:r>
            <a:r>
              <a:rPr lang="zh-CN" altLang="en-US" dirty="0">
                <a:solidFill>
                  <a:srgbClr val="AD2B26"/>
                </a:solidFill>
              </a:rPr>
              <a:t>符号</a:t>
            </a:r>
            <a:endParaRPr lang="en-US" altLang="zh-CN" sz="2667" dirty="0">
              <a:solidFill>
                <a:srgbClr val="AD2B26"/>
              </a:solidFill>
            </a:endParaRPr>
          </a:p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表达式：用</a:t>
            </a:r>
            <a:r>
              <a:rPr lang="zh-CN" altLang="en-US" dirty="0">
                <a:solidFill>
                  <a:srgbClr val="AD2B26"/>
                </a:solidFill>
              </a:rPr>
              <a:t>运算符</a:t>
            </a:r>
            <a:r>
              <a:rPr lang="zh-CN" altLang="en-US" dirty="0">
                <a:solidFill>
                  <a:srgbClr val="262626"/>
                </a:solidFill>
              </a:rPr>
              <a:t>把常量或者变量连接起来</a:t>
            </a:r>
            <a:r>
              <a:rPr lang="zh-CN" altLang="en-US" dirty="0">
                <a:solidFill>
                  <a:srgbClr val="AD2B26"/>
                </a:solidFill>
              </a:rPr>
              <a:t>符合</a:t>
            </a:r>
            <a:r>
              <a:rPr lang="en-US" altLang="zh-CN" dirty="0">
                <a:solidFill>
                  <a:srgbClr val="AD2B26"/>
                </a:solidFill>
              </a:rPr>
              <a:t>java</a:t>
            </a:r>
            <a:r>
              <a:rPr lang="zh-CN" altLang="en-US" dirty="0">
                <a:solidFill>
                  <a:srgbClr val="AD2B26"/>
                </a:solidFill>
              </a:rPr>
              <a:t>语法的式子</a:t>
            </a:r>
            <a:r>
              <a:rPr lang="zh-CN" altLang="en-US" dirty="0">
                <a:solidFill>
                  <a:srgbClr val="262626"/>
                </a:solidFill>
              </a:rPr>
              <a:t>就可以称为表达式。</a:t>
            </a:r>
            <a:endParaRPr lang="en-US" altLang="zh-CN" dirty="0">
              <a:solidFill>
                <a:srgbClr val="262626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262626"/>
                </a:solidFill>
              </a:rPr>
              <a:t>                  </a:t>
            </a:r>
            <a:r>
              <a:rPr lang="zh-CN" altLang="en-US" dirty="0">
                <a:solidFill>
                  <a:srgbClr val="262626"/>
                </a:solidFill>
              </a:rPr>
              <a:t>   </a:t>
            </a:r>
            <a:r>
              <a:rPr lang="en-US" altLang="zh-CN" dirty="0">
                <a:solidFill>
                  <a:srgbClr val="262626"/>
                </a:solidFill>
              </a:rPr>
              <a:t>  </a:t>
            </a:r>
            <a:r>
              <a:rPr lang="zh-CN" altLang="en-US" dirty="0">
                <a:solidFill>
                  <a:srgbClr val="262626"/>
                </a:solidFill>
              </a:rPr>
              <a:t>不同运算符连接的表达式体现的是不同类型的</a:t>
            </a:r>
            <a:r>
              <a:rPr lang="zh-CN" altLang="en-US">
                <a:solidFill>
                  <a:srgbClr val="262626"/>
                </a:solidFill>
              </a:rPr>
              <a:t>表达式。</a:t>
            </a:r>
            <a:endParaRPr lang="en-US" altLang="zh-CN" dirty="0">
              <a:solidFill>
                <a:srgbClr val="262626"/>
              </a:solidFill>
            </a:endParaRP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5B3E5D2C-1B7F-401B-9868-32ED44228C85}"/>
              </a:ext>
            </a:extLst>
          </p:cNvPr>
          <p:cNvSpPr txBox="1">
            <a:spLocks/>
          </p:cNvSpPr>
          <p:nvPr userDrawn="1"/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zh-CN" altLang="en-US" sz="2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运算符和表达式</a:t>
            </a:r>
            <a:endParaRPr kumimoji="1" lang="zh-CN" altLang="en-US" sz="2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393648-B1DD-48CF-8310-8929E6A87BC3}"/>
              </a:ext>
            </a:extLst>
          </p:cNvPr>
          <p:cNvSpPr/>
          <p:nvPr userDrawn="1"/>
        </p:nvSpPr>
        <p:spPr>
          <a:xfrm>
            <a:off x="2950464" y="3813472"/>
            <a:ext cx="7784108" cy="1417524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7" name="三角形 5">
            <a:extLst>
              <a:ext uri="{FF2B5EF4-FFF2-40B4-BE49-F238E27FC236}">
                <a16:creationId xmlns:a16="http://schemas.microsoft.com/office/drawing/2014/main" id="{75A4B1F5-E6C0-4EAF-8D8D-14FDA69E9926}"/>
              </a:ext>
            </a:extLst>
          </p:cNvPr>
          <p:cNvSpPr/>
          <p:nvPr userDrawn="1"/>
        </p:nvSpPr>
        <p:spPr>
          <a:xfrm rot="2651319">
            <a:off x="851567" y="3691746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EDDCD6-ACC6-4261-BD07-38DA96BF5EB9}"/>
              </a:ext>
            </a:extLst>
          </p:cNvPr>
          <p:cNvSpPr/>
          <p:nvPr userDrawn="1"/>
        </p:nvSpPr>
        <p:spPr>
          <a:xfrm>
            <a:off x="944880" y="3335875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AAE8CE5-F5EC-4FEB-A3FA-235D85C69749}"/>
              </a:ext>
            </a:extLst>
          </p:cNvPr>
          <p:cNvSpPr/>
          <p:nvPr userDrawn="1"/>
        </p:nvSpPr>
        <p:spPr>
          <a:xfrm>
            <a:off x="844952" y="34083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举例说明</a:t>
            </a: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E2100D51-562F-4099-99A9-60517F618F43}"/>
              </a:ext>
            </a:extLst>
          </p:cNvPr>
          <p:cNvSpPr txBox="1">
            <a:spLocks/>
          </p:cNvSpPr>
          <p:nvPr userDrawn="1"/>
        </p:nvSpPr>
        <p:spPr>
          <a:xfrm>
            <a:off x="1141908" y="3781757"/>
            <a:ext cx="3267532" cy="160622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  <a:defRPr lang="zh-CN" altLang="en-US" sz="1600" kern="12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p"/>
              <a:tabLst/>
              <a:defRPr lang="en-US" altLang="zh-CN" sz="1600" b="0" kern="12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p"/>
              <a:tabLst/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rgbClr val="262626"/>
                </a:solidFill>
              </a:rPr>
              <a:t>int a = 10;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262626"/>
                </a:solidFill>
              </a:rPr>
              <a:t>int</a:t>
            </a:r>
            <a:r>
              <a:rPr lang="en-US" altLang="zh-CN" dirty="0">
                <a:solidFill>
                  <a:srgbClr val="262626"/>
                </a:solidFill>
              </a:rPr>
              <a:t> b = 20;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262626"/>
                </a:solidFill>
              </a:rPr>
              <a:t>int</a:t>
            </a:r>
            <a:r>
              <a:rPr lang="en-US" altLang="zh-CN" dirty="0">
                <a:solidFill>
                  <a:srgbClr val="262626"/>
                </a:solidFill>
              </a:rPr>
              <a:t> c = a + b;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6572D2F-6D92-4C2A-82F5-249B8B0A1CB8}"/>
              </a:ext>
            </a:extLst>
          </p:cNvPr>
          <p:cNvSpPr/>
          <p:nvPr userDrawn="1"/>
        </p:nvSpPr>
        <p:spPr>
          <a:xfrm>
            <a:off x="3209542" y="4136592"/>
            <a:ext cx="7045962" cy="708399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+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注释的背景颜色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 + b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代码的背景颜色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5004933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+mn-ea"/>
                <a:ea typeface="+mn-ea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+mn-ea"/>
                <a:ea typeface="+mn-ea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ransition spd="slow">
    <p:push dir="u"/>
  </p:transition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 spd="slow">
    <p:push dir="u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ransition spd="slow">
    <p:push dir="u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>
            <a:extLst>
              <a:ext uri="{FF2B5EF4-FFF2-40B4-BE49-F238E27FC236}">
                <a16:creationId xmlns:a16="http://schemas.microsoft.com/office/drawing/2014/main" id="{CA308208-5033-4A65-8A52-4FF5EC03A673}"/>
              </a:ext>
            </a:extLst>
          </p:cNvPr>
          <p:cNvSpPr/>
          <p:nvPr userDrawn="1"/>
        </p:nvSpPr>
        <p:spPr>
          <a:xfrm>
            <a:off x="9590666" y="6582370"/>
            <a:ext cx="1533203" cy="270519"/>
          </a:xfrm>
          <a:prstGeom prst="parallelogram">
            <a:avLst>
              <a:gd name="adj" fmla="val 79569"/>
            </a:avLst>
          </a:pr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22">
            <a:extLst>
              <a:ext uri="{FF2B5EF4-FFF2-40B4-BE49-F238E27FC236}">
                <a16:creationId xmlns:a16="http://schemas.microsoft.com/office/drawing/2014/main" id="{E8B57117-D962-4A6A-B038-6987D68A23E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" y="6787663"/>
            <a:ext cx="12187759" cy="10247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" y="6799927"/>
            <a:ext cx="10047353" cy="83354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11" r:id="rId9"/>
    <p:sldLayoutId id="2147483703" r:id="rId10"/>
    <p:sldLayoutId id="2147483709" r:id="rId11"/>
    <p:sldLayoutId id="2147483704" r:id="rId12"/>
    <p:sldLayoutId id="2147483681" r:id="rId13"/>
    <p:sldLayoutId id="2147483693" r:id="rId14"/>
    <p:sldLayoutId id="2147483710" r:id="rId15"/>
    <p:sldLayoutId id="2147483706" r:id="rId16"/>
  </p:sldLayoutIdLst>
  <p:transition spd="slow">
    <p:push dir="u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 spd="slow">
    <p:push dir="u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Redis</a:t>
            </a:r>
            <a:r>
              <a:rPr kumimoji="1" lang="zh-CN" altLang="en-US"/>
              <a:t>最佳实践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Redis</a:t>
            </a:r>
            <a:r>
              <a:rPr kumimoji="1" lang="zh-CN" altLang="en-US"/>
              <a:t>使用的经验总结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D8C5A2F-4A22-4ED0-BA8E-CA29085AEF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24403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DFE0FFB9-6DCF-4B03-88F4-A52044C996DC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5A7D9172-5786-4523-8A4C-C1D681F77454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C8B381FD-557E-4BEC-8C48-0327F542CA9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F2B1BEA5-AA98-439F-AC7E-8A851E242414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5DDBE170-1095-444C-A2EB-5D69D04DC558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57BE3B40-5523-492C-B047-7CCBB5A3715B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6087E657-D25C-4775-BD52-9704B7EC8EA8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编程学科双元产品模板v2.0</Template>
  <TotalTime>39863</TotalTime>
  <Words>8</Words>
  <Application>Microsoft Office PowerPoint</Application>
  <PresentationFormat>宽屏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</vt:i4>
      </vt:variant>
    </vt:vector>
  </HeadingPairs>
  <TitlesOfParts>
    <vt:vector size="24" baseType="lpstr">
      <vt:lpstr>Alibaba PuHuiTi B</vt:lpstr>
      <vt:lpstr>Alibaba PuHuiTi Medium</vt:lpstr>
      <vt:lpstr>Alibaba PuHuiTi R</vt:lpstr>
      <vt:lpstr>阿里巴巴普惠体</vt:lpstr>
      <vt:lpstr>等线</vt:lpstr>
      <vt:lpstr>黑体</vt:lpstr>
      <vt:lpstr>STKaiti</vt:lpstr>
      <vt:lpstr>STKaiti</vt:lpstr>
      <vt:lpstr>Arial</vt:lpstr>
      <vt:lpstr>Calibri</vt:lpstr>
      <vt:lpstr>Segoe UI</vt:lpstr>
      <vt:lpstr>Source Code Pro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Redis最佳实践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输入标题</dc:title>
  <dc:creator>huyi zhang</dc:creator>
  <cp:lastModifiedBy>zhang huyi</cp:lastModifiedBy>
  <cp:revision>1859</cp:revision>
  <dcterms:created xsi:type="dcterms:W3CDTF">2021-06-08T03:05:23Z</dcterms:created>
  <dcterms:modified xsi:type="dcterms:W3CDTF">2022-03-09T11:35:17Z</dcterms:modified>
</cp:coreProperties>
</file>