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1"/>
  </p:notesMasterIdLst>
  <p:sldIdLst>
    <p:sldId id="353" r:id="rId5"/>
    <p:sldId id="351" r:id="rId6"/>
    <p:sldId id="352" r:id="rId7"/>
    <p:sldId id="355" r:id="rId8"/>
    <p:sldId id="354" r:id="rId9"/>
    <p:sldId id="35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3AE80-48AF-4108-ACF6-A82FD5F4E3C0}" v="4" dt="2022-02-04T01:08:37.56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25966" autoAdjust="0"/>
  </p:normalViewPr>
  <p:slideViewPr>
    <p:cSldViewPr snapToGrid="0">
      <p:cViewPr varScale="1">
        <p:scale>
          <a:sx n="29" d="100"/>
          <a:sy n="29" d="100"/>
        </p:scale>
        <p:origin x="3744" y="54"/>
      </p:cViewPr>
      <p:guideLst/>
    </p:cSldViewPr>
  </p:slideViewPr>
  <p:notesTextViewPr>
    <p:cViewPr>
      <p:scale>
        <a:sx n="200" d="100"/>
        <a:sy n="200" d="100"/>
      </p:scale>
      <p:origin x="0" y="0"/>
    </p:cViewPr>
  </p:notesTextViewPr>
  <p:sorterViewPr>
    <p:cViewPr>
      <p:scale>
        <a:sx n="150" d="100"/>
        <a:sy n="150" d="100"/>
      </p:scale>
      <p:origin x="0" y="-17352"/>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ishi, Susumu/平石 進" userId="a13125cc-0e3c-403f-9c07-c06ac12846e8" providerId="ADAL" clId="{69C3AE80-48AF-4108-ACF6-A82FD5F4E3C0}"/>
    <pc:docChg chg="undo custSel modSld">
      <pc:chgData name="Hiraishi, Susumu/平石 進" userId="a13125cc-0e3c-403f-9c07-c06ac12846e8" providerId="ADAL" clId="{69C3AE80-48AF-4108-ACF6-A82FD5F4E3C0}" dt="2022-02-04T01:08:37.563" v="25" actId="164"/>
      <pc:docMkLst>
        <pc:docMk/>
      </pc:docMkLst>
      <pc:sldChg chg="addSp delSp modSp mod">
        <pc:chgData name="Hiraishi, Susumu/平石 進" userId="a13125cc-0e3c-403f-9c07-c06ac12846e8" providerId="ADAL" clId="{69C3AE80-48AF-4108-ACF6-A82FD5F4E3C0}" dt="2022-02-04T01:08:37.563" v="25" actId="164"/>
        <pc:sldMkLst>
          <pc:docMk/>
          <pc:sldMk cId="999569988" sldId="351"/>
        </pc:sldMkLst>
        <pc:spChg chg="mod">
          <ac:chgData name="Hiraishi, Susumu/平石 進" userId="a13125cc-0e3c-403f-9c07-c06ac12846e8" providerId="ADAL" clId="{69C3AE80-48AF-4108-ACF6-A82FD5F4E3C0}" dt="2022-02-04T01:07:56.114" v="0"/>
          <ac:spMkLst>
            <pc:docMk/>
            <pc:sldMk cId="999569988" sldId="351"/>
            <ac:spMk id="10" creationId="{5BB69F51-C844-4AE8-980D-059FD8226FE9}"/>
          </ac:spMkLst>
        </pc:spChg>
        <pc:spChg chg="mod">
          <ac:chgData name="Hiraishi, Susumu/平石 進" userId="a13125cc-0e3c-403f-9c07-c06ac12846e8" providerId="ADAL" clId="{69C3AE80-48AF-4108-ACF6-A82FD5F4E3C0}" dt="2022-02-04T01:08:05.889" v="7"/>
          <ac:spMkLst>
            <pc:docMk/>
            <pc:sldMk cId="999569988" sldId="351"/>
            <ac:spMk id="13" creationId="{93D146A7-2D72-4261-A27A-7331157239E6}"/>
          </ac:spMkLst>
        </pc:spChg>
        <pc:grpChg chg="add mod">
          <ac:chgData name="Hiraishi, Susumu/平石 進" userId="a13125cc-0e3c-403f-9c07-c06ac12846e8" providerId="ADAL" clId="{69C3AE80-48AF-4108-ACF6-A82FD5F4E3C0}" dt="2022-02-04T01:08:37.563" v="25" actId="164"/>
          <ac:grpSpMkLst>
            <pc:docMk/>
            <pc:sldMk cId="999569988" sldId="351"/>
            <ac:grpSpMk id="2" creationId="{2971D47F-6D74-404F-A580-1607555B069E}"/>
          </ac:grpSpMkLst>
        </pc:grpChg>
        <pc:grpChg chg="mod">
          <ac:chgData name="Hiraishi, Susumu/平石 進" userId="a13125cc-0e3c-403f-9c07-c06ac12846e8" providerId="ADAL" clId="{69C3AE80-48AF-4108-ACF6-A82FD5F4E3C0}" dt="2022-02-04T01:08:37.563" v="25" actId="164"/>
          <ac:grpSpMkLst>
            <pc:docMk/>
            <pc:sldMk cId="999569988" sldId="351"/>
            <ac:grpSpMk id="7" creationId="{CAE2149C-B06B-4C37-91FA-A89E8A4B18B6}"/>
          </ac:grpSpMkLst>
        </pc:grpChg>
        <pc:grpChg chg="add del mod">
          <ac:chgData name="Hiraishi, Susumu/平石 進" userId="a13125cc-0e3c-403f-9c07-c06ac12846e8" providerId="ADAL" clId="{69C3AE80-48AF-4108-ACF6-A82FD5F4E3C0}" dt="2022-02-04T01:08:02.767" v="5"/>
          <ac:grpSpMkLst>
            <pc:docMk/>
            <pc:sldMk cId="999569988" sldId="351"/>
            <ac:grpSpMk id="8" creationId="{EE1E6B42-89C1-4E94-9ABC-282090129C89}"/>
          </ac:grpSpMkLst>
        </pc:grpChg>
        <pc:grpChg chg="add mod">
          <ac:chgData name="Hiraishi, Susumu/平石 進" userId="a13125cc-0e3c-403f-9c07-c06ac12846e8" providerId="ADAL" clId="{69C3AE80-48AF-4108-ACF6-A82FD5F4E3C0}" dt="2022-02-04T01:08:37.563" v="25" actId="164"/>
          <ac:grpSpMkLst>
            <pc:docMk/>
            <pc:sldMk cId="999569988" sldId="351"/>
            <ac:grpSpMk id="11" creationId="{E938A31B-CB9B-499E-885D-D151401FE314}"/>
          </ac:grpSpMkLst>
        </pc:grpChg>
        <pc:picChg chg="mod">
          <ac:chgData name="Hiraishi, Susumu/平石 進" userId="a13125cc-0e3c-403f-9c07-c06ac12846e8" providerId="ADAL" clId="{69C3AE80-48AF-4108-ACF6-A82FD5F4E3C0}" dt="2022-02-04T01:07:56.114" v="0"/>
          <ac:picMkLst>
            <pc:docMk/>
            <pc:sldMk cId="999569988" sldId="351"/>
            <ac:picMk id="9" creationId="{E6BEF68C-225C-48C3-8DED-28A335849567}"/>
          </ac:picMkLst>
        </pc:picChg>
        <pc:picChg chg="mod">
          <ac:chgData name="Hiraishi, Susumu/平石 進" userId="a13125cc-0e3c-403f-9c07-c06ac12846e8" providerId="ADAL" clId="{69C3AE80-48AF-4108-ACF6-A82FD5F4E3C0}" dt="2022-02-04T01:08:05.889" v="7"/>
          <ac:picMkLst>
            <pc:docMk/>
            <pc:sldMk cId="999569988" sldId="351"/>
            <ac:picMk id="12" creationId="{11932ACA-674C-4499-81EC-DA61DEF5C72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1T06:35:47.3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24,'109'2,"118"-5,-152-8,-54 7,0 1,28-2,280 7,-301 1,0 2,0 0,-1 2,0 1,29 11,-31-9,1-1,0-2,1 0,-1-1,47 4,288-9,-166-3,-160 2,-1 2,69 10,-78-7,-2-2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078C-C213-443F-9791-5F3CEF7C3175}" type="datetimeFigureOut">
              <a:rPr kumimoji="1" lang="ja-JP" altLang="en-US" smtClean="0"/>
              <a:t>2022/12/13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F8503-C096-4068-8827-E84BB0031FC7}" type="slidenum">
              <a:rPr kumimoji="1" lang="ja-JP" altLang="en-US" smtClean="0"/>
              <a:t>‹#›</a:t>
            </a:fld>
            <a:endParaRPr kumimoji="1" lang="ja-JP" altLang="en-US"/>
          </a:p>
        </p:txBody>
      </p:sp>
    </p:spTree>
    <p:extLst>
      <p:ext uri="{BB962C8B-B14F-4D97-AF65-F5344CB8AC3E}">
        <p14:creationId xmlns:p14="http://schemas.microsoft.com/office/powerpoint/2010/main" val="12260548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みなさん、こんにちは</a:t>
            </a:r>
            <a:r>
              <a:rPr kumimoji="1" lang="en-US" altLang="ja-JP" dirty="0"/>
              <a:t>SAM</a:t>
            </a:r>
            <a:r>
              <a:rPr kumimoji="1" lang="ja-JP" altLang="en-US" dirty="0"/>
              <a:t>です。</a:t>
            </a:r>
            <a:endParaRPr kumimoji="1" lang="en-US" altLang="ja-JP" dirty="0"/>
          </a:p>
          <a:p>
            <a:endParaRPr kumimoji="1" lang="en-US" altLang="ja-JP" dirty="0"/>
          </a:p>
          <a:p>
            <a:r>
              <a:rPr kumimoji="1" lang="ja-JP" altLang="en-US" dirty="0"/>
              <a:t>　本日のアジェンダはこちらになります。</a:t>
            </a:r>
            <a:endParaRPr kumimoji="1" lang="en-US" altLang="ja-JP" dirty="0"/>
          </a:p>
          <a:p>
            <a:endParaRPr kumimoji="1" lang="en-US" altLang="ja-JP" dirty="0"/>
          </a:p>
          <a:p>
            <a:r>
              <a:rPr kumimoji="1" lang="ja-JP" altLang="en-US" dirty="0"/>
              <a:t>　　それでは、まず、アプリを見てください。</a:t>
            </a:r>
            <a:endParaRPr kumimoji="1" lang="en-US" altLang="ja-JP" dirty="0"/>
          </a:p>
          <a:p>
            <a:endParaRPr kumimoji="1" lang="en-US" altLang="ja-JP" dirty="0"/>
          </a:p>
          <a:p>
            <a:r>
              <a:rPr kumimoji="1" lang="ja-JP" altLang="en-US" dirty="0"/>
              <a:t>　　言わずと知れた、じゃんけんゲームを作ってみました。</a:t>
            </a:r>
            <a:endParaRPr kumimoji="1" lang="en-US" altLang="ja-JP" dirty="0"/>
          </a:p>
          <a:p>
            <a:r>
              <a:rPr kumimoji="1" lang="ja-JP" altLang="en-US" dirty="0"/>
              <a:t>　　</a:t>
            </a:r>
            <a:endParaRPr kumimoji="1" lang="en-US" altLang="ja-JP" dirty="0"/>
          </a:p>
          <a:p>
            <a:r>
              <a:rPr kumimoji="1" lang="ja-JP" altLang="en-US" dirty="0"/>
              <a:t>　　コンピューターを相手に、５回戦を行い、結果を表示するというものです。</a:t>
            </a:r>
            <a:endParaRPr kumimoji="1" lang="en-US" altLang="ja-JP" dirty="0"/>
          </a:p>
          <a:p>
            <a:endParaRPr kumimoji="1" lang="en-US" altLang="ja-JP" dirty="0"/>
          </a:p>
          <a:p>
            <a:r>
              <a:rPr kumimoji="1" lang="ja-JP" altLang="en-US" dirty="0"/>
              <a:t>　　製作期間は、</a:t>
            </a:r>
            <a:r>
              <a:rPr kumimoji="1" lang="ja-JP" altLang="en-US"/>
              <a:t>２日で８</a:t>
            </a:r>
            <a:r>
              <a:rPr kumimoji="1" lang="en-US" altLang="ja-JP" dirty="0"/>
              <a:t>H</a:t>
            </a:r>
            <a:r>
              <a:rPr kumimoji="1" lang="ja-JP" altLang="en-US" dirty="0"/>
              <a:t>ぐらいだと思います。</a:t>
            </a:r>
            <a:endParaRPr kumimoji="1" lang="en-US" altLang="ja-JP" dirty="0"/>
          </a:p>
          <a:p>
            <a:endParaRPr kumimoji="1" lang="en-US" altLang="ja-JP" dirty="0"/>
          </a:p>
          <a:p>
            <a:r>
              <a:rPr kumimoji="1" lang="ja-JP" altLang="en-US"/>
              <a:t>　　また、キャラクター</a:t>
            </a:r>
            <a:r>
              <a:rPr kumimoji="1" lang="ja-JP" altLang="en-US" dirty="0"/>
              <a:t>は、娘に協力してもらい、今回のために１２枚ほど書いてもらいました。　　実際に</a:t>
            </a:r>
            <a:r>
              <a:rPr kumimoji="1" lang="en-US" altLang="ja-JP" dirty="0"/>
              <a:t>Line</a:t>
            </a:r>
            <a:r>
              <a:rPr kumimoji="1" lang="ja-JP" altLang="en-US" dirty="0"/>
              <a:t>スタンプ作って売ってます</a:t>
            </a:r>
            <a:r>
              <a:rPr kumimoji="1" lang="ja-JP" altLang="en-US"/>
              <a:t>。　</a:t>
            </a:r>
            <a:endParaRPr kumimoji="1" lang="en-US" altLang="ja-JP"/>
          </a:p>
          <a:p>
            <a:endParaRPr kumimoji="1" lang="en-US" altLang="ja-JP"/>
          </a:p>
          <a:p>
            <a:r>
              <a:rPr kumimoji="1" lang="ja-JP" altLang="en-US"/>
              <a:t>　資料に戻ります。</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1</a:t>
            </a:fld>
            <a:endParaRPr kumimoji="1" lang="ja-JP" altLang="en-US"/>
          </a:p>
        </p:txBody>
      </p:sp>
    </p:spTree>
    <p:extLst>
      <p:ext uri="{BB962C8B-B14F-4D97-AF65-F5344CB8AC3E}">
        <p14:creationId xmlns:p14="http://schemas.microsoft.com/office/powerpoint/2010/main" val="16058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それでは、今回のアプリ開発に向けて、説明させていただきます。</a:t>
            </a:r>
            <a:endParaRPr kumimoji="1" lang="en-US" altLang="ja-JP" dirty="0"/>
          </a:p>
          <a:p>
            <a:endParaRPr kumimoji="1" lang="en-US" altLang="ja-JP" dirty="0"/>
          </a:p>
          <a:p>
            <a:r>
              <a:rPr kumimoji="1" lang="ja-JP" altLang="en-US" dirty="0"/>
              <a:t>教えてもらった事を</a:t>
            </a:r>
            <a:r>
              <a:rPr kumimoji="1" lang="ja-JP" altLang="en-US"/>
              <a:t>しっかり使って見よう</a:t>
            </a:r>
            <a:r>
              <a:rPr kumimoji="1" lang="ja-JP" altLang="en-US" dirty="0"/>
              <a:t>と考えました。</a:t>
            </a:r>
            <a:endParaRPr kumimoji="1" lang="en-US" altLang="ja-JP" dirty="0"/>
          </a:p>
          <a:p>
            <a:endParaRPr kumimoji="1" lang="en-US" altLang="ja-JP" dirty="0"/>
          </a:p>
          <a:p>
            <a:r>
              <a:rPr kumimoji="1" lang="ja-JP" altLang="en-US" dirty="0"/>
              <a:t>　今回の学びである</a:t>
            </a:r>
            <a:r>
              <a:rPr kumimoji="1" lang="ja-JP" altLang="en-US"/>
              <a:t>。　</a:t>
            </a:r>
            <a:r>
              <a:rPr kumimoji="1" lang="en-US" altLang="ja-JP"/>
              <a:t>JSDoc</a:t>
            </a:r>
            <a:r>
              <a:rPr kumimoji="1" lang="ja-JP" altLang="en-US"/>
              <a:t>、疑似コード、スコープ概念、関数シグネチャを考えて</a:t>
            </a:r>
            <a:r>
              <a:rPr kumimoji="1" lang="ja-JP" altLang="en-US" dirty="0"/>
              <a:t>からプログラムする。</a:t>
            </a:r>
            <a:endParaRPr kumimoji="1" lang="en-US" altLang="ja-JP" dirty="0"/>
          </a:p>
          <a:p>
            <a:endParaRPr kumimoji="1" lang="en-US" altLang="ja-JP" dirty="0"/>
          </a:p>
          <a:p>
            <a:r>
              <a:rPr kumimoji="1" lang="ja-JP" altLang="en-US" dirty="0"/>
              <a:t>　コードスタイルに気を付けて、シンプルにエレガントに書く！</a:t>
            </a:r>
            <a:endParaRPr kumimoji="1" lang="en-US" altLang="ja-JP" dirty="0"/>
          </a:p>
          <a:p>
            <a:endParaRPr kumimoji="1" lang="en-US" altLang="ja-JP" dirty="0"/>
          </a:p>
          <a:p>
            <a:r>
              <a:rPr kumimoji="1" lang="ja-JP" altLang="en-US" dirty="0"/>
              <a:t>　説明書がなくても使えるものを作る！</a:t>
            </a:r>
            <a:endParaRPr kumimoji="1" lang="en-US" altLang="ja-JP" dirty="0"/>
          </a:p>
          <a:p>
            <a:endParaRPr kumimoji="1" lang="en-US" altLang="ja-JP" dirty="0"/>
          </a:p>
          <a:p>
            <a:r>
              <a:rPr kumimoji="1" lang="ja-JP" altLang="en-US" dirty="0"/>
              <a:t>　　</a:t>
            </a:r>
            <a:r>
              <a:rPr kumimoji="1" lang="en-US" altLang="ja-JP" dirty="0"/>
              <a:t>You</a:t>
            </a:r>
            <a:r>
              <a:rPr kumimoji="1" lang="ja-JP" altLang="en-US" dirty="0"/>
              <a:t>の視点で！ということにこだわりました。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2</a:t>
            </a:fld>
            <a:endParaRPr kumimoji="1" lang="ja-JP" altLang="en-US"/>
          </a:p>
        </p:txBody>
      </p:sp>
    </p:spTree>
    <p:extLst>
      <p:ext uri="{BB962C8B-B14F-4D97-AF65-F5344CB8AC3E}">
        <p14:creationId xmlns:p14="http://schemas.microsoft.com/office/powerpoint/2010/main" val="286337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次に、くふうした点と気づきになります</a:t>
            </a:r>
            <a:r>
              <a:rPr kumimoji="1" lang="ja-JP" altLang="en-US"/>
              <a:t>が、提出時にファイル場所を変更</a:t>
            </a:r>
            <a:r>
              <a:rPr kumimoji="1" lang="ja-JP" altLang="en-US" dirty="0"/>
              <a:t>するに事が解っていましたので、</a:t>
            </a:r>
            <a:endParaRPr kumimoji="1" lang="en-US" altLang="ja-JP" dirty="0"/>
          </a:p>
          <a:p>
            <a:r>
              <a:rPr kumimoji="1" lang="ja-JP" altLang="en-US" dirty="0"/>
              <a:t>オブジェクト化して最初に書き込めるように実装しました。</a:t>
            </a:r>
            <a:endParaRPr kumimoji="1" lang="en-US" altLang="ja-JP" dirty="0"/>
          </a:p>
          <a:p>
            <a:endParaRPr kumimoji="1" lang="en-US" altLang="ja-JP" dirty="0"/>
          </a:p>
          <a:p>
            <a:r>
              <a:rPr kumimoji="1" lang="ja-JP" altLang="en-US" dirty="0"/>
              <a:t>　この処理により、画像データの呼び出しが簡単になりました。</a:t>
            </a:r>
            <a:endParaRPr kumimoji="1" lang="en-US" altLang="ja-JP" dirty="0"/>
          </a:p>
          <a:p>
            <a:endParaRPr kumimoji="1" lang="en-US" altLang="ja-JP" dirty="0"/>
          </a:p>
          <a:p>
            <a:r>
              <a:rPr kumimoji="1" lang="ja-JP" altLang="en-US" dirty="0"/>
              <a:t>また、</a:t>
            </a:r>
            <a:r>
              <a:rPr kumimoji="1" lang="en-US" altLang="ja-JP" dirty="0"/>
              <a:t>JSDOC</a:t>
            </a:r>
            <a:r>
              <a:rPr kumimoji="1" lang="ja-JP" altLang="en-US" dirty="0"/>
              <a:t>をしっかり書くことで、</a:t>
            </a:r>
            <a:r>
              <a:rPr kumimoji="1" lang="ja-JP" altLang="en-US"/>
              <a:t>途中で関数を使う時、</a:t>
            </a:r>
            <a:r>
              <a:rPr kumimoji="1" lang="ja-JP" altLang="en-US" dirty="0"/>
              <a:t>引数が何かをポップアップできる</a:t>
            </a:r>
            <a:endParaRPr kumimoji="1" lang="en-US" altLang="ja-JP" dirty="0"/>
          </a:p>
          <a:p>
            <a:r>
              <a:rPr kumimoji="1" lang="ja-JP" altLang="en-US" dirty="0"/>
              <a:t>機能は非常に便利だな！と感じました。</a:t>
            </a:r>
            <a:endParaRPr kumimoji="1" lang="en-US" altLang="ja-JP"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3</a:t>
            </a:fld>
            <a:endParaRPr kumimoji="1" lang="ja-JP" altLang="en-US"/>
          </a:p>
        </p:txBody>
      </p:sp>
    </p:spTree>
    <p:extLst>
      <p:ext uri="{BB962C8B-B14F-4D97-AF65-F5344CB8AC3E}">
        <p14:creationId xmlns:p14="http://schemas.microsoft.com/office/powerpoint/2010/main" val="385526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更に、見やすい構成、タイミングを計るため、少しの間待つ関数を探したのですが、見つからず。</a:t>
            </a:r>
            <a:endParaRPr kumimoji="1" lang="en-US" altLang="ja-JP" dirty="0"/>
          </a:p>
          <a:p>
            <a:endParaRPr kumimoji="1" lang="en-US" altLang="ja-JP" dirty="0"/>
          </a:p>
          <a:p>
            <a:r>
              <a:rPr kumimoji="1" lang="ja-JP" altLang="en-US" dirty="0"/>
              <a:t>それなら、作ってみよう</a:t>
            </a:r>
            <a:r>
              <a:rPr kumimoji="1" lang="ja-JP" altLang="en-US"/>
              <a:t>とチャレンジして、実装</a:t>
            </a:r>
            <a:r>
              <a:rPr kumimoji="1" lang="ja-JP" altLang="en-US" dirty="0"/>
              <a:t>することができました。</a:t>
            </a:r>
            <a:endParaRPr kumimoji="1" lang="en-US" altLang="ja-JP" dirty="0"/>
          </a:p>
          <a:p>
            <a:endParaRPr kumimoji="1" lang="en-US" altLang="ja-JP" dirty="0"/>
          </a:p>
          <a:p>
            <a:r>
              <a:rPr kumimoji="1" lang="ja-JP" altLang="en-US" dirty="0"/>
              <a:t>　また、毎日見ていたユニコーンに触発され、動きのある画像が取り込みたくなりました。</a:t>
            </a:r>
            <a:endParaRPr kumimoji="1" lang="en-US" altLang="ja-JP" dirty="0"/>
          </a:p>
          <a:p>
            <a:endParaRPr kumimoji="1" lang="en-US" altLang="ja-JP" dirty="0"/>
          </a:p>
          <a:p>
            <a:r>
              <a:rPr kumimoji="1" lang="ja-JP" altLang="en-US" dirty="0"/>
              <a:t>今回、</a:t>
            </a:r>
            <a:r>
              <a:rPr kumimoji="1" lang="en-US" altLang="ja-JP" dirty="0"/>
              <a:t>gif</a:t>
            </a:r>
            <a:r>
              <a:rPr kumimoji="1" lang="ja-JP" altLang="en-US" dirty="0"/>
              <a:t>の仕組みと作り方を勉強し、動きのある画像を実装することができました。</a:t>
            </a:r>
            <a:endParaRPr kumimoji="1" lang="en-US" altLang="ja-JP" dirty="0"/>
          </a:p>
          <a:p>
            <a:endParaRPr kumimoji="1" lang="en-US" altLang="ja-JP" dirty="0"/>
          </a:p>
          <a:p>
            <a:r>
              <a:rPr kumimoji="1" lang="ja-JP" altLang="en-US" dirty="0"/>
              <a:t>　まだ、まだ、くふうと、改善案を上げればきりがないと思いますがアプリ説明は以上にさせていただきます。</a:t>
            </a:r>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4</a:t>
            </a:fld>
            <a:endParaRPr kumimoji="1" lang="ja-JP" altLang="en-US"/>
          </a:p>
        </p:txBody>
      </p:sp>
    </p:spTree>
    <p:extLst>
      <p:ext uri="{BB962C8B-B14F-4D97-AF65-F5344CB8AC3E}">
        <p14:creationId xmlns:p14="http://schemas.microsoft.com/office/powerpoint/2010/main" val="33002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今後に向けて、、　</a:t>
            </a:r>
            <a:endParaRPr kumimoji="1" lang="en-US" altLang="ja-JP" dirty="0"/>
          </a:p>
          <a:p>
            <a:endParaRPr kumimoji="1" lang="en-US" altLang="ja-JP" dirty="0"/>
          </a:p>
          <a:p>
            <a:r>
              <a:rPr kumimoji="1" lang="ja-JP" altLang="en-US"/>
              <a:t>　今までは、独学でプログラム</a:t>
            </a:r>
            <a:r>
              <a:rPr kumimoji="1" lang="ja-JP" altLang="en-US" dirty="0"/>
              <a:t>を作ってきました。</a:t>
            </a:r>
            <a:endParaRPr kumimoji="1" lang="en-US" altLang="ja-JP" dirty="0"/>
          </a:p>
          <a:p>
            <a:endParaRPr kumimoji="1" lang="en-US" altLang="ja-JP" dirty="0"/>
          </a:p>
          <a:p>
            <a:r>
              <a:rPr kumimoji="1" lang="ja-JP" altLang="en-US" dirty="0"/>
              <a:t>　作ったものが動けば、正解だ！と思い満足していました。</a:t>
            </a:r>
            <a:endParaRPr kumimoji="1" lang="en-US" altLang="ja-JP" dirty="0"/>
          </a:p>
          <a:p>
            <a:r>
              <a:rPr kumimoji="1" lang="ja-JP" altLang="en-US"/>
              <a:t>　　改めて考えてみると、「ほか</a:t>
            </a:r>
            <a:r>
              <a:rPr kumimoji="1" lang="ja-JP" altLang="en-US" dirty="0"/>
              <a:t>の人がコードを見ても分からないプログラムを書き続けていたな</a:t>
            </a:r>
            <a:r>
              <a:rPr kumimoji="1" lang="ja-JP" altLang="en-US"/>
              <a:t>。　」と</a:t>
            </a:r>
            <a:r>
              <a:rPr kumimoji="1" lang="ja-JP" altLang="en-US" dirty="0"/>
              <a:t>反省しています。</a:t>
            </a:r>
            <a:endParaRPr kumimoji="1" lang="en-US" altLang="ja-JP" dirty="0"/>
          </a:p>
          <a:p>
            <a:endParaRPr kumimoji="1" lang="en-US" altLang="ja-JP" dirty="0"/>
          </a:p>
          <a:p>
            <a:r>
              <a:rPr kumimoji="1" lang="ja-JP" altLang="en-US" dirty="0"/>
              <a:t>　今回、基礎講座に参加して、基本</a:t>
            </a:r>
            <a:r>
              <a:rPr kumimoji="1" lang="ja-JP" altLang="en-US"/>
              <a:t>を少しだけ学べた</a:t>
            </a:r>
            <a:r>
              <a:rPr kumimoji="1" lang="ja-JP" altLang="en-US" dirty="0"/>
              <a:t>と思います。</a:t>
            </a:r>
            <a:endParaRPr kumimoji="1" lang="en-US" altLang="ja-JP" dirty="0"/>
          </a:p>
          <a:p>
            <a:r>
              <a:rPr kumimoji="1" lang="ja-JP" altLang="en-US"/>
              <a:t>　ペア</a:t>
            </a:r>
            <a:r>
              <a:rPr kumimoji="1" lang="ja-JP" altLang="en-US" dirty="0"/>
              <a:t>で知識を補うことで、いろいろな考え方を気づかされる事を学びました。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まだまだ、覚えないといけないこともたくさんありますが、「大事な事は続けること！」だと思いますので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今後もアプリ作成を続けて</a:t>
            </a:r>
            <a:r>
              <a:rPr kumimoji="1" lang="ja-JP" altLang="en-US" dirty="0"/>
              <a:t>いきたいと思います。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講師の先生方、メンバーの皆さん本当に、ありがとうございました。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a:p>
            <a:endParaRPr kumimoji="1" lang="en-US" altLang="ja-JP" dirty="0"/>
          </a:p>
          <a:p>
            <a:r>
              <a:rPr kumimoji="1" lang="ja-JP" altLang="en-US" dirty="0"/>
              <a:t>　</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BCF8503-C096-4068-8827-E84BB0031FC7}" type="slidenum">
              <a:rPr kumimoji="1" lang="ja-JP" altLang="en-US" smtClean="0"/>
              <a:t>5</a:t>
            </a:fld>
            <a:endParaRPr kumimoji="1" lang="ja-JP" altLang="en-US"/>
          </a:p>
        </p:txBody>
      </p:sp>
    </p:spTree>
    <p:extLst>
      <p:ext uri="{BB962C8B-B14F-4D97-AF65-F5344CB8AC3E}">
        <p14:creationId xmlns:p14="http://schemas.microsoft.com/office/powerpoint/2010/main" val="260287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10554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05760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06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92483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7327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89576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102860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936806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7" name="テキスト ボックス 6"/>
          <p:cNvSpPr txBox="1"/>
          <p:nvPr userDrawn="1"/>
        </p:nvSpPr>
        <p:spPr>
          <a:xfrm>
            <a:off x="11282790" y="13857"/>
            <a:ext cx="728084" cy="307777"/>
          </a:xfrm>
          <a:prstGeom prst="rect">
            <a:avLst/>
          </a:prstGeom>
          <a:noFill/>
        </p:spPr>
        <p:txBody>
          <a:bodyPr wrap="none" rtlCol="0">
            <a:spAutoFit/>
          </a:bodyPr>
          <a:lstStyle/>
          <a:p>
            <a:fld id="{1E04AFCC-983A-4931-A17A-18202042F111}" type="slidenum">
              <a:rPr lang="ja-JP" altLang="en-US" sz="1400" smtClean="0"/>
              <a:pPr/>
              <a:t>‹#›</a:t>
            </a:fld>
            <a:r>
              <a:rPr lang="ja-JP" altLang="en-US" sz="1400" baseline="0" dirty="0"/>
              <a:t> </a:t>
            </a:r>
            <a:r>
              <a:rPr lang="en-US" altLang="ja-JP" sz="1400" baseline="0" dirty="0"/>
              <a:t>/ 10</a:t>
            </a:r>
            <a:endParaRPr kumimoji="1" lang="ja-JP" altLang="en-US" sz="1400" dirty="0"/>
          </a:p>
        </p:txBody>
      </p:sp>
    </p:spTree>
    <p:extLst>
      <p:ext uri="{BB962C8B-B14F-4D97-AF65-F5344CB8AC3E}">
        <p14:creationId xmlns:p14="http://schemas.microsoft.com/office/powerpoint/2010/main" val="277528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255AA848-463D-2CC0-BAEA-B150024D09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045786" cy="611729"/>
          </a:xfrm>
          <a:prstGeom prst="rect">
            <a:avLst/>
          </a:prstGeom>
        </p:spPr>
      </p:pic>
    </p:spTree>
    <p:extLst>
      <p:ext uri="{BB962C8B-B14F-4D97-AF65-F5344CB8AC3E}">
        <p14:creationId xmlns:p14="http://schemas.microsoft.com/office/powerpoint/2010/main" val="425126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95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837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72448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384698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427336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314590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101A3C-76DE-457D-A02D-7C04395472EB}" type="datetimeFigureOut">
              <a:rPr kumimoji="1" lang="ja-JP" altLang="en-US" smtClean="0"/>
              <a:t>2022/12/13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29BA1C-7DEE-4AA4-AC8C-B8C2CC22D8EA}" type="slidenum">
              <a:rPr kumimoji="1" lang="ja-JP" altLang="en-US" smtClean="0"/>
              <a:t>‹#›</a:t>
            </a:fld>
            <a:endParaRPr kumimoji="1" lang="ja-JP" altLang="en-US"/>
          </a:p>
        </p:txBody>
      </p:sp>
    </p:spTree>
    <p:extLst>
      <p:ext uri="{BB962C8B-B14F-4D97-AF65-F5344CB8AC3E}">
        <p14:creationId xmlns:p14="http://schemas.microsoft.com/office/powerpoint/2010/main" val="245476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101A3C-76DE-457D-A02D-7C04395472EB}" type="datetimeFigureOut">
              <a:rPr kumimoji="1" lang="ja-JP" altLang="en-US" smtClean="0"/>
              <a:t>2022/12/13</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29BA1C-7DEE-4AA4-AC8C-B8C2CC22D8EA}"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AAF73D4-1077-7641-58ED-7A5BE21C9FAE}"/>
              </a:ext>
            </a:extLst>
          </p:cNvPr>
          <p:cNvSpPr/>
          <p:nvPr userDrawn="1"/>
        </p:nvSpPr>
        <p:spPr>
          <a:xfrm>
            <a:off x="5037" y="0"/>
            <a:ext cx="12192000" cy="664234"/>
          </a:xfrm>
          <a:prstGeom prst="rect">
            <a:avLst/>
          </a:prstGeom>
          <a:gradFill flip="none" rotWithShape="1">
            <a:gsLst>
              <a:gs pos="0">
                <a:srgbClr val="002060"/>
              </a:gs>
              <a:gs pos="38000">
                <a:schemeClr val="accent1">
                  <a:lumMod val="45000"/>
                  <a:lumOff val="55000"/>
                </a:schemeClr>
              </a:gs>
              <a:gs pos="71000">
                <a:schemeClr val="accent1">
                  <a:lumMod val="45000"/>
                  <a:lumOff val="55000"/>
                </a:schemeClr>
              </a:gs>
              <a:gs pos="100000">
                <a:srgbClr val="002060"/>
              </a:gs>
            </a:gsLst>
            <a:lin ang="108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25AF15-6391-A217-411F-82DC6EF32923}"/>
              </a:ext>
            </a:extLst>
          </p:cNvPr>
          <p:cNvSpPr txBox="1"/>
          <p:nvPr userDrawn="1"/>
        </p:nvSpPr>
        <p:spPr>
          <a:xfrm>
            <a:off x="10560000" y="12870"/>
            <a:ext cx="1723549" cy="707886"/>
          </a:xfrm>
          <a:prstGeom prst="rect">
            <a:avLst/>
          </a:prstGeom>
          <a:noFill/>
        </p:spPr>
        <p:txBody>
          <a:bodyPr wrap="none" rtlCol="0">
            <a:spAutoFit/>
          </a:bodyPr>
          <a:lstStyle/>
          <a:p>
            <a:r>
              <a:rPr kumimoji="1" lang="ja-JP" altLang="en-US" sz="2000" b="1" dirty="0">
                <a:solidFill>
                  <a:schemeClr val="bg1"/>
                </a:solidFill>
              </a:rPr>
              <a:t>モビリティ</a:t>
            </a:r>
            <a:endParaRPr kumimoji="1" lang="en-US" altLang="ja-JP" sz="2000" b="1" dirty="0">
              <a:solidFill>
                <a:schemeClr val="bg1"/>
              </a:solidFill>
            </a:endParaRPr>
          </a:p>
          <a:p>
            <a:r>
              <a:rPr kumimoji="1" lang="ja-JP" altLang="en-US" sz="2000" b="1" dirty="0">
                <a:solidFill>
                  <a:schemeClr val="bg1"/>
                </a:solidFill>
              </a:rPr>
              <a:t>ツーリング部</a:t>
            </a:r>
          </a:p>
        </p:txBody>
      </p:sp>
      <p:pic>
        <p:nvPicPr>
          <p:cNvPr id="36" name="図 35">
            <a:extLst>
              <a:ext uri="{FF2B5EF4-FFF2-40B4-BE49-F238E27FC236}">
                <a16:creationId xmlns:a16="http://schemas.microsoft.com/office/drawing/2014/main" id="{5057F681-91D6-EE33-35DF-CCE9255228CE}"/>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1"/>
            <a:ext cx="1045786" cy="611729"/>
          </a:xfrm>
          <a:prstGeom prst="rect">
            <a:avLst/>
          </a:prstGeom>
        </p:spPr>
      </p:pic>
      <p:pic>
        <p:nvPicPr>
          <p:cNvPr id="37" name="図 36">
            <a:extLst>
              <a:ext uri="{FF2B5EF4-FFF2-40B4-BE49-F238E27FC236}">
                <a16:creationId xmlns:a16="http://schemas.microsoft.com/office/drawing/2014/main" id="{3341AE81-F9E8-04F8-1B19-9EB353717C5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405618" y="-1600"/>
            <a:ext cx="1149041" cy="646336"/>
          </a:xfrm>
          <a:prstGeom prst="rect">
            <a:avLst/>
          </a:prstGeom>
        </p:spPr>
      </p:pic>
    </p:spTree>
    <p:extLst>
      <p:ext uri="{BB962C8B-B14F-4D97-AF65-F5344CB8AC3E}">
        <p14:creationId xmlns:p14="http://schemas.microsoft.com/office/powerpoint/2010/main" val="77288129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10" r:id="rId17"/>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gi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91552" y="117680"/>
            <a:ext cx="5867312"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１．最終報告アジェンダ　　</a:t>
            </a:r>
            <a:r>
              <a:rPr lang="en-US" altLang="ja-JP" sz="2400" b="1" dirty="0" err="1">
                <a:effectLst>
                  <a:outerShdw blurRad="38100" dist="38100" dir="2700000" algn="tl">
                    <a:srgbClr val="000000">
                      <a:alpha val="43137"/>
                    </a:srgbClr>
                  </a:outerShdw>
                </a:effectLst>
              </a:rPr>
              <a:t>SAM_Tapir</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5" name="テキスト ボックス 4">
            <a:extLst>
              <a:ext uri="{FF2B5EF4-FFF2-40B4-BE49-F238E27FC236}">
                <a16:creationId xmlns:a16="http://schemas.microsoft.com/office/drawing/2014/main" id="{6C526AA3-0F3F-5AFB-8573-D994B415DCA7}"/>
              </a:ext>
            </a:extLst>
          </p:cNvPr>
          <p:cNvSpPr txBox="1"/>
          <p:nvPr/>
        </p:nvSpPr>
        <p:spPr>
          <a:xfrm>
            <a:off x="1391552" y="791547"/>
            <a:ext cx="9880170" cy="3847207"/>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最終提出アプリ（</a:t>
            </a:r>
            <a:r>
              <a:rPr lang="en-US" altLang="ja-JP" sz="2800" b="1" dirty="0">
                <a:latin typeface="Amasis MT Pro Black" panose="020B0604020202020204" pitchFamily="18" charset="0"/>
              </a:rPr>
              <a:t>Rock-Paper-Scissors</a:t>
            </a:r>
            <a:r>
              <a:rPr lang="ja-JP" altLang="en-US" sz="2800" b="1" dirty="0">
                <a:latin typeface="Amasis MT Pro Black" panose="020B0604020202020204" pitchFamily="18" charset="0"/>
              </a:rPr>
              <a:t>）について</a:t>
            </a:r>
            <a:endParaRPr lang="en-US" altLang="ja-JP" sz="2800" b="1" dirty="0">
              <a:latin typeface="Amasis MT Pro Black" panose="020B0604020202020204" pitchFamily="18" charset="0"/>
            </a:endParaRPr>
          </a:p>
          <a:p>
            <a:endParaRPr lang="en-US" altLang="ja-JP" sz="2400" dirty="0"/>
          </a:p>
          <a:p>
            <a:r>
              <a:rPr lang="ja-JP" altLang="en-US" sz="2400" dirty="0"/>
              <a:t>１）　制作アプリのお披露目</a:t>
            </a:r>
            <a:r>
              <a:rPr lang="ja-JP" altLang="en-US" sz="2400"/>
              <a:t>。　　　　　　　　　　５０秒</a:t>
            </a:r>
            <a:endParaRPr lang="en-US" altLang="ja-JP" sz="2400" dirty="0"/>
          </a:p>
          <a:p>
            <a:endParaRPr kumimoji="1" lang="en-US" altLang="ja-JP" sz="2400" dirty="0"/>
          </a:p>
          <a:p>
            <a:r>
              <a:rPr lang="ja-JP" altLang="en-US" sz="2400" dirty="0"/>
              <a:t>２）　アプリ制作に向けた、考え方について</a:t>
            </a:r>
            <a:r>
              <a:rPr lang="ja-JP" altLang="en-US" sz="2400"/>
              <a:t>。　　　３０秒</a:t>
            </a:r>
            <a:endParaRPr lang="en-US" altLang="ja-JP" sz="2400" dirty="0"/>
          </a:p>
          <a:p>
            <a:endParaRPr lang="en-US" altLang="ja-JP" sz="2400" dirty="0"/>
          </a:p>
          <a:p>
            <a:r>
              <a:rPr lang="ja-JP" altLang="en-US" sz="2400" dirty="0"/>
              <a:t>３）　くふう点と、身についた事</a:t>
            </a:r>
            <a:r>
              <a:rPr lang="ja-JP" altLang="en-US" sz="2400"/>
              <a:t>。　　　　　　　　５０秒</a:t>
            </a:r>
            <a:endParaRPr lang="en-US" altLang="ja-JP" sz="2400" dirty="0"/>
          </a:p>
          <a:p>
            <a:endParaRPr lang="en-US" altLang="ja-JP" sz="2400" dirty="0"/>
          </a:p>
          <a:p>
            <a:r>
              <a:rPr lang="ja-JP" altLang="en-US" sz="2400" dirty="0"/>
              <a:t>４）　今後のに向けて</a:t>
            </a:r>
            <a:r>
              <a:rPr lang="ja-JP" altLang="en-US" sz="2400"/>
              <a:t>。　　　　　　　　　　　　　５０秒　　</a:t>
            </a:r>
            <a:endParaRPr lang="en-US" altLang="ja-JP" sz="2400" dirty="0"/>
          </a:p>
          <a:p>
            <a:endParaRPr lang="en-US" altLang="ja-JP" sz="2400" dirty="0"/>
          </a:p>
        </p:txBody>
      </p:sp>
      <p:sp>
        <p:nvSpPr>
          <p:cNvPr id="8" name="テキスト ボックス 7">
            <a:extLst>
              <a:ext uri="{FF2B5EF4-FFF2-40B4-BE49-F238E27FC236}">
                <a16:creationId xmlns:a16="http://schemas.microsoft.com/office/drawing/2014/main" id="{BDFDD5FE-2FE7-79B9-B19D-56EB96CDC98E}"/>
              </a:ext>
            </a:extLst>
          </p:cNvPr>
          <p:cNvSpPr txBox="1"/>
          <p:nvPr/>
        </p:nvSpPr>
        <p:spPr>
          <a:xfrm>
            <a:off x="4181307" y="4555106"/>
            <a:ext cx="7883852" cy="2185214"/>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dirty="0"/>
              <a:t>発表者：　</a:t>
            </a:r>
            <a:r>
              <a:rPr kumimoji="1" lang="en-US" altLang="ja-JP" sz="2800" b="1" dirty="0" err="1"/>
              <a:t>SAM</a:t>
            </a:r>
            <a:r>
              <a:rPr lang="en-US" altLang="ja-JP" sz="2800" b="1" dirty="0" err="1"/>
              <a:t>_</a:t>
            </a:r>
            <a:r>
              <a:rPr kumimoji="1" lang="en-US" altLang="ja-JP" sz="2800" b="1" dirty="0" err="1"/>
              <a:t>Tapir</a:t>
            </a:r>
            <a:r>
              <a:rPr kumimoji="1" lang="ja-JP" altLang="en-US" sz="2800" b="1" dirty="0"/>
              <a:t>　</a:t>
            </a:r>
            <a:r>
              <a:rPr kumimoji="1" lang="ja-JP" altLang="en-US" sz="2400" b="1" dirty="0"/>
              <a:t>（</a:t>
            </a:r>
            <a:r>
              <a:rPr kumimoji="1" lang="en-US" altLang="ja-JP" sz="2400" b="1" dirty="0"/>
              <a:t>Susumu</a:t>
            </a:r>
            <a:r>
              <a:rPr lang="ja-JP" altLang="en-US" sz="2400" b="1" dirty="0"/>
              <a:t>　</a:t>
            </a:r>
            <a:r>
              <a:rPr kumimoji="1" lang="en-US" altLang="ja-JP" sz="2400" b="1" dirty="0" err="1"/>
              <a:t>Hiraishi</a:t>
            </a:r>
            <a:r>
              <a:rPr kumimoji="1" lang="ja-JP" altLang="en-US" sz="2400" b="1" dirty="0"/>
              <a:t>）</a:t>
            </a:r>
            <a:endParaRPr kumimoji="1" lang="en-US" altLang="ja-JP" sz="2400" b="1" dirty="0"/>
          </a:p>
          <a:p>
            <a:endParaRPr lang="en-US" altLang="ja-JP" dirty="0"/>
          </a:p>
          <a:p>
            <a:r>
              <a:rPr lang="ja-JP" altLang="en-US" dirty="0"/>
              <a:t>　</a:t>
            </a:r>
            <a:r>
              <a:rPr lang="en-US" altLang="ja-JP" dirty="0"/>
              <a:t>※</a:t>
            </a:r>
            <a:r>
              <a:rPr lang="ja-JP" altLang="en-US" dirty="0"/>
              <a:t>　</a:t>
            </a:r>
            <a:r>
              <a:rPr lang="en-US" altLang="ja-JP" dirty="0"/>
              <a:t>Tapir</a:t>
            </a:r>
            <a:r>
              <a:rPr lang="ja-JP" altLang="en-US" dirty="0"/>
              <a:t>とは、動物の「獏」のことであり、今回の演習で出てきた</a:t>
            </a:r>
            <a:endParaRPr lang="en-US" altLang="ja-JP" dirty="0"/>
          </a:p>
          <a:p>
            <a:r>
              <a:rPr lang="ja-JP" altLang="en-US" dirty="0"/>
              <a:t>　　　ナイトメアを食べてしまおう！という意気込みで付けました。</a:t>
            </a:r>
            <a:endParaRPr lang="en-US" altLang="ja-JP" dirty="0"/>
          </a:p>
          <a:p>
            <a:r>
              <a:rPr lang="ja-JP" altLang="en-US" dirty="0"/>
              <a:t>　　</a:t>
            </a:r>
            <a:endParaRPr lang="en-US" altLang="ja-JP" dirty="0"/>
          </a:p>
          <a:p>
            <a:r>
              <a:rPr lang="ja-JP" altLang="en-US" dirty="0"/>
              <a:t>　　　　実際は、まだ全部、食べ切れてませんが、、、　そこは内緒！</a:t>
            </a:r>
            <a:endParaRPr lang="en-US" altLang="ja-JP" dirty="0"/>
          </a:p>
          <a:p>
            <a:r>
              <a:rPr kumimoji="1" lang="ja-JP" altLang="en-US" dirty="0"/>
              <a:t>　　</a:t>
            </a:r>
          </a:p>
        </p:txBody>
      </p:sp>
    </p:spTree>
    <p:extLst>
      <p:ext uri="{BB962C8B-B14F-4D97-AF65-F5344CB8AC3E}">
        <p14:creationId xmlns:p14="http://schemas.microsoft.com/office/powerpoint/2010/main" val="103004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クロール: 横 7">
            <a:extLst>
              <a:ext uri="{FF2B5EF4-FFF2-40B4-BE49-F238E27FC236}">
                <a16:creationId xmlns:a16="http://schemas.microsoft.com/office/drawing/2014/main" id="{F992A244-2000-A714-C2F5-38A597A9610D}"/>
              </a:ext>
            </a:extLst>
          </p:cNvPr>
          <p:cNvSpPr/>
          <p:nvPr/>
        </p:nvSpPr>
        <p:spPr>
          <a:xfrm>
            <a:off x="627797" y="1965134"/>
            <a:ext cx="11186197" cy="4795906"/>
          </a:xfrm>
          <a:prstGeom prst="horizontalScroll">
            <a:avLst>
              <a:gd name="adj" fmla="val 7853"/>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376300" y="96960"/>
            <a:ext cx="4185761"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２．教えて頂いた事を使う！</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5" name="テキスト ボックス 4">
            <a:extLst>
              <a:ext uri="{FF2B5EF4-FFF2-40B4-BE49-F238E27FC236}">
                <a16:creationId xmlns:a16="http://schemas.microsoft.com/office/drawing/2014/main" id="{A73CB4EF-A3DF-58C8-E477-DBD0D6CDA8BE}"/>
              </a:ext>
            </a:extLst>
          </p:cNvPr>
          <p:cNvSpPr txBox="1"/>
          <p:nvPr/>
        </p:nvSpPr>
        <p:spPr>
          <a:xfrm>
            <a:off x="1139125" y="824117"/>
            <a:ext cx="10864313" cy="5816977"/>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アプリ作成に向けた、心構え。</a:t>
            </a:r>
            <a:endParaRPr lang="en-US" altLang="ja-JP" sz="900" b="1" dirty="0">
              <a:latin typeface="Amasis MT Pro Black" panose="020B0604020202020204" pitchFamily="18" charset="0"/>
            </a:endParaRPr>
          </a:p>
          <a:p>
            <a:r>
              <a:rPr lang="ja-JP" altLang="en-US" sz="800" b="1" dirty="0">
                <a:latin typeface="Amasis MT Pro Black" panose="020B0604020202020204" pitchFamily="18" charset="0"/>
              </a:rPr>
              <a:t> </a:t>
            </a:r>
            <a:endParaRPr lang="en-US" altLang="ja-JP" sz="800" b="1" dirty="0">
              <a:latin typeface="Amasis MT Pro Black" panose="020B0604020202020204" pitchFamily="18" charset="0"/>
            </a:endParaRPr>
          </a:p>
          <a:p>
            <a:r>
              <a:rPr lang="ja-JP" altLang="en-US" sz="2400" dirty="0"/>
              <a:t>　ルールが解りやすい、じゃんけんゲームの製作を行うことで下記の条件を</a:t>
            </a:r>
            <a:endParaRPr lang="en-US" altLang="ja-JP" sz="2400" dirty="0"/>
          </a:p>
          <a:p>
            <a:r>
              <a:rPr kumimoji="1" lang="ja-JP" altLang="en-US" sz="2400" dirty="0"/>
              <a:t>満たすように進めました。</a:t>
            </a:r>
            <a:endParaRPr kumimoji="1" lang="en-US" altLang="ja-JP" sz="2400" dirty="0"/>
          </a:p>
          <a:p>
            <a:endParaRPr kumimoji="1" lang="en-US" altLang="ja-JP" sz="2400" dirty="0"/>
          </a:p>
          <a:p>
            <a:endParaRPr kumimoji="1" lang="en-US" altLang="ja-JP" sz="2400" dirty="0"/>
          </a:p>
          <a:p>
            <a:r>
              <a:rPr lang="ja-JP" altLang="en-US" sz="2400" dirty="0"/>
              <a:t>１）　配列、オブジェクト、判定、ループ処理、アロー関数　等を実施</a:t>
            </a:r>
            <a:endParaRPr lang="en-US" altLang="ja-JP" sz="2400" dirty="0"/>
          </a:p>
          <a:p>
            <a:endParaRPr lang="en-US" altLang="ja-JP" sz="2400" dirty="0"/>
          </a:p>
          <a:p>
            <a:r>
              <a:rPr lang="ja-JP" altLang="en-US" sz="2400" dirty="0"/>
              <a:t>２）　</a:t>
            </a:r>
            <a:r>
              <a:rPr lang="en-US" altLang="ja-JP" sz="2400" b="1" u="sng" dirty="0" err="1">
                <a:solidFill>
                  <a:srgbClr val="FF0000"/>
                </a:solidFill>
                <a:effectLst>
                  <a:outerShdw blurRad="38100" dist="38100" dir="2700000" algn="tl">
                    <a:srgbClr val="000000">
                      <a:alpha val="43137"/>
                    </a:srgbClr>
                  </a:outerShdw>
                </a:effectLst>
              </a:rPr>
              <a:t>JSDoc</a:t>
            </a:r>
            <a:r>
              <a:rPr lang="ja-JP" altLang="en-US" sz="2400" b="1" u="sng" dirty="0">
                <a:solidFill>
                  <a:srgbClr val="FF0000"/>
                </a:solidFill>
                <a:effectLst>
                  <a:outerShdw blurRad="38100" dist="38100" dir="2700000" algn="tl">
                    <a:srgbClr val="000000">
                      <a:alpha val="43137"/>
                    </a:srgbClr>
                  </a:outerShdw>
                </a:effectLst>
              </a:rPr>
              <a:t>をしっかり書く</a:t>
            </a:r>
            <a:r>
              <a:rPr lang="ja-JP" altLang="en-US" sz="2400" dirty="0"/>
              <a:t>、</a:t>
            </a:r>
            <a:r>
              <a:rPr lang="ja-JP" altLang="en-US" sz="2400" b="1" dirty="0">
                <a:solidFill>
                  <a:srgbClr val="FF0000"/>
                </a:solidFill>
                <a:effectLst>
                  <a:outerShdw blurRad="38100" dist="38100" dir="2700000" algn="tl">
                    <a:srgbClr val="000000">
                      <a:alpha val="43137"/>
                    </a:srgbClr>
                  </a:outerShdw>
                </a:effectLst>
              </a:rPr>
              <a:t>疑似コードを書く</a:t>
            </a:r>
            <a:endParaRPr lang="en-US" altLang="ja-JP" sz="2400" b="1" dirty="0">
              <a:solidFill>
                <a:srgbClr val="FF0000"/>
              </a:solidFill>
              <a:effectLst>
                <a:outerShdw blurRad="38100" dist="38100" dir="2700000" algn="tl">
                  <a:srgbClr val="000000">
                    <a:alpha val="43137"/>
                  </a:srgbClr>
                </a:outerShdw>
              </a:effectLst>
            </a:endParaRPr>
          </a:p>
          <a:p>
            <a:endParaRPr lang="en-US" altLang="ja-JP" sz="2400" dirty="0"/>
          </a:p>
          <a:p>
            <a:r>
              <a:rPr lang="ja-JP" altLang="en-US" sz="2400" dirty="0"/>
              <a:t>３）　</a:t>
            </a:r>
            <a:r>
              <a:rPr lang="ja-JP" altLang="en-US" sz="2400" b="1" u="sng" dirty="0">
                <a:solidFill>
                  <a:srgbClr val="FF0000"/>
                </a:solidFill>
                <a:effectLst>
                  <a:outerShdw blurRad="38100" dist="38100" dir="2700000" algn="tl">
                    <a:srgbClr val="000000">
                      <a:alpha val="43137"/>
                    </a:srgbClr>
                  </a:outerShdw>
                </a:effectLst>
              </a:rPr>
              <a:t>関数シグネチャを考えた後</a:t>
            </a:r>
            <a:r>
              <a:rPr lang="ja-JP" altLang="en-US" sz="2400" dirty="0"/>
              <a:t>、コードを実装する。</a:t>
            </a:r>
            <a:endParaRPr lang="en-US" altLang="ja-JP" sz="2400" dirty="0"/>
          </a:p>
          <a:p>
            <a:endParaRPr lang="en-US" altLang="ja-JP" sz="2400" dirty="0"/>
          </a:p>
          <a:p>
            <a:r>
              <a:rPr lang="ja-JP" altLang="en-US" sz="2400" dirty="0"/>
              <a:t>４）　</a:t>
            </a:r>
            <a:r>
              <a:rPr lang="ja-JP" altLang="en-US" sz="2400" u="sng" dirty="0"/>
              <a:t>コードスタイルに気を付ける</a:t>
            </a:r>
            <a:r>
              <a:rPr lang="ja-JP" altLang="en-US" sz="2400" dirty="0"/>
              <a:t>。　</a:t>
            </a:r>
            <a:r>
              <a:rPr lang="ja-JP" altLang="en-US" sz="2400" b="1" dirty="0">
                <a:solidFill>
                  <a:srgbClr val="FF0000"/>
                </a:solidFill>
                <a:effectLst>
                  <a:outerShdw blurRad="38100" dist="38100" dir="2700000" algn="tl">
                    <a:srgbClr val="000000">
                      <a:alpha val="43137"/>
                    </a:srgbClr>
                  </a:outerShdw>
                </a:effectLst>
              </a:rPr>
              <a:t>シンプルに書く</a:t>
            </a:r>
            <a:r>
              <a:rPr lang="ja-JP" altLang="en-US" sz="2400" dirty="0"/>
              <a:t>。</a:t>
            </a:r>
            <a:endParaRPr lang="en-US" altLang="ja-JP" sz="2400" dirty="0"/>
          </a:p>
          <a:p>
            <a:r>
              <a:rPr lang="ja-JP" altLang="en-US" sz="2400" dirty="0"/>
              <a:t>　</a:t>
            </a:r>
            <a:endParaRPr lang="en-US" altLang="ja-JP" sz="2400" dirty="0"/>
          </a:p>
          <a:p>
            <a:r>
              <a:rPr lang="ja-JP" altLang="en-US" sz="2400" dirty="0"/>
              <a:t>５）　説明がなくても、</a:t>
            </a:r>
            <a:r>
              <a:rPr lang="ja-JP" altLang="en-US" sz="2400" b="1" dirty="0">
                <a:solidFill>
                  <a:srgbClr val="FF0000"/>
                </a:solidFill>
                <a:effectLst>
                  <a:outerShdw blurRad="38100" dist="38100" dir="2700000" algn="tl">
                    <a:srgbClr val="000000">
                      <a:alpha val="43137"/>
                    </a:srgbClr>
                  </a:outerShdw>
                </a:effectLst>
              </a:rPr>
              <a:t>使えるアプリを考えて実装</a:t>
            </a:r>
            <a:r>
              <a:rPr lang="ja-JP" altLang="en-US" sz="2400" dirty="0"/>
              <a:t>してみる。</a:t>
            </a:r>
            <a:endParaRPr lang="en-US" altLang="ja-JP" sz="2400" dirty="0"/>
          </a:p>
          <a:p>
            <a:endParaRPr lang="en-US" altLang="ja-JP" sz="2400" dirty="0"/>
          </a:p>
        </p:txBody>
      </p:sp>
    </p:spTree>
    <p:extLst>
      <p:ext uri="{BB962C8B-B14F-4D97-AF65-F5344CB8AC3E}">
        <p14:creationId xmlns:p14="http://schemas.microsoft.com/office/powerpoint/2010/main" val="99956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357020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３．工夫した点　ー　１</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9" name="テキスト ボックス 8">
            <a:extLst>
              <a:ext uri="{FF2B5EF4-FFF2-40B4-BE49-F238E27FC236}">
                <a16:creationId xmlns:a16="http://schemas.microsoft.com/office/drawing/2014/main" id="{9D4C8D77-72B7-263A-924E-B978B23D7D0E}"/>
              </a:ext>
            </a:extLst>
          </p:cNvPr>
          <p:cNvSpPr txBox="1"/>
          <p:nvPr/>
        </p:nvSpPr>
        <p:spPr>
          <a:xfrm>
            <a:off x="736169" y="3429000"/>
            <a:ext cx="10864313" cy="523220"/>
          </a:xfrm>
          <a:prstGeom prst="rect">
            <a:avLst/>
          </a:prstGeom>
          <a:noFill/>
        </p:spPr>
        <p:txBody>
          <a:bodyPr wrap="square" rtlCol="0">
            <a:spAutoFit/>
          </a:bodyPr>
          <a:lstStyle/>
          <a:p>
            <a:r>
              <a:rPr lang="ja-JP" altLang="en-US" sz="2400" dirty="0"/>
              <a:t>　　　 ・</a:t>
            </a:r>
            <a:r>
              <a:rPr lang="en-US" altLang="ja-JP" sz="2800" b="1" dirty="0" err="1">
                <a:latin typeface="Amasis MT Pro Black" panose="020B0604020202020204" pitchFamily="18" charset="0"/>
              </a:rPr>
              <a:t>JSDoc</a:t>
            </a:r>
            <a:r>
              <a:rPr lang="ja-JP" altLang="en-US" sz="2800" b="1" dirty="0">
                <a:latin typeface="Amasis MT Pro Black" panose="020B0604020202020204" pitchFamily="18" charset="0"/>
              </a:rPr>
              <a:t>の実装</a:t>
            </a:r>
            <a:endParaRPr lang="en-US" altLang="ja-JP" sz="2800" b="1" dirty="0">
              <a:latin typeface="Amasis MT Pro Black" panose="020B0604020202020204" pitchFamily="18" charset="0"/>
            </a:endParaRPr>
          </a:p>
        </p:txBody>
      </p:sp>
      <p:pic>
        <p:nvPicPr>
          <p:cNvPr id="14" name="図 13">
            <a:extLst>
              <a:ext uri="{FF2B5EF4-FFF2-40B4-BE49-F238E27FC236}">
                <a16:creationId xmlns:a16="http://schemas.microsoft.com/office/drawing/2014/main" id="{D376E1DD-306A-0BF8-EDC8-9FD7E107BBE6}"/>
              </a:ext>
            </a:extLst>
          </p:cNvPr>
          <p:cNvPicPr>
            <a:picLocks noChangeAspect="1"/>
          </p:cNvPicPr>
          <p:nvPr/>
        </p:nvPicPr>
        <p:blipFill>
          <a:blip r:embed="rId5"/>
          <a:stretch>
            <a:fillRect/>
          </a:stretch>
        </p:blipFill>
        <p:spPr>
          <a:xfrm>
            <a:off x="1619476" y="1302760"/>
            <a:ext cx="10139744" cy="1995286"/>
          </a:xfrm>
          <a:prstGeom prst="rect">
            <a:avLst/>
          </a:prstGeom>
        </p:spPr>
      </p:pic>
      <p:sp>
        <p:nvSpPr>
          <p:cNvPr id="15" name="テキスト ボックス 14">
            <a:extLst>
              <a:ext uri="{FF2B5EF4-FFF2-40B4-BE49-F238E27FC236}">
                <a16:creationId xmlns:a16="http://schemas.microsoft.com/office/drawing/2014/main" id="{33C23395-D45F-7D45-1E01-978FDBA0B038}"/>
              </a:ext>
            </a:extLst>
          </p:cNvPr>
          <p:cNvSpPr txBox="1"/>
          <p:nvPr/>
        </p:nvSpPr>
        <p:spPr>
          <a:xfrm>
            <a:off x="821410" y="739494"/>
            <a:ext cx="10864313" cy="523220"/>
          </a:xfrm>
          <a:prstGeom prst="rect">
            <a:avLst/>
          </a:prstGeom>
          <a:noFill/>
        </p:spPr>
        <p:txBody>
          <a:bodyPr wrap="square" rtlCol="0">
            <a:spAutoFit/>
          </a:bodyPr>
          <a:lstStyle/>
          <a:p>
            <a:r>
              <a:rPr lang="ja-JP" altLang="en-US" sz="2400" dirty="0"/>
              <a:t>　　　・</a:t>
            </a:r>
            <a:r>
              <a:rPr lang="ja-JP" altLang="en-US" sz="2800" b="1" dirty="0">
                <a:latin typeface="Amasis MT Pro Black" panose="020B0604020202020204" pitchFamily="18" charset="0"/>
              </a:rPr>
              <a:t>ファイル呼び出し方法の工夫　オブジェ化</a:t>
            </a:r>
            <a:endParaRPr lang="en-US" altLang="ja-JP" sz="2800" b="1" dirty="0">
              <a:latin typeface="Amasis MT Pro Black" panose="020B0604020202020204" pitchFamily="18" charset="0"/>
            </a:endParaRPr>
          </a:p>
        </p:txBody>
      </p:sp>
      <p:pic>
        <p:nvPicPr>
          <p:cNvPr id="17" name="図 16">
            <a:extLst>
              <a:ext uri="{FF2B5EF4-FFF2-40B4-BE49-F238E27FC236}">
                <a16:creationId xmlns:a16="http://schemas.microsoft.com/office/drawing/2014/main" id="{0369CFF6-2420-43CE-A088-68B6D98D2F14}"/>
              </a:ext>
            </a:extLst>
          </p:cNvPr>
          <p:cNvPicPr>
            <a:picLocks noChangeAspect="1"/>
          </p:cNvPicPr>
          <p:nvPr/>
        </p:nvPicPr>
        <p:blipFill>
          <a:blip r:embed="rId6"/>
          <a:stretch>
            <a:fillRect/>
          </a:stretch>
        </p:blipFill>
        <p:spPr>
          <a:xfrm>
            <a:off x="1964516" y="4005366"/>
            <a:ext cx="5958586" cy="2424814"/>
          </a:xfrm>
          <a:prstGeom prst="rect">
            <a:avLst/>
          </a:prstGeom>
        </p:spPr>
      </p:pic>
      <p:sp>
        <p:nvSpPr>
          <p:cNvPr id="29" name="正方形/長方形 28">
            <a:extLst>
              <a:ext uri="{FF2B5EF4-FFF2-40B4-BE49-F238E27FC236}">
                <a16:creationId xmlns:a16="http://schemas.microsoft.com/office/drawing/2014/main" id="{EA5CD088-2745-4CCC-ED5B-EEEF16E30982}"/>
              </a:ext>
            </a:extLst>
          </p:cNvPr>
          <p:cNvSpPr/>
          <p:nvPr/>
        </p:nvSpPr>
        <p:spPr>
          <a:xfrm>
            <a:off x="8141748" y="5861705"/>
            <a:ext cx="3853940" cy="584775"/>
          </a:xfrm>
          <a:prstGeom prst="rect">
            <a:avLst/>
          </a:prstGeom>
          <a:noFill/>
        </p:spPr>
        <p:txBody>
          <a:bodyPr wrap="none" lIns="91440" tIns="45720" rIns="91440" bIns="45720">
            <a:spAutoFit/>
          </a:bodyPr>
          <a:lstStyle/>
          <a:p>
            <a:pPr algn="ctr"/>
            <a:r>
              <a:rPr lang="en-US" altLang="ja-JP" sz="3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VSCode</a:t>
            </a:r>
            <a:r>
              <a:rPr lang="ja-JP"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の便利機能</a:t>
            </a:r>
          </a:p>
        </p:txBody>
      </p:sp>
      <p:sp>
        <p:nvSpPr>
          <p:cNvPr id="31" name="正方形/長方形 30">
            <a:extLst>
              <a:ext uri="{FF2B5EF4-FFF2-40B4-BE49-F238E27FC236}">
                <a16:creationId xmlns:a16="http://schemas.microsoft.com/office/drawing/2014/main" id="{43776504-C198-D61C-A7C8-057C185CDA81}"/>
              </a:ext>
            </a:extLst>
          </p:cNvPr>
          <p:cNvSpPr/>
          <p:nvPr/>
        </p:nvSpPr>
        <p:spPr>
          <a:xfrm>
            <a:off x="5142711" y="3000561"/>
            <a:ext cx="6340197" cy="584775"/>
          </a:xfrm>
          <a:prstGeom prst="rect">
            <a:avLst/>
          </a:prstGeom>
          <a:noFill/>
        </p:spPr>
        <p:txBody>
          <a:bodyPr wrap="none" lIns="91440" tIns="45720" rIns="91440" bIns="45720">
            <a:spAutoFit/>
          </a:bodyPr>
          <a:lstStyle/>
          <a:p>
            <a:pPr algn="ctr"/>
            <a:r>
              <a:rPr lang="ja-JP"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最初に書く事で、書き換えが楽！</a:t>
            </a:r>
          </a:p>
        </p:txBody>
      </p:sp>
      <p:grpSp>
        <p:nvGrpSpPr>
          <p:cNvPr id="16" name="グループ化 15">
            <a:extLst>
              <a:ext uri="{FF2B5EF4-FFF2-40B4-BE49-F238E27FC236}">
                <a16:creationId xmlns:a16="http://schemas.microsoft.com/office/drawing/2014/main" id="{99550AFF-F533-E379-E898-9D3A08B06394}"/>
              </a:ext>
            </a:extLst>
          </p:cNvPr>
          <p:cNvGrpSpPr/>
          <p:nvPr/>
        </p:nvGrpSpPr>
        <p:grpSpPr>
          <a:xfrm>
            <a:off x="8229202" y="4112073"/>
            <a:ext cx="3766486" cy="1648478"/>
            <a:chOff x="8382551" y="4260042"/>
            <a:chExt cx="2912457" cy="1471610"/>
          </a:xfrm>
        </p:grpSpPr>
        <p:pic>
          <p:nvPicPr>
            <p:cNvPr id="8" name="図 7">
              <a:extLst>
                <a:ext uri="{FF2B5EF4-FFF2-40B4-BE49-F238E27FC236}">
                  <a16:creationId xmlns:a16="http://schemas.microsoft.com/office/drawing/2014/main" id="{9B73FB4D-CD99-2FF7-7483-64BFAB0FA910}"/>
                </a:ext>
              </a:extLst>
            </p:cNvPr>
            <p:cNvPicPr>
              <a:picLocks noChangeAspect="1"/>
            </p:cNvPicPr>
            <p:nvPr/>
          </p:nvPicPr>
          <p:blipFill rotWithShape="1">
            <a:blip r:embed="rId7"/>
            <a:srcRect b="27460"/>
            <a:stretch/>
          </p:blipFill>
          <p:spPr>
            <a:xfrm>
              <a:off x="8382551" y="4260042"/>
              <a:ext cx="2912457" cy="1471610"/>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インク 9">
                  <a:extLst>
                    <a:ext uri="{FF2B5EF4-FFF2-40B4-BE49-F238E27FC236}">
                      <a16:creationId xmlns:a16="http://schemas.microsoft.com/office/drawing/2014/main" id="{32061DF2-E8B7-C866-EA86-F6419273CF01}"/>
                    </a:ext>
                  </a:extLst>
                </p14:cNvPr>
                <p14:cNvContentPartPr/>
                <p14:nvPr/>
              </p14:nvContentPartPr>
              <p14:xfrm>
                <a:off x="8701999" y="5176251"/>
                <a:ext cx="558360" cy="38520"/>
              </p14:xfrm>
            </p:contentPart>
          </mc:Choice>
          <mc:Fallback xmlns="">
            <p:pic>
              <p:nvPicPr>
                <p:cNvPr id="10" name="インク 9">
                  <a:extLst>
                    <a:ext uri="{FF2B5EF4-FFF2-40B4-BE49-F238E27FC236}">
                      <a16:creationId xmlns:a16="http://schemas.microsoft.com/office/drawing/2014/main" id="{32061DF2-E8B7-C866-EA86-F6419273CF01}"/>
                    </a:ext>
                  </a:extLst>
                </p:cNvPr>
                <p:cNvPicPr/>
                <p:nvPr/>
              </p:nvPicPr>
              <p:blipFill>
                <a:blip r:embed="rId9"/>
                <a:stretch>
                  <a:fillRect/>
                </a:stretch>
              </p:blipFill>
              <p:spPr>
                <a:xfrm>
                  <a:off x="8660505" y="5079951"/>
                  <a:ext cx="641627" cy="230799"/>
                </a:xfrm>
                <a:prstGeom prst="rect">
                  <a:avLst/>
                </a:prstGeom>
              </p:spPr>
            </p:pic>
          </mc:Fallback>
        </mc:AlternateContent>
      </p:grpSp>
    </p:spTree>
    <p:extLst>
      <p:ext uri="{BB962C8B-B14F-4D97-AF65-F5344CB8AC3E}">
        <p14:creationId xmlns:p14="http://schemas.microsoft.com/office/powerpoint/2010/main" val="245320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15" name="テキスト ボックス 14">
            <a:extLst>
              <a:ext uri="{FF2B5EF4-FFF2-40B4-BE49-F238E27FC236}">
                <a16:creationId xmlns:a16="http://schemas.microsoft.com/office/drawing/2014/main" id="{33C23395-D45F-7D45-1E01-978FDBA0B038}"/>
              </a:ext>
            </a:extLst>
          </p:cNvPr>
          <p:cNvSpPr txBox="1"/>
          <p:nvPr/>
        </p:nvSpPr>
        <p:spPr>
          <a:xfrm>
            <a:off x="739453" y="797184"/>
            <a:ext cx="5589015" cy="523220"/>
          </a:xfrm>
          <a:prstGeom prst="rect">
            <a:avLst/>
          </a:prstGeom>
          <a:noFill/>
        </p:spPr>
        <p:txBody>
          <a:bodyPr wrap="square" rtlCol="0">
            <a:spAutoFit/>
          </a:bodyPr>
          <a:lstStyle/>
          <a:p>
            <a:r>
              <a:rPr lang="ja-JP" altLang="en-US" sz="2400" dirty="0"/>
              <a:t>　　　見やすい</a:t>
            </a:r>
            <a:r>
              <a:rPr lang="ja-JP" altLang="en-US" sz="2800" b="1" dirty="0">
                <a:latin typeface="Amasis MT Pro Black" panose="020B0604020202020204" pitchFamily="18" charset="0"/>
              </a:rPr>
              <a:t>全体構成と配置</a:t>
            </a:r>
            <a:endParaRPr lang="en-US" altLang="ja-JP" sz="2800" b="1" dirty="0">
              <a:latin typeface="Amasis MT Pro Black" panose="020B0604020202020204" pitchFamily="18" charset="0"/>
            </a:endParaRPr>
          </a:p>
        </p:txBody>
      </p:sp>
      <p:sp>
        <p:nvSpPr>
          <p:cNvPr id="5" name="テキスト ボックス 4">
            <a:extLst>
              <a:ext uri="{FF2B5EF4-FFF2-40B4-BE49-F238E27FC236}">
                <a16:creationId xmlns:a16="http://schemas.microsoft.com/office/drawing/2014/main" id="{E0500B37-8173-5029-1A5F-D56955A5D95E}"/>
              </a:ext>
            </a:extLst>
          </p:cNvPr>
          <p:cNvSpPr txBox="1"/>
          <p:nvPr/>
        </p:nvSpPr>
        <p:spPr>
          <a:xfrm>
            <a:off x="1337309" y="96960"/>
            <a:ext cx="357020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３．工夫した点　ー　２</a:t>
            </a:r>
            <a:endParaRPr lang="en-US" altLang="ja-JP" sz="2400" b="1" dirty="0">
              <a:effectLst>
                <a:outerShdw blurRad="38100" dist="38100" dir="2700000" algn="tl">
                  <a:srgbClr val="000000">
                    <a:alpha val="43137"/>
                  </a:srgbClr>
                </a:outerShdw>
              </a:effectLst>
            </a:endParaRPr>
          </a:p>
        </p:txBody>
      </p:sp>
      <p:pic>
        <p:nvPicPr>
          <p:cNvPr id="10" name="図 9">
            <a:extLst>
              <a:ext uri="{FF2B5EF4-FFF2-40B4-BE49-F238E27FC236}">
                <a16:creationId xmlns:a16="http://schemas.microsoft.com/office/drawing/2014/main" id="{36996ED0-C40D-5A6E-0769-5276886289EB}"/>
              </a:ext>
            </a:extLst>
          </p:cNvPr>
          <p:cNvPicPr>
            <a:picLocks noChangeAspect="1"/>
          </p:cNvPicPr>
          <p:nvPr/>
        </p:nvPicPr>
        <p:blipFill>
          <a:blip r:embed="rId5"/>
          <a:stretch>
            <a:fillRect/>
          </a:stretch>
        </p:blipFill>
        <p:spPr>
          <a:xfrm>
            <a:off x="1289607" y="1367885"/>
            <a:ext cx="4441357" cy="5359467"/>
          </a:xfrm>
          <a:prstGeom prst="rect">
            <a:avLst/>
          </a:prstGeom>
        </p:spPr>
      </p:pic>
      <p:sp>
        <p:nvSpPr>
          <p:cNvPr id="16" name="テキスト ボックス 15">
            <a:extLst>
              <a:ext uri="{FF2B5EF4-FFF2-40B4-BE49-F238E27FC236}">
                <a16:creationId xmlns:a16="http://schemas.microsoft.com/office/drawing/2014/main" id="{6EBADEA2-8686-DB54-3D70-50E20144A013}"/>
              </a:ext>
            </a:extLst>
          </p:cNvPr>
          <p:cNvSpPr txBox="1"/>
          <p:nvPr/>
        </p:nvSpPr>
        <p:spPr>
          <a:xfrm>
            <a:off x="6305328" y="1010190"/>
            <a:ext cx="5712526" cy="707886"/>
          </a:xfrm>
          <a:prstGeom prst="rect">
            <a:avLst/>
          </a:prstGeom>
          <a:noFill/>
        </p:spPr>
        <p:txBody>
          <a:bodyPr wrap="square" rtlCol="0">
            <a:spAutoFit/>
          </a:bodyPr>
          <a:lstStyle/>
          <a:p>
            <a:r>
              <a:rPr lang="ja-JP" altLang="en-US" sz="2000" b="1" dirty="0">
                <a:latin typeface="Amasis MT Pro Black" panose="020B0604020202020204" pitchFamily="18" charset="0"/>
              </a:rPr>
              <a:t>・タイミングを変えたかったが</a:t>
            </a:r>
            <a:r>
              <a:rPr lang="en-US" altLang="ja-JP" sz="2000" b="1" dirty="0">
                <a:latin typeface="Amasis MT Pro Black" panose="020B0604020202020204" pitchFamily="18" charset="0"/>
              </a:rPr>
              <a:t>JavaScript</a:t>
            </a:r>
            <a:r>
              <a:rPr lang="ja-JP" altLang="en-US" sz="2000" b="1" dirty="0">
                <a:latin typeface="Amasis MT Pro Black" panose="020B0604020202020204" pitchFamily="18" charset="0"/>
              </a:rPr>
              <a:t>に、</a:t>
            </a:r>
            <a:r>
              <a:rPr lang="en-US" altLang="ja-JP" sz="2000" b="1" dirty="0">
                <a:latin typeface="Amasis MT Pro Black" panose="020B0604020202020204" pitchFamily="18" charset="0"/>
              </a:rPr>
              <a:t>sleep</a:t>
            </a:r>
            <a:r>
              <a:rPr lang="ja-JP" altLang="en-US" sz="2000" b="1" dirty="0">
                <a:latin typeface="Amasis MT Pro Black" panose="020B0604020202020204" pitchFamily="18" charset="0"/>
              </a:rPr>
              <a:t>機能がなかったので、自分で実装</a:t>
            </a:r>
            <a:endParaRPr lang="en-US" altLang="ja-JP" sz="2000" b="1" dirty="0">
              <a:latin typeface="Amasis MT Pro Black" panose="020B0604020202020204" pitchFamily="18" charset="0"/>
            </a:endParaRPr>
          </a:p>
        </p:txBody>
      </p:sp>
      <p:sp>
        <p:nvSpPr>
          <p:cNvPr id="18" name="テキスト ボックス 17">
            <a:extLst>
              <a:ext uri="{FF2B5EF4-FFF2-40B4-BE49-F238E27FC236}">
                <a16:creationId xmlns:a16="http://schemas.microsoft.com/office/drawing/2014/main" id="{7EAC807D-D45B-50EC-B2B1-1A41B61F5958}"/>
              </a:ext>
            </a:extLst>
          </p:cNvPr>
          <p:cNvSpPr txBox="1"/>
          <p:nvPr/>
        </p:nvSpPr>
        <p:spPr>
          <a:xfrm>
            <a:off x="6152088" y="4191727"/>
            <a:ext cx="5797441" cy="400110"/>
          </a:xfrm>
          <a:prstGeom prst="rect">
            <a:avLst/>
          </a:prstGeom>
          <a:noFill/>
        </p:spPr>
        <p:txBody>
          <a:bodyPr wrap="square" rtlCol="0">
            <a:spAutoFit/>
          </a:bodyPr>
          <a:lstStyle/>
          <a:p>
            <a:r>
              <a:rPr lang="ja-JP" altLang="en-US" sz="2000" b="1" dirty="0">
                <a:latin typeface="Amasis MT Pro Black" panose="020B0604020202020204" pitchFamily="18" charset="0"/>
              </a:rPr>
              <a:t>・動画を入れたかったので、</a:t>
            </a:r>
            <a:r>
              <a:rPr lang="en-US" altLang="ja-JP" sz="2000" b="1" dirty="0">
                <a:latin typeface="Amasis MT Pro Black" panose="020B0604020202020204" pitchFamily="18" charset="0"/>
              </a:rPr>
              <a:t>gif</a:t>
            </a:r>
            <a:r>
              <a:rPr lang="ja-JP" altLang="en-US" sz="2000" b="1" dirty="0">
                <a:latin typeface="Amasis MT Pro Black" panose="020B0604020202020204" pitchFamily="18" charset="0"/>
              </a:rPr>
              <a:t>ファイルを作成</a:t>
            </a:r>
            <a:endParaRPr lang="en-US" altLang="ja-JP" sz="2400" b="1" dirty="0">
              <a:latin typeface="Amasis MT Pro Black" panose="020B0604020202020204" pitchFamily="18" charset="0"/>
            </a:endParaRPr>
          </a:p>
        </p:txBody>
      </p:sp>
      <p:pic>
        <p:nvPicPr>
          <p:cNvPr id="20" name="図 19">
            <a:extLst>
              <a:ext uri="{FF2B5EF4-FFF2-40B4-BE49-F238E27FC236}">
                <a16:creationId xmlns:a16="http://schemas.microsoft.com/office/drawing/2014/main" id="{F05BBAD5-F45A-4EE5-4DB9-E6A8E596E61D}"/>
              </a:ext>
            </a:extLst>
          </p:cNvPr>
          <p:cNvPicPr>
            <a:picLocks noChangeAspect="1"/>
          </p:cNvPicPr>
          <p:nvPr/>
        </p:nvPicPr>
        <p:blipFill>
          <a:blip r:embed="rId6"/>
          <a:stretch>
            <a:fillRect/>
          </a:stretch>
        </p:blipFill>
        <p:spPr>
          <a:xfrm>
            <a:off x="6328468" y="1813039"/>
            <a:ext cx="2651752" cy="2107936"/>
          </a:xfrm>
          <a:prstGeom prst="rect">
            <a:avLst/>
          </a:prstGeom>
        </p:spPr>
      </p:pic>
      <p:sp>
        <p:nvSpPr>
          <p:cNvPr id="21" name="テキスト ボックス 20">
            <a:extLst>
              <a:ext uri="{FF2B5EF4-FFF2-40B4-BE49-F238E27FC236}">
                <a16:creationId xmlns:a16="http://schemas.microsoft.com/office/drawing/2014/main" id="{8B643B1A-E254-168B-59F9-7D3AF3AF58FC}"/>
              </a:ext>
            </a:extLst>
          </p:cNvPr>
          <p:cNvSpPr txBox="1"/>
          <p:nvPr/>
        </p:nvSpPr>
        <p:spPr>
          <a:xfrm>
            <a:off x="8632828" y="2123170"/>
            <a:ext cx="3316701" cy="1200329"/>
          </a:xfrm>
          <a:prstGeom prst="rect">
            <a:avLst/>
          </a:prstGeom>
          <a:solidFill>
            <a:srgbClr val="FFFF00"/>
          </a:solidFill>
        </p:spPr>
        <p:txBody>
          <a:bodyPr wrap="square" rtlCol="0">
            <a:spAutoFit/>
          </a:bodyPr>
          <a:lstStyle/>
          <a:p>
            <a:r>
              <a:rPr kumimoji="1" lang="ja-JP" altLang="en-US" dirty="0"/>
              <a:t>　</a:t>
            </a:r>
            <a:r>
              <a:rPr kumimoji="1" lang="en-US" altLang="ja-JP" dirty="0"/>
              <a:t>Date</a:t>
            </a:r>
            <a:r>
              <a:rPr kumimoji="1" lang="ja-JP" altLang="en-US" dirty="0"/>
              <a:t>関数で、現在の時間を読み取り続け、最初に取得した時間と比較して、その時間内は、何もしない関数</a:t>
            </a:r>
          </a:p>
        </p:txBody>
      </p:sp>
      <p:pic>
        <p:nvPicPr>
          <p:cNvPr id="27" name="図 26">
            <a:extLst>
              <a:ext uri="{FF2B5EF4-FFF2-40B4-BE49-F238E27FC236}">
                <a16:creationId xmlns:a16="http://schemas.microsoft.com/office/drawing/2014/main" id="{919DFB8A-1730-DC70-A9BC-A4E7A71D321D}"/>
              </a:ext>
            </a:extLst>
          </p:cNvPr>
          <p:cNvPicPr>
            <a:picLocks noChangeAspect="1"/>
          </p:cNvPicPr>
          <p:nvPr/>
        </p:nvPicPr>
        <p:blipFill>
          <a:blip r:embed="rId7"/>
          <a:stretch>
            <a:fillRect/>
          </a:stretch>
        </p:blipFill>
        <p:spPr>
          <a:xfrm>
            <a:off x="6358769" y="5058963"/>
            <a:ext cx="1532574" cy="1231788"/>
          </a:xfrm>
          <a:prstGeom prst="rect">
            <a:avLst/>
          </a:prstGeom>
        </p:spPr>
      </p:pic>
      <p:pic>
        <p:nvPicPr>
          <p:cNvPr id="30" name="図 29">
            <a:extLst>
              <a:ext uri="{FF2B5EF4-FFF2-40B4-BE49-F238E27FC236}">
                <a16:creationId xmlns:a16="http://schemas.microsoft.com/office/drawing/2014/main" id="{1A2600CC-6D2E-E5DE-A1C7-26E1EB71DD72}"/>
              </a:ext>
            </a:extLst>
          </p:cNvPr>
          <p:cNvPicPr>
            <a:picLocks noChangeAspect="1"/>
          </p:cNvPicPr>
          <p:nvPr/>
        </p:nvPicPr>
        <p:blipFill>
          <a:blip r:embed="rId8"/>
          <a:stretch>
            <a:fillRect/>
          </a:stretch>
        </p:blipFill>
        <p:spPr>
          <a:xfrm>
            <a:off x="8346093" y="4991101"/>
            <a:ext cx="1268255" cy="1231787"/>
          </a:xfrm>
          <a:prstGeom prst="rect">
            <a:avLst/>
          </a:prstGeom>
        </p:spPr>
      </p:pic>
      <p:pic>
        <p:nvPicPr>
          <p:cNvPr id="32" name="図 31">
            <a:extLst>
              <a:ext uri="{FF2B5EF4-FFF2-40B4-BE49-F238E27FC236}">
                <a16:creationId xmlns:a16="http://schemas.microsoft.com/office/drawing/2014/main" id="{02E8EECA-7A54-3BBA-7D40-818F51FB236A}"/>
              </a:ext>
            </a:extLst>
          </p:cNvPr>
          <p:cNvPicPr>
            <a:picLocks noChangeAspect="1"/>
          </p:cNvPicPr>
          <p:nvPr/>
        </p:nvPicPr>
        <p:blipFill>
          <a:blip r:embed="rId9"/>
          <a:stretch>
            <a:fillRect/>
          </a:stretch>
        </p:blipFill>
        <p:spPr>
          <a:xfrm>
            <a:off x="10154063" y="4706754"/>
            <a:ext cx="1863791" cy="1583997"/>
          </a:xfrm>
          <a:prstGeom prst="rect">
            <a:avLst/>
          </a:prstGeom>
        </p:spPr>
      </p:pic>
      <p:sp>
        <p:nvSpPr>
          <p:cNvPr id="33" name="矢印: 右 32">
            <a:extLst>
              <a:ext uri="{FF2B5EF4-FFF2-40B4-BE49-F238E27FC236}">
                <a16:creationId xmlns:a16="http://schemas.microsoft.com/office/drawing/2014/main" id="{081F64E5-2D54-0ACA-63D5-9FB86D4CB71C}"/>
              </a:ext>
            </a:extLst>
          </p:cNvPr>
          <p:cNvSpPr/>
          <p:nvPr/>
        </p:nvSpPr>
        <p:spPr>
          <a:xfrm>
            <a:off x="7982130" y="5592278"/>
            <a:ext cx="325395" cy="317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7425FA6D-8CEF-ADB2-A001-C2C774C2FF51}"/>
              </a:ext>
            </a:extLst>
          </p:cNvPr>
          <p:cNvSpPr/>
          <p:nvPr/>
        </p:nvSpPr>
        <p:spPr>
          <a:xfrm>
            <a:off x="9721508" y="5592278"/>
            <a:ext cx="325395" cy="317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117DA4A-D113-FCB4-5153-3BEDD06EDDBC}"/>
              </a:ext>
            </a:extLst>
          </p:cNvPr>
          <p:cNvSpPr/>
          <p:nvPr/>
        </p:nvSpPr>
        <p:spPr>
          <a:xfrm>
            <a:off x="6204957" y="6308331"/>
            <a:ext cx="5915402" cy="523220"/>
          </a:xfrm>
          <a:prstGeom prst="rect">
            <a:avLst/>
          </a:prstGeom>
          <a:noFill/>
        </p:spPr>
        <p:txBody>
          <a:bodyPr wrap="none" lIns="91440" tIns="45720" rIns="91440" bIns="45720">
            <a:spAutoFit/>
          </a:bodyPr>
          <a:lstStyle/>
          <a:p>
            <a:pPr algn="ctr"/>
            <a:r>
              <a:rPr lang="en-US" altLang="ja-JP"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if</a:t>
            </a:r>
            <a:r>
              <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ファイルの仕組みと作り方も</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Get</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7" name="正方形/長方形 36">
            <a:extLst>
              <a:ext uri="{FF2B5EF4-FFF2-40B4-BE49-F238E27FC236}">
                <a16:creationId xmlns:a16="http://schemas.microsoft.com/office/drawing/2014/main" id="{1858D111-EDD2-8E1D-81EC-75A66DF0D5B1}"/>
              </a:ext>
            </a:extLst>
          </p:cNvPr>
          <p:cNvSpPr/>
          <p:nvPr/>
        </p:nvSpPr>
        <p:spPr>
          <a:xfrm>
            <a:off x="7422890" y="3496003"/>
            <a:ext cx="4493538" cy="523220"/>
          </a:xfrm>
          <a:prstGeom prst="rect">
            <a:avLst/>
          </a:prstGeom>
          <a:noFill/>
        </p:spPr>
        <p:txBody>
          <a:bodyPr wrap="none" lIns="91440" tIns="45720" rIns="91440" bIns="45720">
            <a:spAutoFit/>
          </a:bodyPr>
          <a:lstStyle/>
          <a:p>
            <a:pPr algn="ctr"/>
            <a:r>
              <a:rPr lang="ja-JP" alt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教えてもらった知識で解決</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9879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264687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４．今後に向けて</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4"/>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8" name="テキスト ボックス 7">
            <a:extLst>
              <a:ext uri="{FF2B5EF4-FFF2-40B4-BE49-F238E27FC236}">
                <a16:creationId xmlns:a16="http://schemas.microsoft.com/office/drawing/2014/main" id="{FDAF8D01-F952-2337-F941-EA16C2CFE6C6}"/>
              </a:ext>
            </a:extLst>
          </p:cNvPr>
          <p:cNvSpPr txBox="1"/>
          <p:nvPr/>
        </p:nvSpPr>
        <p:spPr>
          <a:xfrm>
            <a:off x="1097281" y="785617"/>
            <a:ext cx="10906158" cy="6063198"/>
          </a:xfrm>
          <a:prstGeom prst="rect">
            <a:avLst/>
          </a:prstGeom>
          <a:noFill/>
        </p:spPr>
        <p:txBody>
          <a:bodyPr wrap="square" rtlCol="0">
            <a:spAutoFit/>
          </a:bodyPr>
          <a:lstStyle/>
          <a:p>
            <a:r>
              <a:rPr lang="ja-JP" altLang="en-US" sz="2400" dirty="0"/>
              <a:t>　　　</a:t>
            </a:r>
            <a:r>
              <a:rPr lang="ja-JP" altLang="en-US" sz="2800" b="1" dirty="0">
                <a:solidFill>
                  <a:schemeClr val="accent3">
                    <a:lumMod val="75000"/>
                  </a:schemeClr>
                </a:solidFill>
                <a:effectLst>
                  <a:outerShdw blurRad="38100" dist="38100" dir="2700000" algn="tl">
                    <a:srgbClr val="000000">
                      <a:alpha val="43137"/>
                    </a:srgbClr>
                  </a:outerShdw>
                </a:effectLst>
              </a:rPr>
              <a:t>大事な事は、続けること</a:t>
            </a:r>
            <a:r>
              <a:rPr lang="ja-JP" altLang="en-US" sz="2800" dirty="0">
                <a:solidFill>
                  <a:schemeClr val="accent3">
                    <a:lumMod val="75000"/>
                  </a:schemeClr>
                </a:solidFill>
              </a:rPr>
              <a:t>！</a:t>
            </a:r>
            <a:endParaRPr lang="en-US" altLang="ja-JP" sz="3200" b="1" dirty="0">
              <a:solidFill>
                <a:schemeClr val="accent3">
                  <a:lumMod val="75000"/>
                </a:schemeClr>
              </a:solidFill>
              <a:latin typeface="Amasis MT Pro Black" panose="020B0604020202020204" pitchFamily="18" charset="0"/>
            </a:endParaRPr>
          </a:p>
          <a:p>
            <a:endParaRPr lang="en-US" altLang="ja-JP" sz="2400" dirty="0"/>
          </a:p>
          <a:p>
            <a:r>
              <a:rPr lang="ja-JP" altLang="en-US" sz="2400" dirty="0"/>
              <a:t>　今までは、独学で勉強して、一人でプログラムを作ってきました。</a:t>
            </a:r>
            <a:endParaRPr lang="en-US" altLang="ja-JP" sz="2400" dirty="0"/>
          </a:p>
          <a:p>
            <a:endParaRPr lang="en-US" altLang="ja-JP" sz="2400" dirty="0"/>
          </a:p>
          <a:p>
            <a:r>
              <a:rPr lang="ja-JP" altLang="en-US" sz="2400" dirty="0"/>
              <a:t>　現場では、作ったものが</a:t>
            </a:r>
            <a:r>
              <a:rPr lang="ja-JP" altLang="en-US" sz="2400" b="1" dirty="0"/>
              <a:t>要件に合っていて動けば良い</a:t>
            </a:r>
            <a:r>
              <a:rPr lang="ja-JP" altLang="en-US" sz="2400" dirty="0"/>
              <a:t>ので、そのあとのメンテナンスなど考えていませんでした。</a:t>
            </a:r>
            <a:endParaRPr lang="en-US" altLang="ja-JP" sz="2400" dirty="0"/>
          </a:p>
          <a:p>
            <a:r>
              <a:rPr lang="ja-JP" altLang="en-US" sz="2400" dirty="0"/>
              <a:t>　（その為、作ったツールは、</a:t>
            </a:r>
            <a:r>
              <a:rPr lang="ja-JP" altLang="en-US" sz="2400" b="1" dirty="0">
                <a:solidFill>
                  <a:srgbClr val="FF0000"/>
                </a:solidFill>
                <a:effectLst>
                  <a:outerShdw blurRad="38100" dist="38100" dir="2700000" algn="tl">
                    <a:srgbClr val="000000">
                      <a:alpha val="43137"/>
                    </a:srgbClr>
                  </a:outerShdw>
                </a:effectLst>
                <a:highlight>
                  <a:srgbClr val="FFFF00"/>
                </a:highlight>
              </a:rPr>
              <a:t>誰もメンテナンスする事が出来ません</a:t>
            </a:r>
            <a:r>
              <a:rPr lang="ja-JP" altLang="en-US" sz="2400" dirty="0"/>
              <a:t>。）</a:t>
            </a:r>
            <a:endParaRPr lang="en-US" altLang="ja-JP" sz="2400" dirty="0"/>
          </a:p>
          <a:p>
            <a:endParaRPr lang="en-US" altLang="ja-JP" sz="2400" dirty="0"/>
          </a:p>
          <a:p>
            <a:r>
              <a:rPr lang="ja-JP" altLang="en-US" sz="2400" dirty="0"/>
              <a:t>　基礎講座に参加して、</a:t>
            </a:r>
            <a:r>
              <a:rPr lang="ja-JP" altLang="en-US" sz="2400" b="1" u="sng" dirty="0">
                <a:solidFill>
                  <a:srgbClr val="FF0000"/>
                </a:solidFill>
              </a:rPr>
              <a:t>プログラムを書く上での基本</a:t>
            </a:r>
            <a:r>
              <a:rPr lang="ja-JP" altLang="en-US" sz="2400" dirty="0"/>
              <a:t>を、</a:t>
            </a:r>
            <a:r>
              <a:rPr lang="ja-JP" altLang="en-US" sz="2400" u="sng" dirty="0"/>
              <a:t>少し学ぶことが出来たと思います</a:t>
            </a:r>
            <a:r>
              <a:rPr lang="ja-JP" altLang="en-US" sz="2400" dirty="0"/>
              <a:t>。</a:t>
            </a:r>
            <a:endParaRPr lang="en-US" altLang="ja-JP" sz="2400" dirty="0"/>
          </a:p>
          <a:p>
            <a:r>
              <a:rPr lang="ja-JP" altLang="en-US" sz="2400" dirty="0"/>
              <a:t>　また、</a:t>
            </a:r>
            <a:r>
              <a:rPr lang="ja-JP" altLang="en-US" sz="2400" u="sng" dirty="0"/>
              <a:t>ペアで補い合う事で</a:t>
            </a:r>
            <a:r>
              <a:rPr lang="ja-JP" altLang="en-US" sz="2400" dirty="0"/>
              <a:t>、コードのコピーにならない、内容を十分理解した状態で、使える</a:t>
            </a:r>
            <a:r>
              <a:rPr lang="ja-JP" altLang="en-US" sz="2400" dirty="0">
                <a:highlight>
                  <a:srgbClr val="FFFF00"/>
                </a:highlight>
              </a:rPr>
              <a:t>知識を増やす事</a:t>
            </a:r>
            <a:r>
              <a:rPr lang="ja-JP" altLang="en-US" sz="2400" dirty="0"/>
              <a:t>が出来ました。</a:t>
            </a:r>
            <a:endParaRPr lang="en-US" altLang="ja-JP" sz="2400" dirty="0"/>
          </a:p>
          <a:p>
            <a:endParaRPr lang="en-US" altLang="ja-JP" sz="2400" dirty="0"/>
          </a:p>
          <a:p>
            <a:r>
              <a:rPr lang="ja-JP" altLang="en-US" sz="2400" dirty="0"/>
              <a:t>　まだまだ、知識も技能も足らないので、</a:t>
            </a:r>
            <a:r>
              <a:rPr lang="ja-JP" altLang="en-US" sz="2400" u="sng" dirty="0"/>
              <a:t>今後もしっかりと学んでいきたい</a:t>
            </a:r>
            <a:r>
              <a:rPr lang="ja-JP" altLang="en-US" sz="2400" dirty="0"/>
              <a:t>と思います。</a:t>
            </a:r>
            <a:endParaRPr lang="en-US" altLang="ja-JP" sz="2400" dirty="0"/>
          </a:p>
          <a:p>
            <a:r>
              <a:rPr lang="ja-JP" altLang="en-US" sz="2400" dirty="0"/>
              <a:t>　　　　　　　　　　</a:t>
            </a:r>
            <a:r>
              <a:rPr lang="ja-JP" altLang="en-US" sz="2400" b="1" dirty="0"/>
              <a:t>ブートキャンプに行きたい思いが更に強くなりました。</a:t>
            </a:r>
            <a:endParaRPr lang="en-US" altLang="ja-JP" sz="2400" b="1" dirty="0"/>
          </a:p>
        </p:txBody>
      </p:sp>
    </p:spTree>
    <p:extLst>
      <p:ext uri="{BB962C8B-B14F-4D97-AF65-F5344CB8AC3E}">
        <p14:creationId xmlns:p14="http://schemas.microsoft.com/office/powerpoint/2010/main" val="88515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37309" y="96960"/>
            <a:ext cx="1107996"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none" rtlCol="0" anchor="ctr" anchorCtr="0">
            <a:spAutoFit/>
          </a:bodyPr>
          <a:lstStyle/>
          <a:p>
            <a:r>
              <a:rPr lang="ja-JP" altLang="en-US" sz="2400" b="1" dirty="0">
                <a:effectLst>
                  <a:outerShdw blurRad="38100" dist="38100" dir="2700000" algn="tl">
                    <a:srgbClr val="000000">
                      <a:alpha val="43137"/>
                    </a:srgbClr>
                  </a:outerShdw>
                </a:effectLst>
              </a:rPr>
              <a:t>おまけ</a:t>
            </a:r>
            <a:endParaRPr lang="en-US" altLang="ja-JP" sz="2400" b="1" dirty="0">
              <a:effectLst>
                <a:outerShdw blurRad="38100" dist="38100" dir="2700000" algn="tl">
                  <a:srgbClr val="000000">
                    <a:alpha val="43137"/>
                  </a:srgbClr>
                </a:outerShdw>
              </a:effectLst>
            </a:endParaRPr>
          </a:p>
        </p:txBody>
      </p:sp>
      <p:grpSp>
        <p:nvGrpSpPr>
          <p:cNvPr id="2" name="グループ化 1">
            <a:extLst>
              <a:ext uri="{FF2B5EF4-FFF2-40B4-BE49-F238E27FC236}">
                <a16:creationId xmlns:a16="http://schemas.microsoft.com/office/drawing/2014/main" id="{2971D47F-6D74-404F-A580-1607555B069E}"/>
              </a:ext>
            </a:extLst>
          </p:cNvPr>
          <p:cNvGrpSpPr/>
          <p:nvPr/>
        </p:nvGrpSpPr>
        <p:grpSpPr>
          <a:xfrm>
            <a:off x="7827225" y="26449"/>
            <a:ext cx="1636518" cy="662981"/>
            <a:chOff x="7827225" y="26449"/>
            <a:chExt cx="1636518" cy="662981"/>
          </a:xfrm>
        </p:grpSpPr>
        <p:grpSp>
          <p:nvGrpSpPr>
            <p:cNvPr id="7" name="グループ化 6">
              <a:extLst>
                <a:ext uri="{FF2B5EF4-FFF2-40B4-BE49-F238E27FC236}">
                  <a16:creationId xmlns:a16="http://schemas.microsoft.com/office/drawing/2014/main" id="{CAE2149C-B06B-4C37-91FA-A89E8A4B18B6}"/>
                </a:ext>
              </a:extLst>
            </p:cNvPr>
            <p:cNvGrpSpPr/>
            <p:nvPr/>
          </p:nvGrpSpPr>
          <p:grpSpPr>
            <a:xfrm>
              <a:off x="7827225" y="26449"/>
              <a:ext cx="979755" cy="662981"/>
              <a:chOff x="8497521" y="36082"/>
              <a:chExt cx="979755" cy="662981"/>
            </a:xfrm>
          </p:grpSpPr>
          <p:pic>
            <p:nvPicPr>
              <p:cNvPr id="3" name="図 2" descr="次世代工場G">
                <a:extLst>
                  <a:ext uri="{FF2B5EF4-FFF2-40B4-BE49-F238E27FC236}">
                    <a16:creationId xmlns:a16="http://schemas.microsoft.com/office/drawing/2014/main" id="{A9274790-8459-4884-BE8B-29D3B6C57958}"/>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3398" y="36082"/>
                <a:ext cx="779416" cy="599369"/>
              </a:xfrm>
              <a:prstGeom prst="rect">
                <a:avLst/>
              </a:prstGeom>
            </p:spPr>
          </p:pic>
          <p:sp>
            <p:nvSpPr>
              <p:cNvPr id="4" name="正方形/長方形 3">
                <a:extLst>
                  <a:ext uri="{FF2B5EF4-FFF2-40B4-BE49-F238E27FC236}">
                    <a16:creationId xmlns:a16="http://schemas.microsoft.com/office/drawing/2014/main" id="{91F6437E-DFE4-4273-BBB2-55F0E36A93B2}"/>
                  </a:ext>
                </a:extLst>
              </p:cNvPr>
              <p:cNvSpPr/>
              <p:nvPr/>
            </p:nvSpPr>
            <p:spPr>
              <a:xfrm>
                <a:off x="8497521" y="437453"/>
                <a:ext cx="979755" cy="261610"/>
              </a:xfrm>
              <a:prstGeom prst="rect">
                <a:avLst/>
              </a:prstGeom>
              <a:noFill/>
            </p:spPr>
            <p:txBody>
              <a:bodyPr wrap="none" lIns="91440" tIns="45720" rIns="91440" bIns="45720">
                <a:spAutoFit/>
              </a:bodyPr>
              <a:lstStyle/>
              <a:p>
                <a:pPr algn="ctr"/>
                <a:r>
                  <a:rPr lang="ja-JP" altLang="en-US" sz="1050" cap="none" spc="0">
                    <a:ln w="13462">
                      <a:solidFill>
                        <a:schemeClr val="bg1"/>
                      </a:solidFill>
                      <a:prstDash val="solid"/>
                    </a:ln>
                    <a:solidFill>
                      <a:srgbClr val="FF0000"/>
                    </a:solidFill>
                  </a:rPr>
                  <a:t>次世代工場</a:t>
                </a:r>
                <a:r>
                  <a:rPr lang="en-US" altLang="ja-JP" sz="1050" cap="none" spc="0">
                    <a:ln w="13462">
                      <a:solidFill>
                        <a:schemeClr val="bg1"/>
                      </a:solidFill>
                      <a:prstDash val="solid"/>
                    </a:ln>
                    <a:solidFill>
                      <a:srgbClr val="FF0000"/>
                    </a:solidFill>
                  </a:rPr>
                  <a:t>G</a:t>
                </a:r>
                <a:endParaRPr lang="ja-JP" altLang="en-US" sz="1050" cap="none" spc="0">
                  <a:ln w="13462">
                    <a:solidFill>
                      <a:schemeClr val="bg1"/>
                    </a:solidFill>
                    <a:prstDash val="solid"/>
                  </a:ln>
                  <a:solidFill>
                    <a:srgbClr val="FF0000"/>
                  </a:solidFill>
                </a:endParaRPr>
              </a:p>
            </p:txBody>
          </p:sp>
        </p:grpSp>
        <p:grpSp>
          <p:nvGrpSpPr>
            <p:cNvPr id="11" name="グループ化 10">
              <a:extLst>
                <a:ext uri="{FF2B5EF4-FFF2-40B4-BE49-F238E27FC236}">
                  <a16:creationId xmlns:a16="http://schemas.microsoft.com/office/drawing/2014/main" id="{E938A31B-CB9B-499E-885D-D151401FE314}"/>
                </a:ext>
              </a:extLst>
            </p:cNvPr>
            <p:cNvGrpSpPr/>
            <p:nvPr/>
          </p:nvGrpSpPr>
          <p:grpSpPr>
            <a:xfrm>
              <a:off x="8637876" y="26449"/>
              <a:ext cx="825867" cy="661496"/>
              <a:chOff x="8599126" y="26449"/>
              <a:chExt cx="825867" cy="661496"/>
            </a:xfrm>
          </p:grpSpPr>
          <p:pic>
            <p:nvPicPr>
              <p:cNvPr id="12" name="図 11">
                <a:extLst>
                  <a:ext uri="{FF2B5EF4-FFF2-40B4-BE49-F238E27FC236}">
                    <a16:creationId xmlns:a16="http://schemas.microsoft.com/office/drawing/2014/main" id="{11932ACA-674C-4499-81EC-DA61DEF5C722}"/>
                  </a:ext>
                </a:extLst>
              </p:cNvPr>
              <p:cNvPicPr>
                <a:picLocks noChangeAspect="1"/>
              </p:cNvPicPr>
              <p:nvPr/>
            </p:nvPicPr>
            <p:blipFill>
              <a:blip r:embed="rId3"/>
              <a:stretch>
                <a:fillRect/>
              </a:stretch>
            </p:blipFill>
            <p:spPr>
              <a:xfrm>
                <a:off x="8696764" y="26449"/>
                <a:ext cx="630592" cy="601929"/>
              </a:xfrm>
              <a:prstGeom prst="rect">
                <a:avLst/>
              </a:prstGeom>
            </p:spPr>
          </p:pic>
          <p:sp>
            <p:nvSpPr>
              <p:cNvPr id="13" name="正方形/長方形 12">
                <a:extLst>
                  <a:ext uri="{FF2B5EF4-FFF2-40B4-BE49-F238E27FC236}">
                    <a16:creationId xmlns:a16="http://schemas.microsoft.com/office/drawing/2014/main" id="{93D146A7-2D72-4261-A27A-7331157239E6}"/>
                  </a:ext>
                </a:extLst>
              </p:cNvPr>
              <p:cNvSpPr/>
              <p:nvPr/>
            </p:nvSpPr>
            <p:spPr>
              <a:xfrm>
                <a:off x="8599126" y="441724"/>
                <a:ext cx="825867" cy="246221"/>
              </a:xfrm>
              <a:prstGeom prst="rect">
                <a:avLst/>
              </a:prstGeom>
              <a:noFill/>
            </p:spPr>
            <p:txBody>
              <a:bodyPr wrap="none" lIns="91440" tIns="45720" rIns="91440" bIns="45720">
                <a:spAutoFit/>
              </a:bodyPr>
              <a:lstStyle/>
              <a:p>
                <a:pPr algn="ctr"/>
                <a:r>
                  <a:rPr lang="ja-JP" altLang="en-US" sz="1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企画統括室</a:t>
                </a:r>
              </a:p>
            </p:txBody>
          </p:sp>
        </p:grpSp>
      </p:grpSp>
      <p:sp>
        <p:nvSpPr>
          <p:cNvPr id="8" name="テキスト ボックス 7">
            <a:extLst>
              <a:ext uri="{FF2B5EF4-FFF2-40B4-BE49-F238E27FC236}">
                <a16:creationId xmlns:a16="http://schemas.microsoft.com/office/drawing/2014/main" id="{FDAF8D01-F952-2337-F941-EA16C2CFE6C6}"/>
              </a:ext>
            </a:extLst>
          </p:cNvPr>
          <p:cNvSpPr txBox="1"/>
          <p:nvPr/>
        </p:nvSpPr>
        <p:spPr>
          <a:xfrm>
            <a:off x="1097281" y="785617"/>
            <a:ext cx="10906158" cy="461665"/>
          </a:xfrm>
          <a:prstGeom prst="rect">
            <a:avLst/>
          </a:prstGeom>
          <a:noFill/>
        </p:spPr>
        <p:txBody>
          <a:bodyPr wrap="square" rtlCol="0">
            <a:spAutoFit/>
          </a:bodyPr>
          <a:lstStyle/>
          <a:p>
            <a:r>
              <a:rPr lang="ja-JP" altLang="en-US" sz="2400" dirty="0"/>
              <a:t>　　　</a:t>
            </a:r>
            <a:r>
              <a:rPr lang="en-US" altLang="ja-JP" sz="2400" dirty="0"/>
              <a:t>png.gif</a:t>
            </a:r>
            <a:r>
              <a:rPr lang="ja-JP" altLang="en-US" sz="2400" dirty="0"/>
              <a:t>ファイル一覧</a:t>
            </a:r>
            <a:endParaRPr lang="en-US" altLang="ja-JP" sz="3200" b="1" dirty="0">
              <a:solidFill>
                <a:schemeClr val="accent3">
                  <a:lumMod val="75000"/>
                </a:schemeClr>
              </a:solidFill>
              <a:latin typeface="Amasis MT Pro Black" panose="020B0604020202020204" pitchFamily="18" charset="0"/>
            </a:endParaRPr>
          </a:p>
        </p:txBody>
      </p:sp>
      <p:pic>
        <p:nvPicPr>
          <p:cNvPr id="9" name="図 8">
            <a:extLst>
              <a:ext uri="{FF2B5EF4-FFF2-40B4-BE49-F238E27FC236}">
                <a16:creationId xmlns:a16="http://schemas.microsoft.com/office/drawing/2014/main" id="{8122D462-37A2-6EA6-9F63-6F7A7FB464AD}"/>
              </a:ext>
            </a:extLst>
          </p:cNvPr>
          <p:cNvPicPr>
            <a:picLocks noChangeAspect="1"/>
          </p:cNvPicPr>
          <p:nvPr/>
        </p:nvPicPr>
        <p:blipFill>
          <a:blip r:embed="rId4"/>
          <a:stretch>
            <a:fillRect/>
          </a:stretch>
        </p:blipFill>
        <p:spPr>
          <a:xfrm>
            <a:off x="812640" y="1474274"/>
            <a:ext cx="7359622" cy="4189688"/>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548DF937-1BDC-5376-B9A5-1BF6233AEA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9825" y="4589999"/>
            <a:ext cx="2099243" cy="1815561"/>
          </a:xfrm>
          <a:prstGeom prst="rect">
            <a:avLst/>
          </a:prstGeom>
        </p:spPr>
      </p:pic>
      <p:pic>
        <p:nvPicPr>
          <p:cNvPr id="16" name="図 15" descr="シャツ が含まれている画像&#10;&#10;自動的に生成された説明">
            <a:extLst>
              <a:ext uri="{FF2B5EF4-FFF2-40B4-BE49-F238E27FC236}">
                <a16:creationId xmlns:a16="http://schemas.microsoft.com/office/drawing/2014/main" id="{AB7F5536-14B0-BC8A-B0C7-9CB6FA1FC6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0971" y="703166"/>
            <a:ext cx="2300460" cy="1989587"/>
          </a:xfrm>
          <a:prstGeom prst="rect">
            <a:avLst/>
          </a:prstGeom>
        </p:spPr>
      </p:pic>
      <p:pic>
        <p:nvPicPr>
          <p:cNvPr id="18" name="図 17" descr="シャツ が含まれている画像&#10;&#10;自動的に生成された説明">
            <a:extLst>
              <a:ext uri="{FF2B5EF4-FFF2-40B4-BE49-F238E27FC236}">
                <a16:creationId xmlns:a16="http://schemas.microsoft.com/office/drawing/2014/main" id="{1F29CC9B-D8A9-5A27-F478-C614E352E5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1201" y="2788940"/>
            <a:ext cx="2010196" cy="1738548"/>
          </a:xfrm>
          <a:prstGeom prst="rect">
            <a:avLst/>
          </a:prstGeom>
        </p:spPr>
      </p:pic>
      <p:sp>
        <p:nvSpPr>
          <p:cNvPr id="20" name="正方形/長方形 19">
            <a:extLst>
              <a:ext uri="{FF2B5EF4-FFF2-40B4-BE49-F238E27FC236}">
                <a16:creationId xmlns:a16="http://schemas.microsoft.com/office/drawing/2014/main" id="{7E9D8EA9-2718-62E9-FC46-F4BE41718FAD}"/>
              </a:ext>
            </a:extLst>
          </p:cNvPr>
          <p:cNvSpPr/>
          <p:nvPr/>
        </p:nvSpPr>
        <p:spPr>
          <a:xfrm>
            <a:off x="3148497" y="5815450"/>
            <a:ext cx="5088251" cy="954107"/>
          </a:xfrm>
          <a:prstGeom prst="rect">
            <a:avLst/>
          </a:prstGeom>
          <a:noFill/>
        </p:spPr>
        <p:txBody>
          <a:bodyPr wrap="none" lIns="91440" tIns="45720" rIns="91440" bIns="45720">
            <a:spAutoFit/>
          </a:bodyPr>
          <a:lstStyle/>
          <a:p>
            <a:pPr algn="ct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create by </a:t>
            </a:r>
            <a:r>
              <a:rPr lang="en-US" altLang="ja-JP"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greenlabel</a:t>
            </a:r>
            <a:r>
              <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altLang="ja-JP"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a:t>
            </a:r>
          </a:p>
          <a:p>
            <a:pPr algn="ctr"/>
            <a:r>
              <a:rPr lang="en-US" altLang="ja-JP"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altLang="ja-JP" sz="2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LineCreatersName</a:t>
            </a:r>
            <a:endParaRPr lang="ja-JP" alt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8394462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30b3__x30e1__x30f3__x30c8_ xmlns="be4544ac-009f-495c-abf6-5ffafb9f8fc4" xsi:nil="true"/>
    <URL xmlns="be4544ac-009f-495c-abf6-5ffafb9f8fc4">
      <Url xsi:nil="true"/>
      <Description xsi:nil="true"/>
    </URL>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C126C1395C772498C6F673027B90A57" ma:contentTypeVersion="17" ma:contentTypeDescription="新しいドキュメントを作成します。" ma:contentTypeScope="" ma:versionID="e5407cd6ed33a84fdf79cade1dfff71e">
  <xsd:schema xmlns:xsd="http://www.w3.org/2001/XMLSchema" xmlns:xs="http://www.w3.org/2001/XMLSchema" xmlns:p="http://schemas.microsoft.com/office/2006/metadata/properties" xmlns:ns2="be4544ac-009f-495c-abf6-5ffafb9f8fc4" xmlns:ns3="2225ab29-e826-449b-b5a5-b228c8a78d3e" targetNamespace="http://schemas.microsoft.com/office/2006/metadata/properties" ma:root="true" ma:fieldsID="30607a7cbff5c091d13d3364613f1438" ns2:_="" ns3:_="">
    <xsd:import namespace="be4544ac-009f-495c-abf6-5ffafb9f8fc4"/>
    <xsd:import namespace="2225ab29-e826-449b-b5a5-b228c8a78d3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_x30b3__x30e1__x30f3__x30c8_" minOccurs="0"/>
                <xsd:element ref="ns2:MediaServiceAutoKeyPoints" minOccurs="0"/>
                <xsd:element ref="ns2:MediaServiceKeyPoints" minOccurs="0"/>
                <xsd:element ref="ns2: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4544ac-009f-495c-abf6-5ffafb9f8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_x30b3__x30e1__x30f3__x30c8_" ma:index="19" nillable="true" ma:displayName="コメント" ma:format="Dropdown" ma:internalName="_x30b3__x30e1__x30f3__x30c8_">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URL" ma:index="22" nillable="true" ma:displayName="URL"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225ab29-e826-449b-b5a5-b228c8a78d3e"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8F6AD8-1F75-4872-A869-E1A3ED8CA2D2}">
  <ds:schemaRefs>
    <ds:schemaRef ds:uri="http://schemas.microsoft.com/sharepoint/v3/contenttype/forms"/>
  </ds:schemaRefs>
</ds:datastoreItem>
</file>

<file path=customXml/itemProps2.xml><?xml version="1.0" encoding="utf-8"?>
<ds:datastoreItem xmlns:ds="http://schemas.openxmlformats.org/officeDocument/2006/customXml" ds:itemID="{2A39986C-A5C7-4A8D-BA91-DBEF1DAB0334}">
  <ds:schemaRefs>
    <ds:schemaRef ds:uri="http://schemas.microsoft.com/office/2006/metadata/properties"/>
    <ds:schemaRef ds:uri="http://schemas.microsoft.com/office/2006/documentManagement/types"/>
    <ds:schemaRef ds:uri="http://www.w3.org/XML/1998/namespace"/>
    <ds:schemaRef ds:uri="http://purl.org/dc/dcmitype/"/>
    <ds:schemaRef ds:uri="http://schemas.openxmlformats.org/package/2006/metadata/core-properties"/>
    <ds:schemaRef ds:uri="be4544ac-009f-495c-abf6-5ffafb9f8fc4"/>
    <ds:schemaRef ds:uri="http://purl.org/dc/elements/1.1/"/>
    <ds:schemaRef ds:uri="http://schemas.microsoft.com/office/infopath/2007/PartnerControls"/>
    <ds:schemaRef ds:uri="2225ab29-e826-449b-b5a5-b228c8a78d3e"/>
    <ds:schemaRef ds:uri="http://purl.org/dc/terms/"/>
  </ds:schemaRefs>
</ds:datastoreItem>
</file>

<file path=customXml/itemProps3.xml><?xml version="1.0" encoding="utf-8"?>
<ds:datastoreItem xmlns:ds="http://schemas.openxmlformats.org/officeDocument/2006/customXml" ds:itemID="{40DBC5CE-9211-4E02-9385-01092F552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4544ac-009f-495c-abf6-5ffafb9f8fc4"/>
    <ds:schemaRef ds:uri="2225ab29-e826-449b-b5a5-b228c8a78d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2492</TotalTime>
  <Words>1083</Words>
  <Application>Microsoft Office PowerPoint</Application>
  <PresentationFormat>ワイド画面</PresentationFormat>
  <Paragraphs>140</Paragraphs>
  <Slides>6</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Amasis MT Pro Black</vt:lpstr>
      <vt:lpstr>Arial</vt:lpstr>
      <vt:lpstr>Century Gothic</vt:lpstr>
      <vt:lpstr>Wingdings 3</vt:lpstr>
      <vt:lpstr>ウィスプ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Koshiishi, Takashi/輿石 敬司</dc:creator>
  <cp:lastModifiedBy>Hiraishi, Susumu/平石 進</cp:lastModifiedBy>
  <cp:revision>175</cp:revision>
  <dcterms:created xsi:type="dcterms:W3CDTF">2021-08-16T11:30:06Z</dcterms:created>
  <dcterms:modified xsi:type="dcterms:W3CDTF">2022-12-13T00:09:15Z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0x0101009C126C1395C772498C6F673027B90A57</vt:lpwstr>
  </property>
</Properties>
</file>