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8" r:id="rId20"/>
    <p:sldId id="279" r:id="rId21"/>
    <p:sldId id="280" r:id="rId22"/>
    <p:sldId id="281" r:id="rId23"/>
    <p:sldId id="282" r:id="rId24"/>
    <p:sldId id="283" r:id="rId25"/>
    <p:sldId id="274" r:id="rId26"/>
    <p:sldId id="275" r:id="rId27"/>
    <p:sldId id="276" r:id="rId28"/>
    <p:sldId id="277" r:id="rId29"/>
    <p:sldId id="284" r:id="rId30"/>
    <p:sldId id="285"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852" autoAdjust="0"/>
  </p:normalViewPr>
  <p:slideViewPr>
    <p:cSldViewPr snapToGrid="0" showGuides="1">
      <p:cViewPr varScale="1">
        <p:scale>
          <a:sx n="79" d="100"/>
          <a:sy n="79" d="100"/>
        </p:scale>
        <p:origin x="90" y="29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8C92E-21D0-421C-8C74-289FC62380F0}" type="datetimeFigureOut">
              <a:rPr lang="zh-CN" altLang="en-US" smtClean="0"/>
              <a:t>2018/7/5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15208-8AD9-4190-8D34-1CBA9381662B}" type="slidenum">
              <a:rPr lang="zh-CN" altLang="en-US" smtClean="0"/>
              <a:t>‹#›</a:t>
            </a:fld>
            <a:endParaRPr lang="zh-CN" altLang="en-US"/>
          </a:p>
        </p:txBody>
      </p:sp>
    </p:spTree>
    <p:extLst>
      <p:ext uri="{BB962C8B-B14F-4D97-AF65-F5344CB8AC3E}">
        <p14:creationId xmlns:p14="http://schemas.microsoft.com/office/powerpoint/2010/main" val="652269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ink.zhihu.com/?target=https://www.kaggle.co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5A82D5-09B3-4CEA-834B-401894A7CE07}" type="slidenum">
              <a:rPr lang="zh-CN" altLang="en-US" smtClean="0"/>
              <a:pPr/>
              <a:t>3</a:t>
            </a:fld>
            <a:endParaRPr lang="zh-CN" altLang="en-US"/>
          </a:p>
        </p:txBody>
      </p:sp>
    </p:spTree>
    <p:extLst>
      <p:ext uri="{BB962C8B-B14F-4D97-AF65-F5344CB8AC3E}">
        <p14:creationId xmlns:p14="http://schemas.microsoft.com/office/powerpoint/2010/main" val="943839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5A82D5-09B3-4CEA-834B-401894A7CE07}" type="slidenum">
              <a:rPr lang="zh-CN" altLang="en-US" smtClean="0"/>
              <a:t>21</a:t>
            </a:fld>
            <a:endParaRPr lang="zh-CN" altLang="en-US"/>
          </a:p>
        </p:txBody>
      </p:sp>
    </p:spTree>
    <p:extLst>
      <p:ext uri="{BB962C8B-B14F-4D97-AF65-F5344CB8AC3E}">
        <p14:creationId xmlns:p14="http://schemas.microsoft.com/office/powerpoint/2010/main" val="3421123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根据算法的功能和形式的类似性，我们可以把算法分类，比如说基于树的算法，基于神经网络的算法等等。当然，机器学习的范围非常庞大，有些算法很难明确归类到某一类。</a:t>
            </a:r>
            <a:endParaRPr lang="zh-CN" altLang="en-US" dirty="0"/>
          </a:p>
        </p:txBody>
      </p:sp>
      <p:sp>
        <p:nvSpPr>
          <p:cNvPr id="4" name="灯片编号占位符 3"/>
          <p:cNvSpPr>
            <a:spLocks noGrp="1"/>
          </p:cNvSpPr>
          <p:nvPr>
            <p:ph type="sldNum" sz="quarter" idx="10"/>
          </p:nvPr>
        </p:nvSpPr>
        <p:spPr/>
        <p:txBody>
          <a:bodyPr/>
          <a:lstStyle/>
          <a:p>
            <a:fld id="{085A82D5-09B3-4CEA-834B-401894A7CE07}" type="slidenum">
              <a:rPr lang="zh-CN" altLang="en-US" smtClean="0"/>
              <a:t>22</a:t>
            </a:fld>
            <a:endParaRPr lang="zh-CN" altLang="en-US"/>
          </a:p>
        </p:txBody>
      </p:sp>
    </p:spTree>
    <p:extLst>
      <p:ext uri="{BB962C8B-B14F-4D97-AF65-F5344CB8AC3E}">
        <p14:creationId xmlns:p14="http://schemas.microsoft.com/office/powerpoint/2010/main" val="4190902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Scikit</a:t>
            </a:r>
            <a:r>
              <a:rPr lang="en-US" altLang="zh-CN" dirty="0" smtClean="0"/>
              <a:t>-Learn</a:t>
            </a:r>
            <a:r>
              <a:rPr lang="zh-CN" altLang="en-US" dirty="0" smtClean="0"/>
              <a:t>是用</a:t>
            </a:r>
            <a:r>
              <a:rPr lang="en-US" altLang="zh-CN" dirty="0" smtClean="0"/>
              <a:t>Python</a:t>
            </a:r>
            <a:r>
              <a:rPr lang="zh-CN" altLang="en-US" dirty="0" smtClean="0"/>
              <a:t>开发的机器学习库，其中包含大量机器学习算法、数据集，是数据挖掘方便的工具。</a:t>
            </a:r>
            <a:endParaRPr lang="en-US" altLang="zh-CN" dirty="0" smtClean="0"/>
          </a:p>
          <a:p>
            <a:r>
              <a:rPr lang="zh-CN" altLang="zh-CN" dirty="0" smtClean="0"/>
              <a:t>下面的流程图旨在为用户提供一些关于如何处理有关哪些估算器尝试数据的问题的粗略指南。</a:t>
            </a:r>
            <a:endParaRPr lang="zh-CN" altLang="en-US" dirty="0"/>
          </a:p>
        </p:txBody>
      </p:sp>
      <p:sp>
        <p:nvSpPr>
          <p:cNvPr id="4" name="灯片编号占位符 3"/>
          <p:cNvSpPr>
            <a:spLocks noGrp="1"/>
          </p:cNvSpPr>
          <p:nvPr>
            <p:ph type="sldNum" sz="quarter" idx="10"/>
          </p:nvPr>
        </p:nvSpPr>
        <p:spPr/>
        <p:txBody>
          <a:bodyPr/>
          <a:lstStyle/>
          <a:p>
            <a:fld id="{085A82D5-09B3-4CEA-834B-401894A7CE07}" type="slidenum">
              <a:rPr lang="zh-CN" altLang="en-US" smtClean="0"/>
              <a:t>24</a:t>
            </a:fld>
            <a:endParaRPr lang="zh-CN" altLang="en-US"/>
          </a:p>
        </p:txBody>
      </p:sp>
    </p:spTree>
    <p:extLst>
      <p:ext uri="{BB962C8B-B14F-4D97-AF65-F5344CB8AC3E}">
        <p14:creationId xmlns:p14="http://schemas.microsoft.com/office/powerpoint/2010/main" val="3284070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area under the curve (AUC) of receiver operating characteristics (ROC)</a:t>
            </a:r>
          </a:p>
          <a:p>
            <a:r>
              <a:rPr lang="en-US" altLang="zh-CN" dirty="0" smtClean="0"/>
              <a:t>MAE:</a:t>
            </a:r>
            <a:r>
              <a:rPr lang="en-US" altLang="zh-CN" baseline="0" dirty="0" smtClean="0"/>
              <a:t> </a:t>
            </a:r>
            <a:r>
              <a:rPr lang="zh-CN" altLang="en-US" baseline="0" dirty="0" smtClean="0"/>
              <a:t>平均绝对误差</a:t>
            </a:r>
            <a:endParaRPr lang="en-US" altLang="zh-CN" baseline="0" dirty="0" smtClean="0"/>
          </a:p>
          <a:p>
            <a:r>
              <a:rPr lang="en-US" altLang="zh-CN" baseline="0" dirty="0" smtClean="0"/>
              <a:t>MSE:  </a:t>
            </a:r>
            <a:r>
              <a:rPr lang="zh-CN" altLang="en-US" baseline="0" dirty="0" smtClean="0"/>
              <a:t>均方误差</a:t>
            </a:r>
            <a:endParaRPr lang="en-US" altLang="zh-CN" baseline="0" dirty="0" smtClean="0"/>
          </a:p>
          <a:p>
            <a:r>
              <a:rPr lang="en-US" altLang="zh-CN" baseline="0" dirty="0" smtClean="0"/>
              <a:t>RMSE:  </a:t>
            </a:r>
            <a:r>
              <a:rPr lang="zh-CN" altLang="en-US" baseline="0" dirty="0" smtClean="0"/>
              <a:t>均方根误差</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77E15208-8AD9-4190-8D34-1CBA9381662B}" type="slidenum">
              <a:rPr lang="zh-CN" altLang="en-US" smtClean="0"/>
              <a:t>27</a:t>
            </a:fld>
            <a:endParaRPr lang="zh-CN" altLang="en-US"/>
          </a:p>
        </p:txBody>
      </p:sp>
    </p:spTree>
    <p:extLst>
      <p:ext uri="{BB962C8B-B14F-4D97-AF65-F5344CB8AC3E}">
        <p14:creationId xmlns:p14="http://schemas.microsoft.com/office/powerpoint/2010/main" val="1309349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hlinkClick r:id="rId3"/>
              </a:rPr>
              <a:t>Kaggle</a:t>
            </a:r>
            <a:r>
              <a:rPr lang="zh-CN" altLang="en-US" dirty="0" smtClean="0"/>
              <a:t>创办于</a:t>
            </a:r>
            <a:r>
              <a:rPr lang="en-US" altLang="zh-CN" dirty="0" smtClean="0"/>
              <a:t>2010</a:t>
            </a:r>
            <a:r>
              <a:rPr lang="zh-CN" altLang="en-US" dirty="0" smtClean="0"/>
              <a:t>年，目前已经被</a:t>
            </a:r>
            <a:r>
              <a:rPr lang="en-US" altLang="zh-CN" dirty="0" smtClean="0"/>
              <a:t>Google</a:t>
            </a:r>
            <a:r>
              <a:rPr lang="zh-CN" altLang="en-US" dirty="0" smtClean="0"/>
              <a:t>收购，是全球顶级的数据科学竞赛平台，在数据科学领域中享有盛名。</a:t>
            </a:r>
            <a:endParaRPr lang="zh-CN" altLang="en-US" dirty="0"/>
          </a:p>
        </p:txBody>
      </p:sp>
      <p:sp>
        <p:nvSpPr>
          <p:cNvPr id="4" name="灯片编号占位符 3"/>
          <p:cNvSpPr>
            <a:spLocks noGrp="1"/>
          </p:cNvSpPr>
          <p:nvPr>
            <p:ph type="sldNum" sz="quarter" idx="10"/>
          </p:nvPr>
        </p:nvSpPr>
        <p:spPr/>
        <p:txBody>
          <a:bodyPr/>
          <a:lstStyle/>
          <a:p>
            <a:fld id="{085A82D5-09B3-4CEA-834B-401894A7CE07}" type="slidenum">
              <a:rPr lang="zh-CN" altLang="en-US" smtClean="0"/>
              <a:t>30</a:t>
            </a:fld>
            <a:endParaRPr lang="zh-CN" altLang="en-US"/>
          </a:p>
        </p:txBody>
      </p:sp>
    </p:spTree>
    <p:extLst>
      <p:ext uri="{BB962C8B-B14F-4D97-AF65-F5344CB8AC3E}">
        <p14:creationId xmlns:p14="http://schemas.microsoft.com/office/powerpoint/2010/main" val="3634860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http://blog.csdn.net/lwfcgz/article/details/23290623?%3E</a:t>
            </a:r>
          </a:p>
          <a:p>
            <a:endParaRPr lang="zh-CN" altLang="en-US" dirty="0"/>
          </a:p>
        </p:txBody>
      </p:sp>
      <p:sp>
        <p:nvSpPr>
          <p:cNvPr id="4" name="灯片编号占位符 3"/>
          <p:cNvSpPr>
            <a:spLocks noGrp="1"/>
          </p:cNvSpPr>
          <p:nvPr>
            <p:ph type="sldNum" sz="quarter" idx="10"/>
          </p:nvPr>
        </p:nvSpPr>
        <p:spPr/>
        <p:txBody>
          <a:bodyPr/>
          <a:lstStyle/>
          <a:p>
            <a:fld id="{085A82D5-09B3-4CEA-834B-401894A7CE07}" type="slidenum">
              <a:rPr lang="zh-CN" altLang="en-US" smtClean="0"/>
              <a:pPr/>
              <a:t>6</a:t>
            </a:fld>
            <a:endParaRPr lang="zh-CN" altLang="en-US"/>
          </a:p>
        </p:txBody>
      </p:sp>
    </p:spTree>
    <p:extLst>
      <p:ext uri="{BB962C8B-B14F-4D97-AF65-F5344CB8AC3E}">
        <p14:creationId xmlns:p14="http://schemas.microsoft.com/office/powerpoint/2010/main" val="1716827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http://blog.csdn.net/renhanchi/article/details/72909853</a:t>
            </a:r>
            <a:endParaRPr lang="zh-CN" altLang="en-US" dirty="0"/>
          </a:p>
        </p:txBody>
      </p:sp>
      <p:sp>
        <p:nvSpPr>
          <p:cNvPr id="4" name="灯片编号占位符 3"/>
          <p:cNvSpPr>
            <a:spLocks noGrp="1"/>
          </p:cNvSpPr>
          <p:nvPr>
            <p:ph type="sldNum" sz="quarter" idx="10"/>
          </p:nvPr>
        </p:nvSpPr>
        <p:spPr/>
        <p:txBody>
          <a:bodyPr/>
          <a:lstStyle/>
          <a:p>
            <a:fld id="{085A82D5-09B3-4CEA-834B-401894A7CE07}" type="slidenum">
              <a:rPr lang="zh-CN" altLang="en-US" smtClean="0"/>
              <a:pPr/>
              <a:t>11</a:t>
            </a:fld>
            <a:endParaRPr lang="zh-CN" altLang="en-US"/>
          </a:p>
        </p:txBody>
      </p:sp>
    </p:spTree>
    <p:extLst>
      <p:ext uri="{BB962C8B-B14F-4D97-AF65-F5344CB8AC3E}">
        <p14:creationId xmlns:p14="http://schemas.microsoft.com/office/powerpoint/2010/main" val="474907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http://blog.csdn.net/renhanchi/article/details/72909853</a:t>
            </a:r>
          </a:p>
          <a:p>
            <a:endParaRPr lang="zh-CN" altLang="en-US" dirty="0"/>
          </a:p>
        </p:txBody>
      </p:sp>
      <p:sp>
        <p:nvSpPr>
          <p:cNvPr id="4" name="灯片编号占位符 3"/>
          <p:cNvSpPr>
            <a:spLocks noGrp="1"/>
          </p:cNvSpPr>
          <p:nvPr>
            <p:ph type="sldNum" sz="quarter" idx="10"/>
          </p:nvPr>
        </p:nvSpPr>
        <p:spPr/>
        <p:txBody>
          <a:bodyPr/>
          <a:lstStyle/>
          <a:p>
            <a:fld id="{085A82D5-09B3-4CEA-834B-401894A7CE07}" type="slidenum">
              <a:rPr lang="zh-CN" altLang="en-US" smtClean="0"/>
              <a:pPr/>
              <a:t>13</a:t>
            </a:fld>
            <a:endParaRPr lang="zh-CN" altLang="en-US"/>
          </a:p>
        </p:txBody>
      </p:sp>
    </p:spTree>
    <p:extLst>
      <p:ext uri="{BB962C8B-B14F-4D97-AF65-F5344CB8AC3E}">
        <p14:creationId xmlns:p14="http://schemas.microsoft.com/office/powerpoint/2010/main" val="1124129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我们要拟合的函数是一个正弦波函数，它有三个参数 </a:t>
            </a:r>
            <a:r>
              <a:rPr lang="en-US" altLang="zh-CN" dirty="0" smtClean="0">
                <a:effectLst/>
              </a:rPr>
              <a:t>A, k, theta </a:t>
            </a:r>
            <a:r>
              <a:rPr lang="zh-CN" altLang="en-US" dirty="0" smtClean="0">
                <a:effectLst/>
              </a:rPr>
              <a:t>，分别对应振幅、频率、相角。假设我们的实验数据是一组包含噪声的数据 </a:t>
            </a:r>
            <a:r>
              <a:rPr lang="en-US" altLang="zh-CN" dirty="0" smtClean="0">
                <a:effectLst/>
              </a:rPr>
              <a:t>x, y1</a:t>
            </a:r>
            <a:r>
              <a:rPr lang="zh-CN" altLang="en-US" dirty="0" smtClean="0">
                <a:effectLst/>
              </a:rPr>
              <a:t>，其中</a:t>
            </a:r>
            <a:r>
              <a:rPr lang="en-US" altLang="zh-CN" dirty="0" smtClean="0">
                <a:effectLst/>
              </a:rPr>
              <a:t>y1</a:t>
            </a:r>
            <a:r>
              <a:rPr lang="zh-CN" altLang="en-US" dirty="0" smtClean="0">
                <a:effectLst/>
              </a:rPr>
              <a:t>是在真实数据</a:t>
            </a:r>
            <a:r>
              <a:rPr lang="en-US" altLang="zh-CN" dirty="0" smtClean="0">
                <a:effectLst/>
              </a:rPr>
              <a:t>y0</a:t>
            </a:r>
            <a:r>
              <a:rPr lang="zh-CN" altLang="en-US" dirty="0" smtClean="0">
                <a:effectLst/>
              </a:rPr>
              <a:t>的基础上加入噪声的到了。</a:t>
            </a:r>
            <a:br>
              <a:rPr lang="zh-CN" altLang="en-US" dirty="0" smtClean="0">
                <a:effectLst/>
              </a:rPr>
            </a:br>
            <a:r>
              <a:rPr lang="zh-CN" altLang="en-US" dirty="0" smtClean="0">
                <a:effectLst/>
              </a:rPr>
              <a:t>通过</a:t>
            </a:r>
            <a:r>
              <a:rPr lang="en-US" altLang="zh-CN" dirty="0" err="1" smtClean="0">
                <a:effectLst/>
              </a:rPr>
              <a:t>leastsq</a:t>
            </a:r>
            <a:r>
              <a:rPr lang="zh-CN" altLang="en-US" dirty="0" smtClean="0">
                <a:effectLst/>
              </a:rPr>
              <a:t>函数对带噪声的实验数据</a:t>
            </a:r>
            <a:r>
              <a:rPr lang="en-US" altLang="zh-CN" dirty="0" smtClean="0">
                <a:effectLst/>
              </a:rPr>
              <a:t>x, y1</a:t>
            </a:r>
            <a:r>
              <a:rPr lang="zh-CN" altLang="en-US" dirty="0" smtClean="0">
                <a:effectLst/>
              </a:rPr>
              <a:t>进行数据拟合，可以找到</a:t>
            </a:r>
            <a:r>
              <a:rPr lang="en-US" altLang="zh-CN" dirty="0" smtClean="0">
                <a:effectLst/>
              </a:rPr>
              <a:t>x</a:t>
            </a:r>
            <a:r>
              <a:rPr lang="zh-CN" altLang="en-US" dirty="0" smtClean="0">
                <a:effectLst/>
              </a:rPr>
              <a:t>和真实数据</a:t>
            </a:r>
            <a:r>
              <a:rPr lang="en-US" altLang="zh-CN" dirty="0" smtClean="0">
                <a:effectLst/>
              </a:rPr>
              <a:t>y0</a:t>
            </a:r>
            <a:r>
              <a:rPr lang="zh-CN" altLang="en-US" dirty="0" smtClean="0">
                <a:effectLst/>
              </a:rPr>
              <a:t>之间的正弦关系的三个参数： </a:t>
            </a:r>
            <a:r>
              <a:rPr lang="en-US" altLang="zh-CN" dirty="0" smtClean="0">
                <a:effectLst/>
              </a:rPr>
              <a:t>A, k, theta</a:t>
            </a:r>
            <a:r>
              <a:rPr lang="zh-CN" altLang="en-US" dirty="0" smtClean="0">
                <a:effectLst/>
              </a:rPr>
              <a:t>。</a:t>
            </a:r>
            <a:br>
              <a:rPr lang="zh-CN" altLang="en-US" dirty="0" smtClean="0">
                <a:effectLst/>
              </a:rPr>
            </a:br>
            <a:r>
              <a:rPr lang="zh-CN" altLang="en-US" dirty="0" smtClean="0">
                <a:effectLst/>
              </a:rPr>
              <a:t>最后我们可以发现拟合参数虽然和真实参数完全不同，但是由于正弦函数具有周期性，实际上拟合参数得到的函数和真实参数对应的函数是一致的。</a:t>
            </a:r>
            <a:endParaRPr lang="zh-CN" altLang="en-US" dirty="0"/>
          </a:p>
        </p:txBody>
      </p:sp>
      <p:sp>
        <p:nvSpPr>
          <p:cNvPr id="4" name="灯片编号占位符 3"/>
          <p:cNvSpPr>
            <a:spLocks noGrp="1"/>
          </p:cNvSpPr>
          <p:nvPr>
            <p:ph type="sldNum" sz="quarter" idx="10"/>
          </p:nvPr>
        </p:nvSpPr>
        <p:spPr/>
        <p:txBody>
          <a:bodyPr/>
          <a:lstStyle/>
          <a:p>
            <a:fld id="{085A82D5-09B3-4CEA-834B-401894A7CE07}" type="slidenum">
              <a:rPr lang="zh-CN" altLang="en-US" smtClean="0"/>
              <a:pPr/>
              <a:t>14</a:t>
            </a:fld>
            <a:endParaRPr lang="zh-CN" altLang="en-US"/>
          </a:p>
        </p:txBody>
      </p:sp>
    </p:spTree>
    <p:extLst>
      <p:ext uri="{BB962C8B-B14F-4D97-AF65-F5344CB8AC3E}">
        <p14:creationId xmlns:p14="http://schemas.microsoft.com/office/powerpoint/2010/main" val="2913899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Python 3</a:t>
            </a:r>
            <a:r>
              <a:rPr lang="zh-CN" altLang="en-US" b="1" dirty="0" smtClean="0"/>
              <a:t>下</a:t>
            </a:r>
            <a:r>
              <a:rPr lang="en-US" altLang="zh-CN" b="1" dirty="0" err="1" smtClean="0"/>
              <a:t>Matplotlib</a:t>
            </a:r>
            <a:r>
              <a:rPr lang="zh-CN" altLang="en-US" b="1" dirty="0" smtClean="0"/>
              <a:t>画图中文显示乱码的解决方法：</a:t>
            </a:r>
          </a:p>
          <a:p>
            <a:r>
              <a:rPr lang="en-US" altLang="zh-CN" dirty="0" smtClean="0"/>
              <a:t>http://blog.csdn.net/u012705410/article/details/47379957</a:t>
            </a:r>
            <a:endParaRPr lang="zh-CN" altLang="en-US" dirty="0"/>
          </a:p>
        </p:txBody>
      </p:sp>
      <p:sp>
        <p:nvSpPr>
          <p:cNvPr id="4" name="灯片编号占位符 3"/>
          <p:cNvSpPr>
            <a:spLocks noGrp="1"/>
          </p:cNvSpPr>
          <p:nvPr>
            <p:ph type="sldNum" sz="quarter" idx="10"/>
          </p:nvPr>
        </p:nvSpPr>
        <p:spPr/>
        <p:txBody>
          <a:bodyPr/>
          <a:lstStyle/>
          <a:p>
            <a:fld id="{085A82D5-09B3-4CEA-834B-401894A7CE07}" type="slidenum">
              <a:rPr lang="zh-CN" altLang="en-US" smtClean="0"/>
              <a:pPr/>
              <a:t>15</a:t>
            </a:fld>
            <a:endParaRPr lang="zh-CN" altLang="en-US"/>
          </a:p>
        </p:txBody>
      </p:sp>
    </p:spTree>
    <p:extLst>
      <p:ext uri="{BB962C8B-B14F-4D97-AF65-F5344CB8AC3E}">
        <p14:creationId xmlns:p14="http://schemas.microsoft.com/office/powerpoint/2010/main" val="274963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5A82D5-09B3-4CEA-834B-401894A7CE07}" type="slidenum">
              <a:rPr lang="zh-CN" altLang="en-US" smtClean="0"/>
              <a:pPr/>
              <a:t>16</a:t>
            </a:fld>
            <a:endParaRPr lang="zh-CN" altLang="en-US"/>
          </a:p>
        </p:txBody>
      </p:sp>
    </p:spTree>
    <p:extLst>
      <p:ext uri="{BB962C8B-B14F-4D97-AF65-F5344CB8AC3E}">
        <p14:creationId xmlns:p14="http://schemas.microsoft.com/office/powerpoint/2010/main" val="4064348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人工智能、机器学习、深度学习是我 们经常听到的三个热词。</a:t>
            </a:r>
            <a:r>
              <a:rPr lang="zh-CN" altLang="en-US" dirty="0" smtClean="0"/>
              <a:t>如果把三者的关系用图来表明的话，则是下图：人工智能是机器学习的父类。深度学习则是机器学习的子类。</a:t>
            </a:r>
            <a:r>
              <a:rPr lang="zh-CN" altLang="en-US" sz="1200" kern="1200" dirty="0" smtClean="0">
                <a:solidFill>
                  <a:schemeClr val="tx1"/>
                </a:solidFill>
                <a:effectLst/>
                <a:latin typeface="+mn-lt"/>
                <a:ea typeface="+mn-ea"/>
                <a:cs typeface="+mn-cs"/>
              </a:rPr>
              <a:t>简</a:t>
            </a:r>
            <a:r>
              <a:rPr lang="zh-CN" altLang="en-US" sz="1200" kern="1200" dirty="0">
                <a:solidFill>
                  <a:schemeClr val="tx1"/>
                </a:solidFill>
                <a:effectLst/>
                <a:latin typeface="+mn-lt"/>
                <a:ea typeface="+mn-ea"/>
                <a:cs typeface="+mn-cs"/>
              </a:rPr>
              <a:t>单 来说，机器学习是实现人工智能的一种方法，深 度学习是实现机器学习的一种技术</a:t>
            </a:r>
            <a:r>
              <a:rPr lang="zh-CN" altLang="en-US" sz="1200" kern="1200" dirty="0" smtClean="0">
                <a:solidFill>
                  <a:schemeClr val="tx1"/>
                </a:solidFill>
                <a:effectLst/>
                <a:latin typeface="+mn-lt"/>
                <a:ea typeface="+mn-ea"/>
                <a:cs typeface="+mn-cs"/>
              </a:rPr>
              <a:t>。深度学习是利 用一系列“深层次”的神经网络模型来解决更复杂问题的技术</a:t>
            </a:r>
            <a:endParaRPr lang="zh-CN" altLang="en-US" dirty="0">
              <a:effectLst/>
            </a:endParaRPr>
          </a:p>
        </p:txBody>
      </p:sp>
      <p:sp>
        <p:nvSpPr>
          <p:cNvPr id="4" name="灯片编号占位符 3"/>
          <p:cNvSpPr>
            <a:spLocks noGrp="1"/>
          </p:cNvSpPr>
          <p:nvPr>
            <p:ph type="sldNum" sz="quarter" idx="10"/>
          </p:nvPr>
        </p:nvSpPr>
        <p:spPr/>
        <p:txBody>
          <a:bodyPr/>
          <a:lstStyle/>
          <a:p>
            <a:fld id="{085A82D5-09B3-4CEA-834B-401894A7CE07}" type="slidenum">
              <a:rPr lang="zh-CN" altLang="en-US" smtClean="0"/>
              <a:t>19</a:t>
            </a:fld>
            <a:endParaRPr lang="zh-CN" altLang="en-US"/>
          </a:p>
        </p:txBody>
      </p:sp>
    </p:spTree>
    <p:extLst>
      <p:ext uri="{BB962C8B-B14F-4D97-AF65-F5344CB8AC3E}">
        <p14:creationId xmlns:p14="http://schemas.microsoft.com/office/powerpoint/2010/main" val="3712079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不同人有不同的定义：人工智能和机器学习领域国际最权威学者之一，吴恩达先生这样认为：</a:t>
            </a:r>
            <a:r>
              <a:rPr lang="zh-CN" altLang="zh-CN" dirty="0" smtClean="0"/>
              <a:t>机器学习是让计算机在没有明确编程的情况下采取行动的科学。</a:t>
            </a:r>
            <a:r>
              <a:rPr lang="zh-CN" altLang="en-US" dirty="0" smtClean="0"/>
              <a:t>微软的定义是：</a:t>
            </a:r>
            <a:r>
              <a:rPr lang="zh-CN" altLang="zh-CN" dirty="0" smtClean="0"/>
              <a:t>机器学习是一种数据科学技术，可帮助计算机从现有数据中学习，以预测未来的行为，结果和趋势。</a:t>
            </a:r>
            <a:endParaRPr lang="en-US" altLang="zh-CN" dirty="0" smtClean="0"/>
          </a:p>
        </p:txBody>
      </p:sp>
      <p:sp>
        <p:nvSpPr>
          <p:cNvPr id="4" name="灯片编号占位符 3"/>
          <p:cNvSpPr>
            <a:spLocks noGrp="1"/>
          </p:cNvSpPr>
          <p:nvPr>
            <p:ph type="sldNum" sz="quarter" idx="10"/>
          </p:nvPr>
        </p:nvSpPr>
        <p:spPr/>
        <p:txBody>
          <a:bodyPr/>
          <a:lstStyle/>
          <a:p>
            <a:fld id="{085A82D5-09B3-4CEA-834B-401894A7CE07}" type="slidenum">
              <a:rPr lang="zh-CN" altLang="en-US" smtClean="0"/>
              <a:t>20</a:t>
            </a:fld>
            <a:endParaRPr lang="zh-CN" altLang="en-US"/>
          </a:p>
        </p:txBody>
      </p:sp>
    </p:spTree>
    <p:extLst>
      <p:ext uri="{BB962C8B-B14F-4D97-AF65-F5344CB8AC3E}">
        <p14:creationId xmlns:p14="http://schemas.microsoft.com/office/powerpoint/2010/main" val="297469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A73B29D-B8EC-480B-8298-D27E6E0A4D24}" type="datetimeFigureOut">
              <a:rPr lang="zh-CN" altLang="en-US" smtClean="0"/>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D4DCF1-8559-4C5F-884A-54DAA6B7237B}" type="slidenum">
              <a:rPr lang="zh-CN" altLang="en-US" smtClean="0"/>
              <a:t>‹#›</a:t>
            </a:fld>
            <a:endParaRPr lang="zh-CN" altLang="en-US"/>
          </a:p>
        </p:txBody>
      </p:sp>
    </p:spTree>
    <p:extLst>
      <p:ext uri="{BB962C8B-B14F-4D97-AF65-F5344CB8AC3E}">
        <p14:creationId xmlns:p14="http://schemas.microsoft.com/office/powerpoint/2010/main" val="1431259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73B29D-B8EC-480B-8298-D27E6E0A4D24}" type="datetimeFigureOut">
              <a:rPr lang="zh-CN" altLang="en-US" smtClean="0"/>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D4DCF1-8559-4C5F-884A-54DAA6B7237B}" type="slidenum">
              <a:rPr lang="zh-CN" altLang="en-US" smtClean="0"/>
              <a:t>‹#›</a:t>
            </a:fld>
            <a:endParaRPr lang="zh-CN" altLang="en-US"/>
          </a:p>
        </p:txBody>
      </p:sp>
    </p:spTree>
    <p:extLst>
      <p:ext uri="{BB962C8B-B14F-4D97-AF65-F5344CB8AC3E}">
        <p14:creationId xmlns:p14="http://schemas.microsoft.com/office/powerpoint/2010/main" val="274915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73B29D-B8EC-480B-8298-D27E6E0A4D24}" type="datetimeFigureOut">
              <a:rPr lang="zh-CN" altLang="en-US" smtClean="0"/>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D4DCF1-8559-4C5F-884A-54DAA6B7237B}" type="slidenum">
              <a:rPr lang="zh-CN" altLang="en-US" smtClean="0"/>
              <a:t>‹#›</a:t>
            </a:fld>
            <a:endParaRPr lang="zh-CN" altLang="en-US"/>
          </a:p>
        </p:txBody>
      </p:sp>
    </p:spTree>
    <p:extLst>
      <p:ext uri="{BB962C8B-B14F-4D97-AF65-F5344CB8AC3E}">
        <p14:creationId xmlns:p14="http://schemas.microsoft.com/office/powerpoint/2010/main" val="1849181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b="1">
                <a:solidFill>
                  <a:srgbClr val="006400"/>
                </a:solidFill>
                <a:latin typeface="Arial" panose="020B0604020202020204" pitchFamily="34" charset="0"/>
                <a:ea typeface="黑体" panose="02010609060101010101" pitchFamily="49" charset="-122"/>
                <a:cs typeface="Arial" panose="020B0604020202020204" pitchFamily="34" charset="0"/>
              </a:defRPr>
            </a:lvl1pPr>
          </a:lstStyle>
          <a:p>
            <a:r>
              <a:rPr lang="en-US" altLang="zh-CN" dirty="0" smtClean="0"/>
              <a:t>2014</a:t>
            </a:r>
            <a:r>
              <a:rPr lang="zh-CN" altLang="en-US" dirty="0" smtClean="0"/>
              <a:t>自免实验诊断高峰论坛</a:t>
            </a:r>
            <a:endParaRPr lang="zh-CN" altLang="en-US" dirty="0"/>
          </a:p>
        </p:txBody>
      </p:sp>
      <p:sp>
        <p:nvSpPr>
          <p:cNvPr id="3" name="内容占位符 2"/>
          <p:cNvSpPr>
            <a:spLocks noGrp="1"/>
          </p:cNvSpPr>
          <p:nvPr>
            <p:ph idx="1" hasCustomPrompt="1"/>
          </p:nvPr>
        </p:nvSpPr>
        <p:spPr>
          <a:xfrm>
            <a:off x="457200" y="1600200"/>
            <a:ext cx="8229600" cy="604663"/>
          </a:xfrm>
        </p:spPr>
        <p:txBody>
          <a:bodyPr/>
          <a:lstStyle>
            <a:lvl1pPr marL="0" indent="0">
              <a:lnSpc>
                <a:spcPct val="150000"/>
              </a:lnSpc>
              <a:buNone/>
              <a:defRPr sz="2400" b="1">
                <a:solidFill>
                  <a:srgbClr val="0064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0"/>
            <a:r>
              <a:rPr lang="zh-CN" altLang="en-US" dirty="0" smtClean="0"/>
              <a:t>自免实验诊断高峰论坛</a:t>
            </a:r>
          </a:p>
        </p:txBody>
      </p:sp>
      <p:sp>
        <p:nvSpPr>
          <p:cNvPr id="5" name="页脚占位符 4"/>
          <p:cNvSpPr>
            <a:spLocks noGrp="1"/>
          </p:cNvSpPr>
          <p:nvPr>
            <p:ph type="ftr" sz="quarter" idx="11"/>
          </p:nvPr>
        </p:nvSpPr>
        <p:spPr>
          <a:xfrm>
            <a:off x="457200" y="6356350"/>
            <a:ext cx="2895600" cy="365125"/>
          </a:xfrm>
        </p:spPr>
        <p:txBody>
          <a:bodyPr/>
          <a:lstStyle>
            <a:lvl1pPr algn="l">
              <a:defRPr/>
            </a:lvl1pPr>
          </a:lstStyle>
          <a:p>
            <a:endParaRPr lang="zh-CN" altLang="en-US" dirty="0"/>
          </a:p>
        </p:txBody>
      </p:sp>
      <p:sp>
        <p:nvSpPr>
          <p:cNvPr id="6" name="灯片编号占位符 5"/>
          <p:cNvSpPr>
            <a:spLocks noGrp="1"/>
          </p:cNvSpPr>
          <p:nvPr>
            <p:ph type="sldNum" sz="quarter" idx="12"/>
          </p:nvPr>
        </p:nvSpPr>
        <p:spPr/>
        <p:txBody>
          <a:bodyPr/>
          <a:lstStyle/>
          <a:p>
            <a:fld id="{7E83C131-1F6D-4CA3-A0E5-4D9331BC6899}" type="slidenum">
              <a:rPr lang="zh-CN" altLang="en-US" smtClean="0"/>
              <a:pPr/>
              <a:t>‹#›</a:t>
            </a:fld>
            <a:endParaRPr lang="zh-CN" altLang="en-US"/>
          </a:p>
        </p:txBody>
      </p:sp>
      <p:cxnSp>
        <p:nvCxnSpPr>
          <p:cNvPr id="8" name="直接连接符 7"/>
          <p:cNvCxnSpPr/>
          <p:nvPr userDrawn="1"/>
        </p:nvCxnSpPr>
        <p:spPr>
          <a:xfrm>
            <a:off x="467544" y="1196752"/>
            <a:ext cx="820891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内容占位符 2"/>
          <p:cNvSpPr>
            <a:spLocks noGrp="1"/>
          </p:cNvSpPr>
          <p:nvPr>
            <p:ph idx="13" hasCustomPrompt="1"/>
          </p:nvPr>
        </p:nvSpPr>
        <p:spPr>
          <a:xfrm>
            <a:off x="457200" y="2204865"/>
            <a:ext cx="8229600" cy="3888432"/>
          </a:xfrm>
        </p:spPr>
        <p:txBody>
          <a:bodyPr/>
          <a:lstStyle>
            <a:lvl1pPr marL="0" indent="0">
              <a:lnSpc>
                <a:spcPct val="150000"/>
              </a:lnSpc>
              <a:buNone/>
              <a:defRPr sz="2400" b="1">
                <a:solidFill>
                  <a:srgbClr val="0080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1"/>
            <a:r>
              <a:rPr lang="zh-CN" altLang="en-US" dirty="0" smtClean="0"/>
              <a:t>自免实验诊断高峰</a:t>
            </a:r>
            <a:endParaRPr lang="en-US" altLang="zh-CN" dirty="0" smtClean="0"/>
          </a:p>
          <a:p>
            <a:pPr lvl="1"/>
            <a:r>
              <a:rPr lang="zh-CN" altLang="en-US" dirty="0" smtClean="0"/>
              <a:t>自免实验诊断高峰</a:t>
            </a:r>
            <a:endParaRPr lang="en-US" altLang="zh-CN" dirty="0" smtClean="0"/>
          </a:p>
          <a:p>
            <a:pPr lvl="1"/>
            <a:r>
              <a:rPr lang="zh-CN" altLang="en-US" dirty="0" smtClean="0"/>
              <a:t>自免实验诊断高峰</a:t>
            </a:r>
            <a:endParaRPr lang="en-US" altLang="zh-CN" dirty="0" smtClean="0"/>
          </a:p>
          <a:p>
            <a:pPr lvl="1"/>
            <a:endParaRPr lang="zh-CN" altLang="en-US" dirty="0" smtClean="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00000" y="6372815"/>
            <a:ext cx="1486800" cy="212637"/>
          </a:xfrm>
          <a:prstGeom prst="rect">
            <a:avLst/>
          </a:prstGeom>
        </p:spPr>
      </p:pic>
    </p:spTree>
    <p:extLst>
      <p:ext uri="{BB962C8B-B14F-4D97-AF65-F5344CB8AC3E}">
        <p14:creationId xmlns:p14="http://schemas.microsoft.com/office/powerpoint/2010/main" val="395058586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b="1">
                <a:solidFill>
                  <a:srgbClr val="006400"/>
                </a:solidFill>
                <a:latin typeface="Arial" panose="020B0604020202020204" pitchFamily="34" charset="0"/>
                <a:ea typeface="黑体" panose="02010609060101010101" pitchFamily="49" charset="-122"/>
                <a:cs typeface="Arial" panose="020B0604020202020204" pitchFamily="34" charset="0"/>
              </a:defRPr>
            </a:lvl1pPr>
          </a:lstStyle>
          <a:p>
            <a:r>
              <a:rPr lang="en-US" altLang="zh-CN" dirty="0" smtClean="0"/>
              <a:t>2014</a:t>
            </a:r>
            <a:r>
              <a:rPr lang="zh-CN" altLang="en-US" dirty="0" smtClean="0"/>
              <a:t>自免实验诊断高峰论坛</a:t>
            </a:r>
            <a:endParaRPr lang="zh-CN" altLang="en-US" dirty="0"/>
          </a:p>
        </p:txBody>
      </p:sp>
      <p:sp>
        <p:nvSpPr>
          <p:cNvPr id="3" name="内容占位符 2"/>
          <p:cNvSpPr>
            <a:spLocks noGrp="1"/>
          </p:cNvSpPr>
          <p:nvPr>
            <p:ph idx="1" hasCustomPrompt="1"/>
          </p:nvPr>
        </p:nvSpPr>
        <p:spPr>
          <a:xfrm>
            <a:off x="457200" y="1600200"/>
            <a:ext cx="8229600" cy="604663"/>
          </a:xfrm>
        </p:spPr>
        <p:txBody>
          <a:bodyPr/>
          <a:lstStyle>
            <a:lvl1pPr marL="0" indent="0">
              <a:lnSpc>
                <a:spcPct val="150000"/>
              </a:lnSpc>
              <a:buNone/>
              <a:defRPr sz="2400" b="1">
                <a:solidFill>
                  <a:srgbClr val="0064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0"/>
            <a:r>
              <a:rPr lang="zh-CN" altLang="en-US" dirty="0" smtClean="0"/>
              <a:t>自免实验诊断高峰论坛</a:t>
            </a:r>
          </a:p>
        </p:txBody>
      </p:sp>
      <p:sp>
        <p:nvSpPr>
          <p:cNvPr id="5" name="页脚占位符 4"/>
          <p:cNvSpPr>
            <a:spLocks noGrp="1"/>
          </p:cNvSpPr>
          <p:nvPr>
            <p:ph type="ftr" sz="quarter" idx="11"/>
          </p:nvPr>
        </p:nvSpPr>
        <p:spPr>
          <a:xfrm>
            <a:off x="457200" y="6356350"/>
            <a:ext cx="2895600" cy="365125"/>
          </a:xfrm>
        </p:spPr>
        <p:txBody>
          <a:bodyPr/>
          <a:lstStyle>
            <a:lvl1pPr algn="l">
              <a:defRPr/>
            </a:lvl1pPr>
          </a:lstStyle>
          <a:p>
            <a:endParaRPr lang="zh-CN" altLang="en-US" dirty="0"/>
          </a:p>
        </p:txBody>
      </p:sp>
      <p:sp>
        <p:nvSpPr>
          <p:cNvPr id="6" name="灯片编号占位符 5"/>
          <p:cNvSpPr>
            <a:spLocks noGrp="1"/>
          </p:cNvSpPr>
          <p:nvPr>
            <p:ph type="sldNum" sz="quarter" idx="12"/>
          </p:nvPr>
        </p:nvSpPr>
        <p:spPr/>
        <p:txBody>
          <a:bodyPr/>
          <a:lstStyle/>
          <a:p>
            <a:fld id="{7E83C131-1F6D-4CA3-A0E5-4D9331BC6899}" type="slidenum">
              <a:rPr lang="zh-CN" altLang="en-US" smtClean="0"/>
              <a:pPr/>
              <a:t>‹#›</a:t>
            </a:fld>
            <a:endParaRPr lang="zh-CN" altLang="en-US"/>
          </a:p>
        </p:txBody>
      </p:sp>
      <p:cxnSp>
        <p:nvCxnSpPr>
          <p:cNvPr id="8" name="直接连接符 7"/>
          <p:cNvCxnSpPr/>
          <p:nvPr userDrawn="1"/>
        </p:nvCxnSpPr>
        <p:spPr>
          <a:xfrm>
            <a:off x="467544" y="1196752"/>
            <a:ext cx="820891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内容占位符 2"/>
          <p:cNvSpPr>
            <a:spLocks noGrp="1"/>
          </p:cNvSpPr>
          <p:nvPr>
            <p:ph idx="13" hasCustomPrompt="1"/>
          </p:nvPr>
        </p:nvSpPr>
        <p:spPr>
          <a:xfrm>
            <a:off x="457200" y="2204865"/>
            <a:ext cx="8229600" cy="3888432"/>
          </a:xfrm>
        </p:spPr>
        <p:txBody>
          <a:bodyPr/>
          <a:lstStyle>
            <a:lvl1pPr marL="0" indent="0">
              <a:lnSpc>
                <a:spcPct val="150000"/>
              </a:lnSpc>
              <a:buNone/>
              <a:defRPr sz="2400" b="1">
                <a:solidFill>
                  <a:srgbClr val="0080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1"/>
            <a:r>
              <a:rPr lang="zh-CN" altLang="en-US" dirty="0" smtClean="0"/>
              <a:t>自免实验诊断高峰</a:t>
            </a:r>
            <a:endParaRPr lang="en-US" altLang="zh-CN" dirty="0" smtClean="0"/>
          </a:p>
          <a:p>
            <a:pPr lvl="1"/>
            <a:r>
              <a:rPr lang="zh-CN" altLang="en-US" dirty="0" smtClean="0"/>
              <a:t>自免实验诊断高峰</a:t>
            </a:r>
            <a:endParaRPr lang="en-US" altLang="zh-CN" dirty="0" smtClean="0"/>
          </a:p>
          <a:p>
            <a:pPr lvl="1"/>
            <a:r>
              <a:rPr lang="zh-CN" altLang="en-US" dirty="0" smtClean="0"/>
              <a:t>自免实验诊断高峰</a:t>
            </a:r>
            <a:endParaRPr lang="en-US" altLang="zh-CN" dirty="0" smtClean="0"/>
          </a:p>
          <a:p>
            <a:pPr lvl="1"/>
            <a:endParaRPr lang="zh-CN" altLang="en-US" dirty="0" smtClean="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00000" y="6372815"/>
            <a:ext cx="1486800" cy="212637"/>
          </a:xfrm>
          <a:prstGeom prst="rect">
            <a:avLst/>
          </a:prstGeom>
        </p:spPr>
      </p:pic>
    </p:spTree>
    <p:extLst>
      <p:ext uri="{BB962C8B-B14F-4D97-AF65-F5344CB8AC3E}">
        <p14:creationId xmlns:p14="http://schemas.microsoft.com/office/powerpoint/2010/main" val="3119304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b="1">
                <a:solidFill>
                  <a:srgbClr val="006400"/>
                </a:solidFill>
                <a:latin typeface="Arial" panose="020B0604020202020204" pitchFamily="34" charset="0"/>
                <a:ea typeface="黑体" panose="02010609060101010101" pitchFamily="49" charset="-122"/>
                <a:cs typeface="Arial" panose="020B0604020202020204" pitchFamily="34" charset="0"/>
              </a:defRPr>
            </a:lvl1pPr>
          </a:lstStyle>
          <a:p>
            <a:r>
              <a:rPr lang="en-US" altLang="zh-CN" dirty="0" smtClean="0"/>
              <a:t>2014</a:t>
            </a:r>
            <a:r>
              <a:rPr lang="zh-CN" altLang="en-US" dirty="0" smtClean="0"/>
              <a:t>自免实验诊断高峰论坛</a:t>
            </a:r>
            <a:endParaRPr lang="zh-CN" altLang="en-US" dirty="0"/>
          </a:p>
        </p:txBody>
      </p:sp>
      <p:sp>
        <p:nvSpPr>
          <p:cNvPr id="3" name="内容占位符 2"/>
          <p:cNvSpPr>
            <a:spLocks noGrp="1"/>
          </p:cNvSpPr>
          <p:nvPr>
            <p:ph idx="1" hasCustomPrompt="1"/>
          </p:nvPr>
        </p:nvSpPr>
        <p:spPr>
          <a:xfrm>
            <a:off x="457200" y="1600200"/>
            <a:ext cx="8229600" cy="604663"/>
          </a:xfrm>
        </p:spPr>
        <p:txBody>
          <a:bodyPr/>
          <a:lstStyle>
            <a:lvl1pPr marL="0" indent="0">
              <a:lnSpc>
                <a:spcPct val="150000"/>
              </a:lnSpc>
              <a:buNone/>
              <a:defRPr sz="2400" b="1">
                <a:solidFill>
                  <a:srgbClr val="0064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0"/>
            <a:r>
              <a:rPr lang="zh-CN" altLang="en-US" dirty="0" smtClean="0"/>
              <a:t>自免实验诊断高峰论坛</a:t>
            </a:r>
          </a:p>
        </p:txBody>
      </p:sp>
      <p:sp>
        <p:nvSpPr>
          <p:cNvPr id="5" name="页脚占位符 4"/>
          <p:cNvSpPr>
            <a:spLocks noGrp="1"/>
          </p:cNvSpPr>
          <p:nvPr>
            <p:ph type="ftr" sz="quarter" idx="11"/>
          </p:nvPr>
        </p:nvSpPr>
        <p:spPr>
          <a:xfrm>
            <a:off x="457200" y="6356350"/>
            <a:ext cx="2895600" cy="365125"/>
          </a:xfrm>
        </p:spPr>
        <p:txBody>
          <a:bodyPr/>
          <a:lstStyle>
            <a:lvl1pPr algn="l">
              <a:defRPr/>
            </a:lvl1pPr>
          </a:lstStyle>
          <a:p>
            <a:endParaRPr lang="zh-CN" altLang="en-US" dirty="0"/>
          </a:p>
        </p:txBody>
      </p:sp>
      <p:sp>
        <p:nvSpPr>
          <p:cNvPr id="6" name="灯片编号占位符 5"/>
          <p:cNvSpPr>
            <a:spLocks noGrp="1"/>
          </p:cNvSpPr>
          <p:nvPr>
            <p:ph type="sldNum" sz="quarter" idx="12"/>
          </p:nvPr>
        </p:nvSpPr>
        <p:spPr/>
        <p:txBody>
          <a:bodyPr/>
          <a:lstStyle/>
          <a:p>
            <a:fld id="{7E83C131-1F6D-4CA3-A0E5-4D9331BC6899}" type="slidenum">
              <a:rPr lang="zh-CN" altLang="en-US" smtClean="0"/>
              <a:pPr/>
              <a:t>‹#›</a:t>
            </a:fld>
            <a:endParaRPr lang="zh-CN" altLang="en-US"/>
          </a:p>
        </p:txBody>
      </p:sp>
      <p:cxnSp>
        <p:nvCxnSpPr>
          <p:cNvPr id="8" name="直接连接符 7"/>
          <p:cNvCxnSpPr/>
          <p:nvPr userDrawn="1"/>
        </p:nvCxnSpPr>
        <p:spPr>
          <a:xfrm>
            <a:off x="467544" y="1196752"/>
            <a:ext cx="820891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内容占位符 2"/>
          <p:cNvSpPr>
            <a:spLocks noGrp="1"/>
          </p:cNvSpPr>
          <p:nvPr>
            <p:ph idx="13" hasCustomPrompt="1"/>
          </p:nvPr>
        </p:nvSpPr>
        <p:spPr>
          <a:xfrm>
            <a:off x="457200" y="2204865"/>
            <a:ext cx="8229600" cy="3888432"/>
          </a:xfrm>
        </p:spPr>
        <p:txBody>
          <a:bodyPr/>
          <a:lstStyle>
            <a:lvl1pPr marL="0" indent="0">
              <a:lnSpc>
                <a:spcPct val="150000"/>
              </a:lnSpc>
              <a:buNone/>
              <a:defRPr sz="2400" b="1">
                <a:solidFill>
                  <a:srgbClr val="0080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1"/>
            <a:r>
              <a:rPr lang="zh-CN" altLang="en-US" dirty="0" smtClean="0"/>
              <a:t>自免实验诊断高峰</a:t>
            </a:r>
            <a:endParaRPr lang="en-US" altLang="zh-CN" dirty="0" smtClean="0"/>
          </a:p>
          <a:p>
            <a:pPr lvl="1"/>
            <a:r>
              <a:rPr lang="zh-CN" altLang="en-US" dirty="0" smtClean="0"/>
              <a:t>自免实验诊断高峰</a:t>
            </a:r>
            <a:endParaRPr lang="en-US" altLang="zh-CN" dirty="0" smtClean="0"/>
          </a:p>
          <a:p>
            <a:pPr lvl="1"/>
            <a:r>
              <a:rPr lang="zh-CN" altLang="en-US" dirty="0" smtClean="0"/>
              <a:t>自免实验诊断高峰</a:t>
            </a:r>
            <a:endParaRPr lang="en-US" altLang="zh-CN" dirty="0" smtClean="0"/>
          </a:p>
          <a:p>
            <a:pPr lvl="1"/>
            <a:endParaRPr lang="zh-CN" altLang="en-US" dirty="0" smtClean="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00000" y="6372815"/>
            <a:ext cx="1486800" cy="212637"/>
          </a:xfrm>
          <a:prstGeom prst="rect">
            <a:avLst/>
          </a:prstGeom>
        </p:spPr>
      </p:pic>
    </p:spTree>
    <p:extLst>
      <p:ext uri="{BB962C8B-B14F-4D97-AF65-F5344CB8AC3E}">
        <p14:creationId xmlns:p14="http://schemas.microsoft.com/office/powerpoint/2010/main" val="50363125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b="1">
                <a:solidFill>
                  <a:srgbClr val="006400"/>
                </a:solidFill>
                <a:latin typeface="Arial" panose="020B0604020202020204" pitchFamily="34" charset="0"/>
                <a:ea typeface="黑体" panose="02010609060101010101" pitchFamily="49" charset="-122"/>
                <a:cs typeface="Arial" panose="020B0604020202020204" pitchFamily="34" charset="0"/>
              </a:defRPr>
            </a:lvl1pPr>
          </a:lstStyle>
          <a:p>
            <a:r>
              <a:rPr lang="en-US" altLang="zh-CN" dirty="0"/>
              <a:t>2014</a:t>
            </a:r>
            <a:r>
              <a:rPr lang="zh-CN" altLang="en-US" dirty="0"/>
              <a:t>自免实验诊断高峰论坛</a:t>
            </a:r>
          </a:p>
        </p:txBody>
      </p:sp>
      <p:sp>
        <p:nvSpPr>
          <p:cNvPr id="3" name="内容占位符 2"/>
          <p:cNvSpPr>
            <a:spLocks noGrp="1"/>
          </p:cNvSpPr>
          <p:nvPr>
            <p:ph idx="1" hasCustomPrompt="1"/>
          </p:nvPr>
        </p:nvSpPr>
        <p:spPr>
          <a:xfrm>
            <a:off x="457200" y="1600200"/>
            <a:ext cx="8229600" cy="604663"/>
          </a:xfrm>
        </p:spPr>
        <p:txBody>
          <a:bodyPr/>
          <a:lstStyle>
            <a:lvl1pPr marL="0" indent="0">
              <a:lnSpc>
                <a:spcPct val="150000"/>
              </a:lnSpc>
              <a:buNone/>
              <a:defRPr sz="2400" b="1">
                <a:solidFill>
                  <a:srgbClr val="0064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0"/>
            <a:r>
              <a:rPr lang="zh-CN" altLang="en-US" dirty="0"/>
              <a:t>自免实验诊断高峰论坛</a:t>
            </a:r>
          </a:p>
        </p:txBody>
      </p:sp>
      <p:sp>
        <p:nvSpPr>
          <p:cNvPr id="5" name="页脚占位符 4"/>
          <p:cNvSpPr>
            <a:spLocks noGrp="1"/>
          </p:cNvSpPr>
          <p:nvPr>
            <p:ph type="ftr" sz="quarter" idx="11"/>
          </p:nvPr>
        </p:nvSpPr>
        <p:spPr>
          <a:xfrm>
            <a:off x="457200" y="6356350"/>
            <a:ext cx="2895600" cy="365125"/>
          </a:xfrm>
        </p:spPr>
        <p:txBody>
          <a:bodyPr/>
          <a:lstStyle>
            <a:lvl1pPr algn="l">
              <a:defRPr/>
            </a:lvl1pPr>
          </a:lstStyle>
          <a:p>
            <a:endParaRPr lang="zh-CN" altLang="en-US" dirty="0"/>
          </a:p>
        </p:txBody>
      </p:sp>
      <p:sp>
        <p:nvSpPr>
          <p:cNvPr id="6" name="灯片编号占位符 5"/>
          <p:cNvSpPr>
            <a:spLocks noGrp="1"/>
          </p:cNvSpPr>
          <p:nvPr>
            <p:ph type="sldNum" sz="quarter" idx="12"/>
          </p:nvPr>
        </p:nvSpPr>
        <p:spPr/>
        <p:txBody>
          <a:bodyPr/>
          <a:lstStyle/>
          <a:p>
            <a:fld id="{7E83C131-1F6D-4CA3-A0E5-4D9331BC6899}" type="slidenum">
              <a:rPr lang="zh-CN" altLang="en-US" smtClean="0"/>
              <a:pPr/>
              <a:t>‹#›</a:t>
            </a:fld>
            <a:endParaRPr lang="zh-CN" altLang="en-US"/>
          </a:p>
        </p:txBody>
      </p:sp>
      <p:cxnSp>
        <p:nvCxnSpPr>
          <p:cNvPr id="8" name="直接连接符 7"/>
          <p:cNvCxnSpPr/>
          <p:nvPr userDrawn="1"/>
        </p:nvCxnSpPr>
        <p:spPr>
          <a:xfrm>
            <a:off x="467544" y="1196752"/>
            <a:ext cx="820891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内容占位符 2"/>
          <p:cNvSpPr>
            <a:spLocks noGrp="1"/>
          </p:cNvSpPr>
          <p:nvPr>
            <p:ph idx="13" hasCustomPrompt="1"/>
          </p:nvPr>
        </p:nvSpPr>
        <p:spPr>
          <a:xfrm>
            <a:off x="457200" y="2204865"/>
            <a:ext cx="8229600" cy="3888432"/>
          </a:xfrm>
        </p:spPr>
        <p:txBody>
          <a:bodyPr/>
          <a:lstStyle>
            <a:lvl1pPr marL="0" indent="0">
              <a:lnSpc>
                <a:spcPct val="150000"/>
              </a:lnSpc>
              <a:buNone/>
              <a:defRPr sz="2400" b="1">
                <a:solidFill>
                  <a:srgbClr val="0080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1"/>
            <a:r>
              <a:rPr lang="zh-CN" altLang="en-US" dirty="0"/>
              <a:t>自免实验诊断高峰</a:t>
            </a:r>
            <a:endParaRPr lang="en-US" altLang="zh-CN" dirty="0"/>
          </a:p>
          <a:p>
            <a:pPr lvl="1"/>
            <a:r>
              <a:rPr lang="zh-CN" altLang="en-US" dirty="0"/>
              <a:t>自免实验诊断高峰</a:t>
            </a:r>
            <a:endParaRPr lang="en-US" altLang="zh-CN" dirty="0"/>
          </a:p>
          <a:p>
            <a:pPr lvl="1"/>
            <a:r>
              <a:rPr lang="zh-CN" altLang="en-US" dirty="0"/>
              <a:t>自免实验诊断高峰</a:t>
            </a:r>
            <a:endParaRPr lang="en-US" altLang="zh-CN" dirty="0"/>
          </a:p>
          <a:p>
            <a:pPr lvl="1"/>
            <a:endParaRPr lang="zh-CN" altLang="en-US"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00000" y="6372815"/>
            <a:ext cx="1486800" cy="212637"/>
          </a:xfrm>
          <a:prstGeom prst="rect">
            <a:avLst/>
          </a:prstGeom>
        </p:spPr>
      </p:pic>
    </p:spTree>
    <p:extLst>
      <p:ext uri="{BB962C8B-B14F-4D97-AF65-F5344CB8AC3E}">
        <p14:creationId xmlns:p14="http://schemas.microsoft.com/office/powerpoint/2010/main" val="2045414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b="1">
                <a:solidFill>
                  <a:srgbClr val="006400"/>
                </a:solidFill>
                <a:latin typeface="Arial" panose="020B0604020202020204" pitchFamily="34" charset="0"/>
                <a:ea typeface="黑体" panose="02010609060101010101" pitchFamily="49" charset="-122"/>
                <a:cs typeface="Arial" panose="020B0604020202020204" pitchFamily="34" charset="0"/>
              </a:defRPr>
            </a:lvl1pPr>
          </a:lstStyle>
          <a:p>
            <a:r>
              <a:rPr lang="en-US" altLang="zh-CN" dirty="0"/>
              <a:t>2014</a:t>
            </a:r>
            <a:r>
              <a:rPr lang="zh-CN" altLang="en-US" dirty="0"/>
              <a:t>自免实验诊断高峰论坛</a:t>
            </a:r>
          </a:p>
        </p:txBody>
      </p:sp>
      <p:sp>
        <p:nvSpPr>
          <p:cNvPr id="3" name="内容占位符 2"/>
          <p:cNvSpPr>
            <a:spLocks noGrp="1"/>
          </p:cNvSpPr>
          <p:nvPr>
            <p:ph idx="1" hasCustomPrompt="1"/>
          </p:nvPr>
        </p:nvSpPr>
        <p:spPr>
          <a:xfrm>
            <a:off x="457200" y="1600200"/>
            <a:ext cx="8229600" cy="604663"/>
          </a:xfrm>
        </p:spPr>
        <p:txBody>
          <a:bodyPr/>
          <a:lstStyle>
            <a:lvl1pPr marL="0" indent="0">
              <a:lnSpc>
                <a:spcPct val="150000"/>
              </a:lnSpc>
              <a:buNone/>
              <a:defRPr sz="2400" b="1">
                <a:solidFill>
                  <a:srgbClr val="0064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0"/>
            <a:r>
              <a:rPr lang="zh-CN" altLang="en-US" dirty="0"/>
              <a:t>自免实验诊断高峰论坛</a:t>
            </a:r>
          </a:p>
        </p:txBody>
      </p:sp>
      <p:sp>
        <p:nvSpPr>
          <p:cNvPr id="5" name="页脚占位符 4"/>
          <p:cNvSpPr>
            <a:spLocks noGrp="1"/>
          </p:cNvSpPr>
          <p:nvPr>
            <p:ph type="ftr" sz="quarter" idx="11"/>
          </p:nvPr>
        </p:nvSpPr>
        <p:spPr>
          <a:xfrm>
            <a:off x="457200" y="6356350"/>
            <a:ext cx="2895600" cy="365125"/>
          </a:xfrm>
        </p:spPr>
        <p:txBody>
          <a:bodyPr/>
          <a:lstStyle>
            <a:lvl1pPr algn="l">
              <a:defRPr/>
            </a:lvl1pPr>
          </a:lstStyle>
          <a:p>
            <a:endParaRPr lang="zh-CN" altLang="en-US" dirty="0"/>
          </a:p>
        </p:txBody>
      </p:sp>
      <p:sp>
        <p:nvSpPr>
          <p:cNvPr id="6" name="灯片编号占位符 5"/>
          <p:cNvSpPr>
            <a:spLocks noGrp="1"/>
          </p:cNvSpPr>
          <p:nvPr>
            <p:ph type="sldNum" sz="quarter" idx="12"/>
          </p:nvPr>
        </p:nvSpPr>
        <p:spPr/>
        <p:txBody>
          <a:bodyPr/>
          <a:lstStyle/>
          <a:p>
            <a:fld id="{7E83C131-1F6D-4CA3-A0E5-4D9331BC6899}" type="slidenum">
              <a:rPr lang="zh-CN" altLang="en-US" smtClean="0"/>
              <a:pPr/>
              <a:t>‹#›</a:t>
            </a:fld>
            <a:endParaRPr lang="zh-CN" altLang="en-US"/>
          </a:p>
        </p:txBody>
      </p:sp>
      <p:cxnSp>
        <p:nvCxnSpPr>
          <p:cNvPr id="8" name="直接连接符 7"/>
          <p:cNvCxnSpPr/>
          <p:nvPr userDrawn="1"/>
        </p:nvCxnSpPr>
        <p:spPr>
          <a:xfrm>
            <a:off x="467544" y="1196752"/>
            <a:ext cx="820891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内容占位符 2"/>
          <p:cNvSpPr>
            <a:spLocks noGrp="1"/>
          </p:cNvSpPr>
          <p:nvPr>
            <p:ph idx="13" hasCustomPrompt="1"/>
          </p:nvPr>
        </p:nvSpPr>
        <p:spPr>
          <a:xfrm>
            <a:off x="457200" y="2204865"/>
            <a:ext cx="8229600" cy="3888432"/>
          </a:xfrm>
        </p:spPr>
        <p:txBody>
          <a:bodyPr/>
          <a:lstStyle>
            <a:lvl1pPr marL="0" indent="0">
              <a:lnSpc>
                <a:spcPct val="150000"/>
              </a:lnSpc>
              <a:buNone/>
              <a:defRPr sz="2400" b="1">
                <a:solidFill>
                  <a:srgbClr val="0080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1"/>
            <a:r>
              <a:rPr lang="zh-CN" altLang="en-US" dirty="0"/>
              <a:t>自免实验诊断高峰</a:t>
            </a:r>
            <a:endParaRPr lang="en-US" altLang="zh-CN" dirty="0"/>
          </a:p>
          <a:p>
            <a:pPr lvl="1"/>
            <a:r>
              <a:rPr lang="zh-CN" altLang="en-US" dirty="0"/>
              <a:t>自免实验诊断高峰</a:t>
            </a:r>
            <a:endParaRPr lang="en-US" altLang="zh-CN" dirty="0"/>
          </a:p>
          <a:p>
            <a:pPr lvl="1"/>
            <a:r>
              <a:rPr lang="zh-CN" altLang="en-US" dirty="0"/>
              <a:t>自免实验诊断高峰</a:t>
            </a:r>
            <a:endParaRPr lang="en-US" altLang="zh-CN" dirty="0"/>
          </a:p>
          <a:p>
            <a:pPr lvl="1"/>
            <a:endParaRPr lang="zh-CN" altLang="en-US"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00000" y="6372815"/>
            <a:ext cx="1486800" cy="212637"/>
          </a:xfrm>
          <a:prstGeom prst="rect">
            <a:avLst/>
          </a:prstGeom>
        </p:spPr>
      </p:pic>
    </p:spTree>
    <p:extLst>
      <p:ext uri="{BB962C8B-B14F-4D97-AF65-F5344CB8AC3E}">
        <p14:creationId xmlns:p14="http://schemas.microsoft.com/office/powerpoint/2010/main" val="3239837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b="1">
                <a:solidFill>
                  <a:srgbClr val="006400"/>
                </a:solidFill>
                <a:latin typeface="Arial" panose="020B0604020202020204" pitchFamily="34" charset="0"/>
                <a:ea typeface="黑体" panose="02010609060101010101" pitchFamily="49" charset="-122"/>
                <a:cs typeface="Arial" panose="020B0604020202020204" pitchFamily="34" charset="0"/>
              </a:defRPr>
            </a:lvl1pPr>
          </a:lstStyle>
          <a:p>
            <a:r>
              <a:rPr lang="en-US" altLang="zh-CN" dirty="0"/>
              <a:t>2014</a:t>
            </a:r>
            <a:r>
              <a:rPr lang="zh-CN" altLang="en-US" dirty="0"/>
              <a:t>自免实验诊断高峰论坛</a:t>
            </a:r>
          </a:p>
        </p:txBody>
      </p:sp>
      <p:sp>
        <p:nvSpPr>
          <p:cNvPr id="3" name="内容占位符 2"/>
          <p:cNvSpPr>
            <a:spLocks noGrp="1"/>
          </p:cNvSpPr>
          <p:nvPr>
            <p:ph idx="1" hasCustomPrompt="1"/>
          </p:nvPr>
        </p:nvSpPr>
        <p:spPr>
          <a:xfrm>
            <a:off x="457200" y="1600200"/>
            <a:ext cx="8229600" cy="604663"/>
          </a:xfrm>
        </p:spPr>
        <p:txBody>
          <a:bodyPr/>
          <a:lstStyle>
            <a:lvl1pPr marL="0" indent="0">
              <a:lnSpc>
                <a:spcPct val="150000"/>
              </a:lnSpc>
              <a:buNone/>
              <a:defRPr sz="2400" b="1">
                <a:solidFill>
                  <a:srgbClr val="0064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0"/>
            <a:r>
              <a:rPr lang="zh-CN" altLang="en-US" dirty="0"/>
              <a:t>自免实验诊断高峰论坛</a:t>
            </a:r>
          </a:p>
        </p:txBody>
      </p:sp>
      <p:sp>
        <p:nvSpPr>
          <p:cNvPr id="5" name="页脚占位符 4"/>
          <p:cNvSpPr>
            <a:spLocks noGrp="1"/>
          </p:cNvSpPr>
          <p:nvPr>
            <p:ph type="ftr" sz="quarter" idx="11"/>
          </p:nvPr>
        </p:nvSpPr>
        <p:spPr>
          <a:xfrm>
            <a:off x="457200" y="6356350"/>
            <a:ext cx="2895600" cy="365125"/>
          </a:xfrm>
        </p:spPr>
        <p:txBody>
          <a:bodyPr/>
          <a:lstStyle>
            <a:lvl1pPr algn="l">
              <a:defRPr/>
            </a:lvl1pPr>
          </a:lstStyle>
          <a:p>
            <a:endParaRPr lang="zh-CN" altLang="en-US" dirty="0"/>
          </a:p>
        </p:txBody>
      </p:sp>
      <p:sp>
        <p:nvSpPr>
          <p:cNvPr id="6" name="灯片编号占位符 5"/>
          <p:cNvSpPr>
            <a:spLocks noGrp="1"/>
          </p:cNvSpPr>
          <p:nvPr>
            <p:ph type="sldNum" sz="quarter" idx="12"/>
          </p:nvPr>
        </p:nvSpPr>
        <p:spPr/>
        <p:txBody>
          <a:bodyPr/>
          <a:lstStyle/>
          <a:p>
            <a:fld id="{7E83C131-1F6D-4CA3-A0E5-4D9331BC6899}" type="slidenum">
              <a:rPr lang="zh-CN" altLang="en-US" smtClean="0"/>
              <a:pPr/>
              <a:t>‹#›</a:t>
            </a:fld>
            <a:endParaRPr lang="zh-CN" altLang="en-US"/>
          </a:p>
        </p:txBody>
      </p:sp>
      <p:cxnSp>
        <p:nvCxnSpPr>
          <p:cNvPr id="8" name="直接连接符 7"/>
          <p:cNvCxnSpPr/>
          <p:nvPr userDrawn="1"/>
        </p:nvCxnSpPr>
        <p:spPr>
          <a:xfrm>
            <a:off x="467544" y="1196752"/>
            <a:ext cx="820891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内容占位符 2"/>
          <p:cNvSpPr>
            <a:spLocks noGrp="1"/>
          </p:cNvSpPr>
          <p:nvPr>
            <p:ph idx="13" hasCustomPrompt="1"/>
          </p:nvPr>
        </p:nvSpPr>
        <p:spPr>
          <a:xfrm>
            <a:off x="457200" y="2204865"/>
            <a:ext cx="8229600" cy="3888432"/>
          </a:xfrm>
        </p:spPr>
        <p:txBody>
          <a:bodyPr/>
          <a:lstStyle>
            <a:lvl1pPr marL="0" indent="0">
              <a:lnSpc>
                <a:spcPct val="150000"/>
              </a:lnSpc>
              <a:buNone/>
              <a:defRPr sz="2400" b="1">
                <a:solidFill>
                  <a:srgbClr val="0080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1"/>
            <a:r>
              <a:rPr lang="zh-CN" altLang="en-US" dirty="0"/>
              <a:t>自免实验诊断高峰</a:t>
            </a:r>
            <a:endParaRPr lang="en-US" altLang="zh-CN" dirty="0"/>
          </a:p>
          <a:p>
            <a:pPr lvl="1"/>
            <a:r>
              <a:rPr lang="zh-CN" altLang="en-US" dirty="0"/>
              <a:t>自免实验诊断高峰</a:t>
            </a:r>
            <a:endParaRPr lang="en-US" altLang="zh-CN" dirty="0"/>
          </a:p>
          <a:p>
            <a:pPr lvl="1"/>
            <a:r>
              <a:rPr lang="zh-CN" altLang="en-US" dirty="0"/>
              <a:t>自免实验诊断高峰</a:t>
            </a:r>
            <a:endParaRPr lang="en-US" altLang="zh-CN" dirty="0"/>
          </a:p>
          <a:p>
            <a:pPr lvl="1"/>
            <a:endParaRPr lang="zh-CN" altLang="en-US"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00000" y="6372815"/>
            <a:ext cx="1486800" cy="212637"/>
          </a:xfrm>
          <a:prstGeom prst="rect">
            <a:avLst/>
          </a:prstGeom>
        </p:spPr>
      </p:pic>
    </p:spTree>
    <p:extLst>
      <p:ext uri="{BB962C8B-B14F-4D97-AF65-F5344CB8AC3E}">
        <p14:creationId xmlns:p14="http://schemas.microsoft.com/office/powerpoint/2010/main" val="35424468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b="1">
                <a:solidFill>
                  <a:srgbClr val="006400"/>
                </a:solidFill>
                <a:latin typeface="Arial" panose="020B0604020202020204" pitchFamily="34" charset="0"/>
                <a:ea typeface="黑体" panose="02010609060101010101" pitchFamily="49" charset="-122"/>
                <a:cs typeface="Arial" panose="020B0604020202020204" pitchFamily="34" charset="0"/>
              </a:defRPr>
            </a:lvl1pPr>
          </a:lstStyle>
          <a:p>
            <a:r>
              <a:rPr lang="en-US" altLang="zh-CN" dirty="0"/>
              <a:t>2014</a:t>
            </a:r>
            <a:r>
              <a:rPr lang="zh-CN" altLang="en-US" dirty="0"/>
              <a:t>自免实验诊断高峰论坛</a:t>
            </a:r>
          </a:p>
        </p:txBody>
      </p:sp>
      <p:sp>
        <p:nvSpPr>
          <p:cNvPr id="3" name="内容占位符 2"/>
          <p:cNvSpPr>
            <a:spLocks noGrp="1"/>
          </p:cNvSpPr>
          <p:nvPr>
            <p:ph idx="1" hasCustomPrompt="1"/>
          </p:nvPr>
        </p:nvSpPr>
        <p:spPr>
          <a:xfrm>
            <a:off x="457200" y="1600200"/>
            <a:ext cx="8229600" cy="604663"/>
          </a:xfrm>
        </p:spPr>
        <p:txBody>
          <a:bodyPr/>
          <a:lstStyle>
            <a:lvl1pPr marL="0" indent="0">
              <a:lnSpc>
                <a:spcPct val="150000"/>
              </a:lnSpc>
              <a:buNone/>
              <a:defRPr sz="2400" b="1">
                <a:solidFill>
                  <a:srgbClr val="0064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0"/>
            <a:r>
              <a:rPr lang="zh-CN" altLang="en-US" dirty="0"/>
              <a:t>自免实验诊断高峰论坛</a:t>
            </a:r>
          </a:p>
        </p:txBody>
      </p:sp>
      <p:sp>
        <p:nvSpPr>
          <p:cNvPr id="5" name="页脚占位符 4"/>
          <p:cNvSpPr>
            <a:spLocks noGrp="1"/>
          </p:cNvSpPr>
          <p:nvPr>
            <p:ph type="ftr" sz="quarter" idx="11"/>
          </p:nvPr>
        </p:nvSpPr>
        <p:spPr>
          <a:xfrm>
            <a:off x="457200" y="6356350"/>
            <a:ext cx="2895600" cy="365125"/>
          </a:xfrm>
        </p:spPr>
        <p:txBody>
          <a:bodyPr/>
          <a:lstStyle>
            <a:lvl1pPr algn="l">
              <a:defRPr/>
            </a:lvl1pPr>
          </a:lstStyle>
          <a:p>
            <a:endParaRPr lang="zh-CN" altLang="en-US" dirty="0"/>
          </a:p>
        </p:txBody>
      </p:sp>
      <p:sp>
        <p:nvSpPr>
          <p:cNvPr id="6" name="灯片编号占位符 5"/>
          <p:cNvSpPr>
            <a:spLocks noGrp="1"/>
          </p:cNvSpPr>
          <p:nvPr>
            <p:ph type="sldNum" sz="quarter" idx="12"/>
          </p:nvPr>
        </p:nvSpPr>
        <p:spPr/>
        <p:txBody>
          <a:bodyPr/>
          <a:lstStyle/>
          <a:p>
            <a:fld id="{7E83C131-1F6D-4CA3-A0E5-4D9331BC6899}" type="slidenum">
              <a:rPr lang="zh-CN" altLang="en-US" smtClean="0"/>
              <a:pPr/>
              <a:t>‹#›</a:t>
            </a:fld>
            <a:endParaRPr lang="zh-CN" altLang="en-US"/>
          </a:p>
        </p:txBody>
      </p:sp>
      <p:cxnSp>
        <p:nvCxnSpPr>
          <p:cNvPr id="8" name="直接连接符 7"/>
          <p:cNvCxnSpPr/>
          <p:nvPr userDrawn="1"/>
        </p:nvCxnSpPr>
        <p:spPr>
          <a:xfrm>
            <a:off x="467544" y="1196752"/>
            <a:ext cx="820891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内容占位符 2"/>
          <p:cNvSpPr>
            <a:spLocks noGrp="1"/>
          </p:cNvSpPr>
          <p:nvPr>
            <p:ph idx="13" hasCustomPrompt="1"/>
          </p:nvPr>
        </p:nvSpPr>
        <p:spPr>
          <a:xfrm>
            <a:off x="457200" y="2204865"/>
            <a:ext cx="8229600" cy="3888432"/>
          </a:xfrm>
        </p:spPr>
        <p:txBody>
          <a:bodyPr/>
          <a:lstStyle>
            <a:lvl1pPr marL="0" indent="0">
              <a:lnSpc>
                <a:spcPct val="150000"/>
              </a:lnSpc>
              <a:buNone/>
              <a:defRPr sz="2400" b="1">
                <a:solidFill>
                  <a:srgbClr val="0080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1"/>
            <a:r>
              <a:rPr lang="zh-CN" altLang="en-US" dirty="0"/>
              <a:t>自免实验诊断高峰</a:t>
            </a:r>
            <a:endParaRPr lang="en-US" altLang="zh-CN" dirty="0"/>
          </a:p>
          <a:p>
            <a:pPr lvl="1"/>
            <a:r>
              <a:rPr lang="zh-CN" altLang="en-US" dirty="0"/>
              <a:t>自免实验诊断高峰</a:t>
            </a:r>
            <a:endParaRPr lang="en-US" altLang="zh-CN" dirty="0"/>
          </a:p>
          <a:p>
            <a:pPr lvl="1"/>
            <a:r>
              <a:rPr lang="zh-CN" altLang="en-US" dirty="0"/>
              <a:t>自免实验诊断高峰</a:t>
            </a:r>
            <a:endParaRPr lang="en-US" altLang="zh-CN" dirty="0"/>
          </a:p>
          <a:p>
            <a:pPr lvl="1"/>
            <a:endParaRPr lang="zh-CN" altLang="en-US"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00000" y="6372815"/>
            <a:ext cx="1486800" cy="212637"/>
          </a:xfrm>
          <a:prstGeom prst="rect">
            <a:avLst/>
          </a:prstGeom>
        </p:spPr>
      </p:pic>
    </p:spTree>
    <p:extLst>
      <p:ext uri="{BB962C8B-B14F-4D97-AF65-F5344CB8AC3E}">
        <p14:creationId xmlns:p14="http://schemas.microsoft.com/office/powerpoint/2010/main" val="18088223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b="1">
                <a:solidFill>
                  <a:srgbClr val="006400"/>
                </a:solidFill>
                <a:latin typeface="Arial" panose="020B0604020202020204" pitchFamily="34" charset="0"/>
                <a:ea typeface="黑体" panose="02010609060101010101" pitchFamily="49" charset="-122"/>
                <a:cs typeface="Arial" panose="020B0604020202020204" pitchFamily="34" charset="0"/>
              </a:defRPr>
            </a:lvl1pPr>
          </a:lstStyle>
          <a:p>
            <a:r>
              <a:rPr lang="en-US" altLang="zh-CN" dirty="0"/>
              <a:t>2014</a:t>
            </a:r>
            <a:r>
              <a:rPr lang="zh-CN" altLang="en-US" dirty="0"/>
              <a:t>自免实验诊断高峰论坛</a:t>
            </a:r>
          </a:p>
        </p:txBody>
      </p:sp>
      <p:sp>
        <p:nvSpPr>
          <p:cNvPr id="3" name="内容占位符 2"/>
          <p:cNvSpPr>
            <a:spLocks noGrp="1"/>
          </p:cNvSpPr>
          <p:nvPr>
            <p:ph idx="1" hasCustomPrompt="1"/>
          </p:nvPr>
        </p:nvSpPr>
        <p:spPr>
          <a:xfrm>
            <a:off x="457200" y="1600200"/>
            <a:ext cx="8229600" cy="604663"/>
          </a:xfrm>
        </p:spPr>
        <p:txBody>
          <a:bodyPr/>
          <a:lstStyle>
            <a:lvl1pPr marL="0" indent="0">
              <a:lnSpc>
                <a:spcPct val="150000"/>
              </a:lnSpc>
              <a:buNone/>
              <a:defRPr sz="2400" b="1">
                <a:solidFill>
                  <a:srgbClr val="0064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0"/>
            <a:r>
              <a:rPr lang="zh-CN" altLang="en-US" dirty="0"/>
              <a:t>自免实验诊断高峰论坛</a:t>
            </a:r>
          </a:p>
        </p:txBody>
      </p:sp>
      <p:sp>
        <p:nvSpPr>
          <p:cNvPr id="5" name="页脚占位符 4"/>
          <p:cNvSpPr>
            <a:spLocks noGrp="1"/>
          </p:cNvSpPr>
          <p:nvPr>
            <p:ph type="ftr" sz="quarter" idx="11"/>
          </p:nvPr>
        </p:nvSpPr>
        <p:spPr>
          <a:xfrm>
            <a:off x="457200" y="6356350"/>
            <a:ext cx="2895600" cy="365125"/>
          </a:xfrm>
        </p:spPr>
        <p:txBody>
          <a:bodyPr/>
          <a:lstStyle>
            <a:lvl1pPr algn="l">
              <a:defRPr/>
            </a:lvl1pPr>
          </a:lstStyle>
          <a:p>
            <a:endParaRPr lang="zh-CN" altLang="en-US" dirty="0"/>
          </a:p>
        </p:txBody>
      </p:sp>
      <p:sp>
        <p:nvSpPr>
          <p:cNvPr id="6" name="灯片编号占位符 5"/>
          <p:cNvSpPr>
            <a:spLocks noGrp="1"/>
          </p:cNvSpPr>
          <p:nvPr>
            <p:ph type="sldNum" sz="quarter" idx="12"/>
          </p:nvPr>
        </p:nvSpPr>
        <p:spPr/>
        <p:txBody>
          <a:bodyPr/>
          <a:lstStyle/>
          <a:p>
            <a:fld id="{7E83C131-1F6D-4CA3-A0E5-4D9331BC6899}" type="slidenum">
              <a:rPr lang="zh-CN" altLang="en-US" smtClean="0"/>
              <a:pPr/>
              <a:t>‹#›</a:t>
            </a:fld>
            <a:endParaRPr lang="zh-CN" altLang="en-US"/>
          </a:p>
        </p:txBody>
      </p:sp>
      <p:cxnSp>
        <p:nvCxnSpPr>
          <p:cNvPr id="8" name="直接连接符 7"/>
          <p:cNvCxnSpPr/>
          <p:nvPr userDrawn="1"/>
        </p:nvCxnSpPr>
        <p:spPr>
          <a:xfrm>
            <a:off x="467544" y="1196752"/>
            <a:ext cx="820891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内容占位符 2"/>
          <p:cNvSpPr>
            <a:spLocks noGrp="1"/>
          </p:cNvSpPr>
          <p:nvPr>
            <p:ph idx="13" hasCustomPrompt="1"/>
          </p:nvPr>
        </p:nvSpPr>
        <p:spPr>
          <a:xfrm>
            <a:off x="457200" y="2204865"/>
            <a:ext cx="8229600" cy="3888432"/>
          </a:xfrm>
        </p:spPr>
        <p:txBody>
          <a:bodyPr/>
          <a:lstStyle>
            <a:lvl1pPr marL="0" indent="0">
              <a:lnSpc>
                <a:spcPct val="150000"/>
              </a:lnSpc>
              <a:buNone/>
              <a:defRPr sz="2400" b="1">
                <a:solidFill>
                  <a:srgbClr val="0080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1"/>
            <a:r>
              <a:rPr lang="zh-CN" altLang="en-US" dirty="0"/>
              <a:t>自免实验诊断高峰</a:t>
            </a:r>
            <a:endParaRPr lang="en-US" altLang="zh-CN" dirty="0"/>
          </a:p>
          <a:p>
            <a:pPr lvl="1"/>
            <a:r>
              <a:rPr lang="zh-CN" altLang="en-US" dirty="0"/>
              <a:t>自免实验诊断高峰</a:t>
            </a:r>
            <a:endParaRPr lang="en-US" altLang="zh-CN" dirty="0"/>
          </a:p>
          <a:p>
            <a:pPr lvl="1"/>
            <a:r>
              <a:rPr lang="zh-CN" altLang="en-US" dirty="0"/>
              <a:t>自免实验诊断高峰</a:t>
            </a:r>
            <a:endParaRPr lang="en-US" altLang="zh-CN" dirty="0"/>
          </a:p>
          <a:p>
            <a:pPr lvl="1"/>
            <a:endParaRPr lang="zh-CN" altLang="en-US"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00000" y="6372815"/>
            <a:ext cx="1486800" cy="212637"/>
          </a:xfrm>
          <a:prstGeom prst="rect">
            <a:avLst/>
          </a:prstGeom>
        </p:spPr>
      </p:pic>
    </p:spTree>
    <p:extLst>
      <p:ext uri="{BB962C8B-B14F-4D97-AF65-F5344CB8AC3E}">
        <p14:creationId xmlns:p14="http://schemas.microsoft.com/office/powerpoint/2010/main" val="306533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73B29D-B8EC-480B-8298-D27E6E0A4D24}" type="datetimeFigureOut">
              <a:rPr lang="zh-CN" altLang="en-US" smtClean="0"/>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D4DCF1-8559-4C5F-884A-54DAA6B7237B}" type="slidenum">
              <a:rPr lang="zh-CN" altLang="en-US" smtClean="0"/>
              <a:t>‹#›</a:t>
            </a:fld>
            <a:endParaRPr lang="zh-CN" altLang="en-US"/>
          </a:p>
        </p:txBody>
      </p:sp>
    </p:spTree>
    <p:extLst>
      <p:ext uri="{BB962C8B-B14F-4D97-AF65-F5344CB8AC3E}">
        <p14:creationId xmlns:p14="http://schemas.microsoft.com/office/powerpoint/2010/main" val="13093465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b="1">
                <a:solidFill>
                  <a:srgbClr val="006400"/>
                </a:solidFill>
                <a:latin typeface="Arial" panose="020B0604020202020204" pitchFamily="34" charset="0"/>
                <a:ea typeface="黑体" panose="02010609060101010101" pitchFamily="49" charset="-122"/>
                <a:cs typeface="Arial" panose="020B0604020202020204" pitchFamily="34" charset="0"/>
              </a:defRPr>
            </a:lvl1pPr>
          </a:lstStyle>
          <a:p>
            <a:r>
              <a:rPr lang="en-US" altLang="zh-CN" dirty="0"/>
              <a:t>2014</a:t>
            </a:r>
            <a:r>
              <a:rPr lang="zh-CN" altLang="en-US" dirty="0"/>
              <a:t>自免实验诊断高峰论坛</a:t>
            </a:r>
          </a:p>
        </p:txBody>
      </p:sp>
      <p:sp>
        <p:nvSpPr>
          <p:cNvPr id="3" name="内容占位符 2"/>
          <p:cNvSpPr>
            <a:spLocks noGrp="1"/>
          </p:cNvSpPr>
          <p:nvPr>
            <p:ph idx="1" hasCustomPrompt="1"/>
          </p:nvPr>
        </p:nvSpPr>
        <p:spPr>
          <a:xfrm>
            <a:off x="457200" y="1600200"/>
            <a:ext cx="8229600" cy="604663"/>
          </a:xfrm>
        </p:spPr>
        <p:txBody>
          <a:bodyPr/>
          <a:lstStyle>
            <a:lvl1pPr marL="0" indent="0">
              <a:lnSpc>
                <a:spcPct val="150000"/>
              </a:lnSpc>
              <a:buNone/>
              <a:defRPr sz="2400" b="1">
                <a:solidFill>
                  <a:srgbClr val="0064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0"/>
            <a:r>
              <a:rPr lang="zh-CN" altLang="en-US" dirty="0"/>
              <a:t>自免实验诊断高峰论坛</a:t>
            </a:r>
          </a:p>
        </p:txBody>
      </p:sp>
      <p:sp>
        <p:nvSpPr>
          <p:cNvPr id="5" name="页脚占位符 4"/>
          <p:cNvSpPr>
            <a:spLocks noGrp="1"/>
          </p:cNvSpPr>
          <p:nvPr>
            <p:ph type="ftr" sz="quarter" idx="11"/>
          </p:nvPr>
        </p:nvSpPr>
        <p:spPr>
          <a:xfrm>
            <a:off x="457200" y="6356350"/>
            <a:ext cx="2895600" cy="365125"/>
          </a:xfrm>
        </p:spPr>
        <p:txBody>
          <a:bodyPr/>
          <a:lstStyle>
            <a:lvl1pPr algn="l">
              <a:defRPr/>
            </a:lvl1pPr>
          </a:lstStyle>
          <a:p>
            <a:endParaRPr lang="zh-CN" altLang="en-US" dirty="0"/>
          </a:p>
        </p:txBody>
      </p:sp>
      <p:sp>
        <p:nvSpPr>
          <p:cNvPr id="6" name="灯片编号占位符 5"/>
          <p:cNvSpPr>
            <a:spLocks noGrp="1"/>
          </p:cNvSpPr>
          <p:nvPr>
            <p:ph type="sldNum" sz="quarter" idx="12"/>
          </p:nvPr>
        </p:nvSpPr>
        <p:spPr/>
        <p:txBody>
          <a:bodyPr/>
          <a:lstStyle/>
          <a:p>
            <a:fld id="{7E83C131-1F6D-4CA3-A0E5-4D9331BC6899}" type="slidenum">
              <a:rPr lang="zh-CN" altLang="en-US" smtClean="0"/>
              <a:pPr/>
              <a:t>‹#›</a:t>
            </a:fld>
            <a:endParaRPr lang="zh-CN" altLang="en-US"/>
          </a:p>
        </p:txBody>
      </p:sp>
      <p:cxnSp>
        <p:nvCxnSpPr>
          <p:cNvPr id="8" name="直接连接符 7"/>
          <p:cNvCxnSpPr/>
          <p:nvPr userDrawn="1"/>
        </p:nvCxnSpPr>
        <p:spPr>
          <a:xfrm>
            <a:off x="467544" y="1196752"/>
            <a:ext cx="820891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内容占位符 2"/>
          <p:cNvSpPr>
            <a:spLocks noGrp="1"/>
          </p:cNvSpPr>
          <p:nvPr>
            <p:ph idx="13" hasCustomPrompt="1"/>
          </p:nvPr>
        </p:nvSpPr>
        <p:spPr>
          <a:xfrm>
            <a:off x="457200" y="2204865"/>
            <a:ext cx="8229600" cy="3888432"/>
          </a:xfrm>
        </p:spPr>
        <p:txBody>
          <a:bodyPr/>
          <a:lstStyle>
            <a:lvl1pPr marL="0" indent="0">
              <a:lnSpc>
                <a:spcPct val="150000"/>
              </a:lnSpc>
              <a:buNone/>
              <a:defRPr sz="2400" b="1">
                <a:solidFill>
                  <a:srgbClr val="0080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1"/>
            <a:r>
              <a:rPr lang="zh-CN" altLang="en-US" dirty="0"/>
              <a:t>自免实验诊断高峰</a:t>
            </a:r>
            <a:endParaRPr lang="en-US" altLang="zh-CN" dirty="0"/>
          </a:p>
          <a:p>
            <a:pPr lvl="1"/>
            <a:r>
              <a:rPr lang="zh-CN" altLang="en-US" dirty="0"/>
              <a:t>自免实验诊断高峰</a:t>
            </a:r>
            <a:endParaRPr lang="en-US" altLang="zh-CN" dirty="0"/>
          </a:p>
          <a:p>
            <a:pPr lvl="1"/>
            <a:r>
              <a:rPr lang="zh-CN" altLang="en-US" dirty="0"/>
              <a:t>自免实验诊断高峰</a:t>
            </a:r>
            <a:endParaRPr lang="en-US" altLang="zh-CN" dirty="0"/>
          </a:p>
          <a:p>
            <a:pPr lvl="1"/>
            <a:endParaRPr lang="zh-CN" altLang="en-US"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00000" y="6372815"/>
            <a:ext cx="1486800" cy="212637"/>
          </a:xfrm>
          <a:prstGeom prst="rect">
            <a:avLst/>
          </a:prstGeom>
        </p:spPr>
      </p:pic>
    </p:spTree>
    <p:extLst>
      <p:ext uri="{BB962C8B-B14F-4D97-AF65-F5344CB8AC3E}">
        <p14:creationId xmlns:p14="http://schemas.microsoft.com/office/powerpoint/2010/main" val="1993359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b="1">
                <a:solidFill>
                  <a:srgbClr val="006400"/>
                </a:solidFill>
                <a:latin typeface="Arial" panose="020B0604020202020204" pitchFamily="34" charset="0"/>
                <a:ea typeface="黑体" panose="02010609060101010101" pitchFamily="49" charset="-122"/>
                <a:cs typeface="Arial" panose="020B0604020202020204" pitchFamily="34" charset="0"/>
              </a:defRPr>
            </a:lvl1pPr>
          </a:lstStyle>
          <a:p>
            <a:r>
              <a:rPr lang="en-US" altLang="zh-CN" dirty="0"/>
              <a:t>2014</a:t>
            </a:r>
            <a:r>
              <a:rPr lang="zh-CN" altLang="en-US" dirty="0"/>
              <a:t>自免实验诊断高峰论坛</a:t>
            </a:r>
          </a:p>
        </p:txBody>
      </p:sp>
      <p:sp>
        <p:nvSpPr>
          <p:cNvPr id="3" name="内容占位符 2"/>
          <p:cNvSpPr>
            <a:spLocks noGrp="1"/>
          </p:cNvSpPr>
          <p:nvPr>
            <p:ph idx="1" hasCustomPrompt="1"/>
          </p:nvPr>
        </p:nvSpPr>
        <p:spPr>
          <a:xfrm>
            <a:off x="457200" y="1600200"/>
            <a:ext cx="8229600" cy="604663"/>
          </a:xfrm>
        </p:spPr>
        <p:txBody>
          <a:bodyPr/>
          <a:lstStyle>
            <a:lvl1pPr marL="0" indent="0">
              <a:lnSpc>
                <a:spcPct val="150000"/>
              </a:lnSpc>
              <a:buNone/>
              <a:defRPr sz="2400" b="1">
                <a:solidFill>
                  <a:srgbClr val="0064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0"/>
            <a:r>
              <a:rPr lang="zh-CN" altLang="en-US" dirty="0"/>
              <a:t>自免实验诊断高峰论坛</a:t>
            </a:r>
          </a:p>
        </p:txBody>
      </p:sp>
      <p:sp>
        <p:nvSpPr>
          <p:cNvPr id="5" name="页脚占位符 4"/>
          <p:cNvSpPr>
            <a:spLocks noGrp="1"/>
          </p:cNvSpPr>
          <p:nvPr>
            <p:ph type="ftr" sz="quarter" idx="11"/>
          </p:nvPr>
        </p:nvSpPr>
        <p:spPr>
          <a:xfrm>
            <a:off x="457200" y="6356350"/>
            <a:ext cx="2895600" cy="365125"/>
          </a:xfrm>
        </p:spPr>
        <p:txBody>
          <a:bodyPr/>
          <a:lstStyle>
            <a:lvl1pPr algn="l">
              <a:defRPr/>
            </a:lvl1pPr>
          </a:lstStyle>
          <a:p>
            <a:endParaRPr lang="zh-CN" altLang="en-US" dirty="0"/>
          </a:p>
        </p:txBody>
      </p:sp>
      <p:sp>
        <p:nvSpPr>
          <p:cNvPr id="6" name="灯片编号占位符 5"/>
          <p:cNvSpPr>
            <a:spLocks noGrp="1"/>
          </p:cNvSpPr>
          <p:nvPr>
            <p:ph type="sldNum" sz="quarter" idx="12"/>
          </p:nvPr>
        </p:nvSpPr>
        <p:spPr/>
        <p:txBody>
          <a:bodyPr/>
          <a:lstStyle/>
          <a:p>
            <a:fld id="{7E83C131-1F6D-4CA3-A0E5-4D9331BC6899}" type="slidenum">
              <a:rPr lang="zh-CN" altLang="en-US" smtClean="0"/>
              <a:pPr/>
              <a:t>‹#›</a:t>
            </a:fld>
            <a:endParaRPr lang="zh-CN" altLang="en-US"/>
          </a:p>
        </p:txBody>
      </p:sp>
      <p:cxnSp>
        <p:nvCxnSpPr>
          <p:cNvPr id="8" name="直接连接符 7"/>
          <p:cNvCxnSpPr/>
          <p:nvPr userDrawn="1"/>
        </p:nvCxnSpPr>
        <p:spPr>
          <a:xfrm>
            <a:off x="467544" y="1196752"/>
            <a:ext cx="820891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内容占位符 2"/>
          <p:cNvSpPr>
            <a:spLocks noGrp="1"/>
          </p:cNvSpPr>
          <p:nvPr>
            <p:ph idx="13" hasCustomPrompt="1"/>
          </p:nvPr>
        </p:nvSpPr>
        <p:spPr>
          <a:xfrm>
            <a:off x="457200" y="2204865"/>
            <a:ext cx="8229600" cy="3888432"/>
          </a:xfrm>
        </p:spPr>
        <p:txBody>
          <a:bodyPr/>
          <a:lstStyle>
            <a:lvl1pPr marL="0" indent="0">
              <a:lnSpc>
                <a:spcPct val="150000"/>
              </a:lnSpc>
              <a:buNone/>
              <a:defRPr sz="2400" b="1">
                <a:solidFill>
                  <a:srgbClr val="0080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1"/>
            <a:r>
              <a:rPr lang="zh-CN" altLang="en-US" dirty="0"/>
              <a:t>自免实验诊断高峰</a:t>
            </a:r>
            <a:endParaRPr lang="en-US" altLang="zh-CN" dirty="0"/>
          </a:p>
          <a:p>
            <a:pPr lvl="1"/>
            <a:r>
              <a:rPr lang="zh-CN" altLang="en-US" dirty="0"/>
              <a:t>自免实验诊断高峰</a:t>
            </a:r>
            <a:endParaRPr lang="en-US" altLang="zh-CN" dirty="0"/>
          </a:p>
          <a:p>
            <a:pPr lvl="1"/>
            <a:r>
              <a:rPr lang="zh-CN" altLang="en-US" dirty="0"/>
              <a:t>自免实验诊断高峰</a:t>
            </a:r>
            <a:endParaRPr lang="en-US" altLang="zh-CN" dirty="0"/>
          </a:p>
          <a:p>
            <a:pPr lvl="1"/>
            <a:endParaRPr lang="zh-CN" altLang="en-US"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00000" y="6372815"/>
            <a:ext cx="1486800" cy="212637"/>
          </a:xfrm>
          <a:prstGeom prst="rect">
            <a:avLst/>
          </a:prstGeom>
        </p:spPr>
      </p:pic>
    </p:spTree>
    <p:extLst>
      <p:ext uri="{BB962C8B-B14F-4D97-AF65-F5344CB8AC3E}">
        <p14:creationId xmlns:p14="http://schemas.microsoft.com/office/powerpoint/2010/main" val="12708008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b="1">
                <a:solidFill>
                  <a:srgbClr val="006400"/>
                </a:solidFill>
                <a:latin typeface="Arial" panose="020B0604020202020204" pitchFamily="34" charset="0"/>
                <a:ea typeface="黑体" panose="02010609060101010101" pitchFamily="49" charset="-122"/>
                <a:cs typeface="Arial" panose="020B0604020202020204" pitchFamily="34" charset="0"/>
              </a:defRPr>
            </a:lvl1pPr>
          </a:lstStyle>
          <a:p>
            <a:r>
              <a:rPr lang="en-US" altLang="zh-CN" dirty="0"/>
              <a:t>2014</a:t>
            </a:r>
            <a:r>
              <a:rPr lang="zh-CN" altLang="en-US" dirty="0"/>
              <a:t>自免实验诊断高峰论坛</a:t>
            </a:r>
          </a:p>
        </p:txBody>
      </p:sp>
      <p:sp>
        <p:nvSpPr>
          <p:cNvPr id="3" name="内容占位符 2"/>
          <p:cNvSpPr>
            <a:spLocks noGrp="1"/>
          </p:cNvSpPr>
          <p:nvPr>
            <p:ph idx="1" hasCustomPrompt="1"/>
          </p:nvPr>
        </p:nvSpPr>
        <p:spPr>
          <a:xfrm>
            <a:off x="457200" y="1600200"/>
            <a:ext cx="8229600" cy="604663"/>
          </a:xfrm>
        </p:spPr>
        <p:txBody>
          <a:bodyPr/>
          <a:lstStyle>
            <a:lvl1pPr marL="0" indent="0">
              <a:lnSpc>
                <a:spcPct val="150000"/>
              </a:lnSpc>
              <a:buNone/>
              <a:defRPr sz="2400" b="1">
                <a:solidFill>
                  <a:srgbClr val="0064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0"/>
            <a:r>
              <a:rPr lang="zh-CN" altLang="en-US" dirty="0"/>
              <a:t>自免实验诊断高峰论坛</a:t>
            </a:r>
          </a:p>
        </p:txBody>
      </p:sp>
      <p:sp>
        <p:nvSpPr>
          <p:cNvPr id="5" name="页脚占位符 4"/>
          <p:cNvSpPr>
            <a:spLocks noGrp="1"/>
          </p:cNvSpPr>
          <p:nvPr>
            <p:ph type="ftr" sz="quarter" idx="11"/>
          </p:nvPr>
        </p:nvSpPr>
        <p:spPr>
          <a:xfrm>
            <a:off x="457200" y="6356350"/>
            <a:ext cx="2895600" cy="365125"/>
          </a:xfrm>
        </p:spPr>
        <p:txBody>
          <a:bodyPr/>
          <a:lstStyle>
            <a:lvl1pPr algn="l">
              <a:defRPr/>
            </a:lvl1pPr>
          </a:lstStyle>
          <a:p>
            <a:endParaRPr lang="zh-CN" altLang="en-US" dirty="0"/>
          </a:p>
        </p:txBody>
      </p:sp>
      <p:sp>
        <p:nvSpPr>
          <p:cNvPr id="6" name="灯片编号占位符 5"/>
          <p:cNvSpPr>
            <a:spLocks noGrp="1"/>
          </p:cNvSpPr>
          <p:nvPr>
            <p:ph type="sldNum" sz="quarter" idx="12"/>
          </p:nvPr>
        </p:nvSpPr>
        <p:spPr/>
        <p:txBody>
          <a:bodyPr/>
          <a:lstStyle/>
          <a:p>
            <a:fld id="{7E83C131-1F6D-4CA3-A0E5-4D9331BC6899}" type="slidenum">
              <a:rPr lang="zh-CN" altLang="en-US" smtClean="0"/>
              <a:pPr/>
              <a:t>‹#›</a:t>
            </a:fld>
            <a:endParaRPr lang="zh-CN" altLang="en-US"/>
          </a:p>
        </p:txBody>
      </p:sp>
      <p:cxnSp>
        <p:nvCxnSpPr>
          <p:cNvPr id="8" name="直接连接符 7"/>
          <p:cNvCxnSpPr/>
          <p:nvPr userDrawn="1"/>
        </p:nvCxnSpPr>
        <p:spPr>
          <a:xfrm>
            <a:off x="467544" y="1196752"/>
            <a:ext cx="820891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内容占位符 2"/>
          <p:cNvSpPr>
            <a:spLocks noGrp="1"/>
          </p:cNvSpPr>
          <p:nvPr>
            <p:ph idx="13" hasCustomPrompt="1"/>
          </p:nvPr>
        </p:nvSpPr>
        <p:spPr>
          <a:xfrm>
            <a:off x="457200" y="2204865"/>
            <a:ext cx="8229600" cy="3888432"/>
          </a:xfrm>
        </p:spPr>
        <p:txBody>
          <a:bodyPr/>
          <a:lstStyle>
            <a:lvl1pPr marL="0" indent="0">
              <a:lnSpc>
                <a:spcPct val="150000"/>
              </a:lnSpc>
              <a:buNone/>
              <a:defRPr sz="2400" b="1">
                <a:solidFill>
                  <a:srgbClr val="0080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1"/>
            <a:r>
              <a:rPr lang="zh-CN" altLang="en-US" dirty="0"/>
              <a:t>自免实验诊断高峰</a:t>
            </a:r>
            <a:endParaRPr lang="en-US" altLang="zh-CN" dirty="0"/>
          </a:p>
          <a:p>
            <a:pPr lvl="1"/>
            <a:r>
              <a:rPr lang="zh-CN" altLang="en-US" dirty="0"/>
              <a:t>自免实验诊断高峰</a:t>
            </a:r>
            <a:endParaRPr lang="en-US" altLang="zh-CN" dirty="0"/>
          </a:p>
          <a:p>
            <a:pPr lvl="1"/>
            <a:r>
              <a:rPr lang="zh-CN" altLang="en-US" dirty="0"/>
              <a:t>自免实验诊断高峰</a:t>
            </a:r>
            <a:endParaRPr lang="en-US" altLang="zh-CN" dirty="0"/>
          </a:p>
          <a:p>
            <a:pPr lvl="1"/>
            <a:endParaRPr lang="zh-CN" altLang="en-US"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00000" y="6372815"/>
            <a:ext cx="1486800" cy="212637"/>
          </a:xfrm>
          <a:prstGeom prst="rect">
            <a:avLst/>
          </a:prstGeom>
        </p:spPr>
      </p:pic>
    </p:spTree>
    <p:extLst>
      <p:ext uri="{BB962C8B-B14F-4D97-AF65-F5344CB8AC3E}">
        <p14:creationId xmlns:p14="http://schemas.microsoft.com/office/powerpoint/2010/main" val="4206145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b="1">
                <a:solidFill>
                  <a:srgbClr val="006400"/>
                </a:solidFill>
                <a:latin typeface="Arial" panose="020B0604020202020204" pitchFamily="34" charset="0"/>
                <a:ea typeface="黑体" panose="02010609060101010101" pitchFamily="49" charset="-122"/>
                <a:cs typeface="Arial" panose="020B0604020202020204" pitchFamily="34" charset="0"/>
              </a:defRPr>
            </a:lvl1pPr>
          </a:lstStyle>
          <a:p>
            <a:r>
              <a:rPr lang="en-US" altLang="zh-CN" dirty="0"/>
              <a:t>2014</a:t>
            </a:r>
            <a:r>
              <a:rPr lang="zh-CN" altLang="en-US" dirty="0"/>
              <a:t>自免实验诊断高峰论坛</a:t>
            </a:r>
          </a:p>
        </p:txBody>
      </p:sp>
      <p:sp>
        <p:nvSpPr>
          <p:cNvPr id="3" name="内容占位符 2"/>
          <p:cNvSpPr>
            <a:spLocks noGrp="1"/>
          </p:cNvSpPr>
          <p:nvPr>
            <p:ph idx="1" hasCustomPrompt="1"/>
          </p:nvPr>
        </p:nvSpPr>
        <p:spPr>
          <a:xfrm>
            <a:off x="457200" y="1600200"/>
            <a:ext cx="8229600" cy="604663"/>
          </a:xfrm>
        </p:spPr>
        <p:txBody>
          <a:bodyPr/>
          <a:lstStyle>
            <a:lvl1pPr marL="0" indent="0">
              <a:lnSpc>
                <a:spcPct val="150000"/>
              </a:lnSpc>
              <a:buNone/>
              <a:defRPr sz="2400" b="1">
                <a:solidFill>
                  <a:srgbClr val="0064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0"/>
            <a:r>
              <a:rPr lang="zh-CN" altLang="en-US" dirty="0"/>
              <a:t>自免实验诊断高峰论坛</a:t>
            </a:r>
          </a:p>
        </p:txBody>
      </p:sp>
      <p:sp>
        <p:nvSpPr>
          <p:cNvPr id="5" name="页脚占位符 4"/>
          <p:cNvSpPr>
            <a:spLocks noGrp="1"/>
          </p:cNvSpPr>
          <p:nvPr>
            <p:ph type="ftr" sz="quarter" idx="11"/>
          </p:nvPr>
        </p:nvSpPr>
        <p:spPr>
          <a:xfrm>
            <a:off x="457200" y="6356350"/>
            <a:ext cx="2895600" cy="365125"/>
          </a:xfrm>
        </p:spPr>
        <p:txBody>
          <a:bodyPr/>
          <a:lstStyle>
            <a:lvl1pPr algn="l">
              <a:defRPr/>
            </a:lvl1pPr>
          </a:lstStyle>
          <a:p>
            <a:endParaRPr lang="zh-CN" altLang="en-US" dirty="0"/>
          </a:p>
        </p:txBody>
      </p:sp>
      <p:sp>
        <p:nvSpPr>
          <p:cNvPr id="6" name="灯片编号占位符 5"/>
          <p:cNvSpPr>
            <a:spLocks noGrp="1"/>
          </p:cNvSpPr>
          <p:nvPr>
            <p:ph type="sldNum" sz="quarter" idx="12"/>
          </p:nvPr>
        </p:nvSpPr>
        <p:spPr/>
        <p:txBody>
          <a:bodyPr/>
          <a:lstStyle/>
          <a:p>
            <a:fld id="{7E83C131-1F6D-4CA3-A0E5-4D9331BC6899}" type="slidenum">
              <a:rPr lang="zh-CN" altLang="en-US" smtClean="0"/>
              <a:pPr/>
              <a:t>‹#›</a:t>
            </a:fld>
            <a:endParaRPr lang="zh-CN" altLang="en-US"/>
          </a:p>
        </p:txBody>
      </p:sp>
      <p:cxnSp>
        <p:nvCxnSpPr>
          <p:cNvPr id="8" name="直接连接符 7"/>
          <p:cNvCxnSpPr/>
          <p:nvPr userDrawn="1"/>
        </p:nvCxnSpPr>
        <p:spPr>
          <a:xfrm>
            <a:off x="467544" y="1196752"/>
            <a:ext cx="820891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内容占位符 2"/>
          <p:cNvSpPr>
            <a:spLocks noGrp="1"/>
          </p:cNvSpPr>
          <p:nvPr>
            <p:ph idx="13" hasCustomPrompt="1"/>
          </p:nvPr>
        </p:nvSpPr>
        <p:spPr>
          <a:xfrm>
            <a:off x="457200" y="2204865"/>
            <a:ext cx="8229600" cy="3888432"/>
          </a:xfrm>
        </p:spPr>
        <p:txBody>
          <a:bodyPr/>
          <a:lstStyle>
            <a:lvl1pPr marL="0" indent="0">
              <a:lnSpc>
                <a:spcPct val="150000"/>
              </a:lnSpc>
              <a:buNone/>
              <a:defRPr sz="2400" b="1">
                <a:solidFill>
                  <a:srgbClr val="0080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1"/>
            <a:r>
              <a:rPr lang="zh-CN" altLang="en-US" dirty="0"/>
              <a:t>自免实验诊断高峰</a:t>
            </a:r>
            <a:endParaRPr lang="en-US" altLang="zh-CN" dirty="0"/>
          </a:p>
          <a:p>
            <a:pPr lvl="1"/>
            <a:r>
              <a:rPr lang="zh-CN" altLang="en-US" dirty="0"/>
              <a:t>自免实验诊断高峰</a:t>
            </a:r>
            <a:endParaRPr lang="en-US" altLang="zh-CN" dirty="0"/>
          </a:p>
          <a:p>
            <a:pPr lvl="1"/>
            <a:r>
              <a:rPr lang="zh-CN" altLang="en-US" dirty="0"/>
              <a:t>自免实验诊断高峰</a:t>
            </a:r>
            <a:endParaRPr lang="en-US" altLang="zh-CN" dirty="0"/>
          </a:p>
          <a:p>
            <a:pPr lvl="1"/>
            <a:endParaRPr lang="zh-CN" altLang="en-US"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00000" y="6372815"/>
            <a:ext cx="1486800" cy="212637"/>
          </a:xfrm>
          <a:prstGeom prst="rect">
            <a:avLst/>
          </a:prstGeom>
        </p:spPr>
      </p:pic>
    </p:spTree>
    <p:extLst>
      <p:ext uri="{BB962C8B-B14F-4D97-AF65-F5344CB8AC3E}">
        <p14:creationId xmlns:p14="http://schemas.microsoft.com/office/powerpoint/2010/main" val="10599013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b="1">
                <a:solidFill>
                  <a:srgbClr val="006400"/>
                </a:solidFill>
                <a:latin typeface="Arial" panose="020B0604020202020204" pitchFamily="34" charset="0"/>
                <a:ea typeface="黑体" panose="02010609060101010101" pitchFamily="49" charset="-122"/>
                <a:cs typeface="Arial" panose="020B0604020202020204" pitchFamily="34" charset="0"/>
              </a:defRPr>
            </a:lvl1pPr>
          </a:lstStyle>
          <a:p>
            <a:r>
              <a:rPr lang="en-US" altLang="zh-CN" dirty="0"/>
              <a:t>2014</a:t>
            </a:r>
            <a:r>
              <a:rPr lang="zh-CN" altLang="en-US" dirty="0"/>
              <a:t>自免实验诊断高峰论坛</a:t>
            </a:r>
          </a:p>
        </p:txBody>
      </p:sp>
      <p:sp>
        <p:nvSpPr>
          <p:cNvPr id="3" name="内容占位符 2"/>
          <p:cNvSpPr>
            <a:spLocks noGrp="1"/>
          </p:cNvSpPr>
          <p:nvPr>
            <p:ph idx="1" hasCustomPrompt="1"/>
          </p:nvPr>
        </p:nvSpPr>
        <p:spPr>
          <a:xfrm>
            <a:off x="457200" y="1600200"/>
            <a:ext cx="8229600" cy="604663"/>
          </a:xfrm>
        </p:spPr>
        <p:txBody>
          <a:bodyPr/>
          <a:lstStyle>
            <a:lvl1pPr marL="0" indent="0">
              <a:lnSpc>
                <a:spcPct val="150000"/>
              </a:lnSpc>
              <a:buNone/>
              <a:defRPr sz="2400" b="1">
                <a:solidFill>
                  <a:srgbClr val="0064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0"/>
            <a:r>
              <a:rPr lang="zh-CN" altLang="en-US" dirty="0"/>
              <a:t>自免实验诊断高峰论坛</a:t>
            </a:r>
          </a:p>
        </p:txBody>
      </p:sp>
      <p:sp>
        <p:nvSpPr>
          <p:cNvPr id="5" name="页脚占位符 4"/>
          <p:cNvSpPr>
            <a:spLocks noGrp="1"/>
          </p:cNvSpPr>
          <p:nvPr>
            <p:ph type="ftr" sz="quarter" idx="11"/>
          </p:nvPr>
        </p:nvSpPr>
        <p:spPr>
          <a:xfrm>
            <a:off x="457200" y="6356350"/>
            <a:ext cx="2895600" cy="365125"/>
          </a:xfrm>
        </p:spPr>
        <p:txBody>
          <a:bodyPr/>
          <a:lstStyle>
            <a:lvl1pPr algn="l">
              <a:defRPr/>
            </a:lvl1pPr>
          </a:lstStyle>
          <a:p>
            <a:endParaRPr lang="zh-CN" altLang="en-US" dirty="0"/>
          </a:p>
        </p:txBody>
      </p:sp>
      <p:sp>
        <p:nvSpPr>
          <p:cNvPr id="6" name="灯片编号占位符 5"/>
          <p:cNvSpPr>
            <a:spLocks noGrp="1"/>
          </p:cNvSpPr>
          <p:nvPr>
            <p:ph type="sldNum" sz="quarter" idx="12"/>
          </p:nvPr>
        </p:nvSpPr>
        <p:spPr/>
        <p:txBody>
          <a:bodyPr/>
          <a:lstStyle/>
          <a:p>
            <a:fld id="{7E83C131-1F6D-4CA3-A0E5-4D9331BC6899}" type="slidenum">
              <a:rPr lang="zh-CN" altLang="en-US" smtClean="0"/>
              <a:pPr/>
              <a:t>‹#›</a:t>
            </a:fld>
            <a:endParaRPr lang="zh-CN" altLang="en-US"/>
          </a:p>
        </p:txBody>
      </p:sp>
      <p:cxnSp>
        <p:nvCxnSpPr>
          <p:cNvPr id="8" name="直接连接符 7"/>
          <p:cNvCxnSpPr/>
          <p:nvPr userDrawn="1"/>
        </p:nvCxnSpPr>
        <p:spPr>
          <a:xfrm>
            <a:off x="467544" y="1196752"/>
            <a:ext cx="820891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内容占位符 2"/>
          <p:cNvSpPr>
            <a:spLocks noGrp="1"/>
          </p:cNvSpPr>
          <p:nvPr>
            <p:ph idx="13" hasCustomPrompt="1"/>
          </p:nvPr>
        </p:nvSpPr>
        <p:spPr>
          <a:xfrm>
            <a:off x="457200" y="2204865"/>
            <a:ext cx="8229600" cy="3888432"/>
          </a:xfrm>
        </p:spPr>
        <p:txBody>
          <a:bodyPr/>
          <a:lstStyle>
            <a:lvl1pPr marL="0" indent="0">
              <a:lnSpc>
                <a:spcPct val="150000"/>
              </a:lnSpc>
              <a:buNone/>
              <a:defRPr sz="2400" b="1">
                <a:solidFill>
                  <a:srgbClr val="0080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1"/>
            <a:r>
              <a:rPr lang="zh-CN" altLang="en-US" dirty="0"/>
              <a:t>自免实验诊断高峰</a:t>
            </a:r>
            <a:endParaRPr lang="en-US" altLang="zh-CN" dirty="0"/>
          </a:p>
          <a:p>
            <a:pPr lvl="1"/>
            <a:r>
              <a:rPr lang="zh-CN" altLang="en-US" dirty="0"/>
              <a:t>自免实验诊断高峰</a:t>
            </a:r>
            <a:endParaRPr lang="en-US" altLang="zh-CN" dirty="0"/>
          </a:p>
          <a:p>
            <a:pPr lvl="1"/>
            <a:r>
              <a:rPr lang="zh-CN" altLang="en-US" dirty="0"/>
              <a:t>自免实验诊断高峰</a:t>
            </a:r>
            <a:endParaRPr lang="en-US" altLang="zh-CN" dirty="0"/>
          </a:p>
          <a:p>
            <a:pPr lvl="1"/>
            <a:endParaRPr lang="zh-CN" altLang="en-US"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00000" y="6372815"/>
            <a:ext cx="1486800" cy="212637"/>
          </a:xfrm>
          <a:prstGeom prst="rect">
            <a:avLst/>
          </a:prstGeom>
        </p:spPr>
      </p:pic>
    </p:spTree>
    <p:extLst>
      <p:ext uri="{BB962C8B-B14F-4D97-AF65-F5344CB8AC3E}">
        <p14:creationId xmlns:p14="http://schemas.microsoft.com/office/powerpoint/2010/main" val="5347516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b="1">
                <a:solidFill>
                  <a:srgbClr val="006400"/>
                </a:solidFill>
                <a:latin typeface="Arial" panose="020B0604020202020204" pitchFamily="34" charset="0"/>
                <a:ea typeface="黑体" panose="02010609060101010101" pitchFamily="49" charset="-122"/>
                <a:cs typeface="Arial" panose="020B0604020202020204" pitchFamily="34" charset="0"/>
              </a:defRPr>
            </a:lvl1pPr>
          </a:lstStyle>
          <a:p>
            <a:r>
              <a:rPr lang="en-US" altLang="zh-CN" dirty="0"/>
              <a:t>2014</a:t>
            </a:r>
            <a:r>
              <a:rPr lang="zh-CN" altLang="en-US" dirty="0"/>
              <a:t>自免实验诊断高峰论坛</a:t>
            </a:r>
          </a:p>
        </p:txBody>
      </p:sp>
      <p:sp>
        <p:nvSpPr>
          <p:cNvPr id="3" name="内容占位符 2"/>
          <p:cNvSpPr>
            <a:spLocks noGrp="1"/>
          </p:cNvSpPr>
          <p:nvPr>
            <p:ph idx="1" hasCustomPrompt="1"/>
          </p:nvPr>
        </p:nvSpPr>
        <p:spPr>
          <a:xfrm>
            <a:off x="457200" y="1600200"/>
            <a:ext cx="8229600" cy="604663"/>
          </a:xfrm>
        </p:spPr>
        <p:txBody>
          <a:bodyPr/>
          <a:lstStyle>
            <a:lvl1pPr marL="0" indent="0">
              <a:lnSpc>
                <a:spcPct val="150000"/>
              </a:lnSpc>
              <a:buNone/>
              <a:defRPr sz="2400" b="1">
                <a:solidFill>
                  <a:srgbClr val="0064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0"/>
            <a:r>
              <a:rPr lang="zh-CN" altLang="en-US" dirty="0"/>
              <a:t>自免实验诊断高峰论坛</a:t>
            </a:r>
          </a:p>
        </p:txBody>
      </p:sp>
      <p:sp>
        <p:nvSpPr>
          <p:cNvPr id="5" name="页脚占位符 4"/>
          <p:cNvSpPr>
            <a:spLocks noGrp="1"/>
          </p:cNvSpPr>
          <p:nvPr>
            <p:ph type="ftr" sz="quarter" idx="11"/>
          </p:nvPr>
        </p:nvSpPr>
        <p:spPr>
          <a:xfrm>
            <a:off x="457200" y="6356350"/>
            <a:ext cx="2895600" cy="365125"/>
          </a:xfrm>
        </p:spPr>
        <p:txBody>
          <a:bodyPr/>
          <a:lstStyle>
            <a:lvl1pPr algn="l">
              <a:defRPr/>
            </a:lvl1pPr>
          </a:lstStyle>
          <a:p>
            <a:endParaRPr lang="zh-CN" altLang="en-US" dirty="0"/>
          </a:p>
        </p:txBody>
      </p:sp>
      <p:sp>
        <p:nvSpPr>
          <p:cNvPr id="6" name="灯片编号占位符 5"/>
          <p:cNvSpPr>
            <a:spLocks noGrp="1"/>
          </p:cNvSpPr>
          <p:nvPr>
            <p:ph type="sldNum" sz="quarter" idx="12"/>
          </p:nvPr>
        </p:nvSpPr>
        <p:spPr/>
        <p:txBody>
          <a:bodyPr/>
          <a:lstStyle/>
          <a:p>
            <a:fld id="{7E83C131-1F6D-4CA3-A0E5-4D9331BC6899}" type="slidenum">
              <a:rPr lang="zh-CN" altLang="en-US" smtClean="0"/>
              <a:pPr/>
              <a:t>‹#›</a:t>
            </a:fld>
            <a:endParaRPr lang="zh-CN" altLang="en-US"/>
          </a:p>
        </p:txBody>
      </p:sp>
      <p:cxnSp>
        <p:nvCxnSpPr>
          <p:cNvPr id="8" name="直接连接符 7"/>
          <p:cNvCxnSpPr/>
          <p:nvPr userDrawn="1"/>
        </p:nvCxnSpPr>
        <p:spPr>
          <a:xfrm>
            <a:off x="467544" y="1196752"/>
            <a:ext cx="820891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内容占位符 2"/>
          <p:cNvSpPr>
            <a:spLocks noGrp="1"/>
          </p:cNvSpPr>
          <p:nvPr>
            <p:ph idx="13" hasCustomPrompt="1"/>
          </p:nvPr>
        </p:nvSpPr>
        <p:spPr>
          <a:xfrm>
            <a:off x="457200" y="2204865"/>
            <a:ext cx="8229600" cy="3888432"/>
          </a:xfrm>
        </p:spPr>
        <p:txBody>
          <a:bodyPr/>
          <a:lstStyle>
            <a:lvl1pPr marL="0" indent="0">
              <a:lnSpc>
                <a:spcPct val="150000"/>
              </a:lnSpc>
              <a:buNone/>
              <a:defRPr sz="2400" b="1">
                <a:solidFill>
                  <a:srgbClr val="0080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1"/>
            <a:r>
              <a:rPr lang="zh-CN" altLang="en-US" dirty="0"/>
              <a:t>自免实验诊断高峰</a:t>
            </a:r>
            <a:endParaRPr lang="en-US" altLang="zh-CN" dirty="0"/>
          </a:p>
          <a:p>
            <a:pPr lvl="1"/>
            <a:r>
              <a:rPr lang="zh-CN" altLang="en-US" dirty="0"/>
              <a:t>自免实验诊断高峰</a:t>
            </a:r>
            <a:endParaRPr lang="en-US" altLang="zh-CN" dirty="0"/>
          </a:p>
          <a:p>
            <a:pPr lvl="1"/>
            <a:r>
              <a:rPr lang="zh-CN" altLang="en-US" dirty="0"/>
              <a:t>自免实验诊断高峰</a:t>
            </a:r>
            <a:endParaRPr lang="en-US" altLang="zh-CN" dirty="0"/>
          </a:p>
          <a:p>
            <a:pPr lvl="1"/>
            <a:endParaRPr lang="zh-CN" altLang="en-US"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00000" y="6372815"/>
            <a:ext cx="1486800" cy="212637"/>
          </a:xfrm>
          <a:prstGeom prst="rect">
            <a:avLst/>
          </a:prstGeom>
        </p:spPr>
      </p:pic>
    </p:spTree>
    <p:extLst>
      <p:ext uri="{BB962C8B-B14F-4D97-AF65-F5344CB8AC3E}">
        <p14:creationId xmlns:p14="http://schemas.microsoft.com/office/powerpoint/2010/main" val="1838519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b="1">
                <a:solidFill>
                  <a:srgbClr val="006400"/>
                </a:solidFill>
                <a:latin typeface="Arial" panose="020B0604020202020204" pitchFamily="34" charset="0"/>
                <a:ea typeface="黑体" panose="02010609060101010101" pitchFamily="49" charset="-122"/>
                <a:cs typeface="Arial" panose="020B0604020202020204" pitchFamily="34" charset="0"/>
              </a:defRPr>
            </a:lvl1pPr>
          </a:lstStyle>
          <a:p>
            <a:r>
              <a:rPr lang="en-US" altLang="zh-CN" dirty="0"/>
              <a:t>2014</a:t>
            </a:r>
            <a:r>
              <a:rPr lang="zh-CN" altLang="en-US" dirty="0"/>
              <a:t>自免实验诊断高峰论坛</a:t>
            </a:r>
          </a:p>
        </p:txBody>
      </p:sp>
      <p:sp>
        <p:nvSpPr>
          <p:cNvPr id="3" name="内容占位符 2"/>
          <p:cNvSpPr>
            <a:spLocks noGrp="1"/>
          </p:cNvSpPr>
          <p:nvPr>
            <p:ph idx="1" hasCustomPrompt="1"/>
          </p:nvPr>
        </p:nvSpPr>
        <p:spPr>
          <a:xfrm>
            <a:off x="457200" y="1600200"/>
            <a:ext cx="8229600" cy="604663"/>
          </a:xfrm>
        </p:spPr>
        <p:txBody>
          <a:bodyPr/>
          <a:lstStyle>
            <a:lvl1pPr marL="0" indent="0">
              <a:lnSpc>
                <a:spcPct val="150000"/>
              </a:lnSpc>
              <a:buNone/>
              <a:defRPr sz="2400" b="1">
                <a:solidFill>
                  <a:srgbClr val="0064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0"/>
            <a:r>
              <a:rPr lang="zh-CN" altLang="en-US" dirty="0"/>
              <a:t>自免实验诊断高峰论坛</a:t>
            </a:r>
          </a:p>
        </p:txBody>
      </p:sp>
      <p:sp>
        <p:nvSpPr>
          <p:cNvPr id="5" name="页脚占位符 4"/>
          <p:cNvSpPr>
            <a:spLocks noGrp="1"/>
          </p:cNvSpPr>
          <p:nvPr>
            <p:ph type="ftr" sz="quarter" idx="11"/>
          </p:nvPr>
        </p:nvSpPr>
        <p:spPr>
          <a:xfrm>
            <a:off x="457200" y="6356350"/>
            <a:ext cx="2895600" cy="365125"/>
          </a:xfrm>
        </p:spPr>
        <p:txBody>
          <a:bodyPr/>
          <a:lstStyle>
            <a:lvl1pPr algn="l">
              <a:defRPr/>
            </a:lvl1pPr>
          </a:lstStyle>
          <a:p>
            <a:endParaRPr lang="zh-CN" altLang="en-US" dirty="0"/>
          </a:p>
        </p:txBody>
      </p:sp>
      <p:sp>
        <p:nvSpPr>
          <p:cNvPr id="6" name="灯片编号占位符 5"/>
          <p:cNvSpPr>
            <a:spLocks noGrp="1"/>
          </p:cNvSpPr>
          <p:nvPr>
            <p:ph type="sldNum" sz="quarter" idx="12"/>
          </p:nvPr>
        </p:nvSpPr>
        <p:spPr/>
        <p:txBody>
          <a:bodyPr/>
          <a:lstStyle/>
          <a:p>
            <a:fld id="{7E83C131-1F6D-4CA3-A0E5-4D9331BC6899}" type="slidenum">
              <a:rPr lang="zh-CN" altLang="en-US" smtClean="0"/>
              <a:pPr/>
              <a:t>‹#›</a:t>
            </a:fld>
            <a:endParaRPr lang="zh-CN" altLang="en-US"/>
          </a:p>
        </p:txBody>
      </p:sp>
      <p:cxnSp>
        <p:nvCxnSpPr>
          <p:cNvPr id="8" name="直接连接符 7"/>
          <p:cNvCxnSpPr/>
          <p:nvPr userDrawn="1"/>
        </p:nvCxnSpPr>
        <p:spPr>
          <a:xfrm>
            <a:off x="467544" y="1196752"/>
            <a:ext cx="820891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内容占位符 2"/>
          <p:cNvSpPr>
            <a:spLocks noGrp="1"/>
          </p:cNvSpPr>
          <p:nvPr>
            <p:ph idx="13" hasCustomPrompt="1"/>
          </p:nvPr>
        </p:nvSpPr>
        <p:spPr>
          <a:xfrm>
            <a:off x="457200" y="2204865"/>
            <a:ext cx="8229600" cy="3888432"/>
          </a:xfrm>
        </p:spPr>
        <p:txBody>
          <a:bodyPr/>
          <a:lstStyle>
            <a:lvl1pPr marL="0" indent="0">
              <a:lnSpc>
                <a:spcPct val="150000"/>
              </a:lnSpc>
              <a:buNone/>
              <a:defRPr sz="2400" b="1">
                <a:solidFill>
                  <a:srgbClr val="0080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1"/>
            <a:r>
              <a:rPr lang="zh-CN" altLang="en-US" dirty="0"/>
              <a:t>自免实验诊断高峰</a:t>
            </a:r>
            <a:endParaRPr lang="en-US" altLang="zh-CN" dirty="0"/>
          </a:p>
          <a:p>
            <a:pPr lvl="1"/>
            <a:r>
              <a:rPr lang="zh-CN" altLang="en-US" dirty="0"/>
              <a:t>自免实验诊断高峰</a:t>
            </a:r>
            <a:endParaRPr lang="en-US" altLang="zh-CN" dirty="0"/>
          </a:p>
          <a:p>
            <a:pPr lvl="1"/>
            <a:r>
              <a:rPr lang="zh-CN" altLang="en-US" dirty="0"/>
              <a:t>自免实验诊断高峰</a:t>
            </a:r>
            <a:endParaRPr lang="en-US" altLang="zh-CN" dirty="0"/>
          </a:p>
          <a:p>
            <a:pPr lvl="1"/>
            <a:endParaRPr lang="zh-CN" altLang="en-US"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00000" y="6372815"/>
            <a:ext cx="1486800" cy="212637"/>
          </a:xfrm>
          <a:prstGeom prst="rect">
            <a:avLst/>
          </a:prstGeom>
        </p:spPr>
      </p:pic>
    </p:spTree>
    <p:extLst>
      <p:ext uri="{BB962C8B-B14F-4D97-AF65-F5344CB8AC3E}">
        <p14:creationId xmlns:p14="http://schemas.microsoft.com/office/powerpoint/2010/main" val="31737638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b="1">
                <a:solidFill>
                  <a:srgbClr val="006400"/>
                </a:solidFill>
                <a:latin typeface="Arial" panose="020B0604020202020204" pitchFamily="34" charset="0"/>
                <a:ea typeface="黑体" panose="02010609060101010101" pitchFamily="49" charset="-122"/>
                <a:cs typeface="Arial" panose="020B0604020202020204" pitchFamily="34" charset="0"/>
              </a:defRPr>
            </a:lvl1pPr>
          </a:lstStyle>
          <a:p>
            <a:r>
              <a:rPr lang="en-US" altLang="zh-CN" dirty="0"/>
              <a:t>2014</a:t>
            </a:r>
            <a:r>
              <a:rPr lang="zh-CN" altLang="en-US" dirty="0"/>
              <a:t>自免实验诊断高峰论坛</a:t>
            </a:r>
          </a:p>
        </p:txBody>
      </p:sp>
      <p:sp>
        <p:nvSpPr>
          <p:cNvPr id="3" name="内容占位符 2"/>
          <p:cNvSpPr>
            <a:spLocks noGrp="1"/>
          </p:cNvSpPr>
          <p:nvPr>
            <p:ph idx="1" hasCustomPrompt="1"/>
          </p:nvPr>
        </p:nvSpPr>
        <p:spPr>
          <a:xfrm>
            <a:off x="457200" y="1600200"/>
            <a:ext cx="8229600" cy="604663"/>
          </a:xfrm>
        </p:spPr>
        <p:txBody>
          <a:bodyPr/>
          <a:lstStyle>
            <a:lvl1pPr marL="0" indent="0">
              <a:lnSpc>
                <a:spcPct val="150000"/>
              </a:lnSpc>
              <a:buNone/>
              <a:defRPr sz="2400" b="1">
                <a:solidFill>
                  <a:srgbClr val="0064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0"/>
            <a:r>
              <a:rPr lang="zh-CN" altLang="en-US" dirty="0"/>
              <a:t>自免实验诊断高峰论坛</a:t>
            </a:r>
          </a:p>
        </p:txBody>
      </p:sp>
      <p:sp>
        <p:nvSpPr>
          <p:cNvPr id="5" name="页脚占位符 4"/>
          <p:cNvSpPr>
            <a:spLocks noGrp="1"/>
          </p:cNvSpPr>
          <p:nvPr>
            <p:ph type="ftr" sz="quarter" idx="11"/>
          </p:nvPr>
        </p:nvSpPr>
        <p:spPr>
          <a:xfrm>
            <a:off x="457200" y="6356350"/>
            <a:ext cx="2895600" cy="365125"/>
          </a:xfrm>
        </p:spPr>
        <p:txBody>
          <a:bodyPr/>
          <a:lstStyle>
            <a:lvl1pPr algn="l">
              <a:defRPr/>
            </a:lvl1pPr>
          </a:lstStyle>
          <a:p>
            <a:endParaRPr lang="zh-CN" altLang="en-US" dirty="0"/>
          </a:p>
        </p:txBody>
      </p:sp>
      <p:sp>
        <p:nvSpPr>
          <p:cNvPr id="6" name="灯片编号占位符 5"/>
          <p:cNvSpPr>
            <a:spLocks noGrp="1"/>
          </p:cNvSpPr>
          <p:nvPr>
            <p:ph type="sldNum" sz="quarter" idx="12"/>
          </p:nvPr>
        </p:nvSpPr>
        <p:spPr/>
        <p:txBody>
          <a:bodyPr/>
          <a:lstStyle/>
          <a:p>
            <a:fld id="{7E83C131-1F6D-4CA3-A0E5-4D9331BC6899}" type="slidenum">
              <a:rPr lang="zh-CN" altLang="en-US" smtClean="0"/>
              <a:pPr/>
              <a:t>‹#›</a:t>
            </a:fld>
            <a:endParaRPr lang="zh-CN" altLang="en-US"/>
          </a:p>
        </p:txBody>
      </p:sp>
      <p:cxnSp>
        <p:nvCxnSpPr>
          <p:cNvPr id="8" name="直接连接符 7"/>
          <p:cNvCxnSpPr/>
          <p:nvPr userDrawn="1"/>
        </p:nvCxnSpPr>
        <p:spPr>
          <a:xfrm>
            <a:off x="467544" y="1196752"/>
            <a:ext cx="820891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内容占位符 2"/>
          <p:cNvSpPr>
            <a:spLocks noGrp="1"/>
          </p:cNvSpPr>
          <p:nvPr>
            <p:ph idx="13" hasCustomPrompt="1"/>
          </p:nvPr>
        </p:nvSpPr>
        <p:spPr>
          <a:xfrm>
            <a:off x="457200" y="2204865"/>
            <a:ext cx="8229600" cy="3888432"/>
          </a:xfrm>
        </p:spPr>
        <p:txBody>
          <a:bodyPr/>
          <a:lstStyle>
            <a:lvl1pPr marL="0" indent="0">
              <a:lnSpc>
                <a:spcPct val="150000"/>
              </a:lnSpc>
              <a:buNone/>
              <a:defRPr sz="2400" b="1">
                <a:solidFill>
                  <a:srgbClr val="0080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1"/>
            <a:r>
              <a:rPr lang="zh-CN" altLang="en-US" dirty="0"/>
              <a:t>自免实验诊断高峰</a:t>
            </a:r>
            <a:endParaRPr lang="en-US" altLang="zh-CN" dirty="0"/>
          </a:p>
          <a:p>
            <a:pPr lvl="1"/>
            <a:r>
              <a:rPr lang="zh-CN" altLang="en-US" dirty="0"/>
              <a:t>自免实验诊断高峰</a:t>
            </a:r>
            <a:endParaRPr lang="en-US" altLang="zh-CN" dirty="0"/>
          </a:p>
          <a:p>
            <a:pPr lvl="1"/>
            <a:r>
              <a:rPr lang="zh-CN" altLang="en-US" dirty="0"/>
              <a:t>自免实验诊断高峰</a:t>
            </a:r>
            <a:endParaRPr lang="en-US" altLang="zh-CN" dirty="0"/>
          </a:p>
          <a:p>
            <a:pPr lvl="1"/>
            <a:endParaRPr lang="zh-CN" altLang="en-US"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00000" y="6372815"/>
            <a:ext cx="1486800" cy="212637"/>
          </a:xfrm>
          <a:prstGeom prst="rect">
            <a:avLst/>
          </a:prstGeom>
        </p:spPr>
      </p:pic>
    </p:spTree>
    <p:extLst>
      <p:ext uri="{BB962C8B-B14F-4D97-AF65-F5344CB8AC3E}">
        <p14:creationId xmlns:p14="http://schemas.microsoft.com/office/powerpoint/2010/main" val="27546037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b="1">
                <a:solidFill>
                  <a:srgbClr val="006400"/>
                </a:solidFill>
                <a:latin typeface="Arial" panose="020B0604020202020204" pitchFamily="34" charset="0"/>
                <a:ea typeface="黑体" panose="02010609060101010101" pitchFamily="49" charset="-122"/>
                <a:cs typeface="Arial" panose="020B0604020202020204" pitchFamily="34" charset="0"/>
              </a:defRPr>
            </a:lvl1pPr>
          </a:lstStyle>
          <a:p>
            <a:r>
              <a:rPr lang="en-US" altLang="zh-CN" dirty="0"/>
              <a:t>2014</a:t>
            </a:r>
            <a:r>
              <a:rPr lang="zh-CN" altLang="en-US" dirty="0"/>
              <a:t>自免实验诊断高峰论坛</a:t>
            </a:r>
          </a:p>
        </p:txBody>
      </p:sp>
      <p:sp>
        <p:nvSpPr>
          <p:cNvPr id="3" name="内容占位符 2"/>
          <p:cNvSpPr>
            <a:spLocks noGrp="1"/>
          </p:cNvSpPr>
          <p:nvPr>
            <p:ph idx="1" hasCustomPrompt="1"/>
          </p:nvPr>
        </p:nvSpPr>
        <p:spPr>
          <a:xfrm>
            <a:off x="457200" y="1600200"/>
            <a:ext cx="8229600" cy="604663"/>
          </a:xfrm>
        </p:spPr>
        <p:txBody>
          <a:bodyPr/>
          <a:lstStyle>
            <a:lvl1pPr marL="0" indent="0">
              <a:lnSpc>
                <a:spcPct val="150000"/>
              </a:lnSpc>
              <a:buNone/>
              <a:defRPr sz="2400" b="1">
                <a:solidFill>
                  <a:srgbClr val="0064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0"/>
            <a:r>
              <a:rPr lang="zh-CN" altLang="en-US" dirty="0"/>
              <a:t>自免实验诊断高峰论坛</a:t>
            </a:r>
          </a:p>
        </p:txBody>
      </p:sp>
      <p:sp>
        <p:nvSpPr>
          <p:cNvPr id="5" name="页脚占位符 4"/>
          <p:cNvSpPr>
            <a:spLocks noGrp="1"/>
          </p:cNvSpPr>
          <p:nvPr>
            <p:ph type="ftr" sz="quarter" idx="11"/>
          </p:nvPr>
        </p:nvSpPr>
        <p:spPr>
          <a:xfrm>
            <a:off x="457200" y="6356350"/>
            <a:ext cx="2895600" cy="365125"/>
          </a:xfrm>
        </p:spPr>
        <p:txBody>
          <a:bodyPr/>
          <a:lstStyle>
            <a:lvl1pPr algn="l">
              <a:defRPr/>
            </a:lvl1pPr>
          </a:lstStyle>
          <a:p>
            <a:endParaRPr lang="zh-CN" altLang="en-US" dirty="0"/>
          </a:p>
        </p:txBody>
      </p:sp>
      <p:sp>
        <p:nvSpPr>
          <p:cNvPr id="6" name="灯片编号占位符 5"/>
          <p:cNvSpPr>
            <a:spLocks noGrp="1"/>
          </p:cNvSpPr>
          <p:nvPr>
            <p:ph type="sldNum" sz="quarter" idx="12"/>
          </p:nvPr>
        </p:nvSpPr>
        <p:spPr/>
        <p:txBody>
          <a:bodyPr/>
          <a:lstStyle/>
          <a:p>
            <a:fld id="{7E83C131-1F6D-4CA3-A0E5-4D9331BC6899}" type="slidenum">
              <a:rPr lang="zh-CN" altLang="en-US" smtClean="0"/>
              <a:pPr/>
              <a:t>‹#›</a:t>
            </a:fld>
            <a:endParaRPr lang="zh-CN" altLang="en-US"/>
          </a:p>
        </p:txBody>
      </p:sp>
      <p:cxnSp>
        <p:nvCxnSpPr>
          <p:cNvPr id="8" name="直接连接符 7"/>
          <p:cNvCxnSpPr/>
          <p:nvPr userDrawn="1"/>
        </p:nvCxnSpPr>
        <p:spPr>
          <a:xfrm>
            <a:off x="467544" y="1196752"/>
            <a:ext cx="820891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内容占位符 2"/>
          <p:cNvSpPr>
            <a:spLocks noGrp="1"/>
          </p:cNvSpPr>
          <p:nvPr>
            <p:ph idx="13" hasCustomPrompt="1"/>
          </p:nvPr>
        </p:nvSpPr>
        <p:spPr>
          <a:xfrm>
            <a:off x="457200" y="2204865"/>
            <a:ext cx="8229600" cy="3888432"/>
          </a:xfrm>
        </p:spPr>
        <p:txBody>
          <a:bodyPr/>
          <a:lstStyle>
            <a:lvl1pPr marL="0" indent="0">
              <a:lnSpc>
                <a:spcPct val="150000"/>
              </a:lnSpc>
              <a:buNone/>
              <a:defRPr sz="2400" b="1">
                <a:solidFill>
                  <a:srgbClr val="008000"/>
                </a:solidFill>
                <a:latin typeface="黑体" panose="02010609060101010101" pitchFamily="49" charset="-122"/>
                <a:ea typeface="黑体" panose="02010609060101010101" pitchFamily="49" charset="-122"/>
              </a:defRPr>
            </a:lvl1pPr>
            <a:lvl2pPr marL="742950" marR="0" indent="-285750" algn="l" defTabSz="914400" rtl="0" eaLnBrk="1" fontAlgn="auto" latinLnBrk="0" hangingPunct="1">
              <a:lnSpc>
                <a:spcPct val="100000"/>
              </a:lnSpc>
              <a:spcBef>
                <a:spcPct val="20000"/>
              </a:spcBef>
              <a:spcAft>
                <a:spcPts val="0"/>
              </a:spcAft>
              <a:buClr>
                <a:srgbClr val="008000"/>
              </a:buClr>
              <a:buSzTx/>
              <a:buFont typeface="华文细黑" panose="02010600040101010101" pitchFamily="2" charset="-122"/>
              <a:buChar char="▪"/>
              <a:tabLst/>
              <a:defRPr sz="1800">
                <a:latin typeface="黑体" panose="02010609060101010101" pitchFamily="49" charset="-122"/>
                <a:ea typeface="黑体" panose="02010609060101010101" pitchFamily="49" charset="-122"/>
              </a:defRPr>
            </a:lvl2pPr>
          </a:lstStyle>
          <a:p>
            <a:pPr lvl="1"/>
            <a:r>
              <a:rPr lang="zh-CN" altLang="en-US" dirty="0"/>
              <a:t>自免实验诊断高峰</a:t>
            </a:r>
            <a:endParaRPr lang="en-US" altLang="zh-CN" dirty="0"/>
          </a:p>
          <a:p>
            <a:pPr lvl="1"/>
            <a:r>
              <a:rPr lang="zh-CN" altLang="en-US" dirty="0"/>
              <a:t>自免实验诊断高峰</a:t>
            </a:r>
            <a:endParaRPr lang="en-US" altLang="zh-CN" dirty="0"/>
          </a:p>
          <a:p>
            <a:pPr lvl="1"/>
            <a:r>
              <a:rPr lang="zh-CN" altLang="en-US" dirty="0"/>
              <a:t>自免实验诊断高峰</a:t>
            </a:r>
            <a:endParaRPr lang="en-US" altLang="zh-CN" dirty="0"/>
          </a:p>
          <a:p>
            <a:pPr lvl="1"/>
            <a:endParaRPr lang="zh-CN" altLang="en-US"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00000" y="6372815"/>
            <a:ext cx="1486800" cy="212637"/>
          </a:xfrm>
          <a:prstGeom prst="rect">
            <a:avLst/>
          </a:prstGeom>
        </p:spPr>
      </p:pic>
    </p:spTree>
    <p:extLst>
      <p:ext uri="{BB962C8B-B14F-4D97-AF65-F5344CB8AC3E}">
        <p14:creationId xmlns:p14="http://schemas.microsoft.com/office/powerpoint/2010/main" val="3084713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26C11E-435C-4E22-8503-6C4DF37F6A4F}" type="datetimeFigureOut">
              <a:rPr lang="zh-CN" altLang="en-US" smtClean="0"/>
              <a:t>2018/7/5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DE1429-3EF4-4454-AFA8-B53ED731D092}" type="slidenum">
              <a:rPr lang="zh-CN" altLang="en-US" smtClean="0"/>
              <a:t>‹#›</a:t>
            </a:fld>
            <a:endParaRPr lang="zh-CN" altLang="en-US"/>
          </a:p>
        </p:txBody>
      </p:sp>
      <p:sp>
        <p:nvSpPr>
          <p:cNvPr id="5" name="内容占位符 2"/>
          <p:cNvSpPr>
            <a:spLocks noGrp="1"/>
          </p:cNvSpPr>
          <p:nvPr>
            <p:ph sz="half" idx="1" hasCustomPrompt="1"/>
          </p:nvPr>
        </p:nvSpPr>
        <p:spPr>
          <a:xfrm>
            <a:off x="457200" y="476672"/>
            <a:ext cx="8219256" cy="5649491"/>
          </a:xfrm>
        </p:spPr>
        <p:txBody>
          <a:bodyPr/>
          <a:lstStyle>
            <a:lvl1pPr marL="0" indent="0" algn="l">
              <a:lnSpc>
                <a:spcPct val="150000"/>
              </a:lnSpc>
              <a:buNone/>
              <a:defRPr sz="2000" b="0">
                <a:solidFill>
                  <a:schemeClr val="tx1"/>
                </a:solidFill>
                <a:latin typeface="+mj-ea"/>
                <a:ea typeface="+mj-ea"/>
              </a:defRPr>
            </a:lvl1pPr>
            <a:lvl2pPr marL="45720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600">
                <a:latin typeface="黑体" panose="02010609060101010101" pitchFamily="49" charset="-122"/>
                <a:ea typeface="黑体" panose="02010609060101010101" pitchFamily="49" charset="-122"/>
              </a:defRPr>
            </a:lvl2pPr>
            <a:lvl3pPr>
              <a:defRPr sz="2000">
                <a:latin typeface="黑体" panose="02010609060101010101" pitchFamily="49" charset="-122"/>
                <a:ea typeface="黑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图</a:t>
            </a: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00000" y="6372815"/>
            <a:ext cx="1486800" cy="212637"/>
          </a:xfrm>
          <a:prstGeom prst="rect">
            <a:avLst/>
          </a:prstGeom>
        </p:spPr>
      </p:pic>
    </p:spTree>
    <p:extLst>
      <p:ext uri="{BB962C8B-B14F-4D97-AF65-F5344CB8AC3E}">
        <p14:creationId xmlns:p14="http://schemas.microsoft.com/office/powerpoint/2010/main" val="200865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A73B29D-B8EC-480B-8298-D27E6E0A4D24}" type="datetimeFigureOut">
              <a:rPr lang="zh-CN" altLang="en-US" smtClean="0"/>
              <a:t>2018/7/5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D4DCF1-8559-4C5F-884A-54DAA6B7237B}" type="slidenum">
              <a:rPr lang="zh-CN" altLang="en-US" smtClean="0"/>
              <a:t>‹#›</a:t>
            </a:fld>
            <a:endParaRPr lang="zh-CN" altLang="en-US"/>
          </a:p>
        </p:txBody>
      </p:sp>
    </p:spTree>
    <p:extLst>
      <p:ext uri="{BB962C8B-B14F-4D97-AF65-F5344CB8AC3E}">
        <p14:creationId xmlns:p14="http://schemas.microsoft.com/office/powerpoint/2010/main" val="1394283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A73B29D-B8EC-480B-8298-D27E6E0A4D24}" type="datetimeFigureOut">
              <a:rPr lang="zh-CN" altLang="en-US" smtClean="0"/>
              <a:t>2018/7/5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3D4DCF1-8559-4C5F-884A-54DAA6B7237B}" type="slidenum">
              <a:rPr lang="zh-CN" altLang="en-US" smtClean="0"/>
              <a:t>‹#›</a:t>
            </a:fld>
            <a:endParaRPr lang="zh-CN" altLang="en-US"/>
          </a:p>
        </p:txBody>
      </p:sp>
    </p:spTree>
    <p:extLst>
      <p:ext uri="{BB962C8B-B14F-4D97-AF65-F5344CB8AC3E}">
        <p14:creationId xmlns:p14="http://schemas.microsoft.com/office/powerpoint/2010/main" val="2720344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A73B29D-B8EC-480B-8298-D27E6E0A4D24}" type="datetimeFigureOut">
              <a:rPr lang="zh-CN" altLang="en-US" smtClean="0"/>
              <a:t>2018/7/5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3D4DCF1-8559-4C5F-884A-54DAA6B7237B}" type="slidenum">
              <a:rPr lang="zh-CN" altLang="en-US" smtClean="0"/>
              <a:t>‹#›</a:t>
            </a:fld>
            <a:endParaRPr lang="zh-CN" altLang="en-US"/>
          </a:p>
        </p:txBody>
      </p:sp>
    </p:spTree>
    <p:extLst>
      <p:ext uri="{BB962C8B-B14F-4D97-AF65-F5344CB8AC3E}">
        <p14:creationId xmlns:p14="http://schemas.microsoft.com/office/powerpoint/2010/main" val="295811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A73B29D-B8EC-480B-8298-D27E6E0A4D24}" type="datetimeFigureOut">
              <a:rPr lang="zh-CN" altLang="en-US" smtClean="0"/>
              <a:t>2018/7/5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3D4DCF1-8559-4C5F-884A-54DAA6B7237B}" type="slidenum">
              <a:rPr lang="zh-CN" altLang="en-US" smtClean="0"/>
              <a:t>‹#›</a:t>
            </a:fld>
            <a:endParaRPr lang="zh-CN" altLang="en-US"/>
          </a:p>
        </p:txBody>
      </p:sp>
    </p:spTree>
    <p:extLst>
      <p:ext uri="{BB962C8B-B14F-4D97-AF65-F5344CB8AC3E}">
        <p14:creationId xmlns:p14="http://schemas.microsoft.com/office/powerpoint/2010/main" val="3457237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73B29D-B8EC-480B-8298-D27E6E0A4D24}" type="datetimeFigureOut">
              <a:rPr lang="zh-CN" altLang="en-US" smtClean="0"/>
              <a:t>2018/7/5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3D4DCF1-8559-4C5F-884A-54DAA6B7237B}" type="slidenum">
              <a:rPr lang="zh-CN" altLang="en-US" smtClean="0"/>
              <a:t>‹#›</a:t>
            </a:fld>
            <a:endParaRPr lang="zh-CN" altLang="en-US"/>
          </a:p>
        </p:txBody>
      </p:sp>
    </p:spTree>
    <p:extLst>
      <p:ext uri="{BB962C8B-B14F-4D97-AF65-F5344CB8AC3E}">
        <p14:creationId xmlns:p14="http://schemas.microsoft.com/office/powerpoint/2010/main" val="2069718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A73B29D-B8EC-480B-8298-D27E6E0A4D24}" type="datetimeFigureOut">
              <a:rPr lang="zh-CN" altLang="en-US" smtClean="0"/>
              <a:t>2018/7/5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3D4DCF1-8559-4C5F-884A-54DAA6B7237B}" type="slidenum">
              <a:rPr lang="zh-CN" altLang="en-US" smtClean="0"/>
              <a:t>‹#›</a:t>
            </a:fld>
            <a:endParaRPr lang="zh-CN" altLang="en-US"/>
          </a:p>
        </p:txBody>
      </p:sp>
    </p:spTree>
    <p:extLst>
      <p:ext uri="{BB962C8B-B14F-4D97-AF65-F5344CB8AC3E}">
        <p14:creationId xmlns:p14="http://schemas.microsoft.com/office/powerpoint/2010/main" val="3355449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A73B29D-B8EC-480B-8298-D27E6E0A4D24}" type="datetimeFigureOut">
              <a:rPr lang="zh-CN" altLang="en-US" smtClean="0"/>
              <a:t>2018/7/5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3D4DCF1-8559-4C5F-884A-54DAA6B7237B}" type="slidenum">
              <a:rPr lang="zh-CN" altLang="en-US" smtClean="0"/>
              <a:t>‹#›</a:t>
            </a:fld>
            <a:endParaRPr lang="zh-CN" altLang="en-US"/>
          </a:p>
        </p:txBody>
      </p:sp>
    </p:spTree>
    <p:extLst>
      <p:ext uri="{BB962C8B-B14F-4D97-AF65-F5344CB8AC3E}">
        <p14:creationId xmlns:p14="http://schemas.microsoft.com/office/powerpoint/2010/main" val="660332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A73B29D-B8EC-480B-8298-D27E6E0A4D24}" type="datetimeFigureOut">
              <a:rPr lang="zh-CN" altLang="en-US" smtClean="0"/>
              <a:t>2018/7/5</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D4DCF1-8559-4C5F-884A-54DAA6B7237B}" type="slidenum">
              <a:rPr lang="zh-CN" altLang="en-US" smtClean="0"/>
              <a:t>‹#›</a:t>
            </a:fld>
            <a:endParaRPr lang="zh-CN" altLang="en-US"/>
          </a:p>
        </p:txBody>
      </p:sp>
    </p:spTree>
    <p:extLst>
      <p:ext uri="{BB962C8B-B14F-4D97-AF65-F5344CB8AC3E}">
        <p14:creationId xmlns:p14="http://schemas.microsoft.com/office/powerpoint/2010/main" val="3954551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hyperlink" Target="http://blog.csdn.net/u012705410/article/details/47379957"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7.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hyperlink" Target="http://old.sebug.net/paper/books/scipydoc/scipy_intro.html#id1" TargetMode="External"/><Relationship Id="rId2" Type="http://schemas.openxmlformats.org/officeDocument/2006/relationships/hyperlink" Target="http://blog.csdn.net/renhanchi/article/details/72909853" TargetMode="External"/><Relationship Id="rId1" Type="http://schemas.openxmlformats.org/officeDocument/2006/relationships/slideLayout" Target="../slideLayouts/slideLayout28.xml"/><Relationship Id="rId6" Type="http://schemas.openxmlformats.org/officeDocument/2006/relationships/hyperlink" Target="http://blog.csdn.net/i_chaoren/article/details/62264414" TargetMode="External"/><Relationship Id="rId5" Type="http://schemas.openxmlformats.org/officeDocument/2006/relationships/hyperlink" Target="http://blog.csdn.net/shanzhizi/article/details/50903748" TargetMode="External"/><Relationship Id="rId4" Type="http://schemas.openxmlformats.org/officeDocument/2006/relationships/hyperlink" Target="http://blog.csdn.net/u014683535/article/details/51872093?%3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hyperlink" Target="http://scikit-learn.org/stable/tutorial/machine_learning_map/index.html"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dreamchallenges.org/" TargetMode="External"/><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hyperlink" Target="https://www.kaggle.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docs.scipy.org/doc/numpy/reference/index.html#numpy" TargetMode="External"/><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606146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scipy.stats</a:t>
            </a:r>
            <a:r>
              <a:rPr lang="en-US" altLang="zh-CN" dirty="0" smtClean="0"/>
              <a:t>: </a:t>
            </a:r>
            <a:r>
              <a:rPr lang="zh-CN" altLang="en-US" dirty="0" smtClean="0"/>
              <a:t>统计检验</a:t>
            </a:r>
            <a:endParaRPr lang="zh-CN" altLang="en-US" dirty="0"/>
          </a:p>
        </p:txBody>
      </p:sp>
      <p:pic>
        <p:nvPicPr>
          <p:cNvPr id="5" name="图片 4"/>
          <p:cNvPicPr>
            <a:picLocks noChangeAspect="1"/>
          </p:cNvPicPr>
          <p:nvPr/>
        </p:nvPicPr>
        <p:blipFill>
          <a:blip r:embed="rId2"/>
          <a:stretch>
            <a:fillRect/>
          </a:stretch>
        </p:blipFill>
        <p:spPr>
          <a:xfrm>
            <a:off x="457200" y="1417638"/>
            <a:ext cx="5873878" cy="1795338"/>
          </a:xfrm>
          <a:prstGeom prst="rect">
            <a:avLst/>
          </a:prstGeom>
        </p:spPr>
      </p:pic>
      <p:pic>
        <p:nvPicPr>
          <p:cNvPr id="6" name="图片 5"/>
          <p:cNvPicPr>
            <a:picLocks noChangeAspect="1"/>
          </p:cNvPicPr>
          <p:nvPr/>
        </p:nvPicPr>
        <p:blipFill>
          <a:blip r:embed="rId3"/>
          <a:stretch>
            <a:fillRect/>
          </a:stretch>
        </p:blipFill>
        <p:spPr>
          <a:xfrm>
            <a:off x="434774" y="4285843"/>
            <a:ext cx="10302508" cy="568716"/>
          </a:xfrm>
          <a:prstGeom prst="rect">
            <a:avLst/>
          </a:prstGeom>
        </p:spPr>
      </p:pic>
    </p:spTree>
    <p:extLst>
      <p:ext uri="{BB962C8B-B14F-4D97-AF65-F5344CB8AC3E}">
        <p14:creationId xmlns:p14="http://schemas.microsoft.com/office/powerpoint/2010/main" val="3129966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scipy.optimize</a:t>
            </a:r>
            <a:r>
              <a:rPr lang="en-US" altLang="zh-CN" dirty="0" smtClean="0"/>
              <a:t>: </a:t>
            </a:r>
            <a:r>
              <a:rPr lang="zh-CN" altLang="en-US" dirty="0"/>
              <a:t>非线</a:t>
            </a:r>
            <a:r>
              <a:rPr lang="zh-CN" altLang="en-US" dirty="0" smtClean="0"/>
              <a:t>性方程组求解</a:t>
            </a:r>
            <a:endParaRPr lang="zh-CN" altLang="en-US" dirty="0"/>
          </a:p>
        </p:txBody>
      </p:sp>
      <p:pic>
        <p:nvPicPr>
          <p:cNvPr id="3" name="图片 2"/>
          <p:cNvPicPr>
            <a:picLocks noChangeAspect="1"/>
          </p:cNvPicPr>
          <p:nvPr/>
        </p:nvPicPr>
        <p:blipFill>
          <a:blip r:embed="rId3"/>
          <a:stretch>
            <a:fillRect/>
          </a:stretch>
        </p:blipFill>
        <p:spPr>
          <a:xfrm>
            <a:off x="1901416" y="2254154"/>
            <a:ext cx="5919863" cy="4560277"/>
          </a:xfrm>
          <a:prstGeom prst="rect">
            <a:avLst/>
          </a:prstGeom>
        </p:spPr>
      </p:pic>
      <p:sp>
        <p:nvSpPr>
          <p:cNvPr id="4" name="矩形 3"/>
          <p:cNvSpPr/>
          <p:nvPr/>
        </p:nvSpPr>
        <p:spPr>
          <a:xfrm>
            <a:off x="107504" y="1282744"/>
            <a:ext cx="6480720" cy="369332"/>
          </a:xfrm>
          <a:prstGeom prst="rect">
            <a:avLst/>
          </a:prstGeom>
        </p:spPr>
        <p:txBody>
          <a:bodyPr wrap="square">
            <a:spAutoFit/>
          </a:bodyPr>
          <a:lstStyle/>
          <a:p>
            <a:r>
              <a:rPr lang="en-US" altLang="zh-CN" dirty="0"/>
              <a:t>optimize</a:t>
            </a:r>
            <a:r>
              <a:rPr lang="zh-CN" altLang="en-US" dirty="0"/>
              <a:t>库中的</a:t>
            </a:r>
            <a:r>
              <a:rPr lang="en-US" altLang="zh-CN" dirty="0" err="1"/>
              <a:t>fsolve</a:t>
            </a:r>
            <a:r>
              <a:rPr lang="zh-CN" altLang="en-US" dirty="0"/>
              <a:t>函数可以用来对非线性方程组进行求解。</a:t>
            </a:r>
          </a:p>
        </p:txBody>
      </p:sp>
      <p:sp>
        <p:nvSpPr>
          <p:cNvPr id="8" name="矩形 7"/>
          <p:cNvSpPr/>
          <p:nvPr/>
        </p:nvSpPr>
        <p:spPr>
          <a:xfrm>
            <a:off x="6351010" y="1282744"/>
            <a:ext cx="2723823" cy="369332"/>
          </a:xfrm>
          <a:prstGeom prst="rect">
            <a:avLst/>
          </a:prstGeom>
        </p:spPr>
        <p:txBody>
          <a:bodyPr wrap="none">
            <a:spAutoFit/>
          </a:bodyPr>
          <a:lstStyle/>
          <a:p>
            <a:r>
              <a:rPr lang="zh-CN" altLang="en-US" dirty="0"/>
              <a:t>它的基本调用形式如下：</a:t>
            </a:r>
          </a:p>
        </p:txBody>
      </p:sp>
      <p:sp>
        <p:nvSpPr>
          <p:cNvPr id="9" name="矩形 8"/>
          <p:cNvSpPr/>
          <p:nvPr/>
        </p:nvSpPr>
        <p:spPr>
          <a:xfrm>
            <a:off x="1763688" y="2564904"/>
            <a:ext cx="2088232" cy="288032"/>
          </a:xfrm>
          <a:prstGeom prst="rect">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p:cNvSpPr/>
          <p:nvPr/>
        </p:nvSpPr>
        <p:spPr>
          <a:xfrm>
            <a:off x="107503" y="1652076"/>
            <a:ext cx="8967329" cy="646331"/>
          </a:xfrm>
          <a:prstGeom prst="rect">
            <a:avLst/>
          </a:prstGeom>
        </p:spPr>
        <p:txBody>
          <a:bodyPr wrap="square">
            <a:spAutoFit/>
          </a:bodyPr>
          <a:lstStyle/>
          <a:p>
            <a:r>
              <a:rPr lang="en-US" altLang="zh-CN" dirty="0" err="1"/>
              <a:t>func</a:t>
            </a:r>
            <a:r>
              <a:rPr lang="en-US" altLang="zh-CN" dirty="0"/>
              <a:t>(x)</a:t>
            </a:r>
            <a:r>
              <a:rPr lang="zh-CN" altLang="en-US" dirty="0"/>
              <a:t>是计算方程组误差的函数，它的参数</a:t>
            </a:r>
            <a:r>
              <a:rPr lang="en-US" altLang="zh-CN" dirty="0"/>
              <a:t>x</a:t>
            </a:r>
            <a:r>
              <a:rPr lang="zh-CN" altLang="en-US" dirty="0"/>
              <a:t>是一个矢量，表示方程组的各个未知数的一组可能解，</a:t>
            </a:r>
            <a:r>
              <a:rPr lang="en-US" altLang="zh-CN" dirty="0" err="1"/>
              <a:t>func</a:t>
            </a:r>
            <a:r>
              <a:rPr lang="zh-CN" altLang="en-US" dirty="0"/>
              <a:t>返回将</a:t>
            </a:r>
            <a:r>
              <a:rPr lang="en-US" altLang="zh-CN" dirty="0"/>
              <a:t>x</a:t>
            </a:r>
            <a:r>
              <a:rPr lang="zh-CN" altLang="en-US" dirty="0"/>
              <a:t>代入方程组之后得到的误差；</a:t>
            </a:r>
            <a:r>
              <a:rPr lang="en-US" altLang="zh-CN" dirty="0"/>
              <a:t>x0</a:t>
            </a:r>
            <a:r>
              <a:rPr lang="zh-CN" altLang="en-US" dirty="0"/>
              <a:t>为未知数矢量的初始值</a:t>
            </a:r>
            <a:r>
              <a:rPr lang="zh-CN" altLang="en-US" dirty="0" smtClean="0"/>
              <a:t>。</a:t>
            </a:r>
            <a:endParaRPr lang="zh-CN" altLang="en-US" dirty="0"/>
          </a:p>
        </p:txBody>
      </p:sp>
    </p:spTree>
    <p:extLst>
      <p:ext uri="{BB962C8B-B14F-4D97-AF65-F5344CB8AC3E}">
        <p14:creationId xmlns:p14="http://schemas.microsoft.com/office/powerpoint/2010/main" val="76018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scipy.optimize</a:t>
            </a:r>
            <a:r>
              <a:rPr lang="en-US" altLang="zh-CN" dirty="0" smtClean="0"/>
              <a:t>: </a:t>
            </a:r>
            <a:r>
              <a:rPr lang="zh-CN" altLang="en-US" dirty="0"/>
              <a:t>非线</a:t>
            </a:r>
            <a:r>
              <a:rPr lang="zh-CN" altLang="en-US" dirty="0" smtClean="0"/>
              <a:t>性方程组求解</a:t>
            </a:r>
            <a:endParaRPr lang="zh-CN" altLang="en-US" dirty="0"/>
          </a:p>
        </p:txBody>
      </p:sp>
      <p:pic>
        <p:nvPicPr>
          <p:cNvPr id="4" name="图片 3"/>
          <p:cNvPicPr>
            <a:picLocks noChangeAspect="1"/>
          </p:cNvPicPr>
          <p:nvPr/>
        </p:nvPicPr>
        <p:blipFill>
          <a:blip r:embed="rId2"/>
          <a:stretch>
            <a:fillRect/>
          </a:stretch>
        </p:blipFill>
        <p:spPr>
          <a:xfrm>
            <a:off x="4568552" y="1759674"/>
            <a:ext cx="4523099" cy="4202014"/>
          </a:xfrm>
          <a:prstGeom prst="rect">
            <a:avLst/>
          </a:prstGeom>
        </p:spPr>
      </p:pic>
      <p:pic>
        <p:nvPicPr>
          <p:cNvPr id="5" name="图片 4"/>
          <p:cNvPicPr>
            <a:picLocks noChangeAspect="1"/>
          </p:cNvPicPr>
          <p:nvPr/>
        </p:nvPicPr>
        <p:blipFill>
          <a:blip r:embed="rId3"/>
          <a:stretch>
            <a:fillRect/>
          </a:stretch>
        </p:blipFill>
        <p:spPr>
          <a:xfrm>
            <a:off x="3301008" y="6010271"/>
            <a:ext cx="5842992" cy="795950"/>
          </a:xfrm>
          <a:prstGeom prst="rect">
            <a:avLst/>
          </a:prstGeom>
        </p:spPr>
      </p:pic>
      <p:pic>
        <p:nvPicPr>
          <p:cNvPr id="6" name="图片 5"/>
          <p:cNvPicPr>
            <a:picLocks noChangeAspect="1"/>
          </p:cNvPicPr>
          <p:nvPr/>
        </p:nvPicPr>
        <p:blipFill>
          <a:blip r:embed="rId4"/>
          <a:stretch>
            <a:fillRect/>
          </a:stretch>
        </p:blipFill>
        <p:spPr>
          <a:xfrm>
            <a:off x="5228614" y="1253762"/>
            <a:ext cx="3429965" cy="457329"/>
          </a:xfrm>
          <a:prstGeom prst="rect">
            <a:avLst/>
          </a:prstGeom>
        </p:spPr>
      </p:pic>
      <p:sp>
        <p:nvSpPr>
          <p:cNvPr id="7" name="矩形 6"/>
          <p:cNvSpPr/>
          <p:nvPr/>
        </p:nvSpPr>
        <p:spPr>
          <a:xfrm>
            <a:off x="0" y="2132856"/>
            <a:ext cx="4427984" cy="1754326"/>
          </a:xfrm>
          <a:prstGeom prst="rect">
            <a:avLst/>
          </a:prstGeom>
        </p:spPr>
        <p:txBody>
          <a:bodyPr wrap="square">
            <a:spAutoFit/>
          </a:bodyPr>
          <a:lstStyle/>
          <a:p>
            <a:r>
              <a:rPr lang="zh-CN" altLang="en-US" dirty="0"/>
              <a:t>由于</a:t>
            </a:r>
            <a:r>
              <a:rPr lang="en-US" altLang="zh-CN" dirty="0" err="1"/>
              <a:t>fsolve</a:t>
            </a:r>
            <a:r>
              <a:rPr lang="zh-CN" altLang="en-US" dirty="0"/>
              <a:t>函数在调用函数</a:t>
            </a:r>
            <a:r>
              <a:rPr lang="en-US" altLang="zh-CN" dirty="0"/>
              <a:t>f</a:t>
            </a:r>
            <a:r>
              <a:rPr lang="zh-CN" altLang="en-US" dirty="0"/>
              <a:t>时，传递的参数为数组，因此如果直接使用数组中的元素计算的话，计算速度将会有所降低，因此这里先用</a:t>
            </a:r>
            <a:r>
              <a:rPr lang="en-US" altLang="zh-CN" dirty="0"/>
              <a:t>float</a:t>
            </a:r>
            <a:r>
              <a:rPr lang="zh-CN" altLang="en-US" dirty="0"/>
              <a:t>函数将数组中的元素转换为</a:t>
            </a:r>
            <a:r>
              <a:rPr lang="en-US" altLang="zh-CN" dirty="0"/>
              <a:t>Python</a:t>
            </a:r>
            <a:r>
              <a:rPr lang="zh-CN" altLang="en-US" dirty="0"/>
              <a:t>中的标准浮点数，然后调用标准</a:t>
            </a:r>
            <a:r>
              <a:rPr lang="en-US" altLang="zh-CN" dirty="0"/>
              <a:t>math</a:t>
            </a:r>
            <a:r>
              <a:rPr lang="zh-CN" altLang="en-US" dirty="0"/>
              <a:t>库中的函数进行运算。</a:t>
            </a:r>
          </a:p>
        </p:txBody>
      </p:sp>
    </p:spTree>
    <p:extLst>
      <p:ext uri="{BB962C8B-B14F-4D97-AF65-F5344CB8AC3E}">
        <p14:creationId xmlns:p14="http://schemas.microsoft.com/office/powerpoint/2010/main" val="2694402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1764"/>
            <a:ext cx="8229600" cy="1143000"/>
          </a:xfrm>
        </p:spPr>
        <p:txBody>
          <a:bodyPr/>
          <a:lstStyle/>
          <a:p>
            <a:r>
              <a:rPr lang="en-US" altLang="zh-CN" dirty="0" err="1" smtClean="0"/>
              <a:t>scipy.optimize</a:t>
            </a:r>
            <a:r>
              <a:rPr lang="en-US" altLang="zh-CN" dirty="0" smtClean="0"/>
              <a:t>: </a:t>
            </a:r>
            <a:r>
              <a:rPr lang="zh-CN" altLang="en-US" dirty="0" smtClean="0"/>
              <a:t>最小二乘拟合</a:t>
            </a:r>
            <a:endParaRPr lang="zh-CN" altLang="en-US" dirty="0"/>
          </a:p>
        </p:txBody>
      </p:sp>
      <p:pic>
        <p:nvPicPr>
          <p:cNvPr id="4" name="图片 3"/>
          <p:cNvPicPr>
            <a:picLocks noChangeAspect="1"/>
          </p:cNvPicPr>
          <p:nvPr/>
        </p:nvPicPr>
        <p:blipFill>
          <a:blip r:embed="rId3"/>
          <a:stretch>
            <a:fillRect/>
          </a:stretch>
        </p:blipFill>
        <p:spPr>
          <a:xfrm>
            <a:off x="0" y="2128345"/>
            <a:ext cx="9144000" cy="2601310"/>
          </a:xfrm>
          <a:prstGeom prst="rect">
            <a:avLst/>
          </a:prstGeom>
        </p:spPr>
      </p:pic>
    </p:spTree>
    <p:extLst>
      <p:ext uri="{BB962C8B-B14F-4D97-AF65-F5344CB8AC3E}">
        <p14:creationId xmlns:p14="http://schemas.microsoft.com/office/powerpoint/2010/main" val="7010506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15416"/>
            <a:ext cx="8229600" cy="1143000"/>
          </a:xfrm>
        </p:spPr>
        <p:txBody>
          <a:bodyPr/>
          <a:lstStyle/>
          <a:p>
            <a:r>
              <a:rPr lang="en-US" altLang="zh-CN" dirty="0" err="1" smtClean="0"/>
              <a:t>scipy.optimize</a:t>
            </a:r>
            <a:r>
              <a:rPr lang="en-US" altLang="zh-CN" dirty="0" smtClean="0"/>
              <a:t>: </a:t>
            </a:r>
            <a:r>
              <a:rPr lang="zh-CN" altLang="en-US" dirty="0" smtClean="0"/>
              <a:t>最小二乘拟合</a:t>
            </a:r>
            <a:endParaRPr lang="zh-CN" altLang="en-US" dirty="0"/>
          </a:p>
        </p:txBody>
      </p:sp>
      <p:pic>
        <p:nvPicPr>
          <p:cNvPr id="3" name="图片 2"/>
          <p:cNvPicPr>
            <a:picLocks noChangeAspect="1"/>
          </p:cNvPicPr>
          <p:nvPr/>
        </p:nvPicPr>
        <p:blipFill>
          <a:blip r:embed="rId3"/>
          <a:stretch>
            <a:fillRect/>
          </a:stretch>
        </p:blipFill>
        <p:spPr>
          <a:xfrm>
            <a:off x="3275856" y="504056"/>
            <a:ext cx="5773085" cy="6309320"/>
          </a:xfrm>
          <a:prstGeom prst="rect">
            <a:avLst/>
          </a:prstGeom>
        </p:spPr>
      </p:pic>
      <p:sp>
        <p:nvSpPr>
          <p:cNvPr id="6" name="矩形 5"/>
          <p:cNvSpPr/>
          <p:nvPr/>
        </p:nvSpPr>
        <p:spPr>
          <a:xfrm>
            <a:off x="31642" y="827584"/>
            <a:ext cx="3168352" cy="923330"/>
          </a:xfrm>
          <a:prstGeom prst="rect">
            <a:avLst/>
          </a:prstGeom>
        </p:spPr>
        <p:txBody>
          <a:bodyPr wrap="square">
            <a:spAutoFit/>
          </a:bodyPr>
          <a:lstStyle/>
          <a:p>
            <a:r>
              <a:rPr lang="zh-CN" altLang="en-US" dirty="0"/>
              <a:t>要拟合的函数是一个正弦波函数，它有三个参数 </a:t>
            </a:r>
            <a:r>
              <a:rPr lang="en-US" altLang="zh-CN" dirty="0"/>
              <a:t>A, k, theta </a:t>
            </a:r>
            <a:r>
              <a:rPr lang="zh-CN" altLang="en-US" dirty="0"/>
              <a:t>，分别对应振幅、频率、相角。</a:t>
            </a:r>
          </a:p>
        </p:txBody>
      </p:sp>
      <p:sp>
        <p:nvSpPr>
          <p:cNvPr id="7" name="矩形 6"/>
          <p:cNvSpPr/>
          <p:nvPr/>
        </p:nvSpPr>
        <p:spPr>
          <a:xfrm>
            <a:off x="32251" y="2564904"/>
            <a:ext cx="3021293" cy="1200329"/>
          </a:xfrm>
          <a:prstGeom prst="rect">
            <a:avLst/>
          </a:prstGeom>
        </p:spPr>
        <p:txBody>
          <a:bodyPr wrap="square">
            <a:spAutoFit/>
          </a:bodyPr>
          <a:lstStyle/>
          <a:p>
            <a:r>
              <a:rPr lang="zh-CN" altLang="en-US" dirty="0"/>
              <a:t>假设我们的实验数据是一组包含噪声的数据 </a:t>
            </a:r>
            <a:r>
              <a:rPr lang="en-US" altLang="zh-CN" dirty="0"/>
              <a:t>x, y1</a:t>
            </a:r>
            <a:r>
              <a:rPr lang="zh-CN" altLang="en-US" dirty="0"/>
              <a:t>，其中</a:t>
            </a:r>
            <a:r>
              <a:rPr lang="en-US" altLang="zh-CN" dirty="0"/>
              <a:t>y1</a:t>
            </a:r>
            <a:r>
              <a:rPr lang="zh-CN" altLang="en-US" dirty="0"/>
              <a:t>是在真实数据</a:t>
            </a:r>
            <a:r>
              <a:rPr lang="en-US" altLang="zh-CN" dirty="0"/>
              <a:t>y0</a:t>
            </a:r>
            <a:r>
              <a:rPr lang="zh-CN" altLang="en-US" dirty="0"/>
              <a:t>的基础上加入噪</a:t>
            </a:r>
            <a:r>
              <a:rPr lang="zh-CN" altLang="en-US" dirty="0" smtClean="0"/>
              <a:t>声得到的。</a:t>
            </a:r>
            <a:endParaRPr lang="zh-CN" altLang="en-US" dirty="0"/>
          </a:p>
        </p:txBody>
      </p:sp>
      <p:pic>
        <p:nvPicPr>
          <p:cNvPr id="8" name="图片 7"/>
          <p:cNvPicPr>
            <a:picLocks noChangeAspect="1"/>
          </p:cNvPicPr>
          <p:nvPr/>
        </p:nvPicPr>
        <p:blipFill>
          <a:blip r:embed="rId4"/>
          <a:stretch>
            <a:fillRect/>
          </a:stretch>
        </p:blipFill>
        <p:spPr>
          <a:xfrm>
            <a:off x="31642" y="5148424"/>
            <a:ext cx="3098651" cy="389767"/>
          </a:xfrm>
          <a:prstGeom prst="rect">
            <a:avLst/>
          </a:prstGeom>
        </p:spPr>
      </p:pic>
    </p:spTree>
    <p:extLst>
      <p:ext uri="{BB962C8B-B14F-4D97-AF65-F5344CB8AC3E}">
        <p14:creationId xmlns:p14="http://schemas.microsoft.com/office/powerpoint/2010/main" val="1568722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15416"/>
            <a:ext cx="8229600" cy="1143000"/>
          </a:xfrm>
        </p:spPr>
        <p:txBody>
          <a:bodyPr/>
          <a:lstStyle/>
          <a:p>
            <a:r>
              <a:rPr lang="en-US" altLang="zh-CN" dirty="0" err="1" smtClean="0"/>
              <a:t>scipy.optimize</a:t>
            </a:r>
            <a:r>
              <a:rPr lang="en-US" altLang="zh-CN" dirty="0" smtClean="0"/>
              <a:t>: </a:t>
            </a:r>
            <a:r>
              <a:rPr lang="zh-CN" altLang="en-US" dirty="0" smtClean="0"/>
              <a:t>最小二乘拟合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20" y="548680"/>
            <a:ext cx="9504040" cy="5688632"/>
          </a:xfrm>
          <a:prstGeom prst="rect">
            <a:avLst/>
          </a:prstGeom>
        </p:spPr>
      </p:pic>
    </p:spTree>
    <p:extLst>
      <p:ext uri="{BB962C8B-B14F-4D97-AF65-F5344CB8AC3E}">
        <p14:creationId xmlns:p14="http://schemas.microsoft.com/office/powerpoint/2010/main" val="1839293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15416"/>
            <a:ext cx="8229600" cy="1143000"/>
          </a:xfrm>
        </p:spPr>
        <p:txBody>
          <a:bodyPr/>
          <a:lstStyle/>
          <a:p>
            <a:r>
              <a:rPr lang="en-US" altLang="zh-CN" dirty="0" err="1" smtClean="0"/>
              <a:t>scipy.optimize</a:t>
            </a:r>
            <a:r>
              <a:rPr lang="en-US" altLang="zh-CN" dirty="0" smtClean="0"/>
              <a:t>: </a:t>
            </a:r>
            <a:r>
              <a:rPr lang="zh-CN" altLang="en-US" dirty="0" smtClean="0"/>
              <a:t>最小二乘拟合</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827584"/>
            <a:ext cx="9144000" cy="5158154"/>
          </a:xfrm>
          <a:prstGeom prst="rect">
            <a:avLst/>
          </a:prstGeom>
        </p:spPr>
      </p:pic>
      <p:sp>
        <p:nvSpPr>
          <p:cNvPr id="3" name="矩形 2"/>
          <p:cNvSpPr/>
          <p:nvPr/>
        </p:nvSpPr>
        <p:spPr>
          <a:xfrm>
            <a:off x="2663320" y="6006316"/>
            <a:ext cx="6606480" cy="646331"/>
          </a:xfrm>
          <a:prstGeom prst="rect">
            <a:avLst/>
          </a:prstGeom>
        </p:spPr>
        <p:txBody>
          <a:bodyPr wrap="square">
            <a:spAutoFit/>
          </a:bodyPr>
          <a:lstStyle/>
          <a:p>
            <a:r>
              <a:rPr lang="zh-CN" altLang="en-US" dirty="0">
                <a:hlinkClick r:id="rId4"/>
              </a:rPr>
              <a:t>http://</a:t>
            </a:r>
            <a:r>
              <a:rPr lang="zh-CN" altLang="en-US" dirty="0" smtClean="0">
                <a:hlinkClick r:id="rId4"/>
              </a:rPr>
              <a:t>blog.csdn.net/u012705410/article/details/47379957</a:t>
            </a:r>
            <a:endParaRPr lang="en-US" altLang="zh-CN" dirty="0" smtClean="0"/>
          </a:p>
          <a:p>
            <a:endParaRPr lang="zh-CN" altLang="en-US" dirty="0"/>
          </a:p>
        </p:txBody>
      </p:sp>
      <p:sp>
        <p:nvSpPr>
          <p:cNvPr id="4" name="文本框 3"/>
          <p:cNvSpPr txBox="1"/>
          <p:nvPr/>
        </p:nvSpPr>
        <p:spPr>
          <a:xfrm>
            <a:off x="138396" y="6011882"/>
            <a:ext cx="2555816" cy="369332"/>
          </a:xfrm>
          <a:prstGeom prst="rect">
            <a:avLst/>
          </a:prstGeom>
          <a:noFill/>
        </p:spPr>
        <p:txBody>
          <a:bodyPr wrap="square" rtlCol="0">
            <a:spAutoFit/>
          </a:bodyPr>
          <a:lstStyle/>
          <a:p>
            <a:r>
              <a:rPr lang="zh-CN" altLang="en-US" dirty="0"/>
              <a:t>解</a:t>
            </a:r>
            <a:r>
              <a:rPr lang="zh-CN" altLang="en-US" dirty="0" smtClean="0"/>
              <a:t>决乱码问题的链接：</a:t>
            </a:r>
            <a:endParaRPr lang="zh-CN" altLang="en-US" dirty="0"/>
          </a:p>
        </p:txBody>
      </p:sp>
    </p:spTree>
    <p:extLst>
      <p:ext uri="{BB962C8B-B14F-4D97-AF65-F5344CB8AC3E}">
        <p14:creationId xmlns:p14="http://schemas.microsoft.com/office/powerpoint/2010/main" val="5941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1642"/>
            <a:ext cx="8229600" cy="1143000"/>
          </a:xfrm>
        </p:spPr>
        <p:txBody>
          <a:bodyPr/>
          <a:lstStyle/>
          <a:p>
            <a:r>
              <a:rPr lang="en-US" altLang="zh-CN" dirty="0" err="1" smtClean="0"/>
              <a:t>scipy.optimize</a:t>
            </a:r>
            <a:r>
              <a:rPr lang="en-US" altLang="zh-CN" dirty="0" smtClean="0"/>
              <a:t>: </a:t>
            </a:r>
            <a:r>
              <a:rPr lang="zh-CN" altLang="en-US" dirty="0" smtClean="0"/>
              <a:t>函数最小值</a:t>
            </a:r>
            <a:endParaRPr lang="zh-CN" altLang="en-US" dirty="0"/>
          </a:p>
        </p:txBody>
      </p:sp>
      <p:sp>
        <p:nvSpPr>
          <p:cNvPr id="3" name="矩形 2"/>
          <p:cNvSpPr/>
          <p:nvPr/>
        </p:nvSpPr>
        <p:spPr>
          <a:xfrm>
            <a:off x="323528" y="1196345"/>
            <a:ext cx="8568952" cy="369332"/>
          </a:xfrm>
          <a:prstGeom prst="rect">
            <a:avLst/>
          </a:prstGeom>
        </p:spPr>
        <p:txBody>
          <a:bodyPr wrap="square">
            <a:spAutoFit/>
          </a:bodyPr>
          <a:lstStyle/>
          <a:p>
            <a:r>
              <a:rPr lang="en-US" altLang="zh-CN" dirty="0"/>
              <a:t>optimize</a:t>
            </a:r>
            <a:r>
              <a:rPr lang="zh-CN" altLang="en-US" dirty="0"/>
              <a:t>库提供了几个求函数最小值的算法：</a:t>
            </a:r>
            <a:r>
              <a:rPr lang="en-US" altLang="zh-CN" dirty="0" err="1"/>
              <a:t>fmin</a:t>
            </a:r>
            <a:r>
              <a:rPr lang="en-US" altLang="zh-CN" dirty="0"/>
              <a:t>, </a:t>
            </a:r>
            <a:r>
              <a:rPr lang="en-US" altLang="zh-CN" dirty="0" err="1"/>
              <a:t>fmin_powell</a:t>
            </a:r>
            <a:r>
              <a:rPr lang="en-US" altLang="zh-CN" dirty="0"/>
              <a:t>, </a:t>
            </a:r>
            <a:r>
              <a:rPr lang="en-US" altLang="zh-CN" dirty="0" err="1"/>
              <a:t>fmin_cg</a:t>
            </a:r>
            <a:r>
              <a:rPr lang="en-US" altLang="zh-CN" dirty="0"/>
              <a:t>, </a:t>
            </a:r>
            <a:r>
              <a:rPr lang="en-US" altLang="zh-CN" dirty="0" err="1"/>
              <a:t>fmin_bfgs</a:t>
            </a:r>
            <a:r>
              <a:rPr lang="zh-CN" altLang="en-US" dirty="0"/>
              <a:t>。</a:t>
            </a:r>
          </a:p>
        </p:txBody>
      </p:sp>
      <p:pic>
        <p:nvPicPr>
          <p:cNvPr id="4" name="图片 3"/>
          <p:cNvPicPr>
            <a:picLocks noChangeAspect="1"/>
          </p:cNvPicPr>
          <p:nvPr/>
        </p:nvPicPr>
        <p:blipFill>
          <a:blip r:embed="rId2"/>
          <a:stretch>
            <a:fillRect/>
          </a:stretch>
        </p:blipFill>
        <p:spPr>
          <a:xfrm>
            <a:off x="179512" y="1700808"/>
            <a:ext cx="4176464" cy="2147055"/>
          </a:xfrm>
          <a:prstGeom prst="rect">
            <a:avLst/>
          </a:prstGeom>
        </p:spPr>
      </p:pic>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5703" t="8640" r="6934" b="3677"/>
          <a:stretch/>
        </p:blipFill>
        <p:spPr>
          <a:xfrm>
            <a:off x="4023724" y="3009933"/>
            <a:ext cx="5112568" cy="3816424"/>
          </a:xfrm>
          <a:prstGeom prst="rect">
            <a:avLst/>
          </a:prstGeom>
        </p:spPr>
      </p:pic>
      <p:pic>
        <p:nvPicPr>
          <p:cNvPr id="7" name="图片 6"/>
          <p:cNvPicPr>
            <a:picLocks noChangeAspect="1"/>
          </p:cNvPicPr>
          <p:nvPr/>
        </p:nvPicPr>
        <p:blipFill>
          <a:blip r:embed="rId4"/>
          <a:stretch>
            <a:fillRect/>
          </a:stretch>
        </p:blipFill>
        <p:spPr>
          <a:xfrm>
            <a:off x="179512" y="4221088"/>
            <a:ext cx="3744416" cy="2287072"/>
          </a:xfrm>
          <a:prstGeom prst="rect">
            <a:avLst/>
          </a:prstGeom>
        </p:spPr>
      </p:pic>
    </p:spTree>
    <p:extLst>
      <p:ext uri="{BB962C8B-B14F-4D97-AF65-F5344CB8AC3E}">
        <p14:creationId xmlns:p14="http://schemas.microsoft.com/office/powerpoint/2010/main" val="2916821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Useful website</a:t>
            </a:r>
            <a:endParaRPr lang="zh-CN" altLang="en-US" dirty="0"/>
          </a:p>
        </p:txBody>
      </p:sp>
      <p:sp>
        <p:nvSpPr>
          <p:cNvPr id="5" name="矩形 4"/>
          <p:cNvSpPr/>
          <p:nvPr/>
        </p:nvSpPr>
        <p:spPr>
          <a:xfrm>
            <a:off x="477758" y="1268760"/>
            <a:ext cx="6858000" cy="646331"/>
          </a:xfrm>
          <a:prstGeom prst="rect">
            <a:avLst/>
          </a:prstGeom>
        </p:spPr>
        <p:txBody>
          <a:bodyPr wrap="square">
            <a:spAutoFit/>
          </a:bodyPr>
          <a:lstStyle/>
          <a:p>
            <a:r>
              <a:rPr lang="zh-CN" altLang="en-US" dirty="0">
                <a:hlinkClick r:id="rId2"/>
              </a:rPr>
              <a:t>http://</a:t>
            </a:r>
            <a:r>
              <a:rPr lang="zh-CN" altLang="en-US" dirty="0" smtClean="0">
                <a:hlinkClick r:id="rId2"/>
              </a:rPr>
              <a:t>blog.csdn.net/renhanchi/article/details/72909853</a:t>
            </a:r>
            <a:endParaRPr lang="en-US" altLang="zh-CN" dirty="0" smtClean="0"/>
          </a:p>
          <a:p>
            <a:endParaRPr lang="zh-CN" altLang="en-US" dirty="0"/>
          </a:p>
        </p:txBody>
      </p:sp>
      <p:sp>
        <p:nvSpPr>
          <p:cNvPr id="6" name="矩形 5"/>
          <p:cNvSpPr/>
          <p:nvPr/>
        </p:nvSpPr>
        <p:spPr>
          <a:xfrm>
            <a:off x="467544" y="1730425"/>
            <a:ext cx="7038528" cy="646331"/>
          </a:xfrm>
          <a:prstGeom prst="rect">
            <a:avLst/>
          </a:prstGeom>
        </p:spPr>
        <p:txBody>
          <a:bodyPr wrap="square">
            <a:spAutoFit/>
          </a:bodyPr>
          <a:lstStyle/>
          <a:p>
            <a:r>
              <a:rPr lang="zh-CN" altLang="en-US" dirty="0">
                <a:hlinkClick r:id="rId3"/>
              </a:rPr>
              <a:t>http://</a:t>
            </a:r>
            <a:r>
              <a:rPr lang="zh-CN" altLang="en-US" dirty="0" smtClean="0">
                <a:hlinkClick r:id="rId3"/>
              </a:rPr>
              <a:t>old.sebug.net/paper/books/scipydoc/scipy_intro.html#id1</a:t>
            </a:r>
            <a:endParaRPr lang="en-US" altLang="zh-CN" dirty="0" smtClean="0"/>
          </a:p>
          <a:p>
            <a:endParaRPr lang="zh-CN" altLang="en-US" dirty="0"/>
          </a:p>
        </p:txBody>
      </p:sp>
      <p:sp>
        <p:nvSpPr>
          <p:cNvPr id="7" name="矩形 6"/>
          <p:cNvSpPr/>
          <p:nvPr/>
        </p:nvSpPr>
        <p:spPr>
          <a:xfrm>
            <a:off x="457200" y="3284984"/>
            <a:ext cx="7488832" cy="646331"/>
          </a:xfrm>
          <a:prstGeom prst="rect">
            <a:avLst/>
          </a:prstGeom>
        </p:spPr>
        <p:txBody>
          <a:bodyPr wrap="square">
            <a:spAutoFit/>
          </a:bodyPr>
          <a:lstStyle/>
          <a:p>
            <a:r>
              <a:rPr lang="zh-CN" altLang="en-US" dirty="0">
                <a:hlinkClick r:id="rId4"/>
              </a:rPr>
              <a:t>http://blog.csdn.net/u014683535/article/details/51872093?%</a:t>
            </a:r>
            <a:r>
              <a:rPr lang="zh-CN" altLang="en-US" dirty="0" smtClean="0">
                <a:hlinkClick r:id="rId4"/>
              </a:rPr>
              <a:t>3E</a:t>
            </a:r>
            <a:endParaRPr lang="en-US" altLang="zh-CN" dirty="0" smtClean="0"/>
          </a:p>
          <a:p>
            <a:endParaRPr lang="zh-CN" altLang="en-US" dirty="0"/>
          </a:p>
        </p:txBody>
      </p:sp>
      <p:sp>
        <p:nvSpPr>
          <p:cNvPr id="8" name="矩形 7"/>
          <p:cNvSpPr/>
          <p:nvPr/>
        </p:nvSpPr>
        <p:spPr>
          <a:xfrm>
            <a:off x="497200" y="5589240"/>
            <a:ext cx="7891224" cy="646331"/>
          </a:xfrm>
          <a:prstGeom prst="rect">
            <a:avLst/>
          </a:prstGeom>
        </p:spPr>
        <p:txBody>
          <a:bodyPr wrap="square">
            <a:spAutoFit/>
          </a:bodyPr>
          <a:lstStyle/>
          <a:p>
            <a:r>
              <a:rPr lang="zh-CN" altLang="en-US" dirty="0">
                <a:hlinkClick r:id="rId5"/>
              </a:rPr>
              <a:t>http://</a:t>
            </a:r>
            <a:r>
              <a:rPr lang="zh-CN" altLang="en-US" dirty="0" smtClean="0">
                <a:hlinkClick r:id="rId5"/>
              </a:rPr>
              <a:t>blog.csdn.net/shanzhizi/article/details/50903748</a:t>
            </a:r>
            <a:endParaRPr lang="en-US" altLang="zh-CN" dirty="0" smtClean="0"/>
          </a:p>
          <a:p>
            <a:endParaRPr lang="zh-CN" altLang="en-US" dirty="0"/>
          </a:p>
        </p:txBody>
      </p:sp>
      <p:sp>
        <p:nvSpPr>
          <p:cNvPr id="9" name="矩形 8"/>
          <p:cNvSpPr/>
          <p:nvPr/>
        </p:nvSpPr>
        <p:spPr>
          <a:xfrm>
            <a:off x="468700" y="3931315"/>
            <a:ext cx="7271652" cy="646331"/>
          </a:xfrm>
          <a:prstGeom prst="rect">
            <a:avLst/>
          </a:prstGeom>
        </p:spPr>
        <p:txBody>
          <a:bodyPr wrap="square">
            <a:spAutoFit/>
          </a:bodyPr>
          <a:lstStyle/>
          <a:p>
            <a:r>
              <a:rPr lang="zh-CN" altLang="en-US" dirty="0">
                <a:hlinkClick r:id="rId6"/>
              </a:rPr>
              <a:t>http://</a:t>
            </a:r>
            <a:r>
              <a:rPr lang="zh-CN" altLang="en-US" dirty="0" smtClean="0">
                <a:hlinkClick r:id="rId6"/>
              </a:rPr>
              <a:t>blog.csdn.net/i_chaoren/article/details/62264414</a:t>
            </a:r>
            <a:endParaRPr lang="en-US" altLang="zh-CN" dirty="0" smtClean="0"/>
          </a:p>
          <a:p>
            <a:endParaRPr lang="zh-CN" altLang="en-US" dirty="0"/>
          </a:p>
        </p:txBody>
      </p:sp>
      <p:sp>
        <p:nvSpPr>
          <p:cNvPr id="10" name="文本框 9"/>
          <p:cNvSpPr txBox="1"/>
          <p:nvPr/>
        </p:nvSpPr>
        <p:spPr>
          <a:xfrm>
            <a:off x="6948264" y="1360974"/>
            <a:ext cx="997768" cy="510778"/>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altLang="zh-CN" sz="2400" b="1" dirty="0" err="1" smtClean="0"/>
              <a:t>scipy</a:t>
            </a:r>
            <a:endParaRPr lang="zh-CN" altLang="en-US" sz="2400" b="1" dirty="0"/>
          </a:p>
        </p:txBody>
      </p:sp>
      <p:sp>
        <p:nvSpPr>
          <p:cNvPr id="11" name="文本框 10"/>
          <p:cNvSpPr txBox="1"/>
          <p:nvPr/>
        </p:nvSpPr>
        <p:spPr>
          <a:xfrm>
            <a:off x="6845424" y="3511987"/>
            <a:ext cx="997768" cy="510778"/>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altLang="zh-CN" sz="2400" b="1" dirty="0" smtClean="0"/>
              <a:t>re</a:t>
            </a:r>
            <a:endParaRPr lang="zh-CN" altLang="en-US" sz="2400" b="1" dirty="0"/>
          </a:p>
        </p:txBody>
      </p:sp>
      <p:sp>
        <p:nvSpPr>
          <p:cNvPr id="12" name="文本框 11"/>
          <p:cNvSpPr txBox="1"/>
          <p:nvPr/>
        </p:nvSpPr>
        <p:spPr>
          <a:xfrm>
            <a:off x="6228184" y="5532576"/>
            <a:ext cx="1800200" cy="510778"/>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altLang="zh-CN" sz="2400" b="1" dirty="0" smtClean="0"/>
              <a:t>requests</a:t>
            </a:r>
            <a:endParaRPr lang="zh-CN" altLang="en-US" sz="2400" b="1" dirty="0"/>
          </a:p>
        </p:txBody>
      </p:sp>
    </p:spTree>
    <p:extLst>
      <p:ext uri="{BB962C8B-B14F-4D97-AF65-F5344CB8AC3E}">
        <p14:creationId xmlns:p14="http://schemas.microsoft.com/office/powerpoint/2010/main" val="1280022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AI, Machine Learning and Deep Learning</a:t>
            </a:r>
            <a:endParaRPr lang="zh-CN" altLang="en-US" dirty="0"/>
          </a:p>
        </p:txBody>
      </p:sp>
      <p:pic>
        <p:nvPicPr>
          <p:cNvPr id="3" name="图片 2"/>
          <p:cNvPicPr>
            <a:picLocks noChangeAspect="1"/>
          </p:cNvPicPr>
          <p:nvPr/>
        </p:nvPicPr>
        <p:blipFill rotWithShape="1">
          <a:blip r:embed="rId3"/>
          <a:srcRect l="2844" t="4244" r="3282" b="3394"/>
          <a:stretch/>
        </p:blipFill>
        <p:spPr>
          <a:xfrm>
            <a:off x="2051720" y="1828142"/>
            <a:ext cx="4703346" cy="4867631"/>
          </a:xfrm>
          <a:prstGeom prst="rect">
            <a:avLst/>
          </a:prstGeom>
        </p:spPr>
      </p:pic>
      <p:sp>
        <p:nvSpPr>
          <p:cNvPr id="4" name="文本框 3"/>
          <p:cNvSpPr txBox="1"/>
          <p:nvPr/>
        </p:nvSpPr>
        <p:spPr>
          <a:xfrm>
            <a:off x="971600" y="1289682"/>
            <a:ext cx="7992888" cy="523220"/>
          </a:xfrm>
          <a:prstGeom prst="rect">
            <a:avLst/>
          </a:prstGeom>
          <a:noFill/>
        </p:spPr>
        <p:txBody>
          <a:bodyPr wrap="square" rtlCol="0">
            <a:spAutoFit/>
          </a:bodyPr>
          <a:lstStyle/>
          <a:p>
            <a:r>
              <a:rPr lang="en-US" altLang="zh-CN" sz="2800" dirty="0">
                <a:solidFill>
                  <a:srgbClr val="28A8E1"/>
                </a:solidFill>
                <a:latin typeface="David" panose="020E0502060401010101" pitchFamily="34" charset="-79"/>
                <a:cs typeface="David" panose="020E0502060401010101" pitchFamily="34" charset="-79"/>
              </a:rPr>
              <a:t>About AI, Machine Learning and Deep Learning</a:t>
            </a:r>
            <a:endParaRPr lang="zh-CN" altLang="en-US" sz="2800" dirty="0">
              <a:solidFill>
                <a:srgbClr val="28A8E1"/>
              </a:solidFill>
              <a:latin typeface="David" panose="020E0502060401010101" pitchFamily="34" charset="-79"/>
              <a:cs typeface="David" panose="020E0502060401010101" pitchFamily="34" charset="-79"/>
            </a:endParaRPr>
          </a:p>
        </p:txBody>
      </p:sp>
      <p:sp>
        <p:nvSpPr>
          <p:cNvPr id="5" name="矩形 4"/>
          <p:cNvSpPr/>
          <p:nvPr/>
        </p:nvSpPr>
        <p:spPr>
          <a:xfrm>
            <a:off x="-32933" y="1960281"/>
            <a:ext cx="2877711" cy="461665"/>
          </a:xfrm>
          <a:prstGeom prst="rect">
            <a:avLst/>
          </a:prstGeom>
        </p:spPr>
        <p:txBody>
          <a:bodyPr wrap="none">
            <a:spAutoFit/>
          </a:bodyPr>
          <a:lstStyle/>
          <a:p>
            <a:pPr>
              <a:lnSpc>
                <a:spcPct val="150000"/>
              </a:lnSpc>
            </a:pPr>
            <a:r>
              <a:rPr lang="zh-CN" altLang="en-US" sz="1600" b="1" dirty="0">
                <a:cs typeface="+mn-ea"/>
                <a:sym typeface="+mn-lt"/>
              </a:rPr>
              <a:t>机器学</a:t>
            </a:r>
            <a:r>
              <a:rPr lang="zh-CN" altLang="en-US" sz="1600" b="1" dirty="0" smtClean="0">
                <a:cs typeface="+mn-ea"/>
                <a:sym typeface="+mn-lt"/>
              </a:rPr>
              <a:t>习的</a:t>
            </a:r>
            <a:r>
              <a:rPr lang="zh-CN" altLang="en-US" sz="1600" b="1" dirty="0" smtClean="0">
                <a:solidFill>
                  <a:srgbClr val="C00000"/>
                </a:solidFill>
                <a:cs typeface="+mn-ea"/>
                <a:sym typeface="+mn-lt"/>
              </a:rPr>
              <a:t>父类</a:t>
            </a:r>
            <a:r>
              <a:rPr lang="en-US" altLang="zh-CN" sz="1600" b="1" dirty="0" smtClean="0">
                <a:cs typeface="+mn-ea"/>
                <a:sym typeface="+mn-lt"/>
              </a:rPr>
              <a:t> </a:t>
            </a:r>
            <a:r>
              <a:rPr lang="en-US" altLang="zh-CN" sz="1600" b="1" dirty="0">
                <a:cs typeface="+mn-ea"/>
                <a:sym typeface="+mn-lt"/>
              </a:rPr>
              <a:t>——</a:t>
            </a:r>
            <a:r>
              <a:rPr lang="zh-CN" altLang="en-US" sz="1600" b="1" dirty="0" smtClean="0">
                <a:cs typeface="+mn-ea"/>
                <a:sym typeface="+mn-lt"/>
              </a:rPr>
              <a:t>人</a:t>
            </a:r>
            <a:r>
              <a:rPr lang="zh-CN" altLang="en-US" sz="1600" b="1" dirty="0">
                <a:cs typeface="+mn-ea"/>
                <a:sym typeface="+mn-lt"/>
              </a:rPr>
              <a:t>工智</a:t>
            </a:r>
            <a:r>
              <a:rPr lang="zh-CN" altLang="en-US" sz="1600" b="1" dirty="0" smtClean="0">
                <a:cs typeface="+mn-ea"/>
                <a:sym typeface="+mn-lt"/>
              </a:rPr>
              <a:t>能</a:t>
            </a:r>
            <a:endParaRPr lang="zh-CN" altLang="en-US" sz="1600" b="1" dirty="0">
              <a:cs typeface="+mn-ea"/>
              <a:sym typeface="+mn-lt"/>
            </a:endParaRPr>
          </a:p>
        </p:txBody>
      </p:sp>
      <p:sp>
        <p:nvSpPr>
          <p:cNvPr id="7" name="矩形 6"/>
          <p:cNvSpPr/>
          <p:nvPr/>
        </p:nvSpPr>
        <p:spPr>
          <a:xfrm>
            <a:off x="6347784" y="5589240"/>
            <a:ext cx="2831224" cy="461665"/>
          </a:xfrm>
          <a:prstGeom prst="rect">
            <a:avLst/>
          </a:prstGeom>
        </p:spPr>
        <p:txBody>
          <a:bodyPr wrap="none">
            <a:spAutoFit/>
          </a:bodyPr>
          <a:lstStyle/>
          <a:p>
            <a:pPr>
              <a:lnSpc>
                <a:spcPct val="150000"/>
              </a:lnSpc>
            </a:pPr>
            <a:r>
              <a:rPr lang="zh-CN" altLang="en-US" sz="1600" b="1" dirty="0" smtClean="0">
                <a:cs typeface="+mn-ea"/>
                <a:sym typeface="+mn-lt"/>
              </a:rPr>
              <a:t>机</a:t>
            </a:r>
            <a:r>
              <a:rPr lang="zh-CN" altLang="en-US" sz="1600" b="1" dirty="0">
                <a:cs typeface="+mn-ea"/>
                <a:sym typeface="+mn-lt"/>
              </a:rPr>
              <a:t>器学习</a:t>
            </a:r>
            <a:r>
              <a:rPr lang="zh-CN" altLang="en-US" sz="1600" b="1" dirty="0" smtClean="0">
                <a:cs typeface="+mn-ea"/>
                <a:sym typeface="+mn-lt"/>
              </a:rPr>
              <a:t>的</a:t>
            </a:r>
            <a:r>
              <a:rPr lang="zh-CN" altLang="en-US" sz="1600" b="1" dirty="0">
                <a:solidFill>
                  <a:srgbClr val="C00000"/>
                </a:solidFill>
                <a:cs typeface="+mn-ea"/>
                <a:sym typeface="+mn-lt"/>
              </a:rPr>
              <a:t>子</a:t>
            </a:r>
            <a:r>
              <a:rPr lang="zh-CN" altLang="en-US" sz="1600" b="1" dirty="0" smtClean="0">
                <a:solidFill>
                  <a:srgbClr val="C00000"/>
                </a:solidFill>
                <a:cs typeface="+mn-ea"/>
                <a:sym typeface="+mn-lt"/>
              </a:rPr>
              <a:t>类</a:t>
            </a:r>
            <a:r>
              <a:rPr lang="en-US" altLang="zh-CN" sz="1600" b="1" dirty="0" smtClean="0">
                <a:cs typeface="+mn-ea"/>
                <a:sym typeface="+mn-lt"/>
              </a:rPr>
              <a:t>——</a:t>
            </a:r>
            <a:r>
              <a:rPr lang="zh-CN" altLang="en-US" sz="1600" b="1" dirty="0" smtClean="0">
                <a:cs typeface="+mn-ea"/>
                <a:sym typeface="+mn-lt"/>
              </a:rPr>
              <a:t>深度学习</a:t>
            </a:r>
            <a:endParaRPr lang="zh-CN" altLang="en-US" sz="1600" b="1" dirty="0">
              <a:cs typeface="+mn-ea"/>
              <a:sym typeface="+mn-lt"/>
            </a:endParaRPr>
          </a:p>
        </p:txBody>
      </p:sp>
    </p:spTree>
    <p:extLst>
      <p:ext uri="{BB962C8B-B14F-4D97-AF65-F5344CB8AC3E}">
        <p14:creationId xmlns:p14="http://schemas.microsoft.com/office/powerpoint/2010/main" val="253480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zh-CN" altLang="en-US" dirty="0" smtClean="0"/>
              <a:t>天学会</a:t>
            </a:r>
            <a:r>
              <a:rPr lang="zh-CN" altLang="en-US" dirty="0"/>
              <a:t>人工智能</a:t>
            </a:r>
          </a:p>
        </p:txBody>
      </p:sp>
      <p:sp>
        <p:nvSpPr>
          <p:cNvPr id="3" name="矩形 2"/>
          <p:cNvSpPr/>
          <p:nvPr/>
        </p:nvSpPr>
        <p:spPr>
          <a:xfrm>
            <a:off x="123366" y="1259468"/>
            <a:ext cx="6104818" cy="369332"/>
          </a:xfrm>
          <a:prstGeom prst="rect">
            <a:avLst/>
          </a:prstGeom>
        </p:spPr>
        <p:txBody>
          <a:bodyPr wrap="square">
            <a:spAutoFit/>
          </a:bodyPr>
          <a:lstStyle/>
          <a:p>
            <a:r>
              <a:rPr lang="zh-CN" altLang="en-US" dirty="0"/>
              <a:t>http://scikit-learn.org/stable/auto_examples/index.html</a:t>
            </a:r>
          </a:p>
        </p:txBody>
      </p:sp>
      <p:pic>
        <p:nvPicPr>
          <p:cNvPr id="4" name="图片 3"/>
          <p:cNvPicPr>
            <a:picLocks noChangeAspect="1"/>
          </p:cNvPicPr>
          <p:nvPr/>
        </p:nvPicPr>
        <p:blipFill>
          <a:blip r:embed="rId2"/>
          <a:stretch>
            <a:fillRect/>
          </a:stretch>
        </p:blipFill>
        <p:spPr>
          <a:xfrm>
            <a:off x="243971" y="2375972"/>
            <a:ext cx="4328029" cy="3333323"/>
          </a:xfrm>
          <a:prstGeom prst="rect">
            <a:avLst/>
          </a:prstGeom>
        </p:spPr>
      </p:pic>
      <p:pic>
        <p:nvPicPr>
          <p:cNvPr id="5" name="图片 4"/>
          <p:cNvPicPr>
            <a:picLocks noChangeAspect="1"/>
          </p:cNvPicPr>
          <p:nvPr/>
        </p:nvPicPr>
        <p:blipFill>
          <a:blip r:embed="rId3"/>
          <a:stretch>
            <a:fillRect/>
          </a:stretch>
        </p:blipFill>
        <p:spPr>
          <a:xfrm>
            <a:off x="4665483" y="1629688"/>
            <a:ext cx="3290893" cy="5255696"/>
          </a:xfrm>
          <a:prstGeom prst="rect">
            <a:avLst/>
          </a:prstGeom>
        </p:spPr>
      </p:pic>
    </p:spTree>
    <p:extLst>
      <p:ext uri="{BB962C8B-B14F-4D97-AF65-F5344CB8AC3E}">
        <p14:creationId xmlns:p14="http://schemas.microsoft.com/office/powerpoint/2010/main" val="388127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definition of Machine Learning</a:t>
            </a:r>
            <a:endParaRPr lang="zh-CN" altLang="en-US" dirty="0"/>
          </a:p>
        </p:txBody>
      </p:sp>
      <p:pic>
        <p:nvPicPr>
          <p:cNvPr id="3" name="图片 2"/>
          <p:cNvPicPr>
            <a:picLocks noChangeAspect="1"/>
          </p:cNvPicPr>
          <p:nvPr/>
        </p:nvPicPr>
        <p:blipFill>
          <a:blip r:embed="rId3"/>
          <a:stretch>
            <a:fillRect/>
          </a:stretch>
        </p:blipFill>
        <p:spPr>
          <a:xfrm>
            <a:off x="21600" y="1268760"/>
            <a:ext cx="5638800" cy="2381250"/>
          </a:xfrm>
          <a:prstGeom prst="rect">
            <a:avLst/>
          </a:prstGeom>
        </p:spPr>
      </p:pic>
      <p:pic>
        <p:nvPicPr>
          <p:cNvPr id="4" name="图片 3"/>
          <p:cNvPicPr>
            <a:picLocks noChangeAspect="1"/>
          </p:cNvPicPr>
          <p:nvPr/>
        </p:nvPicPr>
        <p:blipFill>
          <a:blip r:embed="rId4"/>
          <a:stretch>
            <a:fillRect/>
          </a:stretch>
        </p:blipFill>
        <p:spPr>
          <a:xfrm>
            <a:off x="2267744" y="4500116"/>
            <a:ext cx="6705600" cy="2324100"/>
          </a:xfrm>
          <a:prstGeom prst="rect">
            <a:avLst/>
          </a:prstGeom>
        </p:spPr>
      </p:pic>
    </p:spTree>
    <p:extLst>
      <p:ext uri="{BB962C8B-B14F-4D97-AF65-F5344CB8AC3E}">
        <p14:creationId xmlns:p14="http://schemas.microsoft.com/office/powerpoint/2010/main" val="2691419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a:t>
            </a:r>
            <a:r>
              <a:rPr lang="en-US" altLang="zh-CN" dirty="0" smtClean="0"/>
              <a:t>Now </a:t>
            </a:r>
            <a:r>
              <a:rPr lang="en-US" altLang="zh-CN" dirty="0"/>
              <a:t>? </a:t>
            </a:r>
            <a:endParaRPr lang="zh-CN" altLang="en-US" dirty="0"/>
          </a:p>
        </p:txBody>
      </p:sp>
      <p:pic>
        <p:nvPicPr>
          <p:cNvPr id="3" name="图片 2"/>
          <p:cNvPicPr>
            <a:picLocks noChangeAspect="1"/>
          </p:cNvPicPr>
          <p:nvPr/>
        </p:nvPicPr>
        <p:blipFill>
          <a:blip r:embed="rId3"/>
          <a:stretch>
            <a:fillRect/>
          </a:stretch>
        </p:blipFill>
        <p:spPr>
          <a:xfrm>
            <a:off x="251520" y="1903676"/>
            <a:ext cx="3995936" cy="3788355"/>
          </a:xfrm>
          <a:prstGeom prst="rect">
            <a:avLst/>
          </a:prstGeom>
        </p:spPr>
      </p:pic>
      <p:sp>
        <p:nvSpPr>
          <p:cNvPr id="4" name="文本框 3"/>
          <p:cNvSpPr txBox="1"/>
          <p:nvPr/>
        </p:nvSpPr>
        <p:spPr>
          <a:xfrm>
            <a:off x="4427984" y="1844824"/>
            <a:ext cx="4464496" cy="3847207"/>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t>Big Data</a:t>
            </a:r>
          </a:p>
          <a:p>
            <a:pPr marL="285750" indent="-285750">
              <a:buFont typeface="Arial" panose="020B0604020202020204" pitchFamily="34" charset="0"/>
              <a:buChar char="•"/>
            </a:pPr>
            <a:endParaRPr lang="en-US" altLang="zh-CN" sz="2800" dirty="0"/>
          </a:p>
          <a:p>
            <a:pPr marL="285750" indent="-285750">
              <a:buFont typeface="Arial" panose="020B0604020202020204" pitchFamily="34" charset="0"/>
              <a:buChar char="•"/>
            </a:pPr>
            <a:endParaRPr lang="en-US" altLang="zh-CN" sz="2800" dirty="0"/>
          </a:p>
          <a:p>
            <a:pPr marL="285750" indent="-285750">
              <a:buFont typeface="Arial" panose="020B0604020202020204" pitchFamily="34" charset="0"/>
              <a:buChar char="•"/>
            </a:pPr>
            <a:r>
              <a:rPr lang="en-US" altLang="zh-CN" sz="2800" dirty="0"/>
              <a:t>Massive Computer power</a:t>
            </a:r>
          </a:p>
          <a:p>
            <a:r>
              <a:rPr lang="en-US" altLang="zh-CN" sz="2800" dirty="0"/>
              <a:t>     </a:t>
            </a:r>
            <a:r>
              <a:rPr lang="en-US" altLang="zh-CN" sz="2000" dirty="0"/>
              <a:t>(e.g. GPU, multicore)</a:t>
            </a:r>
          </a:p>
          <a:p>
            <a:endParaRPr lang="en-US" altLang="zh-CN" sz="2800" dirty="0"/>
          </a:p>
          <a:p>
            <a:endParaRPr lang="en-US" altLang="zh-CN" sz="2800" dirty="0"/>
          </a:p>
          <a:p>
            <a:pPr marL="285750" indent="-285750">
              <a:buFont typeface="Arial" panose="020B0604020202020204" pitchFamily="34" charset="0"/>
              <a:buChar char="•"/>
            </a:pPr>
            <a:r>
              <a:rPr lang="en-US" altLang="zh-CN" sz="2800" dirty="0"/>
              <a:t>Better algorithms</a:t>
            </a:r>
          </a:p>
          <a:p>
            <a:r>
              <a:rPr lang="en-US" altLang="zh-CN" sz="2000" dirty="0"/>
              <a:t>       (e.g. Deep Learning algorithms)</a:t>
            </a:r>
            <a:endParaRPr lang="zh-CN" altLang="en-US" sz="2000" dirty="0"/>
          </a:p>
        </p:txBody>
      </p:sp>
    </p:spTree>
    <p:extLst>
      <p:ext uri="{BB962C8B-B14F-4D97-AF65-F5344CB8AC3E}">
        <p14:creationId xmlns:p14="http://schemas.microsoft.com/office/powerpoint/2010/main" val="2781064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根据</a:t>
            </a:r>
            <a:r>
              <a:rPr lang="zh-CN" altLang="en-US" dirty="0" smtClean="0">
                <a:solidFill>
                  <a:schemeClr val="accent6">
                    <a:lumMod val="75000"/>
                  </a:schemeClr>
                </a:solidFill>
              </a:rPr>
              <a:t>算法的类似性（功能</a:t>
            </a:r>
            <a:r>
              <a:rPr lang="en-US" altLang="zh-CN" dirty="0" smtClean="0">
                <a:solidFill>
                  <a:schemeClr val="accent6">
                    <a:lumMod val="75000"/>
                  </a:schemeClr>
                </a:solidFill>
              </a:rPr>
              <a:t>&amp;</a:t>
            </a:r>
            <a:r>
              <a:rPr lang="zh-CN" altLang="en-US" dirty="0" smtClean="0">
                <a:solidFill>
                  <a:schemeClr val="accent6">
                    <a:lumMod val="75000"/>
                  </a:schemeClr>
                </a:solidFill>
              </a:rPr>
              <a:t>形式）</a:t>
            </a:r>
            <a:endParaRPr lang="zh-CN" altLang="en-US" dirty="0">
              <a:solidFill>
                <a:schemeClr val="accent6">
                  <a:lumMod val="75000"/>
                </a:schemeClr>
              </a:solidFill>
            </a:endParaRPr>
          </a:p>
        </p:txBody>
      </p:sp>
      <p:sp>
        <p:nvSpPr>
          <p:cNvPr id="3" name="文本框 2"/>
          <p:cNvSpPr txBox="1"/>
          <p:nvPr/>
        </p:nvSpPr>
        <p:spPr>
          <a:xfrm>
            <a:off x="395536" y="1340768"/>
            <a:ext cx="6131024" cy="4708981"/>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2000" dirty="0" smtClean="0"/>
              <a:t>回归类算法</a:t>
            </a:r>
            <a:endParaRPr lang="en-US" altLang="zh-CN" sz="2000" dirty="0" smtClean="0"/>
          </a:p>
          <a:p>
            <a:pPr marL="285750" indent="-285750">
              <a:lnSpc>
                <a:spcPct val="150000"/>
              </a:lnSpc>
              <a:buFont typeface="Wingdings" panose="05000000000000000000" pitchFamily="2" charset="2"/>
              <a:buChar char="p"/>
            </a:pPr>
            <a:r>
              <a:rPr lang="zh-CN" altLang="en-US" sz="2000" dirty="0"/>
              <a:t>基</a:t>
            </a:r>
            <a:r>
              <a:rPr lang="zh-CN" altLang="en-US" sz="2000" dirty="0" smtClean="0"/>
              <a:t>于实例的算法</a:t>
            </a:r>
            <a:endParaRPr lang="en-US" altLang="zh-CN" sz="2000" dirty="0" smtClean="0"/>
          </a:p>
          <a:p>
            <a:pPr marL="285750" indent="-285750">
              <a:lnSpc>
                <a:spcPct val="150000"/>
              </a:lnSpc>
              <a:buFont typeface="Wingdings" panose="05000000000000000000" pitchFamily="2" charset="2"/>
              <a:buChar char="p"/>
            </a:pPr>
            <a:r>
              <a:rPr lang="zh-CN" altLang="en-US" sz="2000" dirty="0"/>
              <a:t>正则</a:t>
            </a:r>
            <a:r>
              <a:rPr lang="zh-CN" altLang="en-US" sz="2000" dirty="0" smtClean="0"/>
              <a:t>化方法</a:t>
            </a:r>
            <a:endParaRPr lang="en-US" altLang="zh-CN" sz="2000" dirty="0" smtClean="0"/>
          </a:p>
          <a:p>
            <a:pPr marL="285750" indent="-285750">
              <a:lnSpc>
                <a:spcPct val="150000"/>
              </a:lnSpc>
              <a:buFont typeface="Wingdings" panose="05000000000000000000" pitchFamily="2" charset="2"/>
              <a:buChar char="p"/>
            </a:pPr>
            <a:r>
              <a:rPr lang="zh-CN" altLang="en-US" sz="2000" dirty="0"/>
              <a:t>决策</a:t>
            </a:r>
            <a:r>
              <a:rPr lang="zh-CN" altLang="en-US" sz="2000" dirty="0" smtClean="0"/>
              <a:t>树</a:t>
            </a:r>
            <a:endParaRPr lang="en-US" altLang="zh-CN" sz="2000" dirty="0" smtClean="0"/>
          </a:p>
          <a:p>
            <a:pPr marL="285750" indent="-285750">
              <a:lnSpc>
                <a:spcPct val="150000"/>
              </a:lnSpc>
              <a:buFont typeface="Wingdings" panose="05000000000000000000" pitchFamily="2" charset="2"/>
              <a:buChar char="p"/>
            </a:pPr>
            <a:r>
              <a:rPr lang="zh-CN" altLang="en-US" sz="2000" dirty="0"/>
              <a:t>贝叶</a:t>
            </a:r>
            <a:r>
              <a:rPr lang="zh-CN" altLang="en-US" sz="2000" dirty="0" smtClean="0"/>
              <a:t>斯方法</a:t>
            </a:r>
            <a:endParaRPr lang="en-US" altLang="zh-CN" sz="2000" dirty="0" smtClean="0"/>
          </a:p>
          <a:p>
            <a:pPr marL="285750" indent="-285750">
              <a:lnSpc>
                <a:spcPct val="150000"/>
              </a:lnSpc>
              <a:buFont typeface="Wingdings" panose="05000000000000000000" pitchFamily="2" charset="2"/>
              <a:buChar char="p"/>
            </a:pPr>
            <a:r>
              <a:rPr lang="zh-CN" altLang="en-US" sz="2000" dirty="0"/>
              <a:t>基</a:t>
            </a:r>
            <a:r>
              <a:rPr lang="zh-CN" altLang="en-US" sz="2000" dirty="0" smtClean="0"/>
              <a:t>于核的算法</a:t>
            </a:r>
            <a:endParaRPr lang="en-US" altLang="zh-CN" sz="2000" dirty="0" smtClean="0"/>
          </a:p>
          <a:p>
            <a:pPr marL="285750" indent="-285750">
              <a:lnSpc>
                <a:spcPct val="150000"/>
              </a:lnSpc>
              <a:buFont typeface="Wingdings" panose="05000000000000000000" pitchFamily="2" charset="2"/>
              <a:buChar char="p"/>
            </a:pPr>
            <a:r>
              <a:rPr lang="zh-CN" altLang="en-US" sz="2000" dirty="0"/>
              <a:t>聚</a:t>
            </a:r>
            <a:r>
              <a:rPr lang="zh-CN" altLang="en-US" sz="2000" dirty="0" smtClean="0"/>
              <a:t>类算法</a:t>
            </a:r>
            <a:endParaRPr lang="en-US" altLang="zh-CN" sz="2000" dirty="0" smtClean="0"/>
          </a:p>
          <a:p>
            <a:pPr marL="285750" indent="-285750">
              <a:lnSpc>
                <a:spcPct val="150000"/>
              </a:lnSpc>
              <a:buFont typeface="Wingdings" panose="05000000000000000000" pitchFamily="2" charset="2"/>
              <a:buChar char="p"/>
            </a:pPr>
            <a:r>
              <a:rPr lang="zh-CN" altLang="en-US" sz="2000" dirty="0"/>
              <a:t>人</a:t>
            </a:r>
            <a:r>
              <a:rPr lang="zh-CN" altLang="en-US" sz="2000" dirty="0" smtClean="0"/>
              <a:t>工神经网络</a:t>
            </a:r>
            <a:endParaRPr lang="en-US" altLang="zh-CN" sz="2000" dirty="0" smtClean="0"/>
          </a:p>
          <a:p>
            <a:pPr marL="285750" indent="-285750">
              <a:lnSpc>
                <a:spcPct val="150000"/>
              </a:lnSpc>
              <a:buFont typeface="Wingdings" panose="05000000000000000000" pitchFamily="2" charset="2"/>
              <a:buChar char="p"/>
            </a:pPr>
            <a:r>
              <a:rPr lang="zh-CN" altLang="en-US" sz="2000" dirty="0"/>
              <a:t>深</a:t>
            </a:r>
            <a:r>
              <a:rPr lang="zh-CN" altLang="en-US" sz="2000" dirty="0" smtClean="0"/>
              <a:t>度学习：</a:t>
            </a:r>
            <a:r>
              <a:rPr lang="en-US" altLang="zh-CN" sz="2000" dirty="0" smtClean="0"/>
              <a:t>CNN, </a:t>
            </a:r>
            <a:r>
              <a:rPr lang="en-US" altLang="zh-CN" sz="2000" dirty="0"/>
              <a:t>DNN, </a:t>
            </a:r>
            <a:r>
              <a:rPr lang="en-US" altLang="zh-CN" sz="2000" dirty="0" smtClean="0"/>
              <a:t>RNN……</a:t>
            </a:r>
          </a:p>
          <a:p>
            <a:pPr marL="285750" indent="-285750">
              <a:lnSpc>
                <a:spcPct val="150000"/>
              </a:lnSpc>
              <a:buFont typeface="Wingdings" panose="05000000000000000000" pitchFamily="2" charset="2"/>
              <a:buChar char="p"/>
            </a:pPr>
            <a:r>
              <a:rPr lang="en-US" altLang="zh-CN" sz="2000" dirty="0" smtClean="0"/>
              <a:t>……</a:t>
            </a:r>
            <a:endParaRPr lang="zh-CN" altLang="en-US" sz="2000" dirty="0"/>
          </a:p>
        </p:txBody>
      </p:sp>
    </p:spTree>
    <p:extLst>
      <p:ext uri="{BB962C8B-B14F-4D97-AF65-F5344CB8AC3E}">
        <p14:creationId xmlns:p14="http://schemas.microsoft.com/office/powerpoint/2010/main" val="24074349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562100" y="1052736"/>
            <a:ext cx="6019800" cy="4848225"/>
          </a:xfrm>
          <a:prstGeom prst="rect">
            <a:avLst/>
          </a:prstGeom>
        </p:spPr>
      </p:pic>
    </p:spTree>
    <p:extLst>
      <p:ext uri="{BB962C8B-B14F-4D97-AF65-F5344CB8AC3E}">
        <p14:creationId xmlns:p14="http://schemas.microsoft.com/office/powerpoint/2010/main" val="6929258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2139"/>
            <a:ext cx="9144000" cy="6685861"/>
          </a:xfrm>
          <a:prstGeom prst="rect">
            <a:avLst/>
          </a:prstGeom>
        </p:spPr>
      </p:pic>
      <p:sp>
        <p:nvSpPr>
          <p:cNvPr id="3" name="矩形 2"/>
          <p:cNvSpPr/>
          <p:nvPr/>
        </p:nvSpPr>
        <p:spPr>
          <a:xfrm>
            <a:off x="2483768" y="6627167"/>
            <a:ext cx="8091772" cy="461665"/>
          </a:xfrm>
          <a:prstGeom prst="rect">
            <a:avLst/>
          </a:prstGeom>
        </p:spPr>
        <p:txBody>
          <a:bodyPr wrap="square">
            <a:spAutoFit/>
          </a:bodyPr>
          <a:lstStyle/>
          <a:p>
            <a:r>
              <a:rPr lang="en-US" altLang="zh-CN" sz="1200" dirty="0" smtClean="0"/>
              <a:t>ref: </a:t>
            </a:r>
            <a:r>
              <a:rPr lang="zh-CN" altLang="en-US" sz="1200" dirty="0" smtClean="0">
                <a:hlinkClick r:id="rId4"/>
              </a:rPr>
              <a:t>http</a:t>
            </a:r>
            <a:r>
              <a:rPr lang="zh-CN" altLang="en-US" sz="1200" dirty="0">
                <a:hlinkClick r:id="rId4"/>
              </a:rPr>
              <a:t>://</a:t>
            </a:r>
            <a:r>
              <a:rPr lang="zh-CN" altLang="en-US" sz="1200" dirty="0" smtClean="0">
                <a:hlinkClick r:id="rId4"/>
              </a:rPr>
              <a:t>scikit-learn.org/stable/tutorial/machine_learning_map/index.html</a:t>
            </a:r>
            <a:endParaRPr lang="en-US" altLang="zh-CN" sz="1200" dirty="0" smtClean="0"/>
          </a:p>
          <a:p>
            <a:endParaRPr lang="zh-CN" altLang="en-US" sz="1200" dirty="0"/>
          </a:p>
        </p:txBody>
      </p:sp>
    </p:spTree>
    <p:extLst>
      <p:ext uri="{BB962C8B-B14F-4D97-AF65-F5344CB8AC3E}">
        <p14:creationId xmlns:p14="http://schemas.microsoft.com/office/powerpoint/2010/main" val="2231511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a:t>
            </a:r>
            <a:r>
              <a:rPr lang="zh-CN" altLang="en-US" dirty="0" smtClean="0"/>
              <a:t>器学习怎么工作？</a:t>
            </a:r>
            <a:endParaRPr lang="zh-CN" altLang="en-US" dirty="0"/>
          </a:p>
        </p:txBody>
      </p:sp>
      <p:pic>
        <p:nvPicPr>
          <p:cNvPr id="3" name="图片 2"/>
          <p:cNvPicPr>
            <a:picLocks noChangeAspect="1"/>
          </p:cNvPicPr>
          <p:nvPr/>
        </p:nvPicPr>
        <p:blipFill>
          <a:blip r:embed="rId2"/>
          <a:stretch>
            <a:fillRect/>
          </a:stretch>
        </p:blipFill>
        <p:spPr>
          <a:xfrm>
            <a:off x="1259632" y="1047395"/>
            <a:ext cx="7355160" cy="5786569"/>
          </a:xfrm>
          <a:prstGeom prst="rect">
            <a:avLst/>
          </a:prstGeom>
        </p:spPr>
      </p:pic>
    </p:spTree>
    <p:extLst>
      <p:ext uri="{BB962C8B-B14F-4D97-AF65-F5344CB8AC3E}">
        <p14:creationId xmlns:p14="http://schemas.microsoft.com/office/powerpoint/2010/main" val="1376434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机器学习怎么工作？</a:t>
            </a:r>
          </a:p>
        </p:txBody>
      </p:sp>
      <p:pic>
        <p:nvPicPr>
          <p:cNvPr id="3" name="图片 2"/>
          <p:cNvPicPr>
            <a:picLocks noChangeAspect="1"/>
          </p:cNvPicPr>
          <p:nvPr/>
        </p:nvPicPr>
        <p:blipFill>
          <a:blip r:embed="rId2"/>
          <a:stretch>
            <a:fillRect/>
          </a:stretch>
        </p:blipFill>
        <p:spPr>
          <a:xfrm>
            <a:off x="1691680" y="2302393"/>
            <a:ext cx="6258247" cy="4537971"/>
          </a:xfrm>
          <a:prstGeom prst="rect">
            <a:avLst/>
          </a:prstGeom>
        </p:spPr>
      </p:pic>
    </p:spTree>
    <p:extLst>
      <p:ext uri="{BB962C8B-B14F-4D97-AF65-F5344CB8AC3E}">
        <p14:creationId xmlns:p14="http://schemas.microsoft.com/office/powerpoint/2010/main" val="1700118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a:t>
            </a:r>
            <a:r>
              <a:rPr lang="zh-CN" altLang="en-US" dirty="0" smtClean="0"/>
              <a:t>型评价：</a:t>
            </a:r>
            <a:r>
              <a:rPr lang="en-US" altLang="zh-CN" dirty="0" smtClean="0"/>
              <a:t>not only ROC!</a:t>
            </a:r>
            <a:endParaRPr lang="zh-CN" altLang="en-US" dirty="0"/>
          </a:p>
        </p:txBody>
      </p:sp>
      <p:pic>
        <p:nvPicPr>
          <p:cNvPr id="3" name="图片 2"/>
          <p:cNvPicPr>
            <a:picLocks noChangeAspect="1"/>
          </p:cNvPicPr>
          <p:nvPr/>
        </p:nvPicPr>
        <p:blipFill>
          <a:blip r:embed="rId3"/>
          <a:stretch>
            <a:fillRect/>
          </a:stretch>
        </p:blipFill>
        <p:spPr>
          <a:xfrm>
            <a:off x="2267744" y="4005064"/>
            <a:ext cx="4933950" cy="2524125"/>
          </a:xfrm>
          <a:prstGeom prst="rect">
            <a:avLst/>
          </a:prstGeom>
        </p:spPr>
      </p:pic>
      <p:pic>
        <p:nvPicPr>
          <p:cNvPr id="4" name="图片 3"/>
          <p:cNvPicPr>
            <a:picLocks noChangeAspect="1"/>
          </p:cNvPicPr>
          <p:nvPr/>
        </p:nvPicPr>
        <p:blipFill>
          <a:blip r:embed="rId4"/>
          <a:stretch>
            <a:fillRect/>
          </a:stretch>
        </p:blipFill>
        <p:spPr>
          <a:xfrm>
            <a:off x="819150" y="1268760"/>
            <a:ext cx="7505700" cy="3352800"/>
          </a:xfrm>
          <a:prstGeom prst="rect">
            <a:avLst/>
          </a:prstGeom>
        </p:spPr>
      </p:pic>
    </p:spTree>
    <p:extLst>
      <p:ext uri="{BB962C8B-B14F-4D97-AF65-F5344CB8AC3E}">
        <p14:creationId xmlns:p14="http://schemas.microsoft.com/office/powerpoint/2010/main" val="4232786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p:cNvPicPr>
            <a:picLocks noChangeAspect="1"/>
          </p:cNvPicPr>
          <p:nvPr/>
        </p:nvPicPr>
        <p:blipFill>
          <a:blip r:embed="rId2"/>
          <a:stretch>
            <a:fillRect/>
          </a:stretch>
        </p:blipFill>
        <p:spPr>
          <a:xfrm>
            <a:off x="1857375" y="1762125"/>
            <a:ext cx="5429250" cy="3333750"/>
          </a:xfrm>
          <a:prstGeom prst="rect">
            <a:avLst/>
          </a:prstGeom>
        </p:spPr>
      </p:pic>
    </p:spTree>
    <p:extLst>
      <p:ext uri="{BB962C8B-B14F-4D97-AF65-F5344CB8AC3E}">
        <p14:creationId xmlns:p14="http://schemas.microsoft.com/office/powerpoint/2010/main" val="4103803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DREAM CHALLENGES</a:t>
            </a:r>
            <a:endParaRPr lang="zh-CN" altLang="en-US" dirty="0"/>
          </a:p>
        </p:txBody>
      </p:sp>
      <p:pic>
        <p:nvPicPr>
          <p:cNvPr id="4" name="图片 3"/>
          <p:cNvPicPr>
            <a:picLocks noChangeAspect="1"/>
          </p:cNvPicPr>
          <p:nvPr/>
        </p:nvPicPr>
        <p:blipFill>
          <a:blip r:embed="rId2"/>
          <a:stretch>
            <a:fillRect/>
          </a:stretch>
        </p:blipFill>
        <p:spPr>
          <a:xfrm>
            <a:off x="287524" y="10156"/>
            <a:ext cx="8568952" cy="6847844"/>
          </a:xfrm>
          <a:prstGeom prst="rect">
            <a:avLst/>
          </a:prstGeom>
        </p:spPr>
      </p:pic>
      <p:sp>
        <p:nvSpPr>
          <p:cNvPr id="3" name="矩形 2"/>
          <p:cNvSpPr/>
          <p:nvPr/>
        </p:nvSpPr>
        <p:spPr>
          <a:xfrm>
            <a:off x="3275856" y="199807"/>
            <a:ext cx="2877263" cy="646331"/>
          </a:xfrm>
          <a:prstGeom prst="rect">
            <a:avLst/>
          </a:prstGeom>
        </p:spPr>
        <p:txBody>
          <a:bodyPr wrap="none">
            <a:spAutoFit/>
          </a:bodyPr>
          <a:lstStyle/>
          <a:p>
            <a:r>
              <a:rPr lang="zh-CN" altLang="en-US" dirty="0">
                <a:hlinkClick r:id="rId3"/>
              </a:rPr>
              <a:t>http://dreamchallenges.org/</a:t>
            </a:r>
            <a:endParaRPr lang="en-US" altLang="zh-CN" dirty="0"/>
          </a:p>
          <a:p>
            <a:endParaRPr lang="zh-CN" altLang="en-US" dirty="0"/>
          </a:p>
        </p:txBody>
      </p:sp>
      <p:sp>
        <p:nvSpPr>
          <p:cNvPr id="5" name="圆角矩形 4"/>
          <p:cNvSpPr/>
          <p:nvPr/>
        </p:nvSpPr>
        <p:spPr>
          <a:xfrm>
            <a:off x="5004048" y="5157192"/>
            <a:ext cx="3240360" cy="864096"/>
          </a:xfrm>
          <a:prstGeom prst="round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428598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秒会数据可视化</a:t>
            </a:r>
            <a:endParaRPr lang="zh-CN" altLang="en-US" dirty="0"/>
          </a:p>
        </p:txBody>
      </p:sp>
      <p:pic>
        <p:nvPicPr>
          <p:cNvPr id="3" name="图片 2"/>
          <p:cNvPicPr>
            <a:picLocks noChangeAspect="1"/>
          </p:cNvPicPr>
          <p:nvPr/>
        </p:nvPicPr>
        <p:blipFill>
          <a:blip r:embed="rId3"/>
          <a:stretch>
            <a:fillRect/>
          </a:stretch>
        </p:blipFill>
        <p:spPr>
          <a:xfrm>
            <a:off x="1110772" y="1268760"/>
            <a:ext cx="3101188" cy="2282006"/>
          </a:xfrm>
          <a:prstGeom prst="rect">
            <a:avLst/>
          </a:prstGeom>
        </p:spPr>
      </p:pic>
      <p:pic>
        <p:nvPicPr>
          <p:cNvPr id="4" name="图片 3"/>
          <p:cNvPicPr>
            <a:picLocks noChangeAspect="1"/>
          </p:cNvPicPr>
          <p:nvPr/>
        </p:nvPicPr>
        <p:blipFill>
          <a:blip r:embed="rId4"/>
          <a:stretch>
            <a:fillRect/>
          </a:stretch>
        </p:blipFill>
        <p:spPr>
          <a:xfrm>
            <a:off x="4596135" y="1312073"/>
            <a:ext cx="3792289" cy="2231764"/>
          </a:xfrm>
          <a:prstGeom prst="rect">
            <a:avLst/>
          </a:prstGeom>
        </p:spPr>
      </p:pic>
      <p:pic>
        <p:nvPicPr>
          <p:cNvPr id="5" name="图片 4"/>
          <p:cNvPicPr>
            <a:picLocks noChangeAspect="1"/>
          </p:cNvPicPr>
          <p:nvPr/>
        </p:nvPicPr>
        <p:blipFill>
          <a:blip r:embed="rId5"/>
          <a:stretch>
            <a:fillRect/>
          </a:stretch>
        </p:blipFill>
        <p:spPr>
          <a:xfrm>
            <a:off x="936397" y="3717032"/>
            <a:ext cx="3707611" cy="2541816"/>
          </a:xfrm>
          <a:prstGeom prst="rect">
            <a:avLst/>
          </a:prstGeom>
        </p:spPr>
      </p:pic>
      <p:pic>
        <p:nvPicPr>
          <p:cNvPr id="6" name="图片 5"/>
          <p:cNvPicPr>
            <a:picLocks noChangeAspect="1"/>
          </p:cNvPicPr>
          <p:nvPr/>
        </p:nvPicPr>
        <p:blipFill>
          <a:blip r:embed="rId6"/>
          <a:stretch>
            <a:fillRect/>
          </a:stretch>
        </p:blipFill>
        <p:spPr>
          <a:xfrm>
            <a:off x="4788024" y="3609496"/>
            <a:ext cx="3098304" cy="2681225"/>
          </a:xfrm>
          <a:prstGeom prst="rect">
            <a:avLst/>
          </a:prstGeom>
        </p:spPr>
      </p:pic>
    </p:spTree>
    <p:extLst>
      <p:ext uri="{BB962C8B-B14F-4D97-AF65-F5344CB8AC3E}">
        <p14:creationId xmlns:p14="http://schemas.microsoft.com/office/powerpoint/2010/main" val="656830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Kaggle</a:t>
            </a:r>
            <a:r>
              <a:rPr lang="zh-CN" altLang="en-US" dirty="0" smtClean="0"/>
              <a:t>比赛</a:t>
            </a:r>
            <a:endParaRPr lang="zh-CN" altLang="en-US" dirty="0"/>
          </a:p>
        </p:txBody>
      </p:sp>
      <p:pic>
        <p:nvPicPr>
          <p:cNvPr id="3" name="图片 2"/>
          <p:cNvPicPr>
            <a:picLocks noChangeAspect="1"/>
          </p:cNvPicPr>
          <p:nvPr/>
        </p:nvPicPr>
        <p:blipFill>
          <a:blip r:embed="rId3"/>
          <a:stretch>
            <a:fillRect/>
          </a:stretch>
        </p:blipFill>
        <p:spPr>
          <a:xfrm>
            <a:off x="228600" y="1255205"/>
            <a:ext cx="8686800" cy="5610043"/>
          </a:xfrm>
          <a:prstGeom prst="rect">
            <a:avLst/>
          </a:prstGeom>
        </p:spPr>
      </p:pic>
      <p:sp>
        <p:nvSpPr>
          <p:cNvPr id="6" name="矩形 5"/>
          <p:cNvSpPr/>
          <p:nvPr/>
        </p:nvSpPr>
        <p:spPr>
          <a:xfrm>
            <a:off x="3273824" y="144636"/>
            <a:ext cx="2596352" cy="646331"/>
          </a:xfrm>
          <a:prstGeom prst="rect">
            <a:avLst/>
          </a:prstGeom>
        </p:spPr>
        <p:txBody>
          <a:bodyPr wrap="none">
            <a:spAutoFit/>
          </a:bodyPr>
          <a:lstStyle/>
          <a:p>
            <a:r>
              <a:rPr lang="zh-CN" altLang="en-US" dirty="0">
                <a:hlinkClick r:id="rId4"/>
              </a:rPr>
              <a:t>https://www.kaggle.com</a:t>
            </a:r>
            <a:r>
              <a:rPr lang="zh-CN" altLang="en-US" dirty="0" smtClean="0">
                <a:hlinkClick r:id="rId4"/>
              </a:rPr>
              <a:t>/</a:t>
            </a:r>
            <a:endParaRPr lang="en-US" altLang="zh-CN" dirty="0" smtClean="0"/>
          </a:p>
          <a:p>
            <a:endParaRPr lang="zh-CN" altLang="en-US" dirty="0"/>
          </a:p>
        </p:txBody>
      </p:sp>
    </p:spTree>
    <p:extLst>
      <p:ext uri="{BB962C8B-B14F-4D97-AF65-F5344CB8AC3E}">
        <p14:creationId xmlns:p14="http://schemas.microsoft.com/office/powerpoint/2010/main" val="3656958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秒</a:t>
            </a:r>
            <a:r>
              <a:rPr lang="zh-CN" altLang="en-US" dirty="0"/>
              <a:t>成</a:t>
            </a:r>
            <a:r>
              <a:rPr lang="zh-CN" altLang="en-US" dirty="0" smtClean="0"/>
              <a:t>数据可视化高手</a:t>
            </a:r>
            <a:endParaRPr lang="zh-CN" altLang="en-US" dirty="0"/>
          </a:p>
        </p:txBody>
      </p:sp>
      <p:pic>
        <p:nvPicPr>
          <p:cNvPr id="3" name="图片 2"/>
          <p:cNvPicPr>
            <a:picLocks noChangeAspect="1"/>
          </p:cNvPicPr>
          <p:nvPr/>
        </p:nvPicPr>
        <p:blipFill>
          <a:blip r:embed="rId2"/>
          <a:stretch>
            <a:fillRect/>
          </a:stretch>
        </p:blipFill>
        <p:spPr>
          <a:xfrm>
            <a:off x="55250" y="1303596"/>
            <a:ext cx="9036496" cy="5451770"/>
          </a:xfrm>
          <a:prstGeom prst="rect">
            <a:avLst/>
          </a:prstGeom>
        </p:spPr>
      </p:pic>
    </p:spTree>
    <p:extLst>
      <p:ext uri="{BB962C8B-B14F-4D97-AF65-F5344CB8AC3E}">
        <p14:creationId xmlns:p14="http://schemas.microsoft.com/office/powerpoint/2010/main" val="2208712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scipy</a:t>
            </a:r>
            <a:endParaRPr lang="zh-CN" altLang="en-US" dirty="0"/>
          </a:p>
        </p:txBody>
      </p:sp>
      <p:sp>
        <p:nvSpPr>
          <p:cNvPr id="3" name="矩形 2"/>
          <p:cNvSpPr/>
          <p:nvPr/>
        </p:nvSpPr>
        <p:spPr>
          <a:xfrm>
            <a:off x="0" y="1417638"/>
            <a:ext cx="6876256" cy="1415772"/>
          </a:xfrm>
          <a:prstGeom prst="rect">
            <a:avLst/>
          </a:prstGeom>
        </p:spPr>
        <p:txBody>
          <a:bodyPr wrap="square">
            <a:spAutoFit/>
          </a:bodyPr>
          <a:lstStyle/>
          <a:p>
            <a:pPr marL="285750" indent="-285750">
              <a:buFont typeface="Wingdings" panose="05000000000000000000" pitchFamily="2" charset="2"/>
              <a:buChar char="l"/>
            </a:pPr>
            <a:r>
              <a:rPr lang="en-US" altLang="zh-CN" sz="1600" dirty="0" err="1" smtClean="0"/>
              <a:t>scipy</a:t>
            </a:r>
            <a:r>
              <a:rPr lang="zh-CN" altLang="en-US" sz="1600" dirty="0" smtClean="0"/>
              <a:t>是</a:t>
            </a:r>
            <a:r>
              <a:rPr lang="en-US" altLang="zh-CN" sz="1600" dirty="0" smtClean="0"/>
              <a:t>Python</a:t>
            </a:r>
            <a:r>
              <a:rPr lang="zh-CN" altLang="en-US" sz="1600" dirty="0" smtClean="0"/>
              <a:t>中科学计算程序的核心包；</a:t>
            </a:r>
            <a:endParaRPr lang="en-US" altLang="zh-CN" sz="1600" dirty="0" smtClean="0"/>
          </a:p>
          <a:p>
            <a:pPr marL="285750" indent="-285750">
              <a:buFont typeface="Wingdings" panose="05000000000000000000" pitchFamily="2" charset="2"/>
              <a:buChar char="l"/>
            </a:pPr>
            <a:r>
              <a:rPr lang="zh-CN" altLang="en-US" sz="1600" dirty="0" smtClean="0"/>
              <a:t>它用于有效地计算</a:t>
            </a:r>
            <a:r>
              <a:rPr lang="en-US" altLang="zh-CN" sz="1600" dirty="0" err="1" smtClean="0"/>
              <a:t>numpy</a:t>
            </a:r>
            <a:r>
              <a:rPr lang="zh-CN" altLang="en-US" sz="1600" dirty="0" smtClean="0"/>
              <a:t>矩阵，来让</a:t>
            </a:r>
            <a:r>
              <a:rPr lang="en-US" altLang="zh-CN" sz="1600" dirty="0" err="1" smtClean="0"/>
              <a:t>numpy</a:t>
            </a:r>
            <a:r>
              <a:rPr lang="zh-CN" altLang="en-US" sz="1600" dirty="0" smtClean="0"/>
              <a:t>和</a:t>
            </a:r>
            <a:r>
              <a:rPr lang="en-US" altLang="zh-CN" sz="1600" dirty="0" err="1" smtClean="0"/>
              <a:t>scipy</a:t>
            </a:r>
            <a:r>
              <a:rPr lang="zh-CN" altLang="en-US" sz="1600" dirty="0" smtClean="0"/>
              <a:t>协同工作；</a:t>
            </a:r>
            <a:endParaRPr lang="en-US" altLang="zh-CN" sz="1600" dirty="0" smtClean="0"/>
          </a:p>
          <a:p>
            <a:pPr marL="285750" indent="-285750">
              <a:buFont typeface="Wingdings" panose="05000000000000000000" pitchFamily="2" charset="2"/>
              <a:buChar char="l"/>
            </a:pPr>
            <a:r>
              <a:rPr lang="zh-CN" altLang="en-US" sz="1600" b="1" dirty="0" smtClean="0">
                <a:solidFill>
                  <a:srgbClr val="222222"/>
                </a:solidFill>
                <a:latin typeface="Helvetica Neue"/>
              </a:rPr>
              <a:t>高端科学计算；</a:t>
            </a:r>
            <a:endParaRPr lang="en-US" altLang="zh-CN" sz="1600" b="1" dirty="0" smtClean="0">
              <a:solidFill>
                <a:srgbClr val="222222"/>
              </a:solidFill>
              <a:latin typeface="Helvetica Neue"/>
            </a:endParaRPr>
          </a:p>
          <a:p>
            <a:endParaRPr lang="en-US" altLang="zh-CN" b="1" dirty="0" smtClean="0">
              <a:solidFill>
                <a:srgbClr val="222222"/>
              </a:solidFill>
              <a:latin typeface="Helvetica Neue"/>
            </a:endParaRPr>
          </a:p>
          <a:p>
            <a:endParaRPr lang="zh-CN" altLang="en-US" b="1" dirty="0">
              <a:solidFill>
                <a:srgbClr val="222222"/>
              </a:solidFill>
              <a:effectLst/>
              <a:latin typeface="Helvetica Neue"/>
            </a:endParaRPr>
          </a:p>
        </p:txBody>
      </p:sp>
      <p:pic>
        <p:nvPicPr>
          <p:cNvPr id="4" name="图片 3"/>
          <p:cNvPicPr>
            <a:picLocks noChangeAspect="1"/>
          </p:cNvPicPr>
          <p:nvPr/>
        </p:nvPicPr>
        <p:blipFill>
          <a:blip r:embed="rId2"/>
          <a:stretch>
            <a:fillRect/>
          </a:stretch>
        </p:blipFill>
        <p:spPr>
          <a:xfrm>
            <a:off x="5595143" y="1417638"/>
            <a:ext cx="3476625" cy="5133975"/>
          </a:xfrm>
          <a:prstGeom prst="rect">
            <a:avLst/>
          </a:prstGeom>
        </p:spPr>
      </p:pic>
      <p:sp>
        <p:nvSpPr>
          <p:cNvPr id="6" name="矩形 5"/>
          <p:cNvSpPr/>
          <p:nvPr/>
        </p:nvSpPr>
        <p:spPr>
          <a:xfrm>
            <a:off x="310343" y="3249115"/>
            <a:ext cx="4572000" cy="646331"/>
          </a:xfrm>
          <a:prstGeom prst="rect">
            <a:avLst/>
          </a:prstGeom>
        </p:spPr>
        <p:txBody>
          <a:bodyPr>
            <a:spAutoFit/>
          </a:bodyPr>
          <a:lstStyle/>
          <a:p>
            <a:r>
              <a:rPr lang="zh-CN" altLang="en-US" dirty="0"/>
              <a:t>它们全依赖</a:t>
            </a:r>
            <a:r>
              <a:rPr lang="en-US" altLang="zh-CN" dirty="0" err="1">
                <a:solidFill>
                  <a:srgbClr val="3E3E7A"/>
                </a:solidFill>
                <a:hlinkClick r:id="rId3"/>
              </a:rPr>
              <a:t>numpy</a:t>
            </a:r>
            <a:r>
              <a:rPr lang="en-US" altLang="zh-CN" dirty="0"/>
              <a:t>,</a:t>
            </a:r>
            <a:r>
              <a:rPr lang="zh-CN" altLang="en-US" dirty="0"/>
              <a:t>但是每个之间基本独立。导入</a:t>
            </a:r>
            <a:r>
              <a:rPr lang="en-US" altLang="zh-CN" dirty="0" err="1"/>
              <a:t>Numpy</a:t>
            </a:r>
            <a:r>
              <a:rPr lang="zh-CN" altLang="en-US" dirty="0"/>
              <a:t>和这些</a:t>
            </a:r>
            <a:r>
              <a:rPr lang="en-US" altLang="zh-CN" dirty="0" err="1"/>
              <a:t>scipy</a:t>
            </a:r>
            <a:r>
              <a:rPr lang="zh-CN" altLang="en-US" dirty="0"/>
              <a:t>模块的标准方式是：</a:t>
            </a:r>
          </a:p>
        </p:txBody>
      </p:sp>
      <p:pic>
        <p:nvPicPr>
          <p:cNvPr id="7" name="图片 6"/>
          <p:cNvPicPr>
            <a:picLocks noChangeAspect="1"/>
          </p:cNvPicPr>
          <p:nvPr/>
        </p:nvPicPr>
        <p:blipFill>
          <a:blip r:embed="rId4"/>
          <a:stretch>
            <a:fillRect/>
          </a:stretch>
        </p:blipFill>
        <p:spPr>
          <a:xfrm>
            <a:off x="310343" y="4221088"/>
            <a:ext cx="4546848" cy="1359805"/>
          </a:xfrm>
          <a:prstGeom prst="rect">
            <a:avLst/>
          </a:prstGeom>
        </p:spPr>
      </p:pic>
    </p:spTree>
    <p:extLst>
      <p:ext uri="{BB962C8B-B14F-4D97-AF65-F5344CB8AC3E}">
        <p14:creationId xmlns:p14="http://schemas.microsoft.com/office/powerpoint/2010/main" val="1825253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scipy.stats</a:t>
            </a:r>
            <a:endParaRPr lang="zh-CN" altLang="en-US" dirty="0"/>
          </a:p>
        </p:txBody>
      </p:sp>
      <p:sp>
        <p:nvSpPr>
          <p:cNvPr id="5" name="矩形 4"/>
          <p:cNvSpPr/>
          <p:nvPr/>
        </p:nvSpPr>
        <p:spPr>
          <a:xfrm>
            <a:off x="3059832" y="1700808"/>
            <a:ext cx="4570482" cy="3231654"/>
          </a:xfrm>
          <a:prstGeom prst="rect">
            <a:avLst/>
          </a:prstGeom>
        </p:spPr>
        <p:txBody>
          <a:bodyPr wrap="none">
            <a:spAutoFit/>
          </a:bodyPr>
          <a:lstStyle/>
          <a:p>
            <a:r>
              <a:rPr lang="zh-CN" altLang="en-US" sz="2400" b="1" dirty="0">
                <a:solidFill>
                  <a:srgbClr val="222222"/>
                </a:solidFill>
                <a:latin typeface="Helvetica Neue"/>
              </a:rPr>
              <a:t>统计和随机</a:t>
            </a:r>
            <a:r>
              <a:rPr lang="zh-CN" altLang="en-US" sz="2400" b="1" dirty="0" smtClean="0">
                <a:solidFill>
                  <a:srgbClr val="222222"/>
                </a:solidFill>
                <a:latin typeface="Helvetica Neue"/>
              </a:rPr>
              <a:t>数</a:t>
            </a:r>
            <a:r>
              <a:rPr lang="en-US" altLang="zh-CN" sz="2400" b="1" dirty="0" smtClean="0">
                <a:solidFill>
                  <a:srgbClr val="222222"/>
                </a:solidFill>
                <a:latin typeface="Helvetica Neue"/>
              </a:rPr>
              <a:t>:</a:t>
            </a:r>
          </a:p>
          <a:p>
            <a:endParaRPr lang="en-US" altLang="zh-CN" b="1" dirty="0">
              <a:solidFill>
                <a:srgbClr val="222222"/>
              </a:solidFill>
              <a:effectLst/>
              <a:latin typeface="Helvetica Neue"/>
            </a:endParaRPr>
          </a:p>
          <a:p>
            <a:r>
              <a:rPr lang="zh-CN" altLang="en-US" dirty="0"/>
              <a:t>随机变量样本抽取 </a:t>
            </a:r>
            <a:br>
              <a:rPr lang="zh-CN" altLang="en-US" dirty="0"/>
            </a:br>
            <a:r>
              <a:rPr lang="zh-CN" altLang="en-US" dirty="0" smtClean="0"/>
              <a:t>连</a:t>
            </a:r>
            <a:r>
              <a:rPr lang="zh-CN" altLang="en-US" dirty="0"/>
              <a:t>续性分</a:t>
            </a:r>
            <a:r>
              <a:rPr lang="zh-CN" altLang="en-US" dirty="0" smtClean="0"/>
              <a:t>布</a:t>
            </a:r>
            <a:r>
              <a:rPr lang="zh-CN" altLang="en-US" dirty="0"/>
              <a:t/>
            </a:r>
            <a:br>
              <a:rPr lang="zh-CN" altLang="en-US" dirty="0"/>
            </a:br>
            <a:r>
              <a:rPr lang="zh-CN" altLang="en-US" dirty="0" smtClean="0"/>
              <a:t>离</a:t>
            </a:r>
            <a:r>
              <a:rPr lang="zh-CN" altLang="en-US" dirty="0"/>
              <a:t>散型分布 </a:t>
            </a:r>
            <a:br>
              <a:rPr lang="zh-CN" altLang="en-US" dirty="0"/>
            </a:br>
            <a:r>
              <a:rPr lang="zh-CN" altLang="en-US" b="1" dirty="0"/>
              <a:t>分布</a:t>
            </a:r>
            <a:r>
              <a:rPr lang="zh-CN" altLang="en-US" b="1" dirty="0" smtClean="0"/>
              <a:t>的概率密</a:t>
            </a:r>
            <a:r>
              <a:rPr lang="zh-CN" altLang="en-US" b="1" dirty="0"/>
              <a:t>度分布函数，累计分布函</a:t>
            </a:r>
            <a:r>
              <a:rPr lang="zh-CN" altLang="en-US" b="1" dirty="0" smtClean="0"/>
              <a:t>数</a:t>
            </a:r>
            <a:r>
              <a:rPr lang="zh-CN" altLang="en-US" dirty="0"/>
              <a:t>等</a:t>
            </a:r>
            <a:endParaRPr lang="en-US" altLang="zh-CN" dirty="0"/>
          </a:p>
          <a:p>
            <a:r>
              <a:rPr lang="zh-CN" altLang="en-US" dirty="0" smtClean="0"/>
              <a:t>分</a:t>
            </a:r>
            <a:r>
              <a:rPr lang="zh-CN" altLang="en-US" dirty="0"/>
              <a:t>布的统计量：均值，方差，峰</a:t>
            </a:r>
            <a:r>
              <a:rPr lang="zh-CN" altLang="en-US" dirty="0" smtClean="0"/>
              <a:t>度</a:t>
            </a:r>
            <a:r>
              <a:rPr lang="zh-CN" altLang="en-US" dirty="0"/>
              <a:t>等</a:t>
            </a:r>
            <a:br>
              <a:rPr lang="zh-CN" altLang="en-US" dirty="0"/>
            </a:br>
            <a:r>
              <a:rPr lang="zh-CN" altLang="en-US" dirty="0"/>
              <a:t>分布的线性变换生成 </a:t>
            </a:r>
            <a:br>
              <a:rPr lang="zh-CN" altLang="en-US" dirty="0"/>
            </a:br>
            <a:r>
              <a:rPr lang="zh-CN" altLang="en-US" dirty="0"/>
              <a:t>数据的分布拟合 </a:t>
            </a:r>
            <a:br>
              <a:rPr lang="zh-CN" altLang="en-US" dirty="0"/>
            </a:br>
            <a:r>
              <a:rPr lang="zh-CN" altLang="en-US" dirty="0"/>
              <a:t>描述统计 </a:t>
            </a:r>
            <a:br>
              <a:rPr lang="zh-CN" altLang="en-US" dirty="0"/>
            </a:br>
            <a:r>
              <a:rPr lang="en-US" altLang="zh-CN" b="1" dirty="0"/>
              <a:t>t</a:t>
            </a:r>
            <a:r>
              <a:rPr lang="zh-CN" altLang="en-US" b="1" dirty="0"/>
              <a:t>检验</a:t>
            </a:r>
            <a:r>
              <a:rPr lang="zh-CN" altLang="en-US" dirty="0" smtClean="0"/>
              <a:t>，卡</a:t>
            </a:r>
            <a:r>
              <a:rPr lang="zh-CN" altLang="en-US" dirty="0"/>
              <a:t>方检验，正态性</a:t>
            </a:r>
            <a:r>
              <a:rPr lang="zh-CN" altLang="en-US" dirty="0" smtClean="0"/>
              <a:t>检等</a:t>
            </a:r>
            <a:endParaRPr lang="zh-CN" altLang="en-US" b="1" dirty="0">
              <a:solidFill>
                <a:srgbClr val="222222"/>
              </a:solidFill>
              <a:effectLst/>
              <a:latin typeface="Helvetica Neue"/>
            </a:endParaRPr>
          </a:p>
        </p:txBody>
      </p:sp>
    </p:spTree>
    <p:extLst>
      <p:ext uri="{BB962C8B-B14F-4D97-AF65-F5344CB8AC3E}">
        <p14:creationId xmlns:p14="http://schemas.microsoft.com/office/powerpoint/2010/main" val="3550968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scipy.stats</a:t>
            </a:r>
            <a:r>
              <a:rPr lang="zh-CN" altLang="en-US" dirty="0" smtClean="0"/>
              <a:t>：</a:t>
            </a:r>
            <a:r>
              <a:rPr lang="en-US" altLang="zh-CN" dirty="0" smtClean="0"/>
              <a:t>pdf</a:t>
            </a:r>
            <a:endParaRPr lang="zh-CN" altLang="en-US" dirty="0"/>
          </a:p>
        </p:txBody>
      </p:sp>
      <p:pic>
        <p:nvPicPr>
          <p:cNvPr id="9" name="图片 8"/>
          <p:cNvPicPr>
            <a:picLocks noChangeAspect="1"/>
          </p:cNvPicPr>
          <p:nvPr/>
        </p:nvPicPr>
        <p:blipFill>
          <a:blip r:embed="rId2"/>
          <a:stretch>
            <a:fillRect/>
          </a:stretch>
        </p:blipFill>
        <p:spPr>
          <a:xfrm>
            <a:off x="33874" y="2296431"/>
            <a:ext cx="5851231" cy="2376264"/>
          </a:xfrm>
          <a:prstGeom prst="rect">
            <a:avLst/>
          </a:prstGeom>
        </p:spPr>
      </p:pic>
      <p:pic>
        <p:nvPicPr>
          <p:cNvPr id="10" name="图片 9"/>
          <p:cNvPicPr>
            <a:picLocks noChangeAspect="1"/>
          </p:cNvPicPr>
          <p:nvPr/>
        </p:nvPicPr>
        <p:blipFill>
          <a:blip r:embed="rId3"/>
          <a:stretch>
            <a:fillRect/>
          </a:stretch>
        </p:blipFill>
        <p:spPr>
          <a:xfrm>
            <a:off x="4500071" y="2554479"/>
            <a:ext cx="4643929" cy="1162629"/>
          </a:xfrm>
          <a:prstGeom prst="rect">
            <a:avLst/>
          </a:prstGeom>
        </p:spPr>
      </p:pic>
      <p:pic>
        <p:nvPicPr>
          <p:cNvPr id="11" name="图片 10"/>
          <p:cNvPicPr>
            <a:picLocks noChangeAspect="1"/>
          </p:cNvPicPr>
          <p:nvPr/>
        </p:nvPicPr>
        <p:blipFill>
          <a:blip r:embed="rId4"/>
          <a:stretch>
            <a:fillRect/>
          </a:stretch>
        </p:blipFill>
        <p:spPr>
          <a:xfrm>
            <a:off x="5076056" y="5365610"/>
            <a:ext cx="3252856" cy="371755"/>
          </a:xfrm>
          <a:prstGeom prst="rect">
            <a:avLst/>
          </a:prstGeom>
        </p:spPr>
      </p:pic>
      <p:pic>
        <p:nvPicPr>
          <p:cNvPr id="12" name="图片 11"/>
          <p:cNvPicPr>
            <a:picLocks noChangeAspect="1"/>
          </p:cNvPicPr>
          <p:nvPr/>
        </p:nvPicPr>
        <p:blipFill>
          <a:blip r:embed="rId5"/>
          <a:stretch>
            <a:fillRect/>
          </a:stretch>
        </p:blipFill>
        <p:spPr>
          <a:xfrm>
            <a:off x="4860032" y="5877272"/>
            <a:ext cx="4156825" cy="360040"/>
          </a:xfrm>
          <a:prstGeom prst="rect">
            <a:avLst/>
          </a:prstGeom>
        </p:spPr>
      </p:pic>
      <p:pic>
        <p:nvPicPr>
          <p:cNvPr id="13" name="图片 12"/>
          <p:cNvPicPr>
            <a:picLocks noChangeAspect="1"/>
          </p:cNvPicPr>
          <p:nvPr/>
        </p:nvPicPr>
        <p:blipFill>
          <a:blip r:embed="rId6"/>
          <a:stretch>
            <a:fillRect/>
          </a:stretch>
        </p:blipFill>
        <p:spPr>
          <a:xfrm>
            <a:off x="33874" y="4869160"/>
            <a:ext cx="3312368" cy="1466906"/>
          </a:xfrm>
          <a:prstGeom prst="rect">
            <a:avLst/>
          </a:prstGeom>
        </p:spPr>
      </p:pic>
      <p:sp>
        <p:nvSpPr>
          <p:cNvPr id="14" name="矩形 13"/>
          <p:cNvSpPr/>
          <p:nvPr/>
        </p:nvSpPr>
        <p:spPr>
          <a:xfrm>
            <a:off x="257807" y="1542330"/>
            <a:ext cx="8858606" cy="369332"/>
          </a:xfrm>
          <a:prstGeom prst="rect">
            <a:avLst/>
          </a:prstGeom>
        </p:spPr>
        <p:txBody>
          <a:bodyPr wrap="square">
            <a:spAutoFit/>
          </a:bodyPr>
          <a:lstStyle/>
          <a:p>
            <a:r>
              <a:rPr lang="zh-CN" altLang="en-US" dirty="0"/>
              <a:t>给定一个随机过程的观察值，它们的直方图是随机过程的</a:t>
            </a:r>
            <a:r>
              <a:rPr lang="en-US" altLang="zh-CN" dirty="0"/>
              <a:t>pdf(</a:t>
            </a:r>
            <a:r>
              <a:rPr lang="zh-CN" altLang="en-US" dirty="0"/>
              <a:t>概率密度函数</a:t>
            </a:r>
            <a:r>
              <a:rPr lang="en-US" altLang="zh-CN" dirty="0"/>
              <a:t>)</a:t>
            </a:r>
            <a:r>
              <a:rPr lang="zh-CN" altLang="en-US" dirty="0"/>
              <a:t>的估计器：</a:t>
            </a:r>
          </a:p>
        </p:txBody>
      </p:sp>
    </p:spTree>
    <p:extLst>
      <p:ext uri="{BB962C8B-B14F-4D97-AF65-F5344CB8AC3E}">
        <p14:creationId xmlns:p14="http://schemas.microsoft.com/office/powerpoint/2010/main" val="3225493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scipy.stats</a:t>
            </a:r>
            <a:r>
              <a:rPr lang="en-US" altLang="zh-CN" dirty="0" smtClean="0"/>
              <a:t>: pdf</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340768"/>
            <a:ext cx="7127674" cy="5301208"/>
          </a:xfrm>
          <a:prstGeom prst="rect">
            <a:avLst/>
          </a:prstGeom>
        </p:spPr>
      </p:pic>
    </p:spTree>
    <p:extLst>
      <p:ext uri="{BB962C8B-B14F-4D97-AF65-F5344CB8AC3E}">
        <p14:creationId xmlns:p14="http://schemas.microsoft.com/office/powerpoint/2010/main" val="57368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scipy.stats</a:t>
            </a:r>
            <a:r>
              <a:rPr lang="en-US" altLang="zh-CN" dirty="0" smtClean="0"/>
              <a:t>: </a:t>
            </a:r>
            <a:r>
              <a:rPr lang="zh-CN" altLang="en-US" dirty="0" smtClean="0"/>
              <a:t>百分位</a:t>
            </a:r>
            <a:endParaRPr lang="zh-CN" altLang="en-US" dirty="0"/>
          </a:p>
        </p:txBody>
      </p:sp>
      <p:pic>
        <p:nvPicPr>
          <p:cNvPr id="3" name="图片 2"/>
          <p:cNvPicPr>
            <a:picLocks noChangeAspect="1"/>
          </p:cNvPicPr>
          <p:nvPr/>
        </p:nvPicPr>
        <p:blipFill>
          <a:blip r:embed="rId2"/>
          <a:stretch>
            <a:fillRect/>
          </a:stretch>
        </p:blipFill>
        <p:spPr>
          <a:xfrm>
            <a:off x="179512" y="1416028"/>
            <a:ext cx="8444681" cy="2301003"/>
          </a:xfrm>
          <a:prstGeom prst="rect">
            <a:avLst/>
          </a:prstGeom>
        </p:spPr>
      </p:pic>
      <p:pic>
        <p:nvPicPr>
          <p:cNvPr id="5" name="图片 4"/>
          <p:cNvPicPr>
            <a:picLocks noChangeAspect="1"/>
          </p:cNvPicPr>
          <p:nvPr/>
        </p:nvPicPr>
        <p:blipFill>
          <a:blip r:embed="rId3"/>
          <a:stretch>
            <a:fillRect/>
          </a:stretch>
        </p:blipFill>
        <p:spPr>
          <a:xfrm>
            <a:off x="179512" y="4221088"/>
            <a:ext cx="3960440" cy="1902259"/>
          </a:xfrm>
          <a:prstGeom prst="rect">
            <a:avLst/>
          </a:prstGeom>
        </p:spPr>
      </p:pic>
    </p:spTree>
    <p:extLst>
      <p:ext uri="{BB962C8B-B14F-4D97-AF65-F5344CB8AC3E}">
        <p14:creationId xmlns:p14="http://schemas.microsoft.com/office/powerpoint/2010/main" val="20442533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1406</Words>
  <Application>Microsoft Office PowerPoint</Application>
  <PresentationFormat>全屏显示(4:3)</PresentationFormat>
  <Paragraphs>108</Paragraphs>
  <Slides>30</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Helvetica Neue</vt:lpstr>
      <vt:lpstr>黑体</vt:lpstr>
      <vt:lpstr>华文细黑</vt:lpstr>
      <vt:lpstr>宋体</vt:lpstr>
      <vt:lpstr>Arial</vt:lpstr>
      <vt:lpstr>Calibri</vt:lpstr>
      <vt:lpstr>Calibri Light</vt:lpstr>
      <vt:lpstr>David</vt:lpstr>
      <vt:lpstr>Wingdings</vt:lpstr>
      <vt:lpstr>Office 主题</vt:lpstr>
      <vt:lpstr>PowerPoint 演示文稿</vt:lpstr>
      <vt:lpstr>一天学会人工智能</vt:lpstr>
      <vt:lpstr>秒会数据可视化</vt:lpstr>
      <vt:lpstr>秒成数据可视化高手</vt:lpstr>
      <vt:lpstr>scipy</vt:lpstr>
      <vt:lpstr>scipy.stats</vt:lpstr>
      <vt:lpstr>scipy.stats：pdf</vt:lpstr>
      <vt:lpstr>scipy.stats: pdf</vt:lpstr>
      <vt:lpstr>scipy.stats: 百分位</vt:lpstr>
      <vt:lpstr>scipy.stats: 统计检验</vt:lpstr>
      <vt:lpstr>scipy.optimize: 非线性方程组求解</vt:lpstr>
      <vt:lpstr>scipy.optimize: 非线性方程组求解</vt:lpstr>
      <vt:lpstr>scipy.optimize: 最小二乘拟合</vt:lpstr>
      <vt:lpstr>scipy.optimize: 最小二乘拟合</vt:lpstr>
      <vt:lpstr>scipy.optimize: 最小二乘拟合</vt:lpstr>
      <vt:lpstr>scipy.optimize: 最小二乘拟合</vt:lpstr>
      <vt:lpstr>scipy.optimize: 函数最小值</vt:lpstr>
      <vt:lpstr>Useful website</vt:lpstr>
      <vt:lpstr>AI, Machine Learning and Deep Learning</vt:lpstr>
      <vt:lpstr>definition of Machine Learning</vt:lpstr>
      <vt:lpstr>Why Now ? </vt:lpstr>
      <vt:lpstr>根据算法的类似性（功能&amp;形式）</vt:lpstr>
      <vt:lpstr>PowerPoint 演示文稿</vt:lpstr>
      <vt:lpstr>PowerPoint 演示文稿</vt:lpstr>
      <vt:lpstr>机器学习怎么工作？</vt:lpstr>
      <vt:lpstr>机器学习怎么工作？</vt:lpstr>
      <vt:lpstr>模型评价：not only ROC!</vt:lpstr>
      <vt:lpstr>PowerPoint 演示文稿</vt:lpstr>
      <vt:lpstr>DREAM CHALLENGES</vt:lpstr>
      <vt:lpstr>Kaggle比赛</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Qu, Susu</dc:creator>
  <cp:lastModifiedBy>Qu, Susu</cp:lastModifiedBy>
  <cp:revision>2</cp:revision>
  <dcterms:created xsi:type="dcterms:W3CDTF">2018-07-04T11:48:41Z</dcterms:created>
  <dcterms:modified xsi:type="dcterms:W3CDTF">2018-07-05T09:17:48Z</dcterms:modified>
</cp:coreProperties>
</file>