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3" r:id="rId5"/>
    <p:sldId id="272" r:id="rId6"/>
    <p:sldId id="264" r:id="rId7"/>
    <p:sldId id="285" r:id="rId8"/>
    <p:sldId id="286" r:id="rId9"/>
    <p:sldId id="273" r:id="rId10"/>
    <p:sldId id="268" r:id="rId11"/>
    <p:sldId id="287" r:id="rId12"/>
    <p:sldId id="277" r:id="rId13"/>
    <p:sldId id="288" r:id="rId14"/>
    <p:sldId id="289" r:id="rId15"/>
    <p:sldId id="290" r:id="rId16"/>
    <p:sldId id="278" r:id="rId17"/>
    <p:sldId id="291" r:id="rId18"/>
    <p:sldId id="280" r:id="rId19"/>
    <p:sldId id="293" r:id="rId20"/>
    <p:sldId id="294" r:id="rId21"/>
    <p:sldId id="279" r:id="rId22"/>
    <p:sldId id="259" r:id="rId23"/>
  </p:sldIdLst>
  <p:sldSz cx="12192000" cy="6858000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Cambria Math" panose="02040503050406030204" pitchFamily="18" charset="0"/>
      <p:regular r:id="rId26"/>
    </p:embeddedFont>
    <p:embeddedFont>
      <p:font typeface="Lato Black" panose="020F0502020204030203" pitchFamily="34" charset="0"/>
      <p:bold r:id="rId27"/>
      <p:boldItalic r:id="rId28"/>
    </p:embeddedFont>
    <p:embeddedFont>
      <p:font typeface="Libre Baskerville" panose="02000000000000000000" pitchFamily="2" charset="0"/>
      <p:regular r:id="rId29"/>
      <p:bold r:id="rId30"/>
      <p:italic r:id="rId31"/>
    </p:embeddedFont>
    <p:embeddedFont>
      <p:font typeface="Lucida Calligraphy" panose="03010101010101010101" pitchFamily="66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nFQsu0qTBRZ+C47HNp0tuHCNko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era sobhith" initials="vs" lastIdx="1" clrIdx="0">
    <p:extLst>
      <p:ext uri="{19B8F6BF-5375-455C-9EA6-DF929625EA0E}">
        <p15:presenceInfo xmlns:p15="http://schemas.microsoft.com/office/powerpoint/2012/main" userId="02ff4f1dbc4df2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0" Type="http://customschemas.google.com/relationships/presentationmetadata" Target="meta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67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4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45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14066"/>
            <a:ext cx="12190815" cy="68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Employment Outcome 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55DA-927E-B548-BE14-6C720248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Grouped data Observations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75EF-005E-FADA-C2E7-A6A96913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66800"/>
            <a:ext cx="5157787" cy="1438275"/>
          </a:xfrm>
        </p:spPr>
        <p:txBody>
          <a:bodyPr lIns="0" tIns="0" rIns="0" bIns="0" anchor="t">
            <a:normAutofit fontScale="92500" lnSpcReduction="10000"/>
          </a:bodyPr>
          <a:lstStyle/>
          <a:p>
            <a:pPr marL="114300" indent="0" algn="l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Gender: </a:t>
            </a:r>
          </a:p>
          <a:p>
            <a:pPr marL="114300" indent="0" algn="l">
              <a:buNone/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three-fourths of our data are Male, indicating male dominant data in Engineering branches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0BCA-36D0-DCDF-D3F7-AC7FBD5E5B3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ACF21-1F63-197E-FEA9-E450517248C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000126"/>
            <a:ext cx="5183188" cy="1504950"/>
          </a:xfrm>
        </p:spPr>
        <p:txBody>
          <a:bodyPr lIns="0" rIns="0" anchor="t">
            <a:normAutofit fontScale="92500" lnSpcReduction="10000"/>
          </a:bodyPr>
          <a:lstStyle/>
          <a:p>
            <a:r>
              <a:rPr lang="en-US" dirty="0"/>
              <a:t>Experience:</a:t>
            </a:r>
          </a:p>
          <a:p>
            <a:r>
              <a:rPr lang="en-US" b="0" dirty="0"/>
              <a:t>	There are two peaks followed by a gradual low. This shows hiring was more for the fresher and before 10 years</a:t>
            </a:r>
            <a:endParaRPr lang="en-IN" b="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DB97404-7FA3-F8A3-17A3-DC4D14D0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386013"/>
            <a:ext cx="3705225" cy="3705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9420D4B-F6B6-B948-EF22-22C9893D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00" y="2505075"/>
            <a:ext cx="494690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7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8EF3-3A6F-5958-2B2A-CCF52F40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6019A2-5562-1E03-E325-92E5F555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252"/>
            <a:ext cx="10515600" cy="1325563"/>
          </a:xfrm>
        </p:spPr>
        <p:txBody>
          <a:bodyPr>
            <a:noAutofit/>
          </a:bodyPr>
          <a:lstStyle/>
          <a:p>
            <a:r>
              <a:rPr lang="en-IN" sz="66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Bivariate Analysis </a:t>
            </a:r>
            <a:endParaRPr lang="en-IN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45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29F-9B62-CDD2-A6BF-EF1009CB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3624"/>
          </a:xfrm>
        </p:spPr>
        <p:txBody>
          <a:bodyPr>
            <a:normAutofit/>
          </a:bodyPr>
          <a:lstStyle/>
          <a:p>
            <a:r>
              <a:rPr lang="en-US" sz="4800" b="1" i="1" dirty="0"/>
              <a:t>Correlation</a:t>
            </a:r>
            <a:endParaRPr lang="en-IN" sz="4800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5D5D-A51F-DAF2-4AE5-BE477E58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428750"/>
            <a:ext cx="4499919" cy="4748213"/>
          </a:xfrm>
        </p:spPr>
        <p:txBody>
          <a:bodyPr>
            <a:normAutofit/>
          </a:bodyPr>
          <a:lstStyle/>
          <a:p>
            <a:r>
              <a:rPr lang="en-US" sz="3200" dirty="0"/>
              <a:t>The range of correlation is -0.4 to 1</a:t>
            </a:r>
          </a:p>
          <a:p>
            <a:r>
              <a:rPr lang="en-US" sz="3200" dirty="0"/>
              <a:t>Indicating no strong negative correlation</a:t>
            </a:r>
          </a:p>
          <a:p>
            <a:r>
              <a:rPr lang="en-US" sz="3200" dirty="0"/>
              <a:t>No strong positive correlation though unless related columns.</a:t>
            </a:r>
            <a:endParaRPr lang="en-IN" sz="3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AB1F7D-F528-AE4C-5D7D-3361D3AB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49" y="728663"/>
            <a:ext cx="6597551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2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2E67-891C-E99C-C65A-06E03219F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5871-2B43-3981-E1DE-4FB759C8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682"/>
            <a:ext cx="10515600" cy="8239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Regional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9B99-7DE3-494C-56F8-F442EC85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66800"/>
            <a:ext cx="5157787" cy="1438275"/>
          </a:xfrm>
        </p:spPr>
        <p:txBody>
          <a:bodyPr lIns="0" tIns="0" rIns="0" bIns="0" anchor="t">
            <a:normAutofit fontScale="85000" lnSpcReduction="10000"/>
          </a:bodyPr>
          <a:lstStyle/>
          <a:p>
            <a:pPr marL="114300" indent="0" algn="l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State Vs Gender: </a:t>
            </a:r>
          </a:p>
          <a:p>
            <a:pPr marL="114300" indent="0" algn="l">
              <a:buNone/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Uttar Pradesh has the highest frequency of both genders, as well as each gender individually.</a:t>
            </a:r>
          </a:p>
          <a:p>
            <a:pPr marL="114300" indent="0" algn="l">
              <a:buNone/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1A5D2-AB18-3F66-F268-CCC2402415A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5C89B-67E8-C4D6-7D29-13C79F89E33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000126"/>
            <a:ext cx="5183188" cy="1504950"/>
          </a:xfrm>
        </p:spPr>
        <p:txBody>
          <a:bodyPr lIns="0" rIns="0" anchor="t">
            <a:normAutofit fontScale="85000" lnSpcReduction="10000"/>
          </a:bodyPr>
          <a:lstStyle/>
          <a:p>
            <a:r>
              <a:rPr lang="en-US" dirty="0" err="1"/>
              <a:t>JobCity</a:t>
            </a:r>
            <a:r>
              <a:rPr lang="en-US" dirty="0"/>
              <a:t> Vs Salary:</a:t>
            </a:r>
          </a:p>
          <a:p>
            <a:r>
              <a:rPr lang="en-US" b="0" dirty="0"/>
              <a:t>	The three highest-earning cities, located in South India, collectively accumulate a total salary sum exceeding 37,50,00,000 rupees.</a:t>
            </a:r>
            <a:endParaRPr lang="en-IN" b="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338ACCA-C06E-E45C-D978-977F9941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" y="2631280"/>
            <a:ext cx="6086538" cy="38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E4FE8E6-EA24-BA80-12D4-EC56CB4E8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401887"/>
            <a:ext cx="5829300" cy="38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10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AE986-3764-268A-8AED-18408F5BC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5CA32A6-37C1-744F-20C9-81D9F1C8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252"/>
            <a:ext cx="10515600" cy="1325563"/>
          </a:xfrm>
        </p:spPr>
        <p:txBody>
          <a:bodyPr>
            <a:noAutofit/>
          </a:bodyPr>
          <a:lstStyle/>
          <a:p>
            <a:r>
              <a:rPr lang="en-IN" sz="66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Multivariate Analysis </a:t>
            </a:r>
            <a:endParaRPr lang="en-IN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691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D21E1-FC77-C4CF-93D8-146AC3FBF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A637-0B94-C4D6-EDA7-0BA51E02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325" y="0"/>
            <a:ext cx="10515600" cy="1063624"/>
          </a:xfrm>
        </p:spPr>
        <p:txBody>
          <a:bodyPr>
            <a:normAutofit/>
          </a:bodyPr>
          <a:lstStyle/>
          <a:p>
            <a:r>
              <a:rPr lang="en-US" sz="4300" b="1" i="1" dirty="0"/>
              <a:t>Pair Plot with Gender</a:t>
            </a:r>
            <a:endParaRPr lang="en-IN" sz="4300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C868A-9E7F-E7B0-1715-C86919C0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2824" y="1063624"/>
            <a:ext cx="4499919" cy="4748213"/>
          </a:xfrm>
        </p:spPr>
        <p:txBody>
          <a:bodyPr>
            <a:normAutofit/>
          </a:bodyPr>
          <a:lstStyle/>
          <a:p>
            <a:r>
              <a:rPr lang="en-US" sz="2300" dirty="0"/>
              <a:t>Age: Observed between 20 to 30 years.</a:t>
            </a:r>
          </a:p>
          <a:p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Females consistently exhibit higher percentages in both 10th and 12th grades, even after accounting for their representation of 25% in the dataset. </a:t>
            </a:r>
          </a:p>
          <a:p>
            <a:r>
              <a:rPr lang="en-US" sz="2300" dirty="0">
                <a:solidFill>
                  <a:srgbClr val="0D0D0D"/>
                </a:solidFill>
                <a:latin typeface="Söhne"/>
              </a:rPr>
              <a:t>The same </a:t>
            </a:r>
            <a:r>
              <a:rPr lang="en-US" sz="2300" b="0" i="0" dirty="0">
                <a:solidFill>
                  <a:srgbClr val="0D0D0D"/>
                </a:solidFill>
                <a:effectLst/>
                <a:latin typeface="Söhne"/>
              </a:rPr>
              <a:t>trend persists across other exams, such as Quantitative and Logical.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544E45BB-68B1-0F3E-3E47-A020F5441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72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A4917A2-FFB9-D13E-392C-BC4AF53D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14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3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29F-9B62-CDD2-A6BF-EF1009CB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78"/>
            <a:ext cx="10515600" cy="1325563"/>
          </a:xfrm>
        </p:spPr>
        <p:txBody>
          <a:bodyPr/>
          <a:lstStyle/>
          <a:p>
            <a:r>
              <a:rPr lang="en-US" dirty="0"/>
              <a:t>Current Market Price Vs EPS Percentage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5D5D-A51F-DAF2-4AE5-BE477E58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862" y="1219200"/>
            <a:ext cx="4943129" cy="5025189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dirty="0"/>
              <a:t>Key Observations</a:t>
            </a:r>
            <a:r>
              <a:rPr lang="en-US" dirty="0"/>
              <a:t>:</a:t>
            </a:r>
          </a:p>
          <a:p>
            <a:r>
              <a:rPr lang="en-US" dirty="0"/>
              <a:t>The North Region shows the highest salaries, particularly among mid-seniority individuals.</a:t>
            </a:r>
          </a:p>
          <a:p>
            <a:r>
              <a:rPr lang="en-US" dirty="0"/>
              <a:t>Notably, there are instances in the top left quadrant where both fresher and mid-seniority levels earn equivalent salaries.</a:t>
            </a:r>
          </a:p>
          <a:p>
            <a:r>
              <a:rPr lang="en-US" dirty="0"/>
              <a:t>Conversely, the West Region exhibits notably lower GPAs compared to other regions.</a:t>
            </a:r>
            <a:endParaRPr lang="en-IN" dirty="0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21F9A6F1-109C-D997-9634-B8EBB4F2F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15" y="1219199"/>
            <a:ext cx="5510472" cy="463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AE2E2-2D5A-2F97-D5B8-4AD93B490617}"/>
              </a:ext>
            </a:extLst>
          </p:cNvPr>
          <p:cNvSpPr txBox="1"/>
          <p:nvPr/>
        </p:nvSpPr>
        <p:spPr>
          <a:xfrm>
            <a:off x="10698480" y="1381760"/>
            <a:ext cx="1188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N</a:t>
            </a:r>
            <a:r>
              <a:rPr lang="en-IN" dirty="0" err="1"/>
              <a:t>orth</a:t>
            </a:r>
            <a:endParaRPr lang="en-IN" dirty="0"/>
          </a:p>
          <a:p>
            <a:r>
              <a:rPr lang="en-IN" dirty="0"/>
              <a:t>2: South</a:t>
            </a:r>
          </a:p>
          <a:p>
            <a:r>
              <a:rPr lang="en-IN" dirty="0"/>
              <a:t>3: East</a:t>
            </a:r>
          </a:p>
          <a:p>
            <a:r>
              <a:rPr lang="en-IN" dirty="0"/>
              <a:t>4: West</a:t>
            </a:r>
          </a:p>
          <a:p>
            <a:r>
              <a:rPr lang="en-IN" dirty="0"/>
              <a:t>5: Union Territories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2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60056-F482-7EE5-3A88-BCC9EC73D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E11358-411F-2802-08C3-1892C5F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252"/>
            <a:ext cx="10515600" cy="1325563"/>
          </a:xfrm>
        </p:spPr>
        <p:txBody>
          <a:bodyPr>
            <a:noAutofit/>
          </a:bodyPr>
          <a:lstStyle/>
          <a:p>
            <a:r>
              <a:rPr lang="en-IN" sz="66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Research Hypothesis</a:t>
            </a:r>
            <a:endParaRPr lang="en-IN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82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29F-9B62-CDD2-A6BF-EF1009CB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48" y="156036"/>
            <a:ext cx="11429972" cy="1337484"/>
          </a:xfrm>
        </p:spPr>
        <p:txBody>
          <a:bodyPr>
            <a:noAutofit/>
          </a:bodyPr>
          <a:lstStyle/>
          <a:p>
            <a:r>
              <a:rPr lang="en-US" sz="3200" b="1" dirty="0"/>
              <a:t>Claim1: After doing your UG if you take up jobs as a Programming Analyst, Software Engineer, Hardware Engineer and Associate Engineer you can earn up to 2.5-3 lakhs as a fresh graduate.</a:t>
            </a:r>
            <a:endParaRPr lang="en-IN" sz="3200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E909F80-86BF-86BD-6EC2-00231F609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28" y="2322263"/>
            <a:ext cx="4819772" cy="369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2284F0-F327-EA92-1C3A-79C20B771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21450"/>
              </p:ext>
            </p:extLst>
          </p:nvPr>
        </p:nvGraphicFramePr>
        <p:xfrm>
          <a:off x="223520" y="2619157"/>
          <a:ext cx="7020558" cy="35930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96362">
                  <a:extLst>
                    <a:ext uri="{9D8B030D-6E8A-4147-A177-3AD203B41FA5}">
                      <a16:colId xmlns:a16="http://schemas.microsoft.com/office/drawing/2014/main" val="4167385317"/>
                    </a:ext>
                  </a:extLst>
                </a:gridCol>
                <a:gridCol w="1404175">
                  <a:extLst>
                    <a:ext uri="{9D8B030D-6E8A-4147-A177-3AD203B41FA5}">
                      <a16:colId xmlns:a16="http://schemas.microsoft.com/office/drawing/2014/main" val="609216312"/>
                    </a:ext>
                  </a:extLst>
                </a:gridCol>
                <a:gridCol w="989442">
                  <a:extLst>
                    <a:ext uri="{9D8B030D-6E8A-4147-A177-3AD203B41FA5}">
                      <a16:colId xmlns:a16="http://schemas.microsoft.com/office/drawing/2014/main" val="3743394802"/>
                    </a:ext>
                  </a:extLst>
                </a:gridCol>
                <a:gridCol w="865424">
                  <a:extLst>
                    <a:ext uri="{9D8B030D-6E8A-4147-A177-3AD203B41FA5}">
                      <a16:colId xmlns:a16="http://schemas.microsoft.com/office/drawing/2014/main" val="20242572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77312812"/>
                    </a:ext>
                  </a:extLst>
                </a:gridCol>
                <a:gridCol w="1593555">
                  <a:extLst>
                    <a:ext uri="{9D8B030D-6E8A-4147-A177-3AD203B41FA5}">
                      <a16:colId xmlns:a16="http://schemas.microsoft.com/office/drawing/2014/main" val="2269145185"/>
                    </a:ext>
                  </a:extLst>
                </a:gridCol>
              </a:tblGrid>
              <a:tr h="43144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index</a:t>
                      </a:r>
                    </a:p>
                  </a:txBody>
                  <a:tcPr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Designation</a:t>
                      </a:r>
                    </a:p>
                  </a:txBody>
                  <a:tcPr marT="12700" marB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 i="1" dirty="0" err="1">
                          <a:effectLst/>
                        </a:rPr>
                        <a:t>t</a:t>
                      </a:r>
                      <a:r>
                        <a:rPr lang="en-IN" b="1" dirty="0" err="1">
                          <a:effectLst/>
                        </a:rPr>
                        <a:t>_score</a:t>
                      </a:r>
                      <a:endParaRPr lang="en-IN" b="1" dirty="0">
                        <a:effectLst/>
                      </a:endParaRPr>
                    </a:p>
                  </a:txBody>
                  <a:tcPr marT="12700" marB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effectLst/>
                        </a:rPr>
                        <a:t>p_value</a:t>
                      </a:r>
                      <a:endParaRPr lang="en-IN" b="1" dirty="0">
                        <a:effectLst/>
                      </a:endParaRPr>
                    </a:p>
                  </a:txBody>
                  <a:tcPr marT="12700" marB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Critical Value</a:t>
                      </a:r>
                    </a:p>
                  </a:txBody>
                  <a:tcPr marT="12700" marB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effectLst/>
                        </a:rPr>
                        <a:t>test_result</a:t>
                      </a:r>
                      <a:endParaRPr lang="en-IN" b="1" dirty="0">
                        <a:effectLst/>
                      </a:endParaRPr>
                    </a:p>
                  </a:txBody>
                  <a:tcPr marT="12700" marB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9978921"/>
                  </a:ext>
                </a:extLst>
              </a:tr>
              <a:tr h="645644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effectLst/>
                        </a:rPr>
                        <a:t>0</a:t>
                      </a:r>
                    </a:p>
                  </a:txBody>
                  <a:tcPr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programmer analyst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5.696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0.0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2.5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Reject Null Hypothesis (H0)</a:t>
                      </a:r>
                    </a:p>
                  </a:txBody>
                  <a:tcPr marT="12700" marB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6620208"/>
                  </a:ext>
                </a:extLst>
              </a:tr>
              <a:tr h="838640"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software engineer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1.657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0.05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2.365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Fail to Reject Null Hypothesis (H0)</a:t>
                      </a:r>
                    </a:p>
                  </a:txBody>
                  <a:tcPr marT="12700" marB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5464077"/>
                  </a:ext>
                </a:extLst>
              </a:tr>
              <a:tr h="838640"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hardware engineer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Fail to Reject Null Hypothesis (H0)</a:t>
                      </a:r>
                    </a:p>
                  </a:txBody>
                  <a:tcPr marT="12700" marB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927293"/>
                  </a:ext>
                </a:extLst>
              </a:tr>
              <a:tr h="838640"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3</a:t>
                      </a:r>
                    </a:p>
                  </a:txBody>
                  <a:tcPr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associate engineer</a:t>
                      </a:r>
                    </a:p>
                  </a:txBody>
                  <a:tcPr marT="12700" marB="127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T="12700" marB="127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T="12700" marB="127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T="12700" marB="127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Fail to Reject Null Hypothesis (H0)</a:t>
                      </a:r>
                    </a:p>
                  </a:txBody>
                  <a:tcPr marT="12700" marB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0669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776F932-C3C5-F25D-335D-AE694F319EDD}"/>
              </a:ext>
            </a:extLst>
          </p:cNvPr>
          <p:cNvSpPr txBox="1"/>
          <p:nvPr/>
        </p:nvSpPr>
        <p:spPr>
          <a:xfrm>
            <a:off x="472439" y="1788160"/>
            <a:ext cx="652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Except a Programmer Analyst no fresher is earning a least salary of 2.5 lakhs.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344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166AA-E910-522D-75B8-FEC07DB68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2993-AE01-9D9C-82D5-0E0D5EB3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" y="-216248"/>
            <a:ext cx="11429972" cy="1337484"/>
          </a:xfrm>
        </p:spPr>
        <p:txBody>
          <a:bodyPr>
            <a:noAutofit/>
          </a:bodyPr>
          <a:lstStyle/>
          <a:p>
            <a:r>
              <a:rPr lang="en-US" sz="3200" b="1" dirty="0"/>
              <a:t>Claim2: Gender and Specialization are Dependent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11193D-3824-419F-437D-34670C7D86A8}"/>
                  </a:ext>
                </a:extLst>
              </p:cNvPr>
              <p:cNvSpPr txBox="1"/>
              <p:nvPr/>
            </p:nvSpPr>
            <p:spPr>
              <a:xfrm>
                <a:off x="97155" y="843280"/>
                <a:ext cx="9219565" cy="5802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Hypothesis Statement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𝐺𝑒𝑛𝑑𝑒𝑟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𝑆𝑝𝑒𝑐𝑖𝑎𝑙𝑖𝑧𝑎𝑡𝑖𝑜𝑛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𝐼𝑛𝑑𝑒𝑝𝑒𝑛𝑑𝑒𝑛𝑡</m:t>
                      </m:r>
                    </m:oMath>
                  </m:oMathPara>
                </a14:m>
                <a:endParaRPr lang="en-US" sz="24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𝐺𝑒𝑛𝑑𝑒𝑟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𝑆𝑝𝑒𝑐𝑖𝑎𝑙𝑖𝑧𝑎𝑡𝑖𝑜𝑛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𝐷𝑒𝑝𝑒𝑛𝑑𝑒𝑛𝑡</m:t>
                      </m:r>
                    </m:oMath>
                  </m:oMathPara>
                </a14:m>
                <a:endParaRPr lang="en-US" sz="24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Test Statistic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/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400" b="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Chi Score</a:t>
                </a:r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/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=104.469</m:t>
                    </m:r>
                  </m:oMath>
                </a14:m>
                <a:endParaRPr lang="en-US" sz="2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Degrees of Freedom</a:t>
                </a:r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45</m:t>
                    </m:r>
                  </m:oMath>
                </a14:m>
                <a:endParaRPr lang="en-US" sz="2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Level of Significance</a:t>
                </a:r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Critical Value</a:t>
                </a:r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=61.6562</m:t>
                    </m:r>
                  </m:oMath>
                </a14:m>
                <a:endParaRPr lang="en-US" sz="2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P-value</a:t>
                </a:r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b="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Conclusion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/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3200" b="1" dirty="0">
                    <a:latin typeface="Lucida Calligraphy" panose="03010101010101010101" pitchFamily="66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Gender and Specialization are dependent</a:t>
                </a:r>
                <a:endParaRPr lang="en-IN" sz="3200" b="1" dirty="0">
                  <a:latin typeface="Lucida Calligraphy" panose="03010101010101010101" pitchFamily="66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11193D-3824-419F-437D-34670C7D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" y="843280"/>
                <a:ext cx="9219565" cy="5802038"/>
              </a:xfrm>
              <a:prstGeom prst="rect">
                <a:avLst/>
              </a:prstGeom>
              <a:blipFill>
                <a:blip r:embed="rId2"/>
                <a:stretch>
                  <a:fillRect l="-1720" t="-840" r="-595" b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6D5FCF9E-3F87-1E0E-DC66-6FFAAB40C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451" y="2424604"/>
            <a:ext cx="6816794" cy="331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7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29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 Statistics from Andhra University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sticks to my core. 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developer (Statistics) and recently started Data research work which helps to find datasets for our website.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FAFFC-A60A-D8F3-1157-C50F1F4BD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16A8-A143-7751-8E72-02704E45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28" y="-376987"/>
            <a:ext cx="11429972" cy="1337484"/>
          </a:xfrm>
        </p:spPr>
        <p:txBody>
          <a:bodyPr>
            <a:noAutofit/>
          </a:bodyPr>
          <a:lstStyle/>
          <a:p>
            <a:r>
              <a:rPr lang="en-US" sz="3200" b="1" dirty="0"/>
              <a:t>Claim3: A CSE graduate earns more than a ECE graduate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6DA414-27E2-15F9-9F36-76CF59288269}"/>
                  </a:ext>
                </a:extLst>
              </p:cNvPr>
              <p:cNvSpPr txBox="1"/>
              <p:nvPr/>
            </p:nvSpPr>
            <p:spPr>
              <a:xfrm>
                <a:off x="398614" y="544925"/>
                <a:ext cx="11429972" cy="606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mean salary of a CSE graduate,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mean salary of an ECE graduate.</a:t>
                </a:r>
              </a:p>
              <a:p>
                <a:endParaRPr lang="en-US" sz="2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Hypothesis Statement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Test Statistic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𝑡𝑒𝑠𝑡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𝑠𝑡𝑎𝑡𝑖𝑠𝑡𝑖𝑐</m:t>
                    </m:r>
                  </m:oMath>
                </a14:m>
                <a:r>
                  <a:rPr lang="en-US" sz="2200" b="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inde</a:t>
                </a:r>
                <a:r>
                  <a:rPr lang="en-US" sz="2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pendent </a:t>
                </a:r>
              </a:p>
              <a:p>
                <a:r>
                  <a:rPr lang="en-US" sz="2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samples with unknown and unequal variances.</a:t>
                </a:r>
                <a:endParaRPr lang="en-US" sz="2200" b="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b="1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 score</a:t>
                </a:r>
                <a:r>
                  <a:rPr lang="en-US" sz="2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/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−2.256</m:t>
                    </m:r>
                  </m:oMath>
                </a14:m>
                <a:endParaRPr lang="en-US" sz="22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b="1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Level of Significance</a:t>
                </a:r>
                <a:r>
                  <a:rPr lang="en-US" sz="2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2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b="1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P-value</a:t>
                </a:r>
                <a:r>
                  <a:rPr lang="en-US" sz="2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.988</m:t>
                    </m:r>
                  </m:oMath>
                </a14:m>
                <a:endParaRPr lang="en-US" sz="22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200" b="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Conclusion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Since,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200" b="1" dirty="0">
                    <a:latin typeface="Lucida Calligraphy" panose="03010101010101010101" pitchFamily="66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is no significant evidence that CSE graduates earn more than ECE students.</a:t>
                </a:r>
                <a:endParaRPr lang="en-IN" sz="2200" b="1" dirty="0">
                  <a:latin typeface="Lucida Calligraphy" panose="03010101010101010101" pitchFamily="66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6DA414-27E2-15F9-9F36-76CF59288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14" y="544925"/>
                <a:ext cx="11429972" cy="6063135"/>
              </a:xfrm>
              <a:prstGeom prst="rect">
                <a:avLst/>
              </a:prstGeom>
              <a:blipFill>
                <a:blip r:embed="rId2"/>
                <a:stretch>
                  <a:fillRect l="-693" t="-603" b="-1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20C8145-EDE8-288B-49AD-A86C8A217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50" y="813361"/>
            <a:ext cx="5361125" cy="37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29F-9B62-CDD2-A6BF-EF1009CBB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580"/>
            <a:ext cx="9144000" cy="202014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F59F0D-763E-079E-5601-7993E0BB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789" y="2297724"/>
            <a:ext cx="9304422" cy="35286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Though the female population constitutes a lesser proportion, their tenth and twelfth-grade scores are considerably high. </a:t>
            </a:r>
          </a:p>
          <a:p>
            <a:r>
              <a:rPr lang="en-US" dirty="0"/>
              <a:t>It's evident that only two age groups exhibit a significantly higher frequency of similar experiences.</a:t>
            </a:r>
          </a:p>
          <a:p>
            <a:r>
              <a:rPr lang="en-US" dirty="0"/>
              <a:t>The median salary of Industrial and Production engineering has the highest Median Salary.</a:t>
            </a:r>
          </a:p>
          <a:p>
            <a:r>
              <a:rPr lang="en-US" dirty="0"/>
              <a:t>Gender and Specialization are related.</a:t>
            </a:r>
          </a:p>
          <a:p>
            <a:r>
              <a:rPr lang="en-US" dirty="0"/>
              <a:t>A programming analyst can earn up to 2.5 lakhs after graduation.</a:t>
            </a:r>
          </a:p>
          <a:p>
            <a:r>
              <a:rPr lang="en-US" dirty="0"/>
              <a:t>Salary is not directly proportional to one’s Experience. </a:t>
            </a:r>
          </a:p>
          <a:p>
            <a:r>
              <a:rPr lang="en-US" dirty="0"/>
              <a:t>There is no significant evidence that CSE graduates earn more than ECE students.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12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522D-006D-5861-D25D-F22BB194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68" y="995819"/>
            <a:ext cx="10515600" cy="2433181"/>
          </a:xfrm>
        </p:spPr>
        <p:txBody>
          <a:bodyPr/>
          <a:lstStyle/>
          <a:p>
            <a:pPr algn="ctr"/>
            <a:r>
              <a:rPr lang="en-IN" b="1" dirty="0"/>
              <a:t>Objective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ACE5D-7BEA-511E-9006-9E65181B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303805"/>
            <a:ext cx="9683262" cy="225293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aim to understand and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salary trends among Engineering graduates across various specializations, levels of experience, and roles.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8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55DA-927E-B548-BE14-6C720248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492"/>
          </a:xfrm>
        </p:spPr>
        <p:txBody>
          <a:bodyPr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br>
              <a:rPr lang="en-US" sz="3600" dirty="0"/>
            </a:br>
            <a:r>
              <a:rPr lang="en-US" sz="3600" b="1" dirty="0"/>
              <a:t>Summary of the Data 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75EF-005E-FADA-C2E7-A6A96913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0215" y="1167618"/>
            <a:ext cx="8909540" cy="5009345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was released by Aspiring Minds from the Aspiring Mind Employment Outcome 2015 (AMEO).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dataset mainly consists of the standardized test scores from three different areas –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cognitive skills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skills,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skills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comprises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 independent variables and 4000 data points.</a:t>
            </a:r>
          </a:p>
          <a:p>
            <a:pPr marL="1085850" lvl="1" indent="-514350"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 columns: 10</a:t>
            </a:r>
          </a:p>
          <a:p>
            <a:pPr marL="1085850" lvl="1" indent="-514350"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columns: 18</a:t>
            </a:r>
          </a:p>
          <a:p>
            <a:pPr marL="1085850" lvl="1" indent="-514350"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columns: 12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column includes Date columns too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91CEF-F6D9-CF90-1023-63DBAD9E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7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 Black" panose="020B0A04020102020204" pitchFamily="34" charset="0"/>
              </a:rPr>
              <a:t>FEATURES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F3238F-C3B4-119A-49E2-551CB1A5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3034"/>
            <a:ext cx="2612366" cy="530424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Salary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DOJ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DOL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Designation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JobCity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Gender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DOB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10percentage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10board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12graduation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12percentage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12board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B63AE7-7098-5BCC-8DEA-79739AB2333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64238" y="993034"/>
            <a:ext cx="5181600" cy="506415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Domain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ComputerProgramming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ElectronicsAndSemicon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ComputerScience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MechanicalEngg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ElectricalEngg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TelecomEngg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CivilEngg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conscientiousness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agreeableness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extraversion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nueroticism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openess_to_experience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sz="2000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44B1238-7BB0-495F-826A-39FDCD77FC08}"/>
              </a:ext>
            </a:extLst>
          </p:cNvPr>
          <p:cNvSpPr txBox="1">
            <a:spLocks/>
          </p:cNvSpPr>
          <p:nvPr/>
        </p:nvSpPr>
        <p:spPr>
          <a:xfrm>
            <a:off x="3831566" y="993034"/>
            <a:ext cx="5181600" cy="506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CollegeID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CollegeTier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Degree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Specialization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collegeGPA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CollegeCityID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CollegeCityTier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CollegeState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Söhne"/>
              </a:rPr>
              <a:t>GraduationYear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English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Logical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Quant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3314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55DA-927E-B548-BE14-6C720248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253"/>
          </a:xfrm>
        </p:spPr>
        <p:txBody>
          <a:bodyPr/>
          <a:lstStyle/>
          <a:p>
            <a:r>
              <a:rPr lang="en-IN" b="1" i="1" dirty="0"/>
              <a:t>Data Cleaning And Manipulation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75EF-005E-FADA-C2E7-A6A96913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Duplicates and 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values in this dataset.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Observed “-1” in categorical and numerical column irrespective of the other data points in the column.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Action: Assuming the employee is absent or not attempted this test… replaced with “nan” for categorical column and with “0” in numerical columns.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Replaced “present” term in “DOL” column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datetime.now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Casted few columns to their corresponding data types.</a:t>
            </a:r>
          </a:p>
        </p:txBody>
      </p:sp>
    </p:spTree>
    <p:extLst>
      <p:ext uri="{BB962C8B-B14F-4D97-AF65-F5344CB8AC3E}">
        <p14:creationId xmlns:p14="http://schemas.microsoft.com/office/powerpoint/2010/main" val="254013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5946B-7ADD-B8C9-7AF8-AA1BE88FB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5277-B76B-61B5-77BA-9ACBB2C1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253"/>
          </a:xfrm>
        </p:spPr>
        <p:txBody>
          <a:bodyPr/>
          <a:lstStyle/>
          <a:p>
            <a:pPr algn="ctr"/>
            <a:r>
              <a:rPr lang="en-IN" b="1" i="1" dirty="0"/>
              <a:t>Feature Engineering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42EA1-D8BE-80DB-0BB0-9E3B8F34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Transformed the target feature “Salary” from right skewed to normal using log transformation.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Dropped unwanted features according to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Added new columns:</a:t>
            </a:r>
          </a:p>
          <a:p>
            <a:pPr marL="1085850" lvl="1" indent="-514350">
              <a:buFont typeface="+mj-lt"/>
              <a:buAutoNum type="romanL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marL="1085850" lvl="1" indent="-514350">
              <a:buFont typeface="+mj-lt"/>
              <a:buAutoNum type="romanL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</a:p>
          <a:p>
            <a:pPr marL="1085850" lvl="1" indent="-514350">
              <a:buFont typeface="+mj-lt"/>
              <a:buAutoNum type="romanL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Experience Level as Seniority</a:t>
            </a:r>
          </a:p>
          <a:p>
            <a:pPr marL="1085850" lvl="1" indent="-514350">
              <a:buFont typeface="+mj-lt"/>
              <a:buAutoNum type="romanL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Region </a:t>
            </a:r>
          </a:p>
        </p:txBody>
      </p:sp>
    </p:spTree>
    <p:extLst>
      <p:ext uri="{BB962C8B-B14F-4D97-AF65-F5344CB8AC3E}">
        <p14:creationId xmlns:p14="http://schemas.microsoft.com/office/powerpoint/2010/main" val="273616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D73007-E7AB-A6C2-84EA-232950FC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252"/>
            <a:ext cx="10515600" cy="1325563"/>
          </a:xfrm>
        </p:spPr>
        <p:txBody>
          <a:bodyPr>
            <a:noAutofit/>
          </a:bodyPr>
          <a:lstStyle/>
          <a:p>
            <a:r>
              <a:rPr lang="en-IN" sz="66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Univariate Analysis </a:t>
            </a:r>
            <a:endParaRPr lang="en-IN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57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0DA0-3D2E-E2B8-A634-F58B5C20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80"/>
            <a:ext cx="4112040" cy="780756"/>
          </a:xfrm>
        </p:spPr>
        <p:txBody>
          <a:bodyPr>
            <a:noAutofit/>
          </a:bodyPr>
          <a:lstStyle/>
          <a:p>
            <a:r>
              <a:rPr lang="en-IN" sz="3800" b="1" i="1" dirty="0"/>
              <a:t>Salary Analysis </a:t>
            </a:r>
            <a:endParaRPr lang="en-IN" sz="3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D1FD0-E17D-E386-BB49-C532C34801C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95850" y="720611"/>
            <a:ext cx="7200899" cy="5116350"/>
          </a:xfrm>
        </p:spPr>
        <p:txBody>
          <a:bodyPr>
            <a:normAutofit/>
          </a:bodyPr>
          <a:lstStyle/>
          <a:p>
            <a:r>
              <a:rPr lang="en-US" sz="2400" b="1" dirty="0"/>
              <a:t>Target Feature: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concentration is heavy on left side of the graph indicating more employees earn below 10,00,000 rupees.</a:t>
            </a:r>
          </a:p>
          <a:p>
            <a:pPr marL="228600" indent="0"/>
            <a:endParaRPr lang="en-US" sz="2400" dirty="0"/>
          </a:p>
          <a:p>
            <a:pPr marL="2857500" lvl="5" indent="-342900">
              <a:buFont typeface="Arial" panose="020B0604020202020204" pitchFamily="34" charset="0"/>
              <a:buChar char="•"/>
            </a:pPr>
            <a:r>
              <a:rPr lang="en-US" sz="2400" dirty="0"/>
              <a:t>Since it’s clearly left skewed data… To achieve Normal Distribution use log transformation.</a:t>
            </a:r>
          </a:p>
          <a:p>
            <a:pPr marL="2857500" lvl="5" indent="-342900">
              <a:buFont typeface="Arial" panose="020B0604020202020204" pitchFamily="34" charset="0"/>
              <a:buChar char="•"/>
            </a:pPr>
            <a:r>
              <a:rPr lang="en-US" sz="2400" dirty="0"/>
              <a:t>After transformation, the </a:t>
            </a:r>
            <a:r>
              <a:rPr lang="en-US" sz="2400" dirty="0" err="1"/>
              <a:t>kde</a:t>
            </a:r>
            <a:r>
              <a:rPr lang="en-US" sz="2400" dirty="0"/>
              <a:t> or density plot on histogram is a near Normal curve.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8DB3E48-50A6-EECF-A96A-B6BA0819B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6"/>
          <a:stretch/>
        </p:blipFill>
        <p:spPr bwMode="auto">
          <a:xfrm>
            <a:off x="-1" y="68579"/>
            <a:ext cx="3781425" cy="410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B85E01-9272-099E-F5D2-4F1D22D63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781424" y="2433583"/>
            <a:ext cx="3667125" cy="405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2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994</Words>
  <Application>Microsoft Office PowerPoint</Application>
  <PresentationFormat>Widescreen</PresentationFormat>
  <Paragraphs>185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Helvetica Neue</vt:lpstr>
      <vt:lpstr>Söhne</vt:lpstr>
      <vt:lpstr>Wingdings</vt:lpstr>
      <vt:lpstr>Calibri</vt:lpstr>
      <vt:lpstr>Arial Black</vt:lpstr>
      <vt:lpstr>Lato Black</vt:lpstr>
      <vt:lpstr>Libre Baskerville</vt:lpstr>
      <vt:lpstr>Lucida Calligraphy</vt:lpstr>
      <vt:lpstr>Cambria Math</vt:lpstr>
      <vt:lpstr>Arial</vt:lpstr>
      <vt:lpstr>Office Theme</vt:lpstr>
      <vt:lpstr>PowerPoint Presentation</vt:lpstr>
      <vt:lpstr>PowerPoint Presentation</vt:lpstr>
      <vt:lpstr>Objective</vt:lpstr>
      <vt:lpstr> Summary of the Data  </vt:lpstr>
      <vt:lpstr>FEATURES</vt:lpstr>
      <vt:lpstr>Data Cleaning And Manipulation</vt:lpstr>
      <vt:lpstr>Feature Engineering</vt:lpstr>
      <vt:lpstr>Univariate Analysis </vt:lpstr>
      <vt:lpstr>Salary Analysis </vt:lpstr>
      <vt:lpstr>Grouped data Observations</vt:lpstr>
      <vt:lpstr>Bivariate Analysis </vt:lpstr>
      <vt:lpstr>Correlation</vt:lpstr>
      <vt:lpstr>Regional Analysis</vt:lpstr>
      <vt:lpstr>Multivariate Analysis </vt:lpstr>
      <vt:lpstr>Pair Plot with Gender</vt:lpstr>
      <vt:lpstr>Current Market Price Vs EPS Percentage</vt:lpstr>
      <vt:lpstr>Research Hypothesis</vt:lpstr>
      <vt:lpstr>Claim1: After doing your UG if you take up jobs as a Programming Analyst, Software Engineer, Hardware Engineer and Associate Engineer you can earn up to 2.5-3 lakhs as a fresh graduate.</vt:lpstr>
      <vt:lpstr>Claim2: Gender and Specialization are Dependent</vt:lpstr>
      <vt:lpstr>Claim3: A CSE graduate earns more than a ECE graduate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suswarah</cp:lastModifiedBy>
  <cp:revision>84</cp:revision>
  <dcterms:created xsi:type="dcterms:W3CDTF">2021-02-16T05:19:01Z</dcterms:created>
  <dcterms:modified xsi:type="dcterms:W3CDTF">2024-02-23T07:23:34Z</dcterms:modified>
</cp:coreProperties>
</file>