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3" r:id="rId6"/>
    <p:sldId id="260"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July 26,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120086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July 26,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223928790"/>
      </p:ext>
    </p:extLst>
  </p:cSld>
  <p:clrMap bg1="lt1" tx1="dk1" bg2="lt2" tx2="dk2" accent1="accent1" accent2="accent2" accent3="accent3" accent4="accent4" accent5="accent5" accent6="accent6" hlink="hlink" folHlink="folHlink"/>
  <p:sldLayoutIdLst>
    <p:sldLayoutId id="2147483806" r:id="rId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world/ocha-nigeria/a7c3de5e-ff27-4746-99cd-05f2ad9b1066"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citypopulation.de/en/canada/cities/ontario/" TargetMode="External"/><Relationship Id="rId2" Type="http://schemas.openxmlformats.org/officeDocument/2006/relationships/hyperlink" Target="https://www.newyork-demographics.com/cities_by_popul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5BC74-35AD-4D88-AE2D-A3D6B83AB7B7}"/>
              </a:ext>
            </a:extLst>
          </p:cNvPr>
          <p:cNvSpPr>
            <a:spLocks noGrp="1"/>
          </p:cNvSpPr>
          <p:nvPr>
            <p:ph type="ctrTitle"/>
          </p:nvPr>
        </p:nvSpPr>
        <p:spPr>
          <a:xfrm>
            <a:off x="1371600" y="1228550"/>
            <a:ext cx="4350870" cy="2947210"/>
          </a:xfrm>
        </p:spPr>
        <p:txBody>
          <a:bodyPr anchor="t">
            <a:normAutofit/>
          </a:bodyPr>
          <a:lstStyle/>
          <a:p>
            <a:pPr algn="l">
              <a:lnSpc>
                <a:spcPct val="90000"/>
              </a:lnSpc>
            </a:pPr>
            <a:r>
              <a:rPr lang="en-US" sz="2500" dirty="0"/>
              <a:t>CAPSTONE PROJECT BATTLE OF NEIGHBORHOODS</a:t>
            </a:r>
            <a:br>
              <a:rPr lang="en-US" sz="2500" dirty="0"/>
            </a:br>
            <a:endParaRPr lang="en-US" sz="2500" dirty="0"/>
          </a:p>
        </p:txBody>
      </p:sp>
      <p:sp>
        <p:nvSpPr>
          <p:cNvPr id="3" name="Subtitle 2">
            <a:extLst>
              <a:ext uri="{FF2B5EF4-FFF2-40B4-BE49-F238E27FC236}">
                <a16:creationId xmlns:a16="http://schemas.microsoft.com/office/drawing/2014/main" id="{B7F0785F-D73B-4701-84F0-32938570992D}"/>
              </a:ext>
            </a:extLst>
          </p:cNvPr>
          <p:cNvSpPr>
            <a:spLocks noGrp="1"/>
          </p:cNvSpPr>
          <p:nvPr>
            <p:ph type="subTitle" idx="1"/>
          </p:nvPr>
        </p:nvSpPr>
        <p:spPr>
          <a:xfrm>
            <a:off x="1371600" y="4389120"/>
            <a:ext cx="4210167" cy="1192815"/>
          </a:xfrm>
        </p:spPr>
        <p:txBody>
          <a:bodyPr anchor="b">
            <a:normAutofit/>
          </a:bodyPr>
          <a:lstStyle/>
          <a:p>
            <a:pPr algn="l"/>
            <a:endParaRPr lang="en-US" sz="1400" dirty="0">
              <a:latin typeface="+mj-lt"/>
            </a:endParaRPr>
          </a:p>
          <a:p>
            <a:pPr algn="l"/>
            <a:r>
              <a:rPr lang="en-US" sz="1400" dirty="0">
                <a:latin typeface="+mj-lt"/>
              </a:rPr>
              <a:t>CHOOSING LOCATION FOR</a:t>
            </a:r>
          </a:p>
          <a:p>
            <a:pPr algn="l"/>
            <a:r>
              <a:rPr lang="en-US" sz="1400" dirty="0">
                <a:latin typeface="+mj-lt"/>
              </a:rPr>
              <a:t>IT Training business</a:t>
            </a:r>
          </a:p>
        </p:txBody>
      </p:sp>
      <p:sp>
        <p:nvSpPr>
          <p:cNvPr id="18" name="Rectangle 1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12BEED-1D4B-4C7D-A61E-6929CA95F449}"/>
              </a:ext>
            </a:extLst>
          </p:cNvPr>
          <p:cNvPicPr>
            <a:picLocks noChangeAspect="1"/>
          </p:cNvPicPr>
          <p:nvPr/>
        </p:nvPicPr>
        <p:blipFill rotWithShape="1">
          <a:blip r:embed="rId2"/>
          <a:srcRect l="25367" r="24633"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pattFill prst="pct5">
            <a:fgClr>
              <a:schemeClr val="accent1">
                <a:lumMod val="60000"/>
                <a:lumOff val="40000"/>
              </a:schemeClr>
            </a:fgClr>
            <a:bgClr>
              <a:schemeClr val="bg1"/>
            </a:bgClr>
          </a:pattFill>
        </p:spPr>
      </p:pic>
    </p:spTree>
    <p:extLst>
      <p:ext uri="{BB962C8B-B14F-4D97-AF65-F5344CB8AC3E}">
        <p14:creationId xmlns:p14="http://schemas.microsoft.com/office/powerpoint/2010/main" val="27644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A2E7-1A41-47BA-8A29-D18A3AC9060E}"/>
              </a:ext>
            </a:extLst>
          </p:cNvPr>
          <p:cNvSpPr>
            <a:spLocks noGrp="1"/>
          </p:cNvSpPr>
          <p:nvPr>
            <p:ph type="ctrTitle"/>
          </p:nvPr>
        </p:nvSpPr>
        <p:spPr>
          <a:xfrm>
            <a:off x="1524000" y="596348"/>
            <a:ext cx="9144000" cy="1192696"/>
          </a:xfrm>
        </p:spPr>
        <p:txBody>
          <a:bodyPr>
            <a:normAutofit/>
          </a:bodyPr>
          <a:lstStyle/>
          <a:p>
            <a:r>
              <a:rPr lang="en-US" sz="3600" dirty="0"/>
              <a:t>SUMMARY</a:t>
            </a:r>
            <a:br>
              <a:rPr lang="en-US" dirty="0"/>
            </a:br>
            <a:endParaRPr lang="en-US" dirty="0"/>
          </a:p>
        </p:txBody>
      </p:sp>
      <p:sp>
        <p:nvSpPr>
          <p:cNvPr id="3" name="Subtitle 2">
            <a:extLst>
              <a:ext uri="{FF2B5EF4-FFF2-40B4-BE49-F238E27FC236}">
                <a16:creationId xmlns:a16="http://schemas.microsoft.com/office/drawing/2014/main" id="{74CF6E70-8478-43AD-B678-36A80FAA2EA7}"/>
              </a:ext>
            </a:extLst>
          </p:cNvPr>
          <p:cNvSpPr>
            <a:spLocks noGrp="1"/>
          </p:cNvSpPr>
          <p:nvPr>
            <p:ph type="subTitle" idx="1"/>
          </p:nvPr>
        </p:nvSpPr>
        <p:spPr>
          <a:xfrm>
            <a:off x="1524000" y="2160104"/>
            <a:ext cx="9144000" cy="3097695"/>
          </a:xfrm>
        </p:spPr>
        <p:txBody>
          <a:bodyPr>
            <a:normAutofit fontScale="92500" lnSpcReduction="20000"/>
          </a:bodyPr>
          <a:lstStyle/>
          <a:p>
            <a:pPr marL="285750" lvl="0" indent="-285750" algn="l">
              <a:buFont typeface="Arial" panose="020B0604020202020204" pitchFamily="34" charset="0"/>
              <a:buChar char="•"/>
            </a:pPr>
            <a:r>
              <a:rPr lang="en-US" dirty="0">
                <a:latin typeface="+mj-lt"/>
              </a:rPr>
              <a:t>Introduction: What project addresses and why. The problem and who it will help</a:t>
            </a:r>
          </a:p>
          <a:p>
            <a:pPr marL="285750" lvl="0" indent="-285750" algn="l">
              <a:buFont typeface="Arial" panose="020B0604020202020204" pitchFamily="34" charset="0"/>
              <a:buChar char="•"/>
            </a:pPr>
            <a:r>
              <a:rPr lang="en-US" dirty="0">
                <a:latin typeface="+mj-lt"/>
              </a:rPr>
              <a:t>Data: description and source of data.</a:t>
            </a:r>
          </a:p>
          <a:p>
            <a:pPr marL="285750" lvl="0" indent="-285750" algn="l">
              <a:buFont typeface="Arial" panose="020B0604020202020204" pitchFamily="34" charset="0"/>
              <a:buChar char="•"/>
            </a:pPr>
            <a:r>
              <a:rPr lang="en-US" dirty="0">
                <a:latin typeface="+mj-lt"/>
              </a:rPr>
              <a:t>Methodology: How I am addressing the problem.</a:t>
            </a:r>
          </a:p>
          <a:p>
            <a:pPr marL="285750" lvl="0" indent="-285750" algn="l">
              <a:buFont typeface="Arial" panose="020B0604020202020204" pitchFamily="34" charset="0"/>
              <a:buChar char="•"/>
            </a:pPr>
            <a:r>
              <a:rPr lang="en-US" dirty="0">
                <a:latin typeface="+mj-lt"/>
              </a:rPr>
              <a:t>Results: discuss the analysis results.</a:t>
            </a:r>
          </a:p>
          <a:p>
            <a:pPr marL="285750" lvl="0" indent="-285750" algn="l">
              <a:buFont typeface="Arial" panose="020B0604020202020204" pitchFamily="34" charset="0"/>
              <a:buChar char="•"/>
            </a:pPr>
            <a:r>
              <a:rPr lang="en-US" dirty="0">
                <a:latin typeface="+mj-lt"/>
              </a:rPr>
              <a:t>Observations noted and any recommendations you can make based on the results.</a:t>
            </a:r>
          </a:p>
          <a:p>
            <a:pPr marL="285750" lvl="0" indent="-285750" algn="l">
              <a:buFont typeface="Arial" panose="020B0604020202020204" pitchFamily="34" charset="0"/>
              <a:buChar char="•"/>
            </a:pPr>
            <a:r>
              <a:rPr lang="en-US" dirty="0">
                <a:latin typeface="+mj-lt"/>
              </a:rPr>
              <a:t>Conclusion </a:t>
            </a:r>
          </a:p>
          <a:p>
            <a:endParaRPr lang="en-US" dirty="0"/>
          </a:p>
        </p:txBody>
      </p:sp>
    </p:spTree>
    <p:extLst>
      <p:ext uri="{BB962C8B-B14F-4D97-AF65-F5344CB8AC3E}">
        <p14:creationId xmlns:p14="http://schemas.microsoft.com/office/powerpoint/2010/main" val="170033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6DC5-CE72-46EF-9537-938E524156CE}"/>
              </a:ext>
            </a:extLst>
          </p:cNvPr>
          <p:cNvSpPr>
            <a:spLocks noGrp="1"/>
          </p:cNvSpPr>
          <p:nvPr>
            <p:ph type="ctrTitle"/>
          </p:nvPr>
        </p:nvSpPr>
        <p:spPr>
          <a:xfrm>
            <a:off x="1630017" y="521804"/>
            <a:ext cx="9144000" cy="1078396"/>
          </a:xfrm>
        </p:spPr>
        <p:txBody>
          <a:bodyPr>
            <a:normAutofit/>
          </a:bodyPr>
          <a:lstStyle/>
          <a:p>
            <a:r>
              <a:rPr lang="en-US" sz="3600" dirty="0"/>
              <a:t>INTRODUCTION</a:t>
            </a:r>
          </a:p>
        </p:txBody>
      </p:sp>
      <p:sp>
        <p:nvSpPr>
          <p:cNvPr id="3" name="Subtitle 2">
            <a:extLst>
              <a:ext uri="{FF2B5EF4-FFF2-40B4-BE49-F238E27FC236}">
                <a16:creationId xmlns:a16="http://schemas.microsoft.com/office/drawing/2014/main" id="{FBBD3913-9CED-4D0A-8C5F-6C0CF3413F2B}"/>
              </a:ext>
            </a:extLst>
          </p:cNvPr>
          <p:cNvSpPr>
            <a:spLocks noGrp="1"/>
          </p:cNvSpPr>
          <p:nvPr>
            <p:ph type="subTitle" idx="1"/>
          </p:nvPr>
        </p:nvSpPr>
        <p:spPr>
          <a:xfrm>
            <a:off x="1524000" y="2345636"/>
            <a:ext cx="9144000" cy="2912164"/>
          </a:xfrm>
        </p:spPr>
        <p:txBody>
          <a:bodyPr/>
          <a:lstStyle/>
          <a:p>
            <a:pPr marL="285750" indent="-285750" algn="l">
              <a:buFont typeface="Arial" panose="020B0604020202020204" pitchFamily="34" charset="0"/>
              <a:buChar char="•"/>
            </a:pPr>
            <a:r>
              <a:rPr lang="en-US" sz="1500" dirty="0">
                <a:latin typeface="+mj-lt"/>
              </a:rPr>
              <a:t>A tech entrepreneur is looking to start an IT Training business in Nigeria And needs to decide between two locations; Oyo state or Rivers state</a:t>
            </a:r>
          </a:p>
          <a:p>
            <a:pPr marL="285750" indent="-285750" algn="l">
              <a:buFont typeface="Arial" panose="020B0604020202020204" pitchFamily="34" charset="0"/>
              <a:buChar char="•"/>
            </a:pPr>
            <a:r>
              <a:rPr lang="en-US" sz="1500" dirty="0">
                <a:latin typeface="+mj-lt"/>
              </a:rPr>
              <a:t>This project would help anyone who is looking for how to choose the best location to start an IT technical training school.</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19178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F0EE-B691-4EEF-81D0-5F0FFD04D860}"/>
              </a:ext>
            </a:extLst>
          </p:cNvPr>
          <p:cNvSpPr>
            <a:spLocks noGrp="1"/>
          </p:cNvSpPr>
          <p:nvPr>
            <p:ph type="ctrTitle"/>
          </p:nvPr>
        </p:nvSpPr>
        <p:spPr>
          <a:xfrm>
            <a:off x="1417983" y="503582"/>
            <a:ext cx="9144000" cy="1073427"/>
          </a:xfrm>
        </p:spPr>
        <p:txBody>
          <a:bodyPr>
            <a:normAutofit/>
          </a:bodyPr>
          <a:lstStyle/>
          <a:p>
            <a:r>
              <a:rPr lang="en-US" sz="3100" dirty="0"/>
              <a:t>DATA DESCRIPTION AND SOURCE</a:t>
            </a:r>
            <a:endParaRPr lang="en-US" dirty="0"/>
          </a:p>
        </p:txBody>
      </p:sp>
      <p:sp>
        <p:nvSpPr>
          <p:cNvPr id="3" name="Subtitle 2">
            <a:extLst>
              <a:ext uri="{FF2B5EF4-FFF2-40B4-BE49-F238E27FC236}">
                <a16:creationId xmlns:a16="http://schemas.microsoft.com/office/drawing/2014/main" id="{38076705-C29D-4C05-AE39-D90A6747B9E4}"/>
              </a:ext>
            </a:extLst>
          </p:cNvPr>
          <p:cNvSpPr>
            <a:spLocks noGrp="1"/>
          </p:cNvSpPr>
          <p:nvPr>
            <p:ph type="subTitle" idx="1"/>
          </p:nvPr>
        </p:nvSpPr>
        <p:spPr>
          <a:xfrm>
            <a:off x="755375" y="1987826"/>
            <a:ext cx="10893286" cy="4214191"/>
          </a:xfrm>
        </p:spPr>
        <p:txBody>
          <a:bodyPr>
            <a:normAutofit/>
          </a:bodyPr>
          <a:lstStyle/>
          <a:p>
            <a:pPr marL="285750" indent="-285750" algn="l">
              <a:buFont typeface="Arial" panose="020B0604020202020204" pitchFamily="34" charset="0"/>
              <a:buChar char="•"/>
            </a:pPr>
            <a:r>
              <a:rPr lang="en-US" sz="1500" dirty="0">
                <a:latin typeface="+mj-lt"/>
              </a:rPr>
              <a:t>It was very challenging gathering data on Nigeria</a:t>
            </a:r>
          </a:p>
          <a:p>
            <a:pPr marL="285750" indent="-285750" algn="l">
              <a:buFont typeface="Arial" panose="020B0604020202020204" pitchFamily="34" charset="0"/>
              <a:buChar char="•"/>
            </a:pPr>
            <a:r>
              <a:rPr lang="en-US" sz="1500" dirty="0">
                <a:latin typeface="+mj-lt"/>
              </a:rPr>
              <a:t>I recruited the help of a friend in Nigeria- John Ajayi. He Located data of Nigeria’s 2016 Census – </a:t>
            </a:r>
            <a:r>
              <a:rPr lang="en-US" sz="1500" dirty="0">
                <a:latin typeface="+mj-lt"/>
                <a:hlinkClick r:id="rId2"/>
              </a:rPr>
              <a:t>https://data.world/ocha-nigeria/a7c3de5e-ff27-4746-99cd-05f2ad9b1066</a:t>
            </a:r>
            <a:endParaRPr lang="en-US" sz="1500" dirty="0">
              <a:latin typeface="+mj-lt"/>
            </a:endParaRPr>
          </a:p>
          <a:p>
            <a:pPr marL="285750" indent="-285750" algn="l">
              <a:buFont typeface="Arial" panose="020B0604020202020204" pitchFamily="34" charset="0"/>
              <a:buChar char="•"/>
            </a:pPr>
            <a:r>
              <a:rPr lang="en-US" sz="1500" dirty="0">
                <a:latin typeface="+mj-lt"/>
              </a:rPr>
              <a:t>OYO DATA</a:t>
            </a:r>
          </a:p>
          <a:p>
            <a:pPr marL="285750" indent="-285750" algn="l">
              <a:buFont typeface="Arial" panose="020B0604020202020204" pitchFamily="34" charset="0"/>
              <a:buChar char="•"/>
            </a:pPr>
            <a:endParaRPr lang="en-US" sz="1500" dirty="0">
              <a:latin typeface="+mj-lt"/>
            </a:endParaRPr>
          </a:p>
          <a:p>
            <a:pPr marL="285750" indent="-285750" algn="l">
              <a:buFont typeface="Arial" panose="020B0604020202020204" pitchFamily="34" charset="0"/>
              <a:buChar char="•"/>
            </a:pPr>
            <a:r>
              <a:rPr lang="en-US" sz="1500" dirty="0">
                <a:latin typeface="+mj-lt"/>
              </a:rPr>
              <a:t>RIVERS DATA</a:t>
            </a:r>
          </a:p>
          <a:p>
            <a:pPr marL="285750" indent="-28575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0F7EE25-220F-45C2-B1FC-5787C7B152F1}"/>
              </a:ext>
            </a:extLst>
          </p:cNvPr>
          <p:cNvPicPr/>
          <p:nvPr/>
        </p:nvPicPr>
        <p:blipFill>
          <a:blip r:embed="rId3"/>
          <a:stretch>
            <a:fillRect/>
          </a:stretch>
        </p:blipFill>
        <p:spPr>
          <a:xfrm>
            <a:off x="2806148" y="4094921"/>
            <a:ext cx="7888357" cy="1007745"/>
          </a:xfrm>
          <a:prstGeom prst="rect">
            <a:avLst/>
          </a:prstGeom>
        </p:spPr>
      </p:pic>
      <p:pic>
        <p:nvPicPr>
          <p:cNvPr id="5" name="Picture 4">
            <a:extLst>
              <a:ext uri="{FF2B5EF4-FFF2-40B4-BE49-F238E27FC236}">
                <a16:creationId xmlns:a16="http://schemas.microsoft.com/office/drawing/2014/main" id="{A333A0BE-3A17-4B08-AC1A-D31817259C78}"/>
              </a:ext>
            </a:extLst>
          </p:cNvPr>
          <p:cNvPicPr/>
          <p:nvPr/>
        </p:nvPicPr>
        <p:blipFill>
          <a:blip r:embed="rId4"/>
          <a:stretch>
            <a:fillRect/>
          </a:stretch>
        </p:blipFill>
        <p:spPr>
          <a:xfrm>
            <a:off x="3124199" y="5201785"/>
            <a:ext cx="8312425" cy="1005840"/>
          </a:xfrm>
          <a:prstGeom prst="rect">
            <a:avLst/>
          </a:prstGeom>
        </p:spPr>
      </p:pic>
    </p:spTree>
    <p:extLst>
      <p:ext uri="{BB962C8B-B14F-4D97-AF65-F5344CB8AC3E}">
        <p14:creationId xmlns:p14="http://schemas.microsoft.com/office/powerpoint/2010/main" val="217610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9272-21F9-4B94-9BE1-C8723D9FCA20}"/>
              </a:ext>
            </a:extLst>
          </p:cNvPr>
          <p:cNvSpPr>
            <a:spLocks noGrp="1"/>
          </p:cNvSpPr>
          <p:nvPr>
            <p:ph type="ctrTitle"/>
          </p:nvPr>
        </p:nvSpPr>
        <p:spPr>
          <a:xfrm>
            <a:off x="1524000" y="575641"/>
            <a:ext cx="9144000" cy="906117"/>
          </a:xfrm>
        </p:spPr>
        <p:txBody>
          <a:bodyPr/>
          <a:lstStyle/>
          <a:p>
            <a:r>
              <a:rPr lang="en-US" sz="3100" dirty="0">
                <a:solidFill>
                  <a:srgbClr val="000000"/>
                </a:solidFill>
              </a:rPr>
              <a:t>DATA DESCRIPTION AND SOURCE</a:t>
            </a:r>
            <a:endParaRPr lang="en-US" dirty="0"/>
          </a:p>
        </p:txBody>
      </p:sp>
      <p:sp>
        <p:nvSpPr>
          <p:cNvPr id="3" name="Subtitle 2">
            <a:extLst>
              <a:ext uri="{FF2B5EF4-FFF2-40B4-BE49-F238E27FC236}">
                <a16:creationId xmlns:a16="http://schemas.microsoft.com/office/drawing/2014/main" id="{6BBA1A26-4E40-4426-B319-386D2CD4710F}"/>
              </a:ext>
            </a:extLst>
          </p:cNvPr>
          <p:cNvSpPr>
            <a:spLocks noGrp="1"/>
          </p:cNvSpPr>
          <p:nvPr>
            <p:ph type="subTitle" idx="1"/>
          </p:nvPr>
        </p:nvSpPr>
        <p:spPr>
          <a:xfrm>
            <a:off x="1020417" y="1775791"/>
            <a:ext cx="9607826" cy="4053509"/>
          </a:xfrm>
        </p:spPr>
        <p:txBody>
          <a:bodyPr>
            <a:normAutofit fontScale="62500" lnSpcReduction="20000"/>
          </a:bodyPr>
          <a:lstStyle/>
          <a:p>
            <a:pPr marL="285750" indent="-285750" algn="l">
              <a:buFont typeface="Arial" panose="020B0604020202020204" pitchFamily="34" charset="0"/>
              <a:buChar char="•"/>
            </a:pPr>
            <a:r>
              <a:rPr lang="en-US" sz="2200" dirty="0">
                <a:latin typeface="+mj-lt"/>
              </a:rPr>
              <a:t>As the project progressed, I realized that foursquare does not have data on my locations of choice. Using Foursquare is required for this project</a:t>
            </a:r>
          </a:p>
          <a:p>
            <a:pPr marL="285750" indent="-285750" algn="l">
              <a:buFont typeface="Arial" panose="020B0604020202020204" pitchFamily="34" charset="0"/>
              <a:buChar char="•"/>
            </a:pPr>
            <a:r>
              <a:rPr lang="en-US" sz="2200" dirty="0">
                <a:latin typeface="+mj-lt"/>
              </a:rPr>
              <a:t>I switched to New York state and Ontario Province.</a:t>
            </a:r>
          </a:p>
          <a:p>
            <a:pPr marL="285750" indent="-285750" algn="l">
              <a:buFont typeface="Arial" panose="020B0604020202020204" pitchFamily="34" charset="0"/>
              <a:buChar char="•"/>
            </a:pPr>
            <a:r>
              <a:rPr lang="en-US" sz="2200" dirty="0">
                <a:latin typeface="+mj-lt"/>
              </a:rPr>
              <a:t> New York's population from</a:t>
            </a:r>
            <a:r>
              <a:rPr lang="en-US" sz="2200" u="sng" dirty="0">
                <a:latin typeface="+mj-lt"/>
                <a:hlinkClick r:id="rId2"/>
              </a:rPr>
              <a:t>https://www.newyork-demographics.com/cities_by_population</a:t>
            </a:r>
            <a:r>
              <a:rPr lang="en-US" sz="2200" dirty="0">
                <a:latin typeface="+mj-lt"/>
              </a:rPr>
              <a:t> and Ontario’s population data from </a:t>
            </a:r>
            <a:r>
              <a:rPr lang="en-US" sz="2200" u="sng" dirty="0">
                <a:latin typeface="+mj-lt"/>
                <a:hlinkClick r:id="rId3"/>
              </a:rPr>
              <a:t>https://www.citypopulation.de/en/canada/cities/ontario/</a:t>
            </a:r>
            <a:endParaRPr lang="en-US" sz="2200" u="sng" dirty="0">
              <a:latin typeface="+mj-lt"/>
            </a:endParaRPr>
          </a:p>
          <a:p>
            <a:pPr marL="285750" indent="-285750" algn="l">
              <a:buFont typeface="Arial" panose="020B0604020202020204" pitchFamily="34" charset="0"/>
              <a:buChar char="•"/>
            </a:pPr>
            <a:r>
              <a:rPr lang="en-US" sz="2200" dirty="0">
                <a:latin typeface="+mj-lt"/>
              </a:rPr>
              <a:t>Then High school Data on both Locations from Foursquare</a:t>
            </a:r>
          </a:p>
          <a:p>
            <a:endParaRPr lang="en-US" dirty="0"/>
          </a:p>
        </p:txBody>
      </p:sp>
    </p:spTree>
    <p:extLst>
      <p:ext uri="{BB962C8B-B14F-4D97-AF65-F5344CB8AC3E}">
        <p14:creationId xmlns:p14="http://schemas.microsoft.com/office/powerpoint/2010/main" val="169339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E909-6BAC-4F00-B0E6-B7A8AEDF2A8B}"/>
              </a:ext>
            </a:extLst>
          </p:cNvPr>
          <p:cNvSpPr>
            <a:spLocks noGrp="1"/>
          </p:cNvSpPr>
          <p:nvPr>
            <p:ph type="ctrTitle"/>
          </p:nvPr>
        </p:nvSpPr>
        <p:spPr>
          <a:xfrm>
            <a:off x="1524000" y="609601"/>
            <a:ext cx="9144000" cy="1073426"/>
          </a:xfrm>
        </p:spPr>
        <p:txBody>
          <a:bodyPr>
            <a:normAutofit fontScale="90000"/>
          </a:bodyPr>
          <a:lstStyle/>
          <a:p>
            <a:r>
              <a:rPr lang="en-US" sz="3200" dirty="0"/>
              <a:t>METHODOLOGY</a:t>
            </a:r>
            <a:br>
              <a:rPr lang="en-US" dirty="0"/>
            </a:br>
            <a:endParaRPr lang="en-US" dirty="0"/>
          </a:p>
        </p:txBody>
      </p:sp>
      <p:sp>
        <p:nvSpPr>
          <p:cNvPr id="3" name="Subtitle 2">
            <a:extLst>
              <a:ext uri="{FF2B5EF4-FFF2-40B4-BE49-F238E27FC236}">
                <a16:creationId xmlns:a16="http://schemas.microsoft.com/office/drawing/2014/main" id="{D8E7E3A0-739F-429C-BB3A-B4246896EA16}"/>
              </a:ext>
            </a:extLst>
          </p:cNvPr>
          <p:cNvSpPr>
            <a:spLocks noGrp="1"/>
          </p:cNvSpPr>
          <p:nvPr>
            <p:ph type="subTitle" idx="1"/>
          </p:nvPr>
        </p:nvSpPr>
        <p:spPr>
          <a:xfrm>
            <a:off x="1524000" y="2001079"/>
            <a:ext cx="9144000" cy="3127512"/>
          </a:xfrm>
        </p:spPr>
        <p:txBody>
          <a:bodyPr>
            <a:normAutofit/>
          </a:bodyPr>
          <a:lstStyle/>
          <a:p>
            <a:pPr marL="285750" indent="-285750" algn="l">
              <a:buFont typeface="Arial" panose="020B0604020202020204" pitchFamily="34" charset="0"/>
              <a:buChar char="•"/>
            </a:pPr>
            <a:r>
              <a:rPr lang="en-US" dirty="0">
                <a:latin typeface="+mj-lt"/>
              </a:rPr>
              <a:t>K-Means Clustering and </a:t>
            </a:r>
            <a:r>
              <a:rPr lang="en-US" dirty="0" err="1">
                <a:latin typeface="+mj-lt"/>
              </a:rPr>
              <a:t>Groupby</a:t>
            </a:r>
            <a:r>
              <a:rPr lang="en-US" dirty="0">
                <a:latin typeface="+mj-lt"/>
              </a:rPr>
              <a:t> were used to analyze the data. </a:t>
            </a:r>
          </a:p>
          <a:p>
            <a:pPr marL="285750" indent="-285750" algn="l">
              <a:buFont typeface="Arial" panose="020B0604020202020204" pitchFamily="34" charset="0"/>
              <a:buChar char="•"/>
            </a:pPr>
            <a:endParaRPr lang="en-US" dirty="0">
              <a:latin typeface="+mj-lt"/>
            </a:endParaRPr>
          </a:p>
          <a:p>
            <a:pPr marL="285750" indent="-285750" algn="l">
              <a:buFont typeface="Arial" panose="020B0604020202020204" pitchFamily="34" charset="0"/>
              <a:buChar char="•"/>
            </a:pPr>
            <a:r>
              <a:rPr lang="en-US" dirty="0">
                <a:latin typeface="+mj-lt"/>
              </a:rPr>
              <a:t>Based on the table of data gathered, a city with the highest population was selected from each state. Then the data of schools in those cities were gathered using Foursquare</a:t>
            </a:r>
          </a:p>
        </p:txBody>
      </p:sp>
    </p:spTree>
    <p:extLst>
      <p:ext uri="{BB962C8B-B14F-4D97-AF65-F5344CB8AC3E}">
        <p14:creationId xmlns:p14="http://schemas.microsoft.com/office/powerpoint/2010/main" val="9905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D512231-91CE-4DD9-98B7-27B615C4D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3EF66-4EE7-42F9-8560-EA64F4B13808}"/>
              </a:ext>
            </a:extLst>
          </p:cNvPr>
          <p:cNvSpPr>
            <a:spLocks noGrp="1"/>
          </p:cNvSpPr>
          <p:nvPr>
            <p:ph type="ctrTitle"/>
          </p:nvPr>
        </p:nvSpPr>
        <p:spPr>
          <a:xfrm>
            <a:off x="1371601" y="457202"/>
            <a:ext cx="4546314" cy="1573551"/>
          </a:xfrm>
        </p:spPr>
        <p:txBody>
          <a:bodyPr vert="horz" lIns="0" tIns="0" rIns="0" bIns="0" rtlCol="0" anchor="b">
            <a:normAutofit/>
          </a:bodyPr>
          <a:lstStyle/>
          <a:p>
            <a:pPr algn="l"/>
            <a:r>
              <a:rPr lang="en-US" sz="3300" spc="700"/>
              <a:t>METHODOLOGY</a:t>
            </a:r>
          </a:p>
        </p:txBody>
      </p:sp>
      <p:sp>
        <p:nvSpPr>
          <p:cNvPr id="3" name="Subtitle 2">
            <a:extLst>
              <a:ext uri="{FF2B5EF4-FFF2-40B4-BE49-F238E27FC236}">
                <a16:creationId xmlns:a16="http://schemas.microsoft.com/office/drawing/2014/main" id="{591929BE-B85A-44D5-B361-C07C520B4C45}"/>
              </a:ext>
            </a:extLst>
          </p:cNvPr>
          <p:cNvSpPr>
            <a:spLocks noGrp="1"/>
          </p:cNvSpPr>
          <p:nvPr>
            <p:ph type="subTitle" idx="1"/>
          </p:nvPr>
        </p:nvSpPr>
        <p:spPr>
          <a:xfrm>
            <a:off x="1232096" y="2356121"/>
            <a:ext cx="2806504" cy="3596212"/>
          </a:xfrm>
        </p:spPr>
        <p:txBody>
          <a:bodyPr vert="horz" lIns="0" tIns="0" rIns="0" bIns="0" rtlCol="0">
            <a:normAutofit/>
          </a:bodyPr>
          <a:lstStyle/>
          <a:p>
            <a:pPr indent="-228600" algn="l">
              <a:lnSpc>
                <a:spcPct val="120000"/>
              </a:lnSpc>
              <a:buFont typeface="Arial" panose="020B0604020202020204" pitchFamily="34" charset="0"/>
              <a:buChar char="•"/>
            </a:pPr>
            <a:r>
              <a:rPr lang="en-US" dirty="0" err="1">
                <a:latin typeface="+mj-lt"/>
              </a:rPr>
              <a:t>Groupby</a:t>
            </a:r>
            <a:r>
              <a:rPr lang="en-US" dirty="0">
                <a:latin typeface="+mj-lt"/>
              </a:rPr>
              <a:t> and K-means of Toronto </a:t>
            </a:r>
          </a:p>
          <a:p>
            <a:pPr marL="285750" indent="-228600" algn="l">
              <a:lnSpc>
                <a:spcPct val="120000"/>
              </a:lnSpc>
              <a:buFont typeface="Arial" panose="020B0604020202020204" pitchFamily="34" charset="0"/>
              <a:buChar char="•"/>
            </a:pPr>
            <a:endParaRPr lang="en-US" dirty="0">
              <a:latin typeface="+mj-lt"/>
            </a:endParaRPr>
          </a:p>
          <a:p>
            <a:pPr marL="285750" indent="-228600" algn="l">
              <a:lnSpc>
                <a:spcPct val="120000"/>
              </a:lnSpc>
              <a:buFont typeface="Arial" panose="020B0604020202020204" pitchFamily="34" charset="0"/>
              <a:buChar char="•"/>
            </a:pPr>
            <a:endParaRPr lang="en-US" dirty="0">
              <a:latin typeface="+mj-lt"/>
            </a:endParaRPr>
          </a:p>
          <a:p>
            <a:pPr indent="-228600" algn="l">
              <a:lnSpc>
                <a:spcPct val="120000"/>
              </a:lnSpc>
              <a:buFont typeface="Arial" panose="020B0604020202020204" pitchFamily="34" charset="0"/>
              <a:buChar char="•"/>
            </a:pPr>
            <a:r>
              <a:rPr lang="en-US" dirty="0" err="1">
                <a:latin typeface="+mj-lt"/>
              </a:rPr>
              <a:t>Groupby</a:t>
            </a:r>
            <a:r>
              <a:rPr lang="en-US" dirty="0">
                <a:latin typeface="+mj-lt"/>
              </a:rPr>
              <a:t> and K-means of New York City</a:t>
            </a:r>
          </a:p>
          <a:p>
            <a:pPr marL="285750" indent="-228600" algn="l">
              <a:lnSpc>
                <a:spcPct val="120000"/>
              </a:lnSpc>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8AD9B986-D579-40CD-802C-2EDB85CC01BA}"/>
              </a:ext>
            </a:extLst>
          </p:cNvPr>
          <p:cNvPicPr/>
          <p:nvPr/>
        </p:nvPicPr>
        <p:blipFill>
          <a:blip r:embed="rId2"/>
          <a:stretch>
            <a:fillRect/>
          </a:stretch>
        </p:blipFill>
        <p:spPr>
          <a:xfrm>
            <a:off x="9396518" y="1357407"/>
            <a:ext cx="2502953" cy="2277687"/>
          </a:xfrm>
          <a:prstGeom prst="rect">
            <a:avLst/>
          </a:prstGeom>
        </p:spPr>
      </p:pic>
      <p:pic>
        <p:nvPicPr>
          <p:cNvPr id="6" name="Picture 5">
            <a:extLst>
              <a:ext uri="{FF2B5EF4-FFF2-40B4-BE49-F238E27FC236}">
                <a16:creationId xmlns:a16="http://schemas.microsoft.com/office/drawing/2014/main" id="{F96E8954-C125-4986-A343-821D601ED8D7}"/>
              </a:ext>
            </a:extLst>
          </p:cNvPr>
          <p:cNvPicPr/>
          <p:nvPr/>
        </p:nvPicPr>
        <p:blipFill>
          <a:blip r:embed="rId3"/>
          <a:stretch>
            <a:fillRect/>
          </a:stretch>
        </p:blipFill>
        <p:spPr>
          <a:xfrm>
            <a:off x="6096000" y="3957136"/>
            <a:ext cx="3096726" cy="1995197"/>
          </a:xfrm>
          <a:prstGeom prst="rect">
            <a:avLst/>
          </a:prstGeom>
        </p:spPr>
      </p:pic>
      <p:pic>
        <p:nvPicPr>
          <p:cNvPr id="4" name="Picture 3">
            <a:extLst>
              <a:ext uri="{FF2B5EF4-FFF2-40B4-BE49-F238E27FC236}">
                <a16:creationId xmlns:a16="http://schemas.microsoft.com/office/drawing/2014/main" id="{631D7952-39D7-479C-B934-438E60360EF1}"/>
              </a:ext>
            </a:extLst>
          </p:cNvPr>
          <p:cNvPicPr/>
          <p:nvPr/>
        </p:nvPicPr>
        <p:blipFill>
          <a:blip r:embed="rId4"/>
          <a:stretch>
            <a:fillRect/>
          </a:stretch>
        </p:blipFill>
        <p:spPr>
          <a:xfrm>
            <a:off x="6459547" y="1498570"/>
            <a:ext cx="2502953" cy="2376366"/>
          </a:xfrm>
          <a:prstGeom prst="rect">
            <a:avLst/>
          </a:prstGeom>
        </p:spPr>
      </p:pic>
      <p:pic>
        <p:nvPicPr>
          <p:cNvPr id="7" name="Picture 6">
            <a:extLst>
              <a:ext uri="{FF2B5EF4-FFF2-40B4-BE49-F238E27FC236}">
                <a16:creationId xmlns:a16="http://schemas.microsoft.com/office/drawing/2014/main" id="{C8D50F9E-8CED-4EB9-89B1-837AA63CBCB0}"/>
              </a:ext>
            </a:extLst>
          </p:cNvPr>
          <p:cNvPicPr/>
          <p:nvPr/>
        </p:nvPicPr>
        <p:blipFill>
          <a:blip r:embed="rId5"/>
          <a:stretch>
            <a:fillRect/>
          </a:stretch>
        </p:blipFill>
        <p:spPr>
          <a:xfrm>
            <a:off x="9504132" y="3693834"/>
            <a:ext cx="2058386" cy="2597333"/>
          </a:xfrm>
          <a:prstGeom prst="rect">
            <a:avLst/>
          </a:prstGeom>
        </p:spPr>
      </p:pic>
      <p:sp>
        <p:nvSpPr>
          <p:cNvPr id="18" name="Rectangle 17">
            <a:extLst>
              <a:ext uri="{FF2B5EF4-FFF2-40B4-BE49-F238E27FC236}">
                <a16:creationId xmlns:a16="http://schemas.microsoft.com/office/drawing/2014/main" id="{D1D0941F-8BA2-4494-BACC-306D0C705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99C0D6-C3B2-4A94-A7F3-1B04CA27F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3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22D1-C4FE-4BBD-95E5-0E9ECED96C32}"/>
              </a:ext>
            </a:extLst>
          </p:cNvPr>
          <p:cNvSpPr>
            <a:spLocks noGrp="1"/>
          </p:cNvSpPr>
          <p:nvPr>
            <p:ph type="ctrTitle"/>
          </p:nvPr>
        </p:nvSpPr>
        <p:spPr>
          <a:xfrm>
            <a:off x="1524000" y="703385"/>
            <a:ext cx="9144000" cy="942535"/>
          </a:xfrm>
        </p:spPr>
        <p:txBody>
          <a:bodyPr>
            <a:normAutofit fontScale="90000"/>
          </a:bodyPr>
          <a:lstStyle/>
          <a:p>
            <a:r>
              <a:rPr lang="en-US" dirty="0"/>
              <a:t>RESULT &amp; CONCLUSION</a:t>
            </a:r>
            <a:br>
              <a:rPr lang="en-US" dirty="0"/>
            </a:br>
            <a:endParaRPr lang="en-US" dirty="0"/>
          </a:p>
        </p:txBody>
      </p:sp>
      <p:sp>
        <p:nvSpPr>
          <p:cNvPr id="3" name="Subtitle 2">
            <a:extLst>
              <a:ext uri="{FF2B5EF4-FFF2-40B4-BE49-F238E27FC236}">
                <a16:creationId xmlns:a16="http://schemas.microsoft.com/office/drawing/2014/main" id="{971C4C0A-1F6D-40E0-AF18-AD50DA52072F}"/>
              </a:ext>
            </a:extLst>
          </p:cNvPr>
          <p:cNvSpPr>
            <a:spLocks noGrp="1"/>
          </p:cNvSpPr>
          <p:nvPr>
            <p:ph type="subTitle" idx="1"/>
          </p:nvPr>
        </p:nvSpPr>
        <p:spPr>
          <a:xfrm>
            <a:off x="1524000" y="2039816"/>
            <a:ext cx="9144000" cy="3924886"/>
          </a:xfrm>
        </p:spPr>
        <p:txBody>
          <a:bodyPr/>
          <a:lstStyle/>
          <a:p>
            <a:pPr marL="285750" indent="-285750" algn="l">
              <a:buFont typeface="Arial" panose="020B0604020202020204" pitchFamily="34" charset="0"/>
              <a:buChar char="•"/>
            </a:pPr>
            <a:r>
              <a:rPr lang="en-US" dirty="0">
                <a:latin typeface="+mj-lt"/>
              </a:rPr>
              <a:t>For Canada, IN the analysis done, we can see that the zip code M5G 2C5 has more high schools than the other zip codes</a:t>
            </a:r>
          </a:p>
          <a:p>
            <a:pPr marL="285750" indent="-285750" algn="l">
              <a:buFont typeface="Arial" panose="020B0604020202020204" pitchFamily="34" charset="0"/>
              <a:buChar char="•"/>
            </a:pPr>
            <a:endParaRPr lang="en-US" dirty="0">
              <a:latin typeface="+mj-lt"/>
            </a:endParaRPr>
          </a:p>
          <a:p>
            <a:pPr marL="285750" indent="-285750" algn="l">
              <a:buFont typeface="Arial" panose="020B0604020202020204" pitchFamily="34" charset="0"/>
              <a:buChar char="•"/>
            </a:pPr>
            <a:r>
              <a:rPr lang="en-US" dirty="0">
                <a:latin typeface="+mj-lt"/>
              </a:rPr>
              <a:t>For new York, IN the analysis done, we can see that the zip code 10038 has more high schools than the other zip codes. And following close to it is 10007.</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13300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22D1-C4FE-4BBD-95E5-0E9ECED96C32}"/>
              </a:ext>
            </a:extLst>
          </p:cNvPr>
          <p:cNvSpPr>
            <a:spLocks noGrp="1"/>
          </p:cNvSpPr>
          <p:nvPr>
            <p:ph type="ctrTitle"/>
          </p:nvPr>
        </p:nvSpPr>
        <p:spPr>
          <a:xfrm>
            <a:off x="1524000" y="703385"/>
            <a:ext cx="9144000" cy="942535"/>
          </a:xfrm>
        </p:spPr>
        <p:txBody>
          <a:bodyPr>
            <a:normAutofit fontScale="90000"/>
          </a:bodyPr>
          <a:lstStyle/>
          <a:p>
            <a:r>
              <a:rPr lang="en-US" dirty="0"/>
              <a:t>RESULT &amp; CONCLUSION</a:t>
            </a:r>
            <a:br>
              <a:rPr lang="en-US" dirty="0"/>
            </a:br>
            <a:endParaRPr lang="en-US" dirty="0"/>
          </a:p>
        </p:txBody>
      </p:sp>
      <p:sp>
        <p:nvSpPr>
          <p:cNvPr id="3" name="Subtitle 2">
            <a:extLst>
              <a:ext uri="{FF2B5EF4-FFF2-40B4-BE49-F238E27FC236}">
                <a16:creationId xmlns:a16="http://schemas.microsoft.com/office/drawing/2014/main" id="{971C4C0A-1F6D-40E0-AF18-AD50DA52072F}"/>
              </a:ext>
            </a:extLst>
          </p:cNvPr>
          <p:cNvSpPr>
            <a:spLocks noGrp="1"/>
          </p:cNvSpPr>
          <p:nvPr>
            <p:ph type="subTitle" idx="1"/>
          </p:nvPr>
        </p:nvSpPr>
        <p:spPr>
          <a:xfrm>
            <a:off x="1524000" y="2039816"/>
            <a:ext cx="9144000" cy="3924886"/>
          </a:xfrm>
        </p:spPr>
        <p:txBody>
          <a:bodyPr>
            <a:normAutofit fontScale="92500" lnSpcReduction="10000"/>
          </a:bodyPr>
          <a:lstStyle/>
          <a:p>
            <a:pPr marL="285750" indent="-285750" algn="l">
              <a:buFont typeface="Arial" panose="020B0604020202020204" pitchFamily="34" charset="0"/>
              <a:buChar char="•"/>
            </a:pPr>
            <a:r>
              <a:rPr lang="en-US" dirty="0">
                <a:latin typeface="+mj-lt"/>
              </a:rPr>
              <a:t>Based on the combination of highest population and k-mean, I observe that zip code 10038 in New York has more cluster of High schools among the selected cities</a:t>
            </a:r>
          </a:p>
          <a:p>
            <a:pPr marL="285750" indent="-285750" algn="l">
              <a:buFont typeface="Arial" panose="020B0604020202020204" pitchFamily="34" charset="0"/>
              <a:buChar char="•"/>
            </a:pPr>
            <a:r>
              <a:rPr lang="en-US" dirty="0">
                <a:latin typeface="+mj-lt"/>
              </a:rPr>
              <a:t>I would highly recommend starting an IT training business in New York city</a:t>
            </a:r>
          </a:p>
          <a:p>
            <a:pPr marL="285750" indent="-285750" algn="l">
              <a:buFont typeface="Arial" panose="020B0604020202020204" pitchFamily="34" charset="0"/>
              <a:buChar char="•"/>
            </a:pPr>
            <a:r>
              <a:rPr lang="en-US" dirty="0">
                <a:latin typeface="+mj-lt"/>
              </a:rPr>
              <a:t>If I was able to gather data from foursquare for the locations I had originally chosen for the project, this is the same process I would have followed to arrive at a location recommendation.</a:t>
            </a:r>
          </a:p>
        </p:txBody>
      </p:sp>
    </p:spTree>
    <p:extLst>
      <p:ext uri="{BB962C8B-B14F-4D97-AF65-F5344CB8AC3E}">
        <p14:creationId xmlns:p14="http://schemas.microsoft.com/office/powerpoint/2010/main" val="2693540532"/>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242E41"/>
      </a:dk2>
      <a:lt2>
        <a:srgbClr val="E8E2E2"/>
      </a:lt2>
      <a:accent1>
        <a:srgbClr val="44B0A9"/>
      </a:accent1>
      <a:accent2>
        <a:srgbClr val="3A87B2"/>
      </a:accent2>
      <a:accent3>
        <a:srgbClr val="4C67C4"/>
      </a:accent3>
      <a:accent4>
        <a:srgbClr val="5F4AB9"/>
      </a:accent4>
      <a:accent5>
        <a:srgbClr val="954CC4"/>
      </a:accent5>
      <a:accent6>
        <a:srgbClr val="B23AB0"/>
      </a:accent6>
      <a:hlink>
        <a:srgbClr val="C55259"/>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39</TotalTime>
  <Words>454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Avenir Next LT Pro Light</vt:lpstr>
      <vt:lpstr>GradientRiseVTI</vt:lpstr>
      <vt:lpstr>CAPSTONE PROJECT BATTLE OF NEIGHBORHOODS </vt:lpstr>
      <vt:lpstr>SUMMARY </vt:lpstr>
      <vt:lpstr>INTRODUCTION</vt:lpstr>
      <vt:lpstr>DATA DESCRIPTION AND SOURCE</vt:lpstr>
      <vt:lpstr>DATA DESCRIPTION AND SOURCE</vt:lpstr>
      <vt:lpstr>METHODOLOGY </vt:lpstr>
      <vt:lpstr>METHODOLOGY</vt:lpstr>
      <vt:lpstr>RESULT &amp; CONCLUSION </vt:lpstr>
      <vt:lpstr>RESULT &amp;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NEIGHBORHOODS </dc:title>
  <dc:creator>Susan Mojoyin Olagoke-Daniel</dc:creator>
  <cp:lastModifiedBy>Susan Mojoyin Olagoke-Daniel</cp:lastModifiedBy>
  <cp:revision>5</cp:revision>
  <dcterms:created xsi:type="dcterms:W3CDTF">2020-07-26T22:21:59Z</dcterms:created>
  <dcterms:modified xsi:type="dcterms:W3CDTF">2020-07-26T23:01:17Z</dcterms:modified>
</cp:coreProperties>
</file>