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79" d="100"/>
          <a:sy n="79" d="100"/>
        </p:scale>
        <p:origin x="72" y="19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travelperk.com/blog/online-travel-booking-statistic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anderlog.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00D4E-1AFF-4707-87CF-3933FBB23B09}"/>
              </a:ext>
            </a:extLst>
          </p:cNvPr>
          <p:cNvSpPr>
            <a:spLocks noGrp="1"/>
          </p:cNvSpPr>
          <p:nvPr>
            <p:ph type="ctrTitle"/>
          </p:nvPr>
        </p:nvSpPr>
        <p:spPr/>
        <p:txBody>
          <a:bodyPr/>
          <a:lstStyle/>
          <a:p>
            <a:r>
              <a:rPr lang="it-IT" dirty="0"/>
              <a:t>Social Trip-planner web app</a:t>
            </a:r>
            <a:endParaRPr lang="en-US" dirty="0"/>
          </a:p>
        </p:txBody>
      </p:sp>
      <p:sp>
        <p:nvSpPr>
          <p:cNvPr id="3" name="Subtitle 2">
            <a:extLst>
              <a:ext uri="{FF2B5EF4-FFF2-40B4-BE49-F238E27FC236}">
                <a16:creationId xmlns:a16="http://schemas.microsoft.com/office/drawing/2014/main" id="{32559417-B94D-4874-A65A-8B531A2E2DEF}"/>
              </a:ext>
            </a:extLst>
          </p:cNvPr>
          <p:cNvSpPr>
            <a:spLocks noGrp="1"/>
          </p:cNvSpPr>
          <p:nvPr>
            <p:ph type="subTitle" idx="1"/>
          </p:nvPr>
        </p:nvSpPr>
        <p:spPr/>
        <p:txBody>
          <a:bodyPr/>
          <a:lstStyle/>
          <a:p>
            <a:r>
              <a:rPr lang="it-IT" dirty="0"/>
              <a:t>Plan and track your trips collaboratively with </a:t>
            </a:r>
            <a:r>
              <a:rPr lang="en-US" dirty="0"/>
              <a:t>Tripmates</a:t>
            </a:r>
          </a:p>
          <a:p>
            <a:endParaRPr lang="en-US" dirty="0"/>
          </a:p>
          <a:p>
            <a:endParaRPr lang="en-US" dirty="0"/>
          </a:p>
        </p:txBody>
      </p:sp>
      <p:sp>
        <p:nvSpPr>
          <p:cNvPr id="4" name="Subtitle 2">
            <a:extLst>
              <a:ext uri="{FF2B5EF4-FFF2-40B4-BE49-F238E27FC236}">
                <a16:creationId xmlns:a16="http://schemas.microsoft.com/office/drawing/2014/main" id="{BCCEEFA4-513C-4C5E-AC01-165291420D82}"/>
              </a:ext>
            </a:extLst>
          </p:cNvPr>
          <p:cNvSpPr txBox="1">
            <a:spLocks/>
          </p:cNvSpPr>
          <p:nvPr/>
        </p:nvSpPr>
        <p:spPr>
          <a:xfrm>
            <a:off x="1154955" y="5362041"/>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it-IT" sz="1400" dirty="0"/>
              <a:t>Final project idea by susanna ventafridda – bsc computer science – may 2023</a:t>
            </a:r>
            <a:endParaRPr lang="en-US" sz="1400" dirty="0"/>
          </a:p>
        </p:txBody>
      </p:sp>
    </p:spTree>
    <p:extLst>
      <p:ext uri="{BB962C8B-B14F-4D97-AF65-F5344CB8AC3E}">
        <p14:creationId xmlns:p14="http://schemas.microsoft.com/office/powerpoint/2010/main" val="395479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FBA3-C030-4CE7-974F-FC1FEF3EA9BB}"/>
              </a:ext>
            </a:extLst>
          </p:cNvPr>
          <p:cNvSpPr>
            <a:spLocks noGrp="1"/>
          </p:cNvSpPr>
          <p:nvPr>
            <p:ph type="title"/>
          </p:nvPr>
        </p:nvSpPr>
        <p:spPr/>
        <p:txBody>
          <a:bodyPr/>
          <a:lstStyle/>
          <a:p>
            <a:r>
              <a:rPr lang="it-IT" dirty="0"/>
              <a:t>Template chosen</a:t>
            </a:r>
            <a:endParaRPr lang="en-US" dirty="0"/>
          </a:p>
        </p:txBody>
      </p:sp>
      <p:sp>
        <p:nvSpPr>
          <p:cNvPr id="3" name="TextBox 2">
            <a:extLst>
              <a:ext uri="{FF2B5EF4-FFF2-40B4-BE49-F238E27FC236}">
                <a16:creationId xmlns:a16="http://schemas.microsoft.com/office/drawing/2014/main" id="{18004DE8-AF7C-489C-A4DF-20700E82C2A6}"/>
              </a:ext>
            </a:extLst>
          </p:cNvPr>
          <p:cNvSpPr txBox="1"/>
          <p:nvPr/>
        </p:nvSpPr>
        <p:spPr>
          <a:xfrm>
            <a:off x="646110" y="2166850"/>
            <a:ext cx="9404723" cy="3970318"/>
          </a:xfrm>
          <a:prstGeom prst="rect">
            <a:avLst/>
          </a:prstGeom>
          <a:noFill/>
        </p:spPr>
        <p:txBody>
          <a:bodyPr wrap="square" rtlCol="0">
            <a:spAutoFit/>
          </a:bodyPr>
          <a:lstStyle/>
          <a:p>
            <a:r>
              <a:rPr lang="en-US" b="1" dirty="0"/>
              <a:t>CM3035 Advanced Web Development</a:t>
            </a:r>
          </a:p>
          <a:p>
            <a:endParaRPr lang="it-IT" dirty="0"/>
          </a:p>
          <a:p>
            <a:r>
              <a:rPr lang="en-US" b="1" dirty="0"/>
              <a:t>Project Idea Title 2: A Collaboration web application </a:t>
            </a:r>
          </a:p>
          <a:p>
            <a:endParaRPr lang="it-IT" dirty="0"/>
          </a:p>
          <a:p>
            <a:r>
              <a:rPr lang="en-US" b="1" dirty="0"/>
              <a:t>What problem is this project solving? </a:t>
            </a:r>
          </a:p>
          <a:p>
            <a:r>
              <a:rPr lang="en-US" dirty="0"/>
              <a:t>Build an application that helps people collaborate more effectively</a:t>
            </a:r>
          </a:p>
          <a:p>
            <a:endParaRPr lang="it-IT" dirty="0"/>
          </a:p>
          <a:p>
            <a:r>
              <a:rPr lang="en-US" b="1" dirty="0"/>
              <a:t>What is the background and context to the question above in 150 words or less?</a:t>
            </a:r>
            <a:endParaRPr lang="it-IT" b="1" dirty="0"/>
          </a:p>
          <a:p>
            <a:r>
              <a:rPr lang="en-US" dirty="0"/>
              <a:t>Humans need to collaborate in all aspects of their lives, from work to schools to hobbies. In this project you need to find an aspect of collaboration that could be served with an appropriate web application. This may range from enabling scheduling to collaborating simultaneously on a piece of work. In this project you’re tasked with building a web application whose main focus is to enable collaboration between a group of people. </a:t>
            </a:r>
          </a:p>
        </p:txBody>
      </p:sp>
    </p:spTree>
    <p:extLst>
      <p:ext uri="{BB962C8B-B14F-4D97-AF65-F5344CB8AC3E}">
        <p14:creationId xmlns:p14="http://schemas.microsoft.com/office/powerpoint/2010/main" val="390702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FBA3-C030-4CE7-974F-FC1FEF3EA9BB}"/>
              </a:ext>
            </a:extLst>
          </p:cNvPr>
          <p:cNvSpPr>
            <a:spLocks noGrp="1"/>
          </p:cNvSpPr>
          <p:nvPr>
            <p:ph type="title"/>
          </p:nvPr>
        </p:nvSpPr>
        <p:spPr/>
        <p:txBody>
          <a:bodyPr/>
          <a:lstStyle/>
          <a:p>
            <a:r>
              <a:rPr lang="it-IT" dirty="0"/>
              <a:t>Motivation for the project</a:t>
            </a:r>
            <a:endParaRPr lang="en-US" dirty="0"/>
          </a:p>
        </p:txBody>
      </p:sp>
      <p:sp>
        <p:nvSpPr>
          <p:cNvPr id="3" name="TextBox 2">
            <a:extLst>
              <a:ext uri="{FF2B5EF4-FFF2-40B4-BE49-F238E27FC236}">
                <a16:creationId xmlns:a16="http://schemas.microsoft.com/office/drawing/2014/main" id="{18004DE8-AF7C-489C-A4DF-20700E82C2A6}"/>
              </a:ext>
            </a:extLst>
          </p:cNvPr>
          <p:cNvSpPr txBox="1"/>
          <p:nvPr/>
        </p:nvSpPr>
        <p:spPr>
          <a:xfrm>
            <a:off x="621111" y="1225689"/>
            <a:ext cx="10949777" cy="5262979"/>
          </a:xfrm>
          <a:prstGeom prst="rect">
            <a:avLst/>
          </a:prstGeom>
          <a:noFill/>
        </p:spPr>
        <p:txBody>
          <a:bodyPr wrap="square" rtlCol="0">
            <a:spAutoFit/>
          </a:bodyPr>
          <a:lstStyle/>
          <a:p>
            <a:r>
              <a:rPr lang="it-IT" sz="1600" b="1" dirty="0"/>
              <a:t>Why would people need an application to plan trips together (TripMates)? </a:t>
            </a:r>
          </a:p>
          <a:p>
            <a:r>
              <a:rPr lang="it-IT" sz="1600" dirty="0"/>
              <a:t>You’re a group of young friends with busy lives. You all like traveling, but you find it hard to coordinate on WhatsApp. Everyone has different dates preferences, everyone posts different options, but finding them back takes minutes of scrolling. The experience is frustrating, decisions are delayed.</a:t>
            </a:r>
          </a:p>
          <a:p>
            <a:endParaRPr lang="it-IT" sz="1600" dirty="0"/>
          </a:p>
          <a:p>
            <a:r>
              <a:rPr lang="it-IT" sz="1600" b="1" dirty="0"/>
              <a:t>Domain and users: online travel booking in 2023 – preferences and frustrations</a:t>
            </a:r>
          </a:p>
          <a:p>
            <a:r>
              <a:rPr lang="it-IT" sz="1600" dirty="0"/>
              <a:t>As reported by </a:t>
            </a:r>
            <a:r>
              <a:rPr lang="it-IT" sz="1600" dirty="0">
                <a:hlinkClick r:id="rId2"/>
              </a:rPr>
              <a:t>travelperk.com </a:t>
            </a:r>
            <a:r>
              <a:rPr lang="it-IT" sz="1600" dirty="0"/>
              <a:t>«</a:t>
            </a:r>
            <a:r>
              <a:rPr lang="en-US" sz="1600" dirty="0"/>
              <a:t>83% of US adults want to book their trips online”, “it’s estimated that over 700 million people will make a booking online by 2023”, “76% of respondents believe searching for anything on a mobile is the best way to research and plan an itinerary”, “Travelers visit 38 sites on average to finalize and book their travel plans”, “One of the biggest factors hampering travel bookings is the lack of transparency. Comparing too many options is challenging and becomes a roadblock”.</a:t>
            </a:r>
            <a:r>
              <a:rPr lang="it-IT" sz="1600" dirty="0"/>
              <a:t> </a:t>
            </a:r>
          </a:p>
          <a:p>
            <a:endParaRPr lang="it-IT" sz="1600" dirty="0"/>
          </a:p>
          <a:p>
            <a:r>
              <a:rPr lang="it-IT" sz="1600" b="1" dirty="0"/>
              <a:t>TripMates is the answer</a:t>
            </a:r>
            <a:endParaRPr lang="it-IT" sz="1600" dirty="0"/>
          </a:p>
          <a:p>
            <a:r>
              <a:rPr lang="it-IT" sz="1600" dirty="0"/>
              <a:t>TripMates is the first social network application on the market that facilitates planning </a:t>
            </a:r>
          </a:p>
          <a:p>
            <a:r>
              <a:rPr lang="it-IT" sz="1600" dirty="0"/>
              <a:t>trips as a group online. It allows to enter personal date and destination preferences </a:t>
            </a:r>
          </a:p>
          <a:p>
            <a:r>
              <a:rPr lang="it-IT" sz="1600" dirty="0"/>
              <a:t>to find common availability. It recognizes the need to compare different options by </a:t>
            </a:r>
          </a:p>
          <a:p>
            <a:r>
              <a:rPr lang="it-IT" sz="1600" dirty="0"/>
              <a:t>allowing to save and compare prices to go to different destinations in different ways. </a:t>
            </a:r>
          </a:p>
          <a:p>
            <a:r>
              <a:rPr lang="it-IT" sz="1600" dirty="0"/>
              <a:t>It proposes to fight the «analysis paralysis» as a group by voting for your preferred </a:t>
            </a:r>
          </a:p>
          <a:p>
            <a:r>
              <a:rPr lang="it-IT" sz="1600" dirty="0"/>
              <a:t>options and assigning planning tasks to your friends. You can collaboratively </a:t>
            </a:r>
          </a:p>
          <a:p>
            <a:r>
              <a:rPr lang="it-IT" sz="1600" dirty="0"/>
              <a:t>Finalize a trip plan, faster. Through gamification, the platform motivates users to </a:t>
            </a:r>
          </a:p>
          <a:p>
            <a:r>
              <a:rPr lang="it-IT" sz="1600" dirty="0"/>
              <a:t>travel and share visited locations with friends. </a:t>
            </a:r>
            <a:endParaRPr lang="en-US" sz="1600" dirty="0"/>
          </a:p>
        </p:txBody>
      </p:sp>
      <p:pic>
        <p:nvPicPr>
          <p:cNvPr id="1026" name="Picture 2" descr="https://cdn.notonthehighstreet.com/fs/36/f9/660e-67a8-4352-9ff3-c965c226a297/original_scratch-world-map.jpg">
            <a:extLst>
              <a:ext uri="{FF2B5EF4-FFF2-40B4-BE49-F238E27FC236}">
                <a16:creationId xmlns:a16="http://schemas.microsoft.com/office/drawing/2014/main" id="{5955A177-2611-4D22-8F78-3574FE65C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9102" y="4089860"/>
            <a:ext cx="2502131" cy="250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3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FBA3-C030-4CE7-974F-FC1FEF3EA9BB}"/>
              </a:ext>
            </a:extLst>
          </p:cNvPr>
          <p:cNvSpPr>
            <a:spLocks noGrp="1"/>
          </p:cNvSpPr>
          <p:nvPr>
            <p:ph type="title"/>
          </p:nvPr>
        </p:nvSpPr>
        <p:spPr/>
        <p:txBody>
          <a:bodyPr/>
          <a:lstStyle/>
          <a:p>
            <a:r>
              <a:rPr lang="it-IT" dirty="0"/>
              <a:t>Background research – similar projects</a:t>
            </a:r>
            <a:endParaRPr lang="en-US" dirty="0"/>
          </a:p>
        </p:txBody>
      </p:sp>
      <p:graphicFrame>
        <p:nvGraphicFramePr>
          <p:cNvPr id="4" name="Table 3">
            <a:extLst>
              <a:ext uri="{FF2B5EF4-FFF2-40B4-BE49-F238E27FC236}">
                <a16:creationId xmlns:a16="http://schemas.microsoft.com/office/drawing/2014/main" id="{8F2EABED-5F85-44F2-8A45-4B6D840F0E51}"/>
              </a:ext>
            </a:extLst>
          </p:cNvPr>
          <p:cNvGraphicFramePr>
            <a:graphicFrameLocks noGrp="1"/>
          </p:cNvGraphicFramePr>
          <p:nvPr>
            <p:extLst>
              <p:ext uri="{D42A27DB-BD31-4B8C-83A1-F6EECF244321}">
                <p14:modId xmlns:p14="http://schemas.microsoft.com/office/powerpoint/2010/main" val="71932297"/>
              </p:ext>
            </p:extLst>
          </p:nvPr>
        </p:nvGraphicFramePr>
        <p:xfrm>
          <a:off x="737062" y="1915138"/>
          <a:ext cx="11238808" cy="4692810"/>
        </p:xfrm>
        <a:graphic>
          <a:graphicData uri="http://schemas.openxmlformats.org/drawingml/2006/table">
            <a:tbl>
              <a:tblPr firstRow="1" bandRow="1">
                <a:tableStyleId>{7DF18680-E054-41AD-8BC1-D1AEF772440D}</a:tableStyleId>
              </a:tblPr>
              <a:tblGrid>
                <a:gridCol w="1876665">
                  <a:extLst>
                    <a:ext uri="{9D8B030D-6E8A-4147-A177-3AD203B41FA5}">
                      <a16:colId xmlns:a16="http://schemas.microsoft.com/office/drawing/2014/main" val="1184297270"/>
                    </a:ext>
                  </a:extLst>
                </a:gridCol>
                <a:gridCol w="2536263">
                  <a:extLst>
                    <a:ext uri="{9D8B030D-6E8A-4147-A177-3AD203B41FA5}">
                      <a16:colId xmlns:a16="http://schemas.microsoft.com/office/drawing/2014/main" val="2256975005"/>
                    </a:ext>
                  </a:extLst>
                </a:gridCol>
                <a:gridCol w="3412940">
                  <a:extLst>
                    <a:ext uri="{9D8B030D-6E8A-4147-A177-3AD203B41FA5}">
                      <a16:colId xmlns:a16="http://schemas.microsoft.com/office/drawing/2014/main" val="3795484331"/>
                    </a:ext>
                  </a:extLst>
                </a:gridCol>
                <a:gridCol w="3412940">
                  <a:extLst>
                    <a:ext uri="{9D8B030D-6E8A-4147-A177-3AD203B41FA5}">
                      <a16:colId xmlns:a16="http://schemas.microsoft.com/office/drawing/2014/main" val="1494224487"/>
                    </a:ext>
                  </a:extLst>
                </a:gridCol>
              </a:tblGrid>
              <a:tr h="266402">
                <a:tc>
                  <a:txBody>
                    <a:bodyPr/>
                    <a:lstStyle/>
                    <a:p>
                      <a:r>
                        <a:rPr lang="it-IT" sz="1200" dirty="0"/>
                        <a:t>Tools</a:t>
                      </a:r>
                      <a:endParaRPr lang="en-US" sz="1200" dirty="0"/>
                    </a:p>
                  </a:txBody>
                  <a:tcPr/>
                </a:tc>
                <a:tc>
                  <a:txBody>
                    <a:bodyPr/>
                    <a:lstStyle/>
                    <a:p>
                      <a:r>
                        <a:rPr lang="it-IT" sz="1200" dirty="0"/>
                        <a:t>Pros</a:t>
                      </a:r>
                      <a:endParaRPr lang="en-US" sz="1200" dirty="0"/>
                    </a:p>
                  </a:txBody>
                  <a:tcPr/>
                </a:tc>
                <a:tc>
                  <a:txBody>
                    <a:bodyPr/>
                    <a:lstStyle/>
                    <a:p>
                      <a:r>
                        <a:rPr lang="it-IT" sz="1200" dirty="0"/>
                        <a:t>Cons</a:t>
                      </a:r>
                      <a:endParaRPr lang="en-US" sz="1200" dirty="0"/>
                    </a:p>
                  </a:txBody>
                  <a:tcPr/>
                </a:tc>
                <a:tc>
                  <a:txBody>
                    <a:bodyPr/>
                    <a:lstStyle/>
                    <a:p>
                      <a:r>
                        <a:rPr lang="it-IT" sz="1200" dirty="0"/>
                        <a:t>TripMates solution</a:t>
                      </a:r>
                      <a:endParaRPr lang="en-US" sz="1200" dirty="0"/>
                    </a:p>
                  </a:txBody>
                  <a:tcPr/>
                </a:tc>
                <a:extLst>
                  <a:ext uri="{0D108BD9-81ED-4DB2-BD59-A6C34878D82A}">
                    <a16:rowId xmlns:a16="http://schemas.microsoft.com/office/drawing/2014/main" val="4178781887"/>
                  </a:ext>
                </a:extLst>
              </a:tr>
              <a:tr h="13320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solidFill>
                            <a:schemeClr val="bg1"/>
                          </a:solidFill>
                          <a:hlinkClick r:id="rId2">
                            <a:extLst>
                              <a:ext uri="{A12FA001-AC4F-418D-AE19-62706E023703}">
                                <ahyp:hlinkClr xmlns:ahyp="http://schemas.microsoft.com/office/drawing/2018/hyperlinkcolor" val="tx"/>
                              </a:ext>
                            </a:extLst>
                          </a:hlinkClick>
                        </a:rPr>
                        <a:t>https://wanderlog.com/</a:t>
                      </a:r>
                      <a:endParaRPr lang="en-US" sz="1050" dirty="0">
                        <a:solidFill>
                          <a:schemeClr val="bg1"/>
                        </a:solidFill>
                      </a:endParaRPr>
                    </a:p>
                  </a:txBody>
                  <a:tcPr/>
                </a:tc>
                <a:tc>
                  <a:txBody>
                    <a:bodyPr/>
                    <a:lstStyle/>
                    <a:p>
                      <a:pPr marL="285750" indent="-285750">
                        <a:buFont typeface="Arial" panose="020B0604020202020204" pitchFamily="34" charset="0"/>
                        <a:buChar char="•"/>
                      </a:pPr>
                      <a:r>
                        <a:rPr lang="it-IT" sz="1050" dirty="0"/>
                        <a:t>Good features to save plan itineraries, hotels, transportations, and activities.</a:t>
                      </a:r>
                    </a:p>
                    <a:p>
                      <a:pPr marL="285750" indent="-285750">
                        <a:buFont typeface="Arial" panose="020B0604020202020204" pitchFamily="34" charset="0"/>
                        <a:buChar char="•"/>
                      </a:pPr>
                      <a:r>
                        <a:rPr lang="it-IT" sz="1050" dirty="0"/>
                        <a:t>Activities recommendations</a:t>
                      </a:r>
                    </a:p>
                    <a:p>
                      <a:pPr marL="285750" indent="-285750">
                        <a:buFont typeface="Arial" panose="020B0604020202020204" pitchFamily="34" charset="0"/>
                        <a:buChar char="•"/>
                      </a:pPr>
                      <a:r>
                        <a:rPr lang="it-IT" sz="1050" dirty="0"/>
                        <a:t>Scratch-map feature</a:t>
                      </a:r>
                    </a:p>
                  </a:txBody>
                  <a:tcPr/>
                </a:tc>
                <a:tc>
                  <a:txBody>
                    <a:bodyPr/>
                    <a:lstStyle/>
                    <a:p>
                      <a:pPr marL="285750" indent="-285750">
                        <a:buFont typeface="Arial" panose="020B0604020202020204" pitchFamily="34" charset="0"/>
                        <a:buChar char="•"/>
                      </a:pPr>
                      <a:r>
                        <a:rPr lang="it-IT" sz="1050" dirty="0"/>
                        <a:t>Assumes that you have already decided on a destination and dates</a:t>
                      </a:r>
                    </a:p>
                    <a:p>
                      <a:pPr marL="285750" indent="-285750">
                        <a:buFont typeface="Arial" panose="020B0604020202020204" pitchFamily="34" charset="0"/>
                        <a:buChar char="•"/>
                      </a:pPr>
                      <a:r>
                        <a:rPr lang="it-IT" sz="1050" dirty="0"/>
                        <a:t>Does not allow friends to vote on options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050" dirty="0"/>
                        <a:t>Scratch-map feature doesn’t allow comparison with different friends. Would be nice to have pop up notifications recommending common wannago destinations. </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050" dirty="0"/>
                        <a:t>Allows to choose a destination together by comparing different options as a group</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050" dirty="0"/>
                        <a:t>Has scratch-map feature that allows to compare visited countries with friends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050" dirty="0"/>
                        <a:t>Allows to enter visited places and places you want to visit. Spots common desired destinations and proposes trips with notifications.</a:t>
                      </a:r>
                    </a:p>
                  </a:txBody>
                  <a:tcPr/>
                </a:tc>
                <a:extLst>
                  <a:ext uri="{0D108BD9-81ED-4DB2-BD59-A6C34878D82A}">
                    <a16:rowId xmlns:a16="http://schemas.microsoft.com/office/drawing/2014/main" val="1799568779"/>
                  </a:ext>
                </a:extLst>
              </a:tr>
              <a:tr h="1294163">
                <a:tc>
                  <a:txBody>
                    <a:bodyPr/>
                    <a:lstStyle/>
                    <a:p>
                      <a:r>
                        <a:rPr lang="en-US" sz="1050" dirty="0"/>
                        <a:t>https://elude.co/ </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chemeClr val="dk1"/>
                          </a:solidFill>
                          <a:effectLst/>
                          <a:latin typeface="+mn-lt"/>
                          <a:ea typeface="+mn-ea"/>
                          <a:cs typeface="+mn-cs"/>
                        </a:rPr>
                        <a:t>allows users to discover and book travel packages.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chemeClr val="dk1"/>
                          </a:solidFill>
                          <a:effectLst/>
                          <a:latin typeface="+mn-lt"/>
                          <a:ea typeface="+mn-ea"/>
                          <a:cs typeface="+mn-cs"/>
                        </a:rPr>
                        <a:t>Users provide a budget and their starting location and the app recommends packages within that budget for the selected dates. </a:t>
                      </a:r>
                    </a:p>
                  </a:txBody>
                  <a:tcPr/>
                </a:tc>
                <a:tc>
                  <a:txBody>
                    <a:bodyPr/>
                    <a:lstStyle/>
                    <a:p>
                      <a:pPr marL="285750" indent="-285750">
                        <a:buFont typeface="Arial" panose="020B0604020202020204" pitchFamily="34" charset="0"/>
                        <a:buChar char="•"/>
                      </a:pPr>
                      <a:r>
                        <a:rPr lang="it-IT" sz="1050" dirty="0"/>
                        <a:t>Not intended for users that want to do the planning themselves. More like a traditional travel agency that assumes people can only choose from existing travel deals. </a:t>
                      </a:r>
                      <a:endParaRPr lang="en-US" sz="1050" dirty="0"/>
                    </a:p>
                  </a:txBody>
                  <a:tcPr/>
                </a:tc>
                <a:tc>
                  <a:txBody>
                    <a:bodyPr/>
                    <a:lstStyle/>
                    <a:p>
                      <a:pPr marL="285750" indent="-285750">
                        <a:buFont typeface="Arial" panose="020B0604020202020204" pitchFamily="34" charset="0"/>
                        <a:buChar char="•"/>
                      </a:pPr>
                      <a:r>
                        <a:rPr lang="it-IT" sz="1050" dirty="0"/>
                        <a:t>Lets you do the planning independently. No featured deals proposed.</a:t>
                      </a:r>
                    </a:p>
                    <a:p>
                      <a:pPr marL="285750" indent="-285750">
                        <a:buFont typeface="Arial" panose="020B0604020202020204" pitchFamily="34" charset="0"/>
                        <a:buChar char="•"/>
                      </a:pPr>
                      <a:r>
                        <a:rPr lang="it-IT" sz="1050" dirty="0"/>
                        <a:t>Allows to enter costs and track total budget</a:t>
                      </a:r>
                      <a:endParaRPr lang="en-US" sz="1050" dirty="0"/>
                    </a:p>
                  </a:txBody>
                  <a:tcPr/>
                </a:tc>
                <a:extLst>
                  <a:ext uri="{0D108BD9-81ED-4DB2-BD59-A6C34878D82A}">
                    <a16:rowId xmlns:a16="http://schemas.microsoft.com/office/drawing/2014/main" val="2844354499"/>
                  </a:ext>
                </a:extLst>
              </a:tr>
              <a:tr h="10212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https://www.thatch.co/</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chemeClr val="dk1"/>
                          </a:solidFill>
                          <a:effectLst/>
                          <a:latin typeface="+mn-lt"/>
                          <a:ea typeface="+mn-ea"/>
                          <a:cs typeface="+mn-cs"/>
                        </a:rPr>
                        <a:t>Allows people to sell/share for free travel itineraries.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chemeClr val="dk1"/>
                          </a:solidFill>
                          <a:effectLst/>
                          <a:latin typeface="+mn-lt"/>
                          <a:ea typeface="+mn-ea"/>
                          <a:cs typeface="+mn-cs"/>
                        </a:rPr>
                        <a:t>Travel blog where people recommend places to see.</a:t>
                      </a:r>
                    </a:p>
                    <a:p>
                      <a:pPr marL="285750" indent="-285750">
                        <a:buFont typeface="Arial" panose="020B0604020202020204" pitchFamily="34" charset="0"/>
                        <a:buChar char="•"/>
                      </a:pPr>
                      <a:endParaRPr lang="en-US" sz="1050" dirty="0"/>
                    </a:p>
                  </a:txBody>
                  <a:tcPr/>
                </a:tc>
                <a:tc>
                  <a:txBody>
                    <a:bodyPr/>
                    <a:lstStyle/>
                    <a:p>
                      <a:pPr marL="285750" indent="-285750">
                        <a:buFont typeface="Arial" panose="020B0604020202020204" pitchFamily="34" charset="0"/>
                        <a:buChar char="•"/>
                      </a:pPr>
                      <a:r>
                        <a:rPr lang="it-IT" sz="1050" dirty="0"/>
                        <a:t>Not intended for users that want to do the planning themselves. </a:t>
                      </a:r>
                      <a:endParaRPr lang="en-US" sz="1050" dirty="0"/>
                    </a:p>
                  </a:txBody>
                  <a:tcPr/>
                </a:tc>
                <a:tc>
                  <a:txBody>
                    <a:bodyPr/>
                    <a:lstStyle/>
                    <a:p>
                      <a:pPr marL="285750" indent="-285750">
                        <a:buFont typeface="Arial" panose="020B0604020202020204" pitchFamily="34" charset="0"/>
                        <a:buChar char="•"/>
                      </a:pPr>
                      <a:r>
                        <a:rPr lang="it-IT" sz="1050" dirty="0"/>
                        <a:t>Allows users to save recommended places once they visited. Allows to categorize them for different type of traveling (adventure, relax etc).</a:t>
                      </a:r>
                      <a:endParaRPr lang="en-US" sz="1050" dirty="0"/>
                    </a:p>
                  </a:txBody>
                  <a:tcPr/>
                </a:tc>
                <a:extLst>
                  <a:ext uri="{0D108BD9-81ED-4DB2-BD59-A6C34878D82A}">
                    <a16:rowId xmlns:a16="http://schemas.microsoft.com/office/drawing/2014/main" val="3249901068"/>
                  </a:ext>
                </a:extLst>
              </a:tr>
              <a:tr h="71040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https://hopper.com/</a:t>
                      </a:r>
                    </a:p>
                  </a:txBody>
                  <a:tcPr/>
                </a:tc>
                <a:tc>
                  <a:txBody>
                    <a:bodyPr/>
                    <a:lstStyle/>
                    <a:p>
                      <a:pPr marL="171450" indent="-171450">
                        <a:buFont typeface="Arial" panose="020B0604020202020204" pitchFamily="34" charset="0"/>
                        <a:buChar char="•"/>
                      </a:pPr>
                      <a:r>
                        <a:rPr lang="en-US" sz="1050" dirty="0"/>
                        <a:t>in-app bookings of hotels, flights etc. Flights and hotel deals.</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1050" dirty="0"/>
                        <a:t>Not intended for users that want to do the planning themselves. Assumes users only want traditional online travel agency concept. </a:t>
                      </a:r>
                      <a:endParaRPr lang="en-US" sz="1050" dirty="0"/>
                    </a:p>
                    <a:p>
                      <a:endParaRPr lang="en-US" sz="1050" dirty="0"/>
                    </a:p>
                  </a:txBody>
                  <a:tcPr/>
                </a:tc>
                <a:tc>
                  <a:txBody>
                    <a:bodyPr/>
                    <a:lstStyle/>
                    <a:p>
                      <a:pPr marL="171450" indent="-171450">
                        <a:buFont typeface="Arial" panose="020B0604020202020204" pitchFamily="34" charset="0"/>
                        <a:buChar char="•"/>
                      </a:pPr>
                      <a:r>
                        <a:rPr lang="it-IT" sz="1050" dirty="0"/>
                        <a:t>No in-app booking. The app only allows to save options found via other websites / apps. </a:t>
                      </a:r>
                      <a:endParaRPr lang="en-US" sz="1050" dirty="0"/>
                    </a:p>
                  </a:txBody>
                  <a:tcPr/>
                </a:tc>
                <a:extLst>
                  <a:ext uri="{0D108BD9-81ED-4DB2-BD59-A6C34878D82A}">
                    <a16:rowId xmlns:a16="http://schemas.microsoft.com/office/drawing/2014/main" val="1764682499"/>
                  </a:ext>
                </a:extLst>
              </a:tr>
            </a:tbl>
          </a:graphicData>
        </a:graphic>
      </p:graphicFrame>
    </p:spTree>
    <p:extLst>
      <p:ext uri="{BB962C8B-B14F-4D97-AF65-F5344CB8AC3E}">
        <p14:creationId xmlns:p14="http://schemas.microsoft.com/office/powerpoint/2010/main" val="3469452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364</TotalTime>
  <Words>775</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Social Trip-planner web app</vt:lpstr>
      <vt:lpstr>Template chosen</vt:lpstr>
      <vt:lpstr>Motivation for the project</vt:lpstr>
      <vt:lpstr>Background research – similar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Ventafridda, Susanna</dc:creator>
  <cp:lastModifiedBy>Ventafridda, Susanna</cp:lastModifiedBy>
  <cp:revision>26</cp:revision>
  <dcterms:created xsi:type="dcterms:W3CDTF">2023-05-01T10:23:23Z</dcterms:created>
  <dcterms:modified xsi:type="dcterms:W3CDTF">2023-05-07T15:27:35Z</dcterms:modified>
</cp:coreProperties>
</file>