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6f280983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6f280983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6f2809836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6f2809836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6f280983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6f280983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f2809836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f2809836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f2809836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f2809836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f2809836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6f2809836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1ee605fd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1ee605fd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1ee605fd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1ee605fd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1ee605fd8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1ee605fd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1ee605f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1ee605f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1ee605fd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1ee605fd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ee605fd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ee605fd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1ee605fd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1ee605fd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4c91a57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4c91a57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83175" y="1263900"/>
            <a:ext cx="5100900" cy="24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Magist Not A Strategic Fit for Eniac’s Brazilian Market Entry.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Presentation 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00" y="1385800"/>
            <a:ext cx="4007250" cy="36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3"/>
          <p:cNvPicPr preferRelativeResize="0"/>
          <p:nvPr/>
        </p:nvPicPr>
        <p:blipFill rotWithShape="1">
          <a:blip r:embed="rId3">
            <a:alphaModFix/>
          </a:blip>
          <a:srcRect b="27479" l="50862" r="24374" t="51025"/>
          <a:stretch/>
        </p:blipFill>
        <p:spPr>
          <a:xfrm>
            <a:off x="3808550" y="2448525"/>
            <a:ext cx="2820851" cy="2220917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3" name="Google Shape;353;p23"/>
          <p:cNvSpPr/>
          <p:nvPr/>
        </p:nvSpPr>
        <p:spPr>
          <a:xfrm>
            <a:off x="2650600" y="3240900"/>
            <a:ext cx="918900" cy="694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54" name="Google Shape;354;p23"/>
          <p:cNvCxnSpPr/>
          <p:nvPr/>
        </p:nvCxnSpPr>
        <p:spPr>
          <a:xfrm flipH="1" rot="10800000">
            <a:off x="3569350" y="2452500"/>
            <a:ext cx="238800" cy="7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>
            <a:off x="3569350" y="3942625"/>
            <a:ext cx="246000" cy="7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3"/>
          <p:cNvSpPr txBox="1"/>
          <p:nvPr/>
        </p:nvSpPr>
        <p:spPr>
          <a:xfrm>
            <a:off x="6684700" y="2899000"/>
            <a:ext cx="2345400" cy="1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>
                <a:solidFill>
                  <a:srgbClr val="040C28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1" lang="de" sz="2500">
                <a:solidFill>
                  <a:srgbClr val="040C28"/>
                </a:solidFill>
                <a:latin typeface="Maven Pro"/>
                <a:ea typeface="Maven Pro"/>
                <a:cs typeface="Maven Pro"/>
                <a:sym typeface="Maven Pro"/>
              </a:rPr>
              <a:t>∼</a:t>
            </a:r>
            <a:r>
              <a:rPr b="1" lang="de" sz="32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50,000</a:t>
            </a:r>
            <a:r>
              <a:rPr b="1" lang="de" sz="19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de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orders are from major cities 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57" name="Google Shape;35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Delayed deliveries not linked to rural orders</a:t>
            </a:r>
            <a:endParaRPr/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4">
            <a:alphaModFix/>
          </a:blip>
          <a:srcRect b="0" l="0" r="675" t="0"/>
          <a:stretch/>
        </p:blipFill>
        <p:spPr>
          <a:xfrm>
            <a:off x="5009650" y="1505954"/>
            <a:ext cx="3956747" cy="7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has a very good review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3321450" y="19677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3781953" y="19677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4"/>
          <p:cNvSpPr/>
          <p:nvPr/>
        </p:nvSpPr>
        <p:spPr>
          <a:xfrm>
            <a:off x="4242456" y="19677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4"/>
          <p:cNvSpPr/>
          <p:nvPr/>
        </p:nvSpPr>
        <p:spPr>
          <a:xfrm>
            <a:off x="4702960" y="19677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5163463" y="19677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3321437" y="250737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3781941" y="250737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4242444" y="250737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4702947" y="250737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3" name="Google Shape;373;p24"/>
          <p:cNvSpPr/>
          <p:nvPr/>
        </p:nvSpPr>
        <p:spPr>
          <a:xfrm>
            <a:off x="3321450" y="304705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3781953" y="304705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4242456" y="304705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3321437" y="358672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3781941" y="3586725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3321450" y="4126400"/>
            <a:ext cx="357300" cy="354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1907025" y="1876175"/>
            <a:ext cx="133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56593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1907019" y="2445283"/>
            <a:ext cx="133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18929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1907019" y="2984958"/>
            <a:ext cx="133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8120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1879750" y="3554050"/>
            <a:ext cx="133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3152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1879744" y="4046958"/>
            <a:ext cx="1338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11571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5860650" y="1996625"/>
            <a:ext cx="195300" cy="1404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084500" y="2146025"/>
            <a:ext cx="2101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85% 3+ star rating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Apple sales are stagnant in Brazil</a:t>
            </a:r>
            <a:endParaRPr/>
          </a:p>
        </p:txBody>
      </p:sp>
      <p:pic>
        <p:nvPicPr>
          <p:cNvPr id="391" name="Google Shape;3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00" y="1857450"/>
            <a:ext cx="5106299" cy="225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9149" y="1786575"/>
            <a:ext cx="3716251" cy="239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 txBox="1"/>
          <p:nvPr>
            <p:ph type="title"/>
          </p:nvPr>
        </p:nvSpPr>
        <p:spPr>
          <a:xfrm>
            <a:off x="1303800" y="598575"/>
            <a:ext cx="70305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Global Shopaholics - potential competitor</a:t>
            </a:r>
            <a:endParaRPr/>
          </a:p>
        </p:txBody>
      </p:sp>
      <p:pic>
        <p:nvPicPr>
          <p:cNvPr id="398" name="Google Shape;398;p26"/>
          <p:cNvPicPr preferRelativeResize="0"/>
          <p:nvPr/>
        </p:nvPicPr>
        <p:blipFill rotWithShape="1">
          <a:blip r:embed="rId3">
            <a:alphaModFix/>
          </a:blip>
          <a:srcRect b="0" l="0" r="0" t="50285"/>
          <a:stretch/>
        </p:blipFill>
        <p:spPr>
          <a:xfrm>
            <a:off x="4170175" y="1536325"/>
            <a:ext cx="4742949" cy="18393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9" name="Google Shape;39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75" y="1536325"/>
            <a:ext cx="3503628" cy="1839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0" name="Google Shape;4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1311" y="3715675"/>
            <a:ext cx="4341375" cy="1427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2249575" y="1918800"/>
            <a:ext cx="3667500" cy="2342100"/>
          </a:xfrm>
          <a:prstGeom prst="rect">
            <a:avLst/>
          </a:prstGeom>
        </p:spPr>
        <p:txBody>
          <a:bodyPr anchorCtr="0" anchor="t" bIns="91425" lIns="91425" spcFirstLastPara="1" rIns="135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500"/>
              <a:t>Who is our customer?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de" sz="1500"/>
              <a:t>from major cities of Brazil only?</a:t>
            </a:r>
            <a:endParaRPr b="1"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/>
              <a:t>OR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b="1" lang="de" sz="1500"/>
              <a:t>from throughout the country?</a:t>
            </a:r>
            <a:endParaRPr b="1" sz="1500"/>
          </a:p>
        </p:txBody>
      </p:sp>
      <p:sp>
        <p:nvSpPr>
          <p:cNvPr id="406" name="Google Shape;40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Open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dataset - at a glance </a:t>
            </a:r>
            <a:endParaRPr/>
          </a:p>
        </p:txBody>
      </p:sp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3048900"/>
            <a:ext cx="6408575" cy="20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5480400" y="1837375"/>
            <a:ext cx="318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Dataset: 2016-2018</a:t>
            </a:r>
            <a:endParaRPr b="1" sz="24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631225" y="1422675"/>
            <a:ext cx="4052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300"/>
              <a:t>Magist: Software as a Service (SaS) Company</a:t>
            </a:r>
            <a:endParaRPr b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Centralized order management platform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connecting small and medium-sized retailers with major Brazilian marketplaces.</a:t>
            </a:r>
            <a:br>
              <a:rPr lang="de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de" sz="1100"/>
              <a:t>Comprehensive after-sales services</a:t>
            </a:r>
            <a:r>
              <a:rPr lang="de" sz="1100"/>
              <a:t>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/>
              <a:t>including inventory management, shipping, and customer support.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concerns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de" sz="2200"/>
              <a:t>Is Magist a good fit for high-end tech products?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b="1" lang="de" sz="2200"/>
              <a:t>Are orders delivered on time?</a:t>
            </a:r>
            <a:endParaRPr b="1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/>
        </p:nvSpPr>
        <p:spPr>
          <a:xfrm>
            <a:off x="-1181725" y="1561475"/>
            <a:ext cx="213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3246200" y="1351275"/>
            <a:ext cx="928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>
            <p:ph type="title"/>
          </p:nvPr>
        </p:nvSpPr>
        <p:spPr>
          <a:xfrm>
            <a:off x="1332125" y="634000"/>
            <a:ext cx="69876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deals with 8% Tech products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1383857" y="1964350"/>
            <a:ext cx="3337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33k</a:t>
            </a:r>
            <a:endParaRPr b="1" sz="6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catalogue </a:t>
            </a:r>
            <a:endParaRPr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products </a:t>
            </a:r>
            <a:endParaRPr sz="2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5353073" y="1964350"/>
            <a:ext cx="2370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6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2.5k</a:t>
            </a:r>
            <a:endParaRPr b="1" sz="2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Tech products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/>
        </p:nvSpPr>
        <p:spPr>
          <a:xfrm>
            <a:off x="-1181725" y="1561475"/>
            <a:ext cx="21300" cy="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3246200" y="1351275"/>
            <a:ext cx="9282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>
            <p:ph type="title"/>
          </p:nvPr>
        </p:nvSpPr>
        <p:spPr>
          <a:xfrm>
            <a:off x="1332125" y="634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60% of Tech Products coming from computer accessories</a:t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75" y="1930200"/>
            <a:ext cx="8036449" cy="2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7"/>
          <p:cNvSpPr/>
          <p:nvPr/>
        </p:nvSpPr>
        <p:spPr>
          <a:xfrm>
            <a:off x="553775" y="3646025"/>
            <a:ext cx="1370400" cy="658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32125" y="6340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sales have 10% of Tech products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1393625" y="3670675"/>
            <a:ext cx="1956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120€</a:t>
            </a:r>
            <a:endParaRPr b="1" sz="5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price of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Tech Product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1498938" y="1351425"/>
            <a:ext cx="2084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113k</a:t>
            </a:r>
            <a:endParaRPr b="1" sz="5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Total products sold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3-years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5045800" y="1351425"/>
            <a:ext cx="2634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12k </a:t>
            </a:r>
            <a:r>
              <a:rPr b="1" lang="de" sz="25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(10%)</a:t>
            </a:r>
            <a:endParaRPr b="1" sz="2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Tech p</a:t>
            </a: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roducts sold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 3-years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5480875" y="3670675"/>
            <a:ext cx="1956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54</a:t>
            </a:r>
            <a:r>
              <a:rPr b="1" lang="de" sz="5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0€</a:t>
            </a:r>
            <a:endParaRPr b="1" sz="5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item price - </a:t>
            </a:r>
            <a:r>
              <a:rPr b="1" lang="de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Eniac</a:t>
            </a:r>
            <a:endParaRPr b="1"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2340600" y="2953088"/>
            <a:ext cx="4462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Magist</a:t>
            </a:r>
            <a:r>
              <a:rPr b="1" lang="de" sz="20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 lacks high-end tech depth</a:t>
            </a:r>
            <a:endParaRPr b="1" sz="20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3946975" y="3905975"/>
            <a:ext cx="924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Vs.</a:t>
            </a:r>
            <a:endParaRPr b="1" sz="3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/>
        </p:nvSpPr>
        <p:spPr>
          <a:xfrm>
            <a:off x="1808838" y="3291875"/>
            <a:ext cx="2084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12d</a:t>
            </a:r>
            <a:endParaRPr b="1" sz="5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delivery time for all </a:t>
            </a: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products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4916388" y="3291875"/>
            <a:ext cx="2925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520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12.5d</a:t>
            </a:r>
            <a:endParaRPr b="1" sz="250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Average delivery for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Tech products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p19"/>
          <p:cNvSpPr txBox="1"/>
          <p:nvPr>
            <p:ph type="title"/>
          </p:nvPr>
        </p:nvSpPr>
        <p:spPr>
          <a:xfrm>
            <a:off x="1332125" y="634000"/>
            <a:ext cx="70305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Magist Delivers…… Eventually </a:t>
            </a:r>
            <a:endParaRPr/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 b="0" l="0" r="675" t="0"/>
          <a:stretch/>
        </p:blipFill>
        <p:spPr>
          <a:xfrm>
            <a:off x="1079650" y="1672050"/>
            <a:ext cx="6762349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/>
        </p:nvSpPr>
        <p:spPr>
          <a:xfrm>
            <a:off x="1241250" y="803400"/>
            <a:ext cx="44847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 a nutshell…..</a:t>
            </a:r>
            <a:endParaRPr b="1" sz="2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855650" y="1754200"/>
            <a:ext cx="7533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"Magist supports only a </a:t>
            </a:r>
            <a:r>
              <a:rPr b="1" lang="de" sz="2500">
                <a:solidFill>
                  <a:srgbClr val="F6B26B"/>
                </a:solidFill>
                <a:latin typeface="Nunito"/>
                <a:ea typeface="Nunito"/>
                <a:cs typeface="Nunito"/>
                <a:sym typeface="Nunito"/>
              </a:rPr>
              <a:t>limited range of high-end tech products</a:t>
            </a:r>
            <a:r>
              <a:rPr b="1" lang="de" sz="2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endParaRPr b="1" sz="2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its </a:t>
            </a:r>
            <a:r>
              <a:rPr b="1" lang="de" sz="2500">
                <a:solidFill>
                  <a:srgbClr val="990000"/>
                </a:solidFill>
                <a:latin typeface="Nunito"/>
                <a:ea typeface="Nunito"/>
                <a:cs typeface="Nunito"/>
                <a:sym typeface="Nunito"/>
              </a:rPr>
              <a:t>delivery performance has been underwhelming</a:t>
            </a:r>
            <a:r>
              <a:rPr b="1" lang="de" sz="2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endParaRPr b="1" sz="2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rgbClr val="FFF2CC"/>
                </a:solidFill>
                <a:latin typeface="Nunito"/>
                <a:ea typeface="Nunito"/>
                <a:cs typeface="Nunito"/>
                <a:sym typeface="Nunito"/>
              </a:rPr>
              <a:t>making it an unsuitable fit for our portfolio."</a:t>
            </a:r>
            <a:endParaRPr b="1" sz="2500">
              <a:solidFill>
                <a:srgbClr val="FFF2C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/>
          <p:nvPr>
            <p:ph type="ctrTitle"/>
          </p:nvPr>
        </p:nvSpPr>
        <p:spPr>
          <a:xfrm>
            <a:off x="857500" y="9184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you!</a:t>
            </a:r>
            <a:endParaRPr/>
          </a:p>
        </p:txBody>
      </p:sp>
      <p:sp>
        <p:nvSpPr>
          <p:cNvPr id="340" name="Google Shape;340;p21"/>
          <p:cNvSpPr txBox="1"/>
          <p:nvPr>
            <p:ph idx="1" type="subTitle"/>
          </p:nvPr>
        </p:nvSpPr>
        <p:spPr>
          <a:xfrm>
            <a:off x="3949050" y="2791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900"/>
              <a:t>Any questions?</a:t>
            </a:r>
            <a:endParaRPr b="1" sz="2900"/>
          </a:p>
        </p:txBody>
      </p:sp>
      <p:sp>
        <p:nvSpPr>
          <p:cNvPr id="341" name="Google Shape;341;p21"/>
          <p:cNvSpPr txBox="1"/>
          <p:nvPr>
            <p:ph idx="1" type="subTitle"/>
          </p:nvPr>
        </p:nvSpPr>
        <p:spPr>
          <a:xfrm>
            <a:off x="767075" y="42917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Presented by Sutanni, Krishna, Marc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