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C84"/>
    <a:srgbClr val="A100FF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-7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Data%20Analytics%20course\Reactions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Data%20Analytics%20course\Reactions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[Reactions Final.xlsx]Reactions Final!PivotTable2</c:name>
    <c:fmtId val="4"/>
  </c:pivotSource>
  <c:chart>
    <c:title>
      <c:tx>
        <c:rich>
          <a:bodyPr/>
          <a:lstStyle/>
          <a:p>
            <a:pPr>
              <a:defRPr sz="6000"/>
            </a:pPr>
            <a:r>
              <a:rPr lang="en-US" sz="6000"/>
              <a:t>Content</a:t>
            </a:r>
            <a:r>
              <a:rPr lang="en-US" sz="6000" baseline="0"/>
              <a:t> Type</a:t>
            </a:r>
            <a:endParaRPr lang="en-US" sz="6000"/>
          </a:p>
        </c:rich>
      </c:tx>
      <c:layout>
        <c:manualLayout>
          <c:xMode val="edge"/>
          <c:yMode val="edge"/>
          <c:x val="0.30839002003447796"/>
          <c:y val="4.1237113402061862E-2"/>
        </c:manualLayout>
      </c:layout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100">
                  <a:solidFill>
                    <a:schemeClr val="bg1"/>
                  </a:solidFill>
                </a:defRPr>
              </a:pPr>
              <a:endParaRPr lang="en-US"/>
            </a:p>
          </c:txPr>
          <c:showVal val="1"/>
        </c:dLbl>
      </c:pivotFmt>
      <c:pivotFmt>
        <c:idx val="1"/>
        <c:spPr>
          <a:solidFill>
            <a:srgbClr val="FF0000"/>
          </a:solidFill>
        </c:spPr>
      </c:pivotFmt>
      <c:pivotFmt>
        <c:idx val="2"/>
        <c:spPr>
          <a:solidFill>
            <a:srgbClr val="FFC000"/>
          </a:solidFill>
        </c:spPr>
      </c:pivotFmt>
      <c:pivotFmt>
        <c:idx val="3"/>
        <c:spPr>
          <a:solidFill>
            <a:srgbClr val="FFFF00"/>
          </a:solidFill>
        </c:spPr>
      </c:pivotFmt>
      <c:pivotFmt>
        <c:idx val="4"/>
        <c:spPr>
          <a:solidFill>
            <a:srgbClr val="00B0F0"/>
          </a:solidFill>
        </c:spP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100">
                  <a:solidFill>
                    <a:schemeClr val="bg1"/>
                  </a:solidFill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rgbClr val="FFC000"/>
          </a:solidFill>
        </c:spPr>
      </c:pivotFmt>
      <c:pivotFmt>
        <c:idx val="7"/>
        <c:spPr>
          <a:solidFill>
            <a:srgbClr val="FFFF00"/>
          </a:solidFill>
        </c:spPr>
      </c:pivotFmt>
      <c:pivotFmt>
        <c:idx val="8"/>
        <c:spPr>
          <a:solidFill>
            <a:srgbClr val="00B0F0"/>
          </a:solidFill>
        </c:spPr>
      </c:pivotFmt>
      <c:pivotFmt>
        <c:idx val="9"/>
        <c:spPr>
          <a:solidFill>
            <a:srgbClr val="FF0000"/>
          </a:solidFill>
        </c:spPr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6.6666666666666693E-2"/>
          <c:y val="0.2452548118985127"/>
          <c:w val="0.80723753280839894"/>
          <c:h val="0.75474518810148783"/>
        </c:manualLayout>
      </c:layout>
      <c:pie3DChart>
        <c:varyColors val="1"/>
        <c:ser>
          <c:idx val="0"/>
          <c:order val="0"/>
          <c:tx>
            <c:strRef>
              <c:f>'Reactions Final'!$N$2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rgbClr val="FFFF00"/>
              </a:solidFill>
            </c:spPr>
          </c:dPt>
          <c:dPt>
            <c:idx val="2"/>
            <c:spPr>
              <a:solidFill>
                <a:srgbClr val="00B0F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Lbls>
            <c:dLbl>
              <c:idx val="0"/>
              <c:layout>
                <c:manualLayout>
                  <c:x val="-0.13682496233828756"/>
                  <c:y val="7.7743323321698199E-2"/>
                </c:manualLayout>
              </c:layout>
              <c:showVal val="1"/>
            </c:dLbl>
            <c:dLbl>
              <c:idx val="1"/>
              <c:layout>
                <c:manualLayout>
                  <c:x val="-0.18781006848995946"/>
                  <c:y val="-0.27917431068539111"/>
                </c:manualLayout>
              </c:layout>
              <c:showVal val="1"/>
            </c:dLbl>
            <c:dLbl>
              <c:idx val="2"/>
              <c:layout>
                <c:manualLayout>
                  <c:x val="0.1815708040193201"/>
                  <c:y val="-0.23018386232648755"/>
                </c:manualLayout>
              </c:layout>
              <c:showVal val="1"/>
            </c:dLbl>
            <c:dLbl>
              <c:idx val="3"/>
              <c:layout>
                <c:manualLayout>
                  <c:x val="0.12616922145086892"/>
                  <c:y val="8.0738425738019898E-2"/>
                </c:manualLayout>
              </c:layout>
              <c:showVal val="1"/>
            </c:dLbl>
            <c:txPr>
              <a:bodyPr/>
              <a:lstStyle/>
              <a:p>
                <a:pPr>
                  <a:defRPr sz="3600">
                    <a:solidFill>
                      <a:srgbClr val="002060"/>
                    </a:solidFill>
                  </a:defRPr>
                </a:pPr>
                <a:endParaRPr lang="en-US"/>
              </a:p>
            </c:txPr>
            <c:showVal val="1"/>
            <c:showLeaderLines val="1"/>
          </c:dLbls>
          <c:cat>
            <c:strRef>
              <c:f>'Reactions Final'!$M$3:$M$7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'Reactions Final'!$N$3:$N$7</c:f>
              <c:numCache>
                <c:formatCode>General</c:formatCode>
                <c:ptCount val="4"/>
                <c:pt idx="0">
                  <c:v>6043</c:v>
                </c:pt>
                <c:pt idx="1">
                  <c:v>5728</c:v>
                </c:pt>
                <c:pt idx="2">
                  <c:v>5578</c:v>
                </c:pt>
                <c:pt idx="3">
                  <c:v>5185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86351628383730128"/>
          <c:y val="0.46447019509159299"/>
          <c:w val="0.13056655639938497"/>
          <c:h val="0.2772021538544796"/>
        </c:manualLayout>
      </c:layout>
      <c:txPr>
        <a:bodyPr/>
        <a:lstStyle/>
        <a:p>
          <a:pPr>
            <a:defRPr sz="28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[Reactions Final.xlsx]Reactions Final!PivotTable3</c:name>
    <c:fmtId val="2"/>
  </c:pivotSource>
  <c:chart>
    <c:title>
      <c:tx>
        <c:rich>
          <a:bodyPr/>
          <a:lstStyle/>
          <a:p>
            <a:pPr>
              <a:defRPr sz="4000"/>
            </a:pPr>
            <a:r>
              <a:rPr lang="en-US" sz="4000"/>
              <a:t>Top 5 Popular</a:t>
            </a:r>
            <a:r>
              <a:rPr lang="en-US" sz="4000" baseline="0"/>
              <a:t> Categories</a:t>
            </a:r>
            <a:endParaRPr lang="en-US" sz="4000"/>
          </a:p>
        </c:rich>
      </c:tx>
    </c:title>
    <c:pivotFmts>
      <c:pivotFmt>
        <c:idx val="0"/>
        <c:marker>
          <c:symbol val="none"/>
        </c:marker>
        <c:dLbl>
          <c:idx val="0"/>
          <c:spPr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dLbl>
          <c:idx val="0"/>
          <c:layout>
            <c:manualLayout>
              <c:x val="1.38888888888889E-2"/>
              <c:y val="0.25"/>
            </c:manualLayout>
          </c:layout>
          <c:spPr/>
          <c:txPr>
            <a:bodyPr rot="-5400000" vert="horz" anchor="ctr" anchorCtr="0"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dLbl>
          <c:idx val="0"/>
          <c:layout>
            <c:manualLayout>
              <c:x val="5.5555555555555558E-3"/>
              <c:y val="0.19444444444444461"/>
            </c:manualLayout>
          </c:layout>
          <c:showVal val="1"/>
        </c:dLbl>
      </c:pivotFmt>
      <c:pivotFmt>
        <c:idx val="3"/>
        <c:dLbl>
          <c:idx val="0"/>
          <c:layout>
            <c:manualLayout>
              <c:x val="1.38888888888889E-2"/>
              <c:y val="0.18055555555555555"/>
            </c:manualLayout>
          </c:layout>
          <c:showVal val="1"/>
        </c:dLbl>
      </c:pivotFmt>
      <c:pivotFmt>
        <c:idx val="4"/>
        <c:dLbl>
          <c:idx val="0"/>
          <c:layout>
            <c:manualLayout>
              <c:x val="8.3333333333333367E-3"/>
              <c:y val="0.16666666666666666"/>
            </c:manualLayout>
          </c:layout>
          <c:showVal val="1"/>
        </c:dLbl>
      </c:pivotFmt>
      <c:pivotFmt>
        <c:idx val="5"/>
        <c:dLbl>
          <c:idx val="0"/>
          <c:layout>
            <c:manualLayout>
              <c:x val="1.38888888888889E-2"/>
              <c:y val="0.13425925925925927"/>
            </c:manualLayout>
          </c:layout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dLbl>
          <c:idx val="0"/>
          <c:layout>
            <c:manualLayout>
              <c:x val="1.38888888888889E-2"/>
              <c:y val="0.25"/>
            </c:manualLayout>
          </c:layout>
          <c:spPr/>
          <c:txPr>
            <a:bodyPr rot="-5400000" vert="horz" anchor="ctr" anchorCtr="0"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dLbl>
          <c:idx val="0"/>
          <c:layout>
            <c:manualLayout>
              <c:x val="5.5555555555555558E-3"/>
              <c:y val="0.19444444444444461"/>
            </c:manualLayout>
          </c:layout>
          <c:showVal val="1"/>
        </c:dLbl>
      </c:pivotFmt>
      <c:pivotFmt>
        <c:idx val="9"/>
        <c:dLbl>
          <c:idx val="0"/>
          <c:layout>
            <c:manualLayout>
              <c:x val="1.38888888888889E-2"/>
              <c:y val="0.18055555555555555"/>
            </c:manualLayout>
          </c:layout>
          <c:showVal val="1"/>
        </c:dLbl>
      </c:pivotFmt>
      <c:pivotFmt>
        <c:idx val="10"/>
        <c:dLbl>
          <c:idx val="0"/>
          <c:layout>
            <c:manualLayout>
              <c:x val="8.3333333333333367E-3"/>
              <c:y val="0.16666666666666666"/>
            </c:manualLayout>
          </c:layout>
          <c:showVal val="1"/>
        </c:dLbl>
      </c:pivotFmt>
      <c:pivotFmt>
        <c:idx val="11"/>
        <c:dLbl>
          <c:idx val="0"/>
          <c:layout>
            <c:manualLayout>
              <c:x val="1.38888888888889E-2"/>
              <c:y val="0.13425925925925927"/>
            </c:manualLayout>
          </c:layout>
          <c:showVal val="1"/>
        </c:dLbl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'Reactions Final'!$N$10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1.107987554926421E-2"/>
                  <c:y val="0.4829931972789116"/>
                </c:manualLayout>
              </c:layout>
              <c:spPr/>
              <c:txPr>
                <a:bodyPr rot="-5400000" vert="horz" anchor="ctr" anchorCtr="0"/>
                <a:lstStyle/>
                <a:p>
                  <a:pPr>
                    <a:defRPr sz="34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Val val="1"/>
            </c:dLbl>
            <c:dLbl>
              <c:idx val="1"/>
              <c:layout>
                <c:manualLayout>
                  <c:x val="1.0237178920050723E-2"/>
                  <c:y val="0.31179133858267716"/>
                </c:manualLayout>
              </c:layout>
              <c:showVal val="1"/>
            </c:dLbl>
            <c:dLbl>
              <c:idx val="2"/>
              <c:layout>
                <c:manualLayout>
                  <c:x val="1.0143545961249226E-2"/>
                  <c:y val="0.19246022818576253"/>
                </c:manualLayout>
              </c:layout>
              <c:showVal val="1"/>
            </c:dLbl>
            <c:dLbl>
              <c:idx val="3"/>
              <c:layout>
                <c:manualLayout>
                  <c:x val="1.4887640449438204E-2"/>
                  <c:y val="0.15646258503401364"/>
                </c:manualLayout>
              </c:layout>
              <c:showVal val="1"/>
            </c:dLbl>
            <c:dLbl>
              <c:idx val="4"/>
              <c:layout>
                <c:manualLayout>
                  <c:x val="8.2708867852192645E-3"/>
                  <c:y val="0.16487144464084844"/>
                </c:manualLayout>
              </c:layout>
              <c:showVal val="1"/>
            </c:dLbl>
            <c:txPr>
              <a:bodyPr rot="-5400000" vert="horz"/>
              <a:lstStyle/>
              <a:p>
                <a:pPr>
                  <a:defRPr sz="3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'Reactions Final'!$M$11:$M$16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'Reactions Final'!$N$11:$N$16</c:f>
              <c:numCache>
                <c:formatCode>General</c:formatCode>
                <c:ptCount val="5"/>
                <c:pt idx="0">
                  <c:v>1738</c:v>
                </c:pt>
                <c:pt idx="1">
                  <c:v>1646</c:v>
                </c:pt>
                <c:pt idx="2">
                  <c:v>1572</c:v>
                </c:pt>
                <c:pt idx="3">
                  <c:v>1557</c:v>
                </c:pt>
                <c:pt idx="4">
                  <c:v>1556</c:v>
                </c:pt>
              </c:numCache>
            </c:numRef>
          </c:val>
        </c:ser>
        <c:shape val="cylinder"/>
        <c:axId val="119201152"/>
        <c:axId val="119108736"/>
        <c:axId val="0"/>
      </c:bar3DChart>
      <c:catAx>
        <c:axId val="119201152"/>
        <c:scaling>
          <c:orientation val="minMax"/>
        </c:scaling>
        <c:axPos val="b"/>
        <c:tickLblPos val="nextTo"/>
        <c:txPr>
          <a:bodyPr rot="-1680000" vert="horz"/>
          <a:lstStyle/>
          <a:p>
            <a:pPr>
              <a:defRPr sz="2800"/>
            </a:pPr>
            <a:endParaRPr lang="en-US"/>
          </a:p>
        </c:txPr>
        <c:crossAx val="119108736"/>
        <c:crosses val="autoZero"/>
        <c:auto val="1"/>
        <c:lblAlgn val="ctr"/>
        <c:lblOffset val="100"/>
      </c:catAx>
      <c:valAx>
        <c:axId val="1191087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19201152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277600" y="7353300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049000" y="1181100"/>
            <a:ext cx="6629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883C84"/>
                </a:solidFill>
              </a:rPr>
              <a:t>Analysis-</a:t>
            </a:r>
          </a:p>
          <a:p>
            <a:r>
              <a:rPr lang="en-IN" sz="2800" b="1" dirty="0" smtClean="0"/>
              <a:t>To draw the meaningful insight from the raw data, we need to perform multiple processes like Data Cleansing, Data Analysis, Data Modelling &amp; Data Visualization etc. </a:t>
            </a:r>
            <a:endParaRPr lang="en-IN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0972800" y="4381500"/>
            <a:ext cx="5867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883C84"/>
                </a:solidFill>
              </a:rPr>
              <a:t>Insights-</a:t>
            </a:r>
          </a:p>
          <a:p>
            <a:r>
              <a:rPr lang="en-IN" sz="2800" b="1" dirty="0" smtClean="0"/>
              <a:t>Animals is the most popular category among the 16 categories &amp; people mostly prefer photos  than  video, GIF and audio.</a:t>
            </a:r>
            <a:endParaRPr lang="en-US" sz="2800" b="1" dirty="0" smtClean="0"/>
          </a:p>
          <a:p>
            <a:endParaRPr 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049000" y="7200900"/>
            <a:ext cx="6629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883C84"/>
                </a:solidFill>
              </a:rPr>
              <a:t>Recommendations for Decision Making-</a:t>
            </a:r>
          </a:p>
          <a:p>
            <a:r>
              <a:rPr lang="en-IN" sz="2800" b="1" dirty="0" smtClean="0"/>
              <a:t>As per the data analysis, we recommend to give more focus on GIF &amp; Audio section to boost the  use of these type.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03009" y="1714500"/>
            <a:ext cx="8699434" cy="6565583"/>
            <a:chOff x="676545" y="-2724669"/>
            <a:chExt cx="11599245" cy="6782315"/>
          </a:xfrm>
        </p:grpSpPr>
        <p:sp>
          <p:nvSpPr>
            <p:cNvPr id="3" name="TextBox 3"/>
            <p:cNvSpPr txBox="1"/>
            <p:nvPr/>
          </p:nvSpPr>
          <p:spPr>
            <a:xfrm>
              <a:off x="676545" y="-2724669"/>
              <a:ext cx="11564590" cy="1271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Graphik Regular"/>
                </a:rPr>
                <a:t>Today's </a:t>
              </a:r>
              <a:r>
                <a:rPr lang="en-US" sz="8000" b="1" spc="-80" dirty="0" smtClean="0">
                  <a:solidFill>
                    <a:srgbClr val="000000"/>
                  </a:solidFill>
                  <a:latin typeface="Graphik Regular"/>
                </a:rPr>
                <a:t>Agenda</a:t>
              </a:r>
              <a:endParaRPr lang="en-US" sz="8000" b="1" spc="-80" dirty="0">
                <a:solidFill>
                  <a:srgbClr val="000000"/>
                </a:solidFill>
                <a:latin typeface="Graphik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11200" y="-520638"/>
              <a:ext cx="11564590" cy="45782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457200" y="419100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10600" y="2705100"/>
            <a:ext cx="7010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Social Buzz is  a fast growing social media platform unicorn that need to adept to it’s global scale. Accenture has begun 3 month POC focusing on following tasks-</a:t>
            </a:r>
          </a:p>
          <a:p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3200" b="1" dirty="0" smtClean="0"/>
              <a:t>An audit of Social Buzz’s big data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smtClean="0"/>
              <a:t>Recommendations for successful IPO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smtClean="0"/>
              <a:t>Analysis to find Social Buzz’s top 5 most popular categories of content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 cstate="print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8400" y="4914900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Every </a:t>
            </a:r>
            <a:r>
              <a:rPr lang="en-GB" sz="3600" dirty="0" smtClean="0">
                <a:solidFill>
                  <a:schemeClr val="bg1"/>
                </a:solidFill>
              </a:rPr>
              <a:t>day over </a:t>
            </a:r>
            <a:r>
              <a:rPr lang="en-GB" sz="3600" b="1" u="sng" dirty="0" smtClean="0">
                <a:solidFill>
                  <a:schemeClr val="bg1"/>
                </a:solidFill>
              </a:rPr>
              <a:t>1,00,00</a:t>
            </a:r>
            <a:r>
              <a:rPr lang="en-GB" sz="3600" dirty="0" smtClean="0">
                <a:solidFill>
                  <a:schemeClr val="bg1"/>
                </a:solidFill>
              </a:rPr>
              <a:t>0 </a:t>
            </a:r>
            <a:r>
              <a:rPr lang="en-GB" sz="3600" dirty="0" smtClean="0">
                <a:solidFill>
                  <a:schemeClr val="bg1"/>
                </a:solidFill>
              </a:rPr>
              <a:t>pieces of content, ranging from text, images, videos and GIFs are </a:t>
            </a:r>
            <a:r>
              <a:rPr lang="en-GB" sz="3600" dirty="0" smtClean="0">
                <a:solidFill>
                  <a:schemeClr val="bg1"/>
                </a:solidFill>
              </a:rPr>
              <a:t>posted.</a:t>
            </a:r>
          </a:p>
          <a:p>
            <a:pPr>
              <a:buFont typeface="Arial" pitchFamily="34" charset="0"/>
              <a:buChar char="•"/>
            </a:pPr>
            <a:endParaRPr lang="en-GB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600" b="1" u="sng" dirty="0" smtClean="0">
                <a:solidFill>
                  <a:schemeClr val="bg1"/>
                </a:solidFill>
              </a:rPr>
              <a:t>3,65,00,000</a:t>
            </a:r>
            <a:r>
              <a:rPr lang="en-GB" sz="3600" dirty="0" smtClean="0">
                <a:solidFill>
                  <a:schemeClr val="bg1"/>
                </a:solidFill>
              </a:rPr>
              <a:t> pieces of content every year.</a:t>
            </a:r>
          </a:p>
          <a:p>
            <a:pPr>
              <a:buFont typeface="Arial" pitchFamily="34" charset="0"/>
              <a:buChar char="•"/>
            </a:pPr>
            <a:endParaRPr lang="en-GB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Find Social Buzz’s Top 5 Most Popular categories of content.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277600" y="4000500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77600" y="110490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11000" y="73533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77600" y="72009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2" name="TextBox 31"/>
          <p:cNvSpPr txBox="1"/>
          <p:nvPr/>
        </p:nvSpPr>
        <p:spPr>
          <a:xfrm>
            <a:off x="14097000" y="14859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Andrew Fleming</a:t>
            </a:r>
            <a:endParaRPr lang="en-US" sz="3200" b="1" dirty="0" smtClean="0"/>
          </a:p>
          <a:p>
            <a:r>
              <a:rPr lang="en-IN" sz="3200" dirty="0" smtClean="0"/>
              <a:t>Chief Technology Architect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173200" y="4305300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Marcus Rompton</a:t>
            </a:r>
            <a:endParaRPr lang="en-US" sz="3200" b="1" dirty="0" smtClean="0"/>
          </a:p>
          <a:p>
            <a:r>
              <a:rPr lang="en-IN" sz="3200" dirty="0" smtClean="0"/>
              <a:t>Senior Principal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325600" y="7658100"/>
            <a:ext cx="327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You</a:t>
            </a:r>
            <a:endParaRPr lang="en-US" sz="3200" b="1" dirty="0" smtClean="0"/>
          </a:p>
          <a:p>
            <a:r>
              <a:rPr lang="en-IN" sz="3200" dirty="0" smtClean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14097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Data  </a:t>
            </a:r>
            <a:r>
              <a:rPr lang="en-IN" sz="3600" b="1" dirty="0" smtClean="0">
                <a:solidFill>
                  <a:schemeClr val="bg1"/>
                </a:solidFill>
              </a:rPr>
              <a:t>Understanding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19800" y="30861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Data Cleansing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01000" y="4762500"/>
            <a:ext cx="3130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Data Modelling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53600" y="6286500"/>
            <a:ext cx="2755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Data Analysis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0" y="8039100"/>
            <a:ext cx="4033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Data Driven Insights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9800" y="33909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Total Unique Categories-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33147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Most Popular Content type - Photo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725400" y="32385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Most Popular Reaction type- Heart </a:t>
            </a:r>
            <a:endParaRPr lang="en-US" sz="3600" b="1" dirty="0"/>
          </a:p>
        </p:txBody>
      </p:sp>
      <p:sp>
        <p:nvSpPr>
          <p:cNvPr id="17" name="Heart 16"/>
          <p:cNvSpPr/>
          <p:nvPr/>
        </p:nvSpPr>
        <p:spPr>
          <a:xfrm>
            <a:off x="13411200" y="5219700"/>
            <a:ext cx="1143000" cy="990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/>
          <p:cNvSpPr/>
          <p:nvPr/>
        </p:nvSpPr>
        <p:spPr>
          <a:xfrm>
            <a:off x="8153400" y="5143500"/>
            <a:ext cx="838200" cy="1066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2514600" y="4762500"/>
            <a:ext cx="1828800" cy="1524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19400" y="4991100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16</a:t>
            </a:r>
            <a:endParaRPr lang="en-US" sz="6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9278460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581400" y="1638300"/>
          <a:ext cx="12877800" cy="739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505200" y="1181100"/>
          <a:ext cx="13563600" cy="746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277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Windows User</cp:lastModifiedBy>
  <cp:revision>18</cp:revision>
  <dcterms:created xsi:type="dcterms:W3CDTF">2006-08-16T00:00:00Z</dcterms:created>
  <dcterms:modified xsi:type="dcterms:W3CDTF">2024-01-22T11:52:05Z</dcterms:modified>
  <dc:identifier>DAEhDyfaYKE</dc:identifier>
</cp:coreProperties>
</file>