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Default Extension="svg" ContentType="image/svg+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8" y="-96"/>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1D04983-F2AA-A93B-BFAD-4CBA1B24261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2409E4C9-BF24-6724-6166-AC9C0EFD016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D05661F9-E07A-F343-E7C5-2BD65A61F470}"/>
              </a:ext>
            </a:extLst>
          </p:cNvPr>
          <p:cNvSpPr>
            <a:spLocks noGrp="1"/>
          </p:cNvSpPr>
          <p:nvPr>
            <p:ph type="dt" sz="half" idx="10"/>
          </p:nvPr>
        </p:nvSpPr>
        <p:spPr/>
        <p:txBody>
          <a:bodyPr/>
          <a:lstStyle/>
          <a:p>
            <a:fld id="{F6A2B8F4-EC65-4FD2-83D0-C32FEFB1776C}" type="datetimeFigureOut">
              <a:rPr lang="en-IN" smtClean="0"/>
              <a:pPr/>
              <a:t>13-03-2024</a:t>
            </a:fld>
            <a:endParaRPr lang="en-IN"/>
          </a:p>
        </p:txBody>
      </p:sp>
      <p:sp>
        <p:nvSpPr>
          <p:cNvPr id="5" name="Footer Placeholder 4">
            <a:extLst>
              <a:ext uri="{FF2B5EF4-FFF2-40B4-BE49-F238E27FC236}">
                <a16:creationId xmlns:a16="http://schemas.microsoft.com/office/drawing/2014/main" xmlns="" id="{06145BE8-AD72-16A0-1F8A-E8F8407AF59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12B8BBF0-A04E-7F11-2E6B-45F9666EF88C}"/>
              </a:ext>
            </a:extLst>
          </p:cNvPr>
          <p:cNvSpPr>
            <a:spLocks noGrp="1"/>
          </p:cNvSpPr>
          <p:nvPr>
            <p:ph type="sldNum" sz="quarter" idx="12"/>
          </p:nvPr>
        </p:nvSpPr>
        <p:spPr/>
        <p:txBody>
          <a:bodyPr/>
          <a:lstStyle/>
          <a:p>
            <a:fld id="{729835D5-CDDF-44E9-A882-89041B0ED2EC}" type="slidenum">
              <a:rPr lang="en-IN" smtClean="0"/>
              <a:pPr/>
              <a:t>‹#›</a:t>
            </a:fld>
            <a:endParaRPr lang="en-IN"/>
          </a:p>
        </p:txBody>
      </p:sp>
    </p:spTree>
    <p:extLst>
      <p:ext uri="{BB962C8B-B14F-4D97-AF65-F5344CB8AC3E}">
        <p14:creationId xmlns:p14="http://schemas.microsoft.com/office/powerpoint/2010/main" xmlns="" val="16996156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B04C956-6D38-D231-D988-57724CCAA48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C14689B8-6746-C97D-DE1E-B25C2FB58E6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718B4706-8593-B8C5-C8DA-2B59E42EC138}"/>
              </a:ext>
            </a:extLst>
          </p:cNvPr>
          <p:cNvSpPr>
            <a:spLocks noGrp="1"/>
          </p:cNvSpPr>
          <p:nvPr>
            <p:ph type="dt" sz="half" idx="10"/>
          </p:nvPr>
        </p:nvSpPr>
        <p:spPr/>
        <p:txBody>
          <a:bodyPr/>
          <a:lstStyle/>
          <a:p>
            <a:fld id="{F6A2B8F4-EC65-4FD2-83D0-C32FEFB1776C}" type="datetimeFigureOut">
              <a:rPr lang="en-IN" smtClean="0"/>
              <a:pPr/>
              <a:t>13-03-2024</a:t>
            </a:fld>
            <a:endParaRPr lang="en-IN"/>
          </a:p>
        </p:txBody>
      </p:sp>
      <p:sp>
        <p:nvSpPr>
          <p:cNvPr id="5" name="Footer Placeholder 4">
            <a:extLst>
              <a:ext uri="{FF2B5EF4-FFF2-40B4-BE49-F238E27FC236}">
                <a16:creationId xmlns:a16="http://schemas.microsoft.com/office/drawing/2014/main" xmlns="" id="{7A643071-925A-03CF-2BC8-71AA02D29FF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5CD0C455-75EB-35EF-8C69-C3DD6A0BB69B}"/>
              </a:ext>
            </a:extLst>
          </p:cNvPr>
          <p:cNvSpPr>
            <a:spLocks noGrp="1"/>
          </p:cNvSpPr>
          <p:nvPr>
            <p:ph type="sldNum" sz="quarter" idx="12"/>
          </p:nvPr>
        </p:nvSpPr>
        <p:spPr/>
        <p:txBody>
          <a:bodyPr/>
          <a:lstStyle/>
          <a:p>
            <a:fld id="{729835D5-CDDF-44E9-A882-89041B0ED2EC}" type="slidenum">
              <a:rPr lang="en-IN" smtClean="0"/>
              <a:pPr/>
              <a:t>‹#›</a:t>
            </a:fld>
            <a:endParaRPr lang="en-IN"/>
          </a:p>
        </p:txBody>
      </p:sp>
    </p:spTree>
    <p:extLst>
      <p:ext uri="{BB962C8B-B14F-4D97-AF65-F5344CB8AC3E}">
        <p14:creationId xmlns:p14="http://schemas.microsoft.com/office/powerpoint/2010/main" xmlns="" val="33152776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D4750BDE-7AC8-0E62-2126-9521B6E3058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07D542A0-B075-539E-ADE0-1C19C7AF584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4F2684D0-7DCB-0239-333A-98C3537B9E73}"/>
              </a:ext>
            </a:extLst>
          </p:cNvPr>
          <p:cNvSpPr>
            <a:spLocks noGrp="1"/>
          </p:cNvSpPr>
          <p:nvPr>
            <p:ph type="dt" sz="half" idx="10"/>
          </p:nvPr>
        </p:nvSpPr>
        <p:spPr/>
        <p:txBody>
          <a:bodyPr/>
          <a:lstStyle/>
          <a:p>
            <a:fld id="{F6A2B8F4-EC65-4FD2-83D0-C32FEFB1776C}" type="datetimeFigureOut">
              <a:rPr lang="en-IN" smtClean="0"/>
              <a:pPr/>
              <a:t>13-03-2024</a:t>
            </a:fld>
            <a:endParaRPr lang="en-IN"/>
          </a:p>
        </p:txBody>
      </p:sp>
      <p:sp>
        <p:nvSpPr>
          <p:cNvPr id="5" name="Footer Placeholder 4">
            <a:extLst>
              <a:ext uri="{FF2B5EF4-FFF2-40B4-BE49-F238E27FC236}">
                <a16:creationId xmlns:a16="http://schemas.microsoft.com/office/drawing/2014/main" xmlns="" id="{C192639E-78C6-C5F2-543C-81F0BC7ECC0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16A756F6-00B1-5D36-D3BA-98469BA0218C}"/>
              </a:ext>
            </a:extLst>
          </p:cNvPr>
          <p:cNvSpPr>
            <a:spLocks noGrp="1"/>
          </p:cNvSpPr>
          <p:nvPr>
            <p:ph type="sldNum" sz="quarter" idx="12"/>
          </p:nvPr>
        </p:nvSpPr>
        <p:spPr/>
        <p:txBody>
          <a:bodyPr/>
          <a:lstStyle/>
          <a:p>
            <a:fld id="{729835D5-CDDF-44E9-A882-89041B0ED2EC}" type="slidenum">
              <a:rPr lang="en-IN" smtClean="0"/>
              <a:pPr/>
              <a:t>‹#›</a:t>
            </a:fld>
            <a:endParaRPr lang="en-IN"/>
          </a:p>
        </p:txBody>
      </p:sp>
    </p:spTree>
    <p:extLst>
      <p:ext uri="{BB962C8B-B14F-4D97-AF65-F5344CB8AC3E}">
        <p14:creationId xmlns:p14="http://schemas.microsoft.com/office/powerpoint/2010/main" xmlns="" val="2412964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62AE4F5-23A2-8655-5F3E-6A0843028F9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5E43CACE-CDF9-41C5-A569-BF77B040FF4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1492E471-474D-DA17-3469-6060C49EA2F9}"/>
              </a:ext>
            </a:extLst>
          </p:cNvPr>
          <p:cNvSpPr>
            <a:spLocks noGrp="1"/>
          </p:cNvSpPr>
          <p:nvPr>
            <p:ph type="dt" sz="half" idx="10"/>
          </p:nvPr>
        </p:nvSpPr>
        <p:spPr/>
        <p:txBody>
          <a:bodyPr/>
          <a:lstStyle/>
          <a:p>
            <a:fld id="{F6A2B8F4-EC65-4FD2-83D0-C32FEFB1776C}" type="datetimeFigureOut">
              <a:rPr lang="en-IN" smtClean="0"/>
              <a:pPr/>
              <a:t>13-03-2024</a:t>
            </a:fld>
            <a:endParaRPr lang="en-IN"/>
          </a:p>
        </p:txBody>
      </p:sp>
      <p:sp>
        <p:nvSpPr>
          <p:cNvPr id="5" name="Footer Placeholder 4">
            <a:extLst>
              <a:ext uri="{FF2B5EF4-FFF2-40B4-BE49-F238E27FC236}">
                <a16:creationId xmlns:a16="http://schemas.microsoft.com/office/drawing/2014/main" xmlns="" id="{B5D47E58-CB80-A9C5-434B-103B260C60D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1D4450AC-1A88-90BA-1F29-66FBE52C456A}"/>
              </a:ext>
            </a:extLst>
          </p:cNvPr>
          <p:cNvSpPr>
            <a:spLocks noGrp="1"/>
          </p:cNvSpPr>
          <p:nvPr>
            <p:ph type="sldNum" sz="quarter" idx="12"/>
          </p:nvPr>
        </p:nvSpPr>
        <p:spPr/>
        <p:txBody>
          <a:bodyPr/>
          <a:lstStyle/>
          <a:p>
            <a:fld id="{729835D5-CDDF-44E9-A882-89041B0ED2EC}" type="slidenum">
              <a:rPr lang="en-IN" smtClean="0"/>
              <a:pPr/>
              <a:t>‹#›</a:t>
            </a:fld>
            <a:endParaRPr lang="en-IN"/>
          </a:p>
        </p:txBody>
      </p:sp>
    </p:spTree>
    <p:extLst>
      <p:ext uri="{BB962C8B-B14F-4D97-AF65-F5344CB8AC3E}">
        <p14:creationId xmlns:p14="http://schemas.microsoft.com/office/powerpoint/2010/main" xmlns="" val="22730848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DFC145E-18BC-5586-502E-1A2853B1CE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D102F917-C079-A2B1-B82E-1E309F30DA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14922C83-C8FA-EAAC-C0F4-F472467C0E28}"/>
              </a:ext>
            </a:extLst>
          </p:cNvPr>
          <p:cNvSpPr>
            <a:spLocks noGrp="1"/>
          </p:cNvSpPr>
          <p:nvPr>
            <p:ph type="dt" sz="half" idx="10"/>
          </p:nvPr>
        </p:nvSpPr>
        <p:spPr/>
        <p:txBody>
          <a:bodyPr/>
          <a:lstStyle/>
          <a:p>
            <a:fld id="{F6A2B8F4-EC65-4FD2-83D0-C32FEFB1776C}" type="datetimeFigureOut">
              <a:rPr lang="en-IN" smtClean="0"/>
              <a:pPr/>
              <a:t>13-03-2024</a:t>
            </a:fld>
            <a:endParaRPr lang="en-IN"/>
          </a:p>
        </p:txBody>
      </p:sp>
      <p:sp>
        <p:nvSpPr>
          <p:cNvPr id="5" name="Footer Placeholder 4">
            <a:extLst>
              <a:ext uri="{FF2B5EF4-FFF2-40B4-BE49-F238E27FC236}">
                <a16:creationId xmlns:a16="http://schemas.microsoft.com/office/drawing/2014/main" xmlns="" id="{C4E1C6E5-7271-5BB8-93D7-4E2E6C29F2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3DF4BC98-7A94-31FA-CC24-0B830FAA3F78}"/>
              </a:ext>
            </a:extLst>
          </p:cNvPr>
          <p:cNvSpPr>
            <a:spLocks noGrp="1"/>
          </p:cNvSpPr>
          <p:nvPr>
            <p:ph type="sldNum" sz="quarter" idx="12"/>
          </p:nvPr>
        </p:nvSpPr>
        <p:spPr/>
        <p:txBody>
          <a:bodyPr/>
          <a:lstStyle/>
          <a:p>
            <a:fld id="{729835D5-CDDF-44E9-A882-89041B0ED2EC}" type="slidenum">
              <a:rPr lang="en-IN" smtClean="0"/>
              <a:pPr/>
              <a:t>‹#›</a:t>
            </a:fld>
            <a:endParaRPr lang="en-IN"/>
          </a:p>
        </p:txBody>
      </p:sp>
    </p:spTree>
    <p:extLst>
      <p:ext uri="{BB962C8B-B14F-4D97-AF65-F5344CB8AC3E}">
        <p14:creationId xmlns:p14="http://schemas.microsoft.com/office/powerpoint/2010/main" xmlns="" val="6474077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FE0E7D4-65DA-DE31-E7DD-01A421501D5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AB6B08EB-C2E7-A8FF-C82E-18927F3FA2B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BBA58787-7700-EB0C-89FE-4B929B0BCD0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7D72F2F8-833B-203B-853A-E33892A009C2}"/>
              </a:ext>
            </a:extLst>
          </p:cNvPr>
          <p:cNvSpPr>
            <a:spLocks noGrp="1"/>
          </p:cNvSpPr>
          <p:nvPr>
            <p:ph type="dt" sz="half" idx="10"/>
          </p:nvPr>
        </p:nvSpPr>
        <p:spPr/>
        <p:txBody>
          <a:bodyPr/>
          <a:lstStyle/>
          <a:p>
            <a:fld id="{F6A2B8F4-EC65-4FD2-83D0-C32FEFB1776C}" type="datetimeFigureOut">
              <a:rPr lang="en-IN" smtClean="0"/>
              <a:pPr/>
              <a:t>13-03-2024</a:t>
            </a:fld>
            <a:endParaRPr lang="en-IN"/>
          </a:p>
        </p:txBody>
      </p:sp>
      <p:sp>
        <p:nvSpPr>
          <p:cNvPr id="6" name="Footer Placeholder 5">
            <a:extLst>
              <a:ext uri="{FF2B5EF4-FFF2-40B4-BE49-F238E27FC236}">
                <a16:creationId xmlns:a16="http://schemas.microsoft.com/office/drawing/2014/main" xmlns="" id="{19D4F033-B55A-785B-176A-E9E77D369F9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4B890DBA-69B3-B0DB-9220-3AFD2F2E7BE7}"/>
              </a:ext>
            </a:extLst>
          </p:cNvPr>
          <p:cNvSpPr>
            <a:spLocks noGrp="1"/>
          </p:cNvSpPr>
          <p:nvPr>
            <p:ph type="sldNum" sz="quarter" idx="12"/>
          </p:nvPr>
        </p:nvSpPr>
        <p:spPr/>
        <p:txBody>
          <a:bodyPr/>
          <a:lstStyle/>
          <a:p>
            <a:fld id="{729835D5-CDDF-44E9-A882-89041B0ED2EC}" type="slidenum">
              <a:rPr lang="en-IN" smtClean="0"/>
              <a:pPr/>
              <a:t>‹#›</a:t>
            </a:fld>
            <a:endParaRPr lang="en-IN"/>
          </a:p>
        </p:txBody>
      </p:sp>
    </p:spTree>
    <p:extLst>
      <p:ext uri="{BB962C8B-B14F-4D97-AF65-F5344CB8AC3E}">
        <p14:creationId xmlns:p14="http://schemas.microsoft.com/office/powerpoint/2010/main" xmlns="" val="132266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1F30710-7A3C-C15B-1363-656EBD94BEC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4CA430C9-85C2-B1E0-6446-D9B3010CAF3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B057AEC3-EA33-E54F-A0FA-1F3A237E3D0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F5485B1F-0AFB-5091-C06B-5699DA8825D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2D507312-3CB5-EA80-8EC3-66909B05D13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C343EF4F-3658-675D-8E30-2AF7941FA3D4}"/>
              </a:ext>
            </a:extLst>
          </p:cNvPr>
          <p:cNvSpPr>
            <a:spLocks noGrp="1"/>
          </p:cNvSpPr>
          <p:nvPr>
            <p:ph type="dt" sz="half" idx="10"/>
          </p:nvPr>
        </p:nvSpPr>
        <p:spPr/>
        <p:txBody>
          <a:bodyPr/>
          <a:lstStyle/>
          <a:p>
            <a:fld id="{F6A2B8F4-EC65-4FD2-83D0-C32FEFB1776C}" type="datetimeFigureOut">
              <a:rPr lang="en-IN" smtClean="0"/>
              <a:pPr/>
              <a:t>13-03-2024</a:t>
            </a:fld>
            <a:endParaRPr lang="en-IN"/>
          </a:p>
        </p:txBody>
      </p:sp>
      <p:sp>
        <p:nvSpPr>
          <p:cNvPr id="8" name="Footer Placeholder 7">
            <a:extLst>
              <a:ext uri="{FF2B5EF4-FFF2-40B4-BE49-F238E27FC236}">
                <a16:creationId xmlns:a16="http://schemas.microsoft.com/office/drawing/2014/main" xmlns="" id="{89ED19E4-CA99-673F-D067-BC11509FE47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200A0693-D267-0408-3918-0E78ACAB6D7E}"/>
              </a:ext>
            </a:extLst>
          </p:cNvPr>
          <p:cNvSpPr>
            <a:spLocks noGrp="1"/>
          </p:cNvSpPr>
          <p:nvPr>
            <p:ph type="sldNum" sz="quarter" idx="12"/>
          </p:nvPr>
        </p:nvSpPr>
        <p:spPr/>
        <p:txBody>
          <a:bodyPr/>
          <a:lstStyle/>
          <a:p>
            <a:fld id="{729835D5-CDDF-44E9-A882-89041B0ED2EC}" type="slidenum">
              <a:rPr lang="en-IN" smtClean="0"/>
              <a:pPr/>
              <a:t>‹#›</a:t>
            </a:fld>
            <a:endParaRPr lang="en-IN"/>
          </a:p>
        </p:txBody>
      </p:sp>
    </p:spTree>
    <p:extLst>
      <p:ext uri="{BB962C8B-B14F-4D97-AF65-F5344CB8AC3E}">
        <p14:creationId xmlns:p14="http://schemas.microsoft.com/office/powerpoint/2010/main" xmlns="" val="18526573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BABAB22-15FB-DE2A-3025-69A0979B8BE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231FA6EC-B62E-4B7A-1B21-E95B5B0D1C4E}"/>
              </a:ext>
            </a:extLst>
          </p:cNvPr>
          <p:cNvSpPr>
            <a:spLocks noGrp="1"/>
          </p:cNvSpPr>
          <p:nvPr>
            <p:ph type="dt" sz="half" idx="10"/>
          </p:nvPr>
        </p:nvSpPr>
        <p:spPr/>
        <p:txBody>
          <a:bodyPr/>
          <a:lstStyle/>
          <a:p>
            <a:fld id="{F6A2B8F4-EC65-4FD2-83D0-C32FEFB1776C}" type="datetimeFigureOut">
              <a:rPr lang="en-IN" smtClean="0"/>
              <a:pPr/>
              <a:t>13-03-2024</a:t>
            </a:fld>
            <a:endParaRPr lang="en-IN"/>
          </a:p>
        </p:txBody>
      </p:sp>
      <p:sp>
        <p:nvSpPr>
          <p:cNvPr id="4" name="Footer Placeholder 3">
            <a:extLst>
              <a:ext uri="{FF2B5EF4-FFF2-40B4-BE49-F238E27FC236}">
                <a16:creationId xmlns:a16="http://schemas.microsoft.com/office/drawing/2014/main" xmlns="" id="{6FA95E2E-BEAB-1DEE-BFE5-6575820D710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AD936DB2-4C7B-64C3-A6D9-7EC183FC7735}"/>
              </a:ext>
            </a:extLst>
          </p:cNvPr>
          <p:cNvSpPr>
            <a:spLocks noGrp="1"/>
          </p:cNvSpPr>
          <p:nvPr>
            <p:ph type="sldNum" sz="quarter" idx="12"/>
          </p:nvPr>
        </p:nvSpPr>
        <p:spPr/>
        <p:txBody>
          <a:bodyPr/>
          <a:lstStyle/>
          <a:p>
            <a:fld id="{729835D5-CDDF-44E9-A882-89041B0ED2EC}" type="slidenum">
              <a:rPr lang="en-IN" smtClean="0"/>
              <a:pPr/>
              <a:t>‹#›</a:t>
            </a:fld>
            <a:endParaRPr lang="en-IN"/>
          </a:p>
        </p:txBody>
      </p:sp>
    </p:spTree>
    <p:extLst>
      <p:ext uri="{BB962C8B-B14F-4D97-AF65-F5344CB8AC3E}">
        <p14:creationId xmlns:p14="http://schemas.microsoft.com/office/powerpoint/2010/main" xmlns="" val="6117916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AE4AE8E5-46C7-CD96-698E-8C5F44DC43C8}"/>
              </a:ext>
            </a:extLst>
          </p:cNvPr>
          <p:cNvSpPr>
            <a:spLocks noGrp="1"/>
          </p:cNvSpPr>
          <p:nvPr>
            <p:ph type="dt" sz="half" idx="10"/>
          </p:nvPr>
        </p:nvSpPr>
        <p:spPr/>
        <p:txBody>
          <a:bodyPr/>
          <a:lstStyle/>
          <a:p>
            <a:fld id="{F6A2B8F4-EC65-4FD2-83D0-C32FEFB1776C}" type="datetimeFigureOut">
              <a:rPr lang="en-IN" smtClean="0"/>
              <a:pPr/>
              <a:t>13-03-2024</a:t>
            </a:fld>
            <a:endParaRPr lang="en-IN"/>
          </a:p>
        </p:txBody>
      </p:sp>
      <p:sp>
        <p:nvSpPr>
          <p:cNvPr id="3" name="Footer Placeholder 2">
            <a:extLst>
              <a:ext uri="{FF2B5EF4-FFF2-40B4-BE49-F238E27FC236}">
                <a16:creationId xmlns:a16="http://schemas.microsoft.com/office/drawing/2014/main" xmlns="" id="{855B5D0F-3BC6-BE7E-425C-335E469D775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08130FF2-E3D1-4B83-59D8-5DE3A034F048}"/>
              </a:ext>
            </a:extLst>
          </p:cNvPr>
          <p:cNvSpPr>
            <a:spLocks noGrp="1"/>
          </p:cNvSpPr>
          <p:nvPr>
            <p:ph type="sldNum" sz="quarter" idx="12"/>
          </p:nvPr>
        </p:nvSpPr>
        <p:spPr/>
        <p:txBody>
          <a:bodyPr/>
          <a:lstStyle/>
          <a:p>
            <a:fld id="{729835D5-CDDF-44E9-A882-89041B0ED2EC}" type="slidenum">
              <a:rPr lang="en-IN" smtClean="0"/>
              <a:pPr/>
              <a:t>‹#›</a:t>
            </a:fld>
            <a:endParaRPr lang="en-IN"/>
          </a:p>
        </p:txBody>
      </p:sp>
    </p:spTree>
    <p:extLst>
      <p:ext uri="{BB962C8B-B14F-4D97-AF65-F5344CB8AC3E}">
        <p14:creationId xmlns:p14="http://schemas.microsoft.com/office/powerpoint/2010/main" xmlns="" val="22654074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4A8932B-A4C8-4A81-B40A-19BD820C4D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603EF9F2-2576-FD4D-AA90-4981BD85BD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AC7454A9-FD53-1ADB-CDDC-F732E67D98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7DDB931A-9814-2043-0429-D7A5958FFA11}"/>
              </a:ext>
            </a:extLst>
          </p:cNvPr>
          <p:cNvSpPr>
            <a:spLocks noGrp="1"/>
          </p:cNvSpPr>
          <p:nvPr>
            <p:ph type="dt" sz="half" idx="10"/>
          </p:nvPr>
        </p:nvSpPr>
        <p:spPr/>
        <p:txBody>
          <a:bodyPr/>
          <a:lstStyle/>
          <a:p>
            <a:fld id="{F6A2B8F4-EC65-4FD2-83D0-C32FEFB1776C}" type="datetimeFigureOut">
              <a:rPr lang="en-IN" smtClean="0"/>
              <a:pPr/>
              <a:t>13-03-2024</a:t>
            </a:fld>
            <a:endParaRPr lang="en-IN"/>
          </a:p>
        </p:txBody>
      </p:sp>
      <p:sp>
        <p:nvSpPr>
          <p:cNvPr id="6" name="Footer Placeholder 5">
            <a:extLst>
              <a:ext uri="{FF2B5EF4-FFF2-40B4-BE49-F238E27FC236}">
                <a16:creationId xmlns:a16="http://schemas.microsoft.com/office/drawing/2014/main" xmlns="" id="{3C6067A5-257F-8550-76F8-1F95310B5D1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146058E1-5545-B285-52E3-111D68908EE5}"/>
              </a:ext>
            </a:extLst>
          </p:cNvPr>
          <p:cNvSpPr>
            <a:spLocks noGrp="1"/>
          </p:cNvSpPr>
          <p:nvPr>
            <p:ph type="sldNum" sz="quarter" idx="12"/>
          </p:nvPr>
        </p:nvSpPr>
        <p:spPr/>
        <p:txBody>
          <a:bodyPr/>
          <a:lstStyle/>
          <a:p>
            <a:fld id="{729835D5-CDDF-44E9-A882-89041B0ED2EC}" type="slidenum">
              <a:rPr lang="en-IN" smtClean="0"/>
              <a:pPr/>
              <a:t>‹#›</a:t>
            </a:fld>
            <a:endParaRPr lang="en-IN"/>
          </a:p>
        </p:txBody>
      </p:sp>
    </p:spTree>
    <p:extLst>
      <p:ext uri="{BB962C8B-B14F-4D97-AF65-F5344CB8AC3E}">
        <p14:creationId xmlns:p14="http://schemas.microsoft.com/office/powerpoint/2010/main" xmlns="" val="11231136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12EC7DA-1DCD-9535-B449-82689E20EA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ED69C7F9-4477-2B9D-7891-433552D6CE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7011D307-7095-8B8F-F2AE-F0265F802E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81E0F70A-0CB1-B589-3878-2C9CB786115C}"/>
              </a:ext>
            </a:extLst>
          </p:cNvPr>
          <p:cNvSpPr>
            <a:spLocks noGrp="1"/>
          </p:cNvSpPr>
          <p:nvPr>
            <p:ph type="dt" sz="half" idx="10"/>
          </p:nvPr>
        </p:nvSpPr>
        <p:spPr/>
        <p:txBody>
          <a:bodyPr/>
          <a:lstStyle/>
          <a:p>
            <a:fld id="{F6A2B8F4-EC65-4FD2-83D0-C32FEFB1776C}" type="datetimeFigureOut">
              <a:rPr lang="en-IN" smtClean="0"/>
              <a:pPr/>
              <a:t>13-03-2024</a:t>
            </a:fld>
            <a:endParaRPr lang="en-IN"/>
          </a:p>
        </p:txBody>
      </p:sp>
      <p:sp>
        <p:nvSpPr>
          <p:cNvPr id="6" name="Footer Placeholder 5">
            <a:extLst>
              <a:ext uri="{FF2B5EF4-FFF2-40B4-BE49-F238E27FC236}">
                <a16:creationId xmlns:a16="http://schemas.microsoft.com/office/drawing/2014/main" xmlns="" id="{C2C6C61C-1A2B-B7DE-252A-92F410CC93D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7B982543-3DCF-6E50-2FAA-6C52FA9F2C2B}"/>
              </a:ext>
            </a:extLst>
          </p:cNvPr>
          <p:cNvSpPr>
            <a:spLocks noGrp="1"/>
          </p:cNvSpPr>
          <p:nvPr>
            <p:ph type="sldNum" sz="quarter" idx="12"/>
          </p:nvPr>
        </p:nvSpPr>
        <p:spPr/>
        <p:txBody>
          <a:bodyPr/>
          <a:lstStyle/>
          <a:p>
            <a:fld id="{729835D5-CDDF-44E9-A882-89041B0ED2EC}" type="slidenum">
              <a:rPr lang="en-IN" smtClean="0"/>
              <a:pPr/>
              <a:t>‹#›</a:t>
            </a:fld>
            <a:endParaRPr lang="en-IN"/>
          </a:p>
        </p:txBody>
      </p:sp>
    </p:spTree>
    <p:extLst>
      <p:ext uri="{BB962C8B-B14F-4D97-AF65-F5344CB8AC3E}">
        <p14:creationId xmlns:p14="http://schemas.microsoft.com/office/powerpoint/2010/main" xmlns="" val="1587819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5FD1A736-BE11-306A-E578-BF00E9CE4C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2E6B8AE0-C4E4-AD33-0EF4-3E40907202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55F43567-F0E6-E9F7-BCE7-8EFA741A6D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A2B8F4-EC65-4FD2-83D0-C32FEFB1776C}" type="datetimeFigureOut">
              <a:rPr lang="en-IN" smtClean="0"/>
              <a:pPr/>
              <a:t>13-03-2024</a:t>
            </a:fld>
            <a:endParaRPr lang="en-IN"/>
          </a:p>
        </p:txBody>
      </p:sp>
      <p:sp>
        <p:nvSpPr>
          <p:cNvPr id="5" name="Footer Placeholder 4">
            <a:extLst>
              <a:ext uri="{FF2B5EF4-FFF2-40B4-BE49-F238E27FC236}">
                <a16:creationId xmlns:a16="http://schemas.microsoft.com/office/drawing/2014/main" xmlns="" id="{45DFB3B8-1A81-F96E-9945-C36B59EC70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2CFA0A9F-54B5-1ED6-920D-9F516291144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9835D5-CDDF-44E9-A882-89041B0ED2EC}" type="slidenum">
              <a:rPr lang="en-IN" smtClean="0"/>
              <a:pPr/>
              <a:t>‹#›</a:t>
            </a:fld>
            <a:endParaRPr lang="en-IN"/>
          </a:p>
        </p:txBody>
      </p:sp>
    </p:spTree>
    <p:extLst>
      <p:ext uri="{BB962C8B-B14F-4D97-AF65-F5344CB8AC3E}">
        <p14:creationId xmlns:p14="http://schemas.microsoft.com/office/powerpoint/2010/main" xmlns="" val="15241489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viation-Safety.jpg"/>
          <p:cNvPicPr>
            <a:picLocks noChangeAspect="1"/>
          </p:cNvPicPr>
          <p:nvPr/>
        </p:nvPicPr>
        <p:blipFill>
          <a:blip r:embed="rId2" cstate="print"/>
          <a:stretch>
            <a:fillRect/>
          </a:stretch>
        </p:blipFill>
        <p:spPr>
          <a:xfrm>
            <a:off x="0" y="0"/>
            <a:ext cx="12191999" cy="6885186"/>
          </a:xfrm>
          <a:prstGeom prst="rect">
            <a:avLst/>
          </a:prstGeom>
        </p:spPr>
      </p:pic>
      <p:sp>
        <p:nvSpPr>
          <p:cNvPr id="2" name="TextBox 1">
            <a:extLst>
              <a:ext uri="{FF2B5EF4-FFF2-40B4-BE49-F238E27FC236}">
                <a16:creationId xmlns:a16="http://schemas.microsoft.com/office/drawing/2014/main" xmlns="" id="{EC7569D4-FCF7-1642-019B-FDB89B6357A5}"/>
              </a:ext>
            </a:extLst>
          </p:cNvPr>
          <p:cNvSpPr txBox="1"/>
          <p:nvPr/>
        </p:nvSpPr>
        <p:spPr>
          <a:xfrm>
            <a:off x="468253" y="313509"/>
            <a:ext cx="11193864" cy="523220"/>
          </a:xfrm>
          <a:prstGeom prst="rect">
            <a:avLst/>
          </a:prstGeom>
          <a:noFill/>
        </p:spPr>
        <p:txBody>
          <a:bodyPr wrap="square" rtlCol="0">
            <a:spAutoFit/>
          </a:bodyPr>
          <a:lstStyle/>
          <a:p>
            <a:r>
              <a:rPr lang="en-US" sz="2800" dirty="0">
                <a:latin typeface="Copperplate Gothic Light" pitchFamily="34" charset="0"/>
              </a:rPr>
              <a:t>Data Visualization of Bird Strikes between 2000-2011</a:t>
            </a:r>
            <a:endParaRPr lang="en-IN" sz="2800" dirty="0">
              <a:latin typeface="Copperplate Gothic Light" pitchFamily="34" charset="0"/>
            </a:endParaRPr>
          </a:p>
        </p:txBody>
      </p:sp>
    </p:spTree>
    <p:extLst>
      <p:ext uri="{BB962C8B-B14F-4D97-AF65-F5344CB8AC3E}">
        <p14:creationId xmlns:p14="http://schemas.microsoft.com/office/powerpoint/2010/main" xmlns="" val="36727455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327942F5-4779-8CDF-9DF6-1E3C22AF9181}"/>
              </a:ext>
            </a:extLst>
          </p:cNvPr>
          <p:cNvSpPr txBox="1"/>
          <p:nvPr/>
        </p:nvSpPr>
        <p:spPr>
          <a:xfrm>
            <a:off x="2194560" y="478302"/>
            <a:ext cx="8918917"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GB" sz="2800" dirty="0" smtClean="0">
                <a:latin typeface="Copperplate Gothic Light" pitchFamily="34" charset="0"/>
              </a:rPr>
              <a:t>Top 50 Airports by number of Bird Strikes</a:t>
            </a:r>
            <a:endParaRPr lang="en-IN" sz="2800" dirty="0">
              <a:latin typeface="Copperplate Gothic Light" pitchFamily="34" charset="0"/>
            </a:endParaRPr>
          </a:p>
        </p:txBody>
      </p:sp>
      <p:pic>
        <p:nvPicPr>
          <p:cNvPr id="7170" name="Picture 2"/>
          <p:cNvPicPr>
            <a:picLocks noChangeAspect="1" noChangeArrowheads="1"/>
          </p:cNvPicPr>
          <p:nvPr/>
        </p:nvPicPr>
        <p:blipFill>
          <a:blip r:embed="rId2" cstate="print"/>
          <a:srcRect/>
          <a:stretch>
            <a:fillRect/>
          </a:stretch>
        </p:blipFill>
        <p:spPr bwMode="auto">
          <a:xfrm>
            <a:off x="1524000" y="1125415"/>
            <a:ext cx="9144000" cy="5029200"/>
          </a:xfrm>
          <a:prstGeom prst="rect">
            <a:avLst/>
          </a:prstGeom>
          <a:noFill/>
          <a:ln w="9525">
            <a:noFill/>
            <a:miter lim="800000"/>
            <a:headEnd/>
            <a:tailEnd/>
          </a:ln>
        </p:spPr>
      </p:pic>
    </p:spTree>
    <p:extLst>
      <p:ext uri="{BB962C8B-B14F-4D97-AF65-F5344CB8AC3E}">
        <p14:creationId xmlns:p14="http://schemas.microsoft.com/office/powerpoint/2010/main" xmlns="" val="6604279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DDA77211-EB4D-59A7-724D-45F25FE4A56B}"/>
              </a:ext>
            </a:extLst>
          </p:cNvPr>
          <p:cNvSpPr txBox="1"/>
          <p:nvPr/>
        </p:nvSpPr>
        <p:spPr>
          <a:xfrm>
            <a:off x="3319975" y="399924"/>
            <a:ext cx="4867422"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2800" dirty="0" smtClean="0">
                <a:latin typeface="Copperplate Gothic Light" pitchFamily="34" charset="0"/>
              </a:rPr>
              <a:t>Pilot Warned of Birds?</a:t>
            </a:r>
            <a:endParaRPr lang="en-IN" sz="2800" dirty="0">
              <a:latin typeface="Copperplate Gothic Light" pitchFamily="34" charset="0"/>
            </a:endParaRPr>
          </a:p>
        </p:txBody>
      </p:sp>
      <p:pic>
        <p:nvPicPr>
          <p:cNvPr id="8194" name="Picture 2"/>
          <p:cNvPicPr>
            <a:picLocks noChangeAspect="1" noChangeArrowheads="1"/>
          </p:cNvPicPr>
          <p:nvPr/>
        </p:nvPicPr>
        <p:blipFill>
          <a:blip r:embed="rId2" cstate="print"/>
          <a:srcRect/>
          <a:stretch>
            <a:fillRect/>
          </a:stretch>
        </p:blipFill>
        <p:spPr bwMode="auto">
          <a:xfrm>
            <a:off x="1357533" y="1233195"/>
            <a:ext cx="9448800" cy="5038725"/>
          </a:xfrm>
          <a:prstGeom prst="rect">
            <a:avLst/>
          </a:prstGeom>
          <a:noFill/>
          <a:ln w="9525">
            <a:noFill/>
            <a:miter lim="800000"/>
            <a:headEnd/>
            <a:tailEnd/>
          </a:ln>
        </p:spPr>
      </p:pic>
    </p:spTree>
    <p:extLst>
      <p:ext uri="{BB962C8B-B14F-4D97-AF65-F5344CB8AC3E}">
        <p14:creationId xmlns:p14="http://schemas.microsoft.com/office/powerpoint/2010/main" xmlns="" val="24833780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xmlns="" id="{3B617948-A864-9B15-D785-D25900967C83}"/>
              </a:ext>
            </a:extLst>
          </p:cNvPr>
          <p:cNvSpPr/>
          <p:nvPr/>
        </p:nvSpPr>
        <p:spPr>
          <a:xfrm>
            <a:off x="991437" y="331596"/>
            <a:ext cx="10209125" cy="713433"/>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3600" dirty="0">
                <a:latin typeface="Copperplate Gothic Light" pitchFamily="34" charset="0"/>
              </a:rPr>
              <a:t>Conclusion</a:t>
            </a:r>
            <a:endParaRPr lang="en-IN" sz="3600" dirty="0">
              <a:latin typeface="Copperplate Gothic Light" pitchFamily="34" charset="0"/>
            </a:endParaRPr>
          </a:p>
        </p:txBody>
      </p:sp>
      <p:sp>
        <p:nvSpPr>
          <p:cNvPr id="4" name="TextBox 3">
            <a:extLst>
              <a:ext uri="{FF2B5EF4-FFF2-40B4-BE49-F238E27FC236}">
                <a16:creationId xmlns:a16="http://schemas.microsoft.com/office/drawing/2014/main" xmlns="" id="{E6036946-D84E-5DCF-93E5-6E909D2C06CF}"/>
              </a:ext>
            </a:extLst>
          </p:cNvPr>
          <p:cNvSpPr txBox="1"/>
          <p:nvPr/>
        </p:nvSpPr>
        <p:spPr>
          <a:xfrm>
            <a:off x="1165609" y="1225689"/>
            <a:ext cx="9827288" cy="4955203"/>
          </a:xfrm>
          <a:prstGeom prst="rect">
            <a:avLst/>
          </a:prstGeom>
          <a:noFill/>
        </p:spPr>
        <p:txBody>
          <a:bodyPr wrap="square" rtlCol="0">
            <a:spAutoFit/>
          </a:bodyPr>
          <a:lstStyle/>
          <a:p>
            <a:pPr marL="342900" indent="-342900">
              <a:buClr>
                <a:schemeClr val="accent1"/>
              </a:buClr>
              <a:buFont typeface="Wingdings" panose="05000000000000000000" pitchFamily="2" charset="2"/>
              <a:buChar char="q"/>
            </a:pPr>
            <a:r>
              <a:rPr lang="en-US" sz="2000" i="0" dirty="0">
                <a:effectLst/>
                <a:latin typeface="Arial Unicode MS" pitchFamily="34" charset="-128"/>
                <a:ea typeface="Arial Unicode MS" pitchFamily="34" charset="-128"/>
                <a:cs typeface="Arial Unicode MS" pitchFamily="34" charset="-128"/>
              </a:rPr>
              <a:t>42.72% incidents where pilot was warned about the birds</a:t>
            </a:r>
          </a:p>
          <a:p>
            <a:pPr>
              <a:buClr>
                <a:schemeClr val="accent1"/>
              </a:buClr>
            </a:pPr>
            <a:endParaRPr lang="en-US" sz="2400" dirty="0">
              <a:latin typeface="Arial Unicode MS" pitchFamily="34" charset="-128"/>
              <a:ea typeface="Arial Unicode MS" pitchFamily="34" charset="-128"/>
              <a:cs typeface="Arial Unicode MS" pitchFamily="34" charset="-128"/>
            </a:endParaRPr>
          </a:p>
          <a:p>
            <a:pPr marL="342900" indent="-342900">
              <a:buClr>
                <a:schemeClr val="accent1"/>
              </a:buClr>
              <a:buFont typeface="Wingdings" panose="05000000000000000000" pitchFamily="2" charset="2"/>
              <a:buChar char="q"/>
            </a:pPr>
            <a:r>
              <a:rPr lang="en-US" sz="2000" dirty="0">
                <a:latin typeface="Arial Unicode MS" pitchFamily="34" charset="-128"/>
                <a:ea typeface="Arial Unicode MS" pitchFamily="34" charset="-128"/>
                <a:cs typeface="Arial Unicode MS" pitchFamily="34" charset="-128"/>
              </a:rPr>
              <a:t>Prior warning to the pilot reduces the risk of damage to the aircraft</a:t>
            </a:r>
          </a:p>
          <a:p>
            <a:pPr>
              <a:buClr>
                <a:schemeClr val="accent1"/>
              </a:buClr>
            </a:pPr>
            <a:endParaRPr lang="en-US" sz="2400" dirty="0" smtClean="0">
              <a:latin typeface="Arial Unicode MS" pitchFamily="34" charset="-128"/>
              <a:ea typeface="Arial Unicode MS" pitchFamily="34" charset="-128"/>
              <a:cs typeface="Arial Unicode MS" pitchFamily="34" charset="-128"/>
            </a:endParaRPr>
          </a:p>
          <a:p>
            <a:pPr marL="342900" indent="-342900">
              <a:buClr>
                <a:schemeClr val="accent1"/>
              </a:buClr>
              <a:buFont typeface="Wingdings" panose="05000000000000000000" pitchFamily="2" charset="2"/>
              <a:buChar char="q"/>
            </a:pPr>
            <a:r>
              <a:rPr lang="en-US" sz="2000" dirty="0" smtClean="0">
                <a:latin typeface="Arial Unicode MS" pitchFamily="34" charset="-128"/>
                <a:ea typeface="Arial Unicode MS" pitchFamily="34" charset="-128"/>
                <a:cs typeface="Arial Unicode MS" pitchFamily="34" charset="-128"/>
              </a:rPr>
              <a:t> Highest cost($20.66M) incurred due to Canada Goose species of Bird</a:t>
            </a:r>
            <a:endParaRPr lang="en-US" sz="2400" b="1" i="0" dirty="0" smtClean="0">
              <a:effectLst/>
              <a:latin typeface="Arial Unicode MS" pitchFamily="34" charset="-128"/>
              <a:ea typeface="Arial Unicode MS" pitchFamily="34" charset="-128"/>
              <a:cs typeface="Arial Unicode MS" pitchFamily="34" charset="-128"/>
            </a:endParaRPr>
          </a:p>
          <a:p>
            <a:pPr marL="342900" indent="-342900">
              <a:buClr>
                <a:schemeClr val="accent1"/>
              </a:buClr>
            </a:pPr>
            <a:endParaRPr lang="en-US" sz="2400" b="1" dirty="0">
              <a:latin typeface="Arial Unicode MS" pitchFamily="34" charset="-128"/>
              <a:ea typeface="Arial Unicode MS" pitchFamily="34" charset="-128"/>
              <a:cs typeface="Arial Unicode MS" pitchFamily="34" charset="-128"/>
            </a:endParaRPr>
          </a:p>
          <a:p>
            <a:pPr marL="342900" indent="-342900">
              <a:buClr>
                <a:schemeClr val="accent1"/>
              </a:buClr>
              <a:buFont typeface="Wingdings" panose="05000000000000000000" pitchFamily="2" charset="2"/>
              <a:buChar char="q"/>
            </a:pPr>
            <a:r>
              <a:rPr lang="en-US" sz="2000" dirty="0" smtClean="0">
                <a:latin typeface="Arial Unicode MS" pitchFamily="34" charset="-128"/>
                <a:ea typeface="Arial Unicode MS" pitchFamily="34" charset="-128"/>
                <a:cs typeface="Arial Unicode MS" pitchFamily="34" charset="-128"/>
              </a:rPr>
              <a:t>81</a:t>
            </a:r>
            <a:r>
              <a:rPr lang="en-US" sz="2000" i="0" dirty="0" smtClean="0">
                <a:effectLst/>
                <a:latin typeface="Arial Unicode MS" pitchFamily="34" charset="-128"/>
                <a:ea typeface="Arial Unicode MS" pitchFamily="34" charset="-128"/>
                <a:cs typeface="Arial Unicode MS" pitchFamily="34" charset="-128"/>
              </a:rPr>
              <a:t>.93% </a:t>
            </a:r>
            <a:r>
              <a:rPr lang="en-US" sz="2000" i="0" dirty="0">
                <a:effectLst/>
                <a:latin typeface="Arial Unicode MS" pitchFamily="34" charset="-128"/>
                <a:ea typeface="Arial Unicode MS" pitchFamily="34" charset="-128"/>
                <a:cs typeface="Arial Unicode MS" pitchFamily="34" charset="-128"/>
              </a:rPr>
              <a:t>incidents </a:t>
            </a:r>
            <a:r>
              <a:rPr lang="en-US" sz="2000" dirty="0" smtClean="0">
                <a:latin typeface="Arial Unicode MS" pitchFamily="34" charset="-128"/>
                <a:ea typeface="Arial Unicode MS" pitchFamily="34" charset="-128"/>
                <a:cs typeface="Arial Unicode MS" pitchFamily="34" charset="-128"/>
              </a:rPr>
              <a:t>had</a:t>
            </a:r>
            <a:r>
              <a:rPr lang="en-US" sz="2000" i="0" dirty="0" smtClean="0">
                <a:effectLst/>
                <a:latin typeface="Arial Unicode MS" pitchFamily="34" charset="-128"/>
                <a:ea typeface="Arial Unicode MS" pitchFamily="34" charset="-128"/>
                <a:cs typeface="Arial Unicode MS" pitchFamily="34" charset="-128"/>
              </a:rPr>
              <a:t> </a:t>
            </a:r>
            <a:r>
              <a:rPr lang="en-US" sz="2000" i="0" dirty="0">
                <a:effectLst/>
                <a:latin typeface="Arial Unicode MS" pitchFamily="34" charset="-128"/>
                <a:ea typeface="Arial Unicode MS" pitchFamily="34" charset="-128"/>
                <a:cs typeface="Arial Unicode MS" pitchFamily="34" charset="-128"/>
              </a:rPr>
              <a:t>no </a:t>
            </a:r>
            <a:r>
              <a:rPr lang="en-US" sz="2000" dirty="0" smtClean="0">
                <a:latin typeface="Arial Unicode MS" pitchFamily="34" charset="-128"/>
                <a:ea typeface="Arial Unicode MS" pitchFamily="34" charset="-128"/>
                <a:cs typeface="Arial Unicode MS" pitchFamily="34" charset="-128"/>
              </a:rPr>
              <a:t>impact while in 9.75% incidents, precautionary measures had been taken.</a:t>
            </a:r>
            <a:endParaRPr lang="en-US" sz="2000" i="0" dirty="0">
              <a:effectLst/>
              <a:latin typeface="Arial Unicode MS" pitchFamily="34" charset="-128"/>
              <a:ea typeface="Arial Unicode MS" pitchFamily="34" charset="-128"/>
              <a:cs typeface="Arial Unicode MS" pitchFamily="34" charset="-128"/>
            </a:endParaRPr>
          </a:p>
          <a:p>
            <a:pPr marL="342900" indent="-342900">
              <a:buClr>
                <a:schemeClr val="accent1"/>
              </a:buClr>
              <a:buFont typeface="Wingdings" panose="05000000000000000000" pitchFamily="2" charset="2"/>
              <a:buChar char="q"/>
            </a:pPr>
            <a:endParaRPr lang="en-US" sz="2400" dirty="0">
              <a:latin typeface="Arial Unicode MS" pitchFamily="34" charset="-128"/>
              <a:ea typeface="Arial Unicode MS" pitchFamily="34" charset="-128"/>
              <a:cs typeface="Arial Unicode MS" pitchFamily="34" charset="-128"/>
            </a:endParaRPr>
          </a:p>
          <a:p>
            <a:pPr marL="342900" indent="-342900">
              <a:buClr>
                <a:schemeClr val="accent1"/>
              </a:buClr>
              <a:buFont typeface="Wingdings" panose="05000000000000000000" pitchFamily="2" charset="2"/>
              <a:buChar char="q"/>
            </a:pPr>
            <a:r>
              <a:rPr lang="en-US" sz="2000" dirty="0" smtClean="0">
                <a:latin typeface="Arial Unicode MS" pitchFamily="34" charset="-128"/>
                <a:ea typeface="Arial Unicode MS" pitchFamily="34" charset="-128"/>
                <a:cs typeface="Arial Unicode MS" pitchFamily="34" charset="-128"/>
              </a:rPr>
              <a:t>Bird Strikes Incidents have an upward trend and </a:t>
            </a:r>
            <a:r>
              <a:rPr lang="en-US" sz="2000" dirty="0" smtClean="0">
                <a:latin typeface="Arial Unicode MS" pitchFamily="34" charset="-128"/>
                <a:ea typeface="Arial Unicode MS" pitchFamily="34" charset="-128"/>
                <a:cs typeface="Arial Unicode MS" pitchFamily="34" charset="-128"/>
              </a:rPr>
              <a:t>2010 </a:t>
            </a:r>
            <a:r>
              <a:rPr lang="en-US" sz="2000" dirty="0" smtClean="0">
                <a:latin typeface="Arial Unicode MS" pitchFamily="34" charset="-128"/>
                <a:ea typeface="Arial Unicode MS" pitchFamily="34" charset="-128"/>
                <a:cs typeface="Arial Unicode MS" pitchFamily="34" charset="-128"/>
              </a:rPr>
              <a:t>has the highest number of Bird Strike incidents. </a:t>
            </a:r>
            <a:r>
              <a:rPr lang="en-US" sz="2000" dirty="0" smtClean="0">
                <a:latin typeface="Arial Unicode MS" pitchFamily="34" charset="-128"/>
                <a:ea typeface="Arial Unicode MS" pitchFamily="34" charset="-128"/>
                <a:cs typeface="Arial Unicode MS" pitchFamily="34" charset="-128"/>
              </a:rPr>
              <a:t>In 2001, Highest cost has been incurred due to Strike incidents</a:t>
            </a:r>
            <a:endParaRPr lang="en-IN" sz="2000" dirty="0" smtClean="0">
              <a:latin typeface="Arial Unicode MS" pitchFamily="34" charset="-128"/>
              <a:ea typeface="Arial Unicode MS" pitchFamily="34" charset="-128"/>
              <a:cs typeface="Arial Unicode MS" pitchFamily="34" charset="-128"/>
            </a:endParaRPr>
          </a:p>
          <a:p>
            <a:pPr marL="342900" indent="-342900">
              <a:buClr>
                <a:schemeClr val="accent1"/>
              </a:buClr>
            </a:pPr>
            <a:endParaRPr lang="en-US" sz="2000" b="1" dirty="0">
              <a:latin typeface="Arial Unicode MS" pitchFamily="34" charset="-128"/>
              <a:ea typeface="Arial Unicode MS" pitchFamily="34" charset="-128"/>
              <a:cs typeface="Arial Unicode MS" pitchFamily="34" charset="-128"/>
            </a:endParaRPr>
          </a:p>
          <a:p>
            <a:pPr marL="342900" indent="-342900">
              <a:buClr>
                <a:schemeClr val="accent1"/>
              </a:buClr>
              <a:buFont typeface="Wingdings" panose="05000000000000000000" pitchFamily="2" charset="2"/>
              <a:buChar char="q"/>
            </a:pPr>
            <a:r>
              <a:rPr lang="en-US" sz="2000" b="0" i="0" dirty="0">
                <a:effectLst/>
                <a:latin typeface="Arial Unicode MS" pitchFamily="34" charset="-128"/>
                <a:ea typeface="Arial Unicode MS" pitchFamily="34" charset="-128"/>
                <a:cs typeface="Arial Unicode MS" pitchFamily="34" charset="-128"/>
              </a:rPr>
              <a:t> </a:t>
            </a:r>
            <a:r>
              <a:rPr lang="en-US" sz="2000" i="0" dirty="0">
                <a:effectLst/>
                <a:latin typeface="Arial Unicode MS" pitchFamily="34" charset="-128"/>
                <a:ea typeface="Arial Unicode MS" pitchFamily="34" charset="-128"/>
                <a:cs typeface="Arial Unicode MS" pitchFamily="34" charset="-128"/>
              </a:rPr>
              <a:t>Most of the incidents have </a:t>
            </a:r>
            <a:r>
              <a:rPr lang="en-US" sz="2000" dirty="0" smtClean="0">
                <a:latin typeface="Arial Unicode MS" pitchFamily="34" charset="-128"/>
                <a:ea typeface="Arial Unicode MS" pitchFamily="34" charset="-128"/>
                <a:cs typeface="Arial Unicode MS" pitchFamily="34" charset="-128"/>
              </a:rPr>
              <a:t>reported on</a:t>
            </a:r>
            <a:r>
              <a:rPr lang="en-US" sz="2000" i="0" dirty="0" smtClean="0">
                <a:effectLst/>
                <a:latin typeface="Arial Unicode MS" pitchFamily="34" charset="-128"/>
                <a:ea typeface="Arial Unicode MS" pitchFamily="34" charset="-128"/>
                <a:cs typeface="Arial Unicode MS" pitchFamily="34" charset="-128"/>
              </a:rPr>
              <a:t> </a:t>
            </a:r>
            <a:r>
              <a:rPr lang="en-US" sz="2000" dirty="0" smtClean="0">
                <a:latin typeface="Arial Unicode MS" pitchFamily="34" charset="-128"/>
                <a:ea typeface="Arial Unicode MS" pitchFamily="34" charset="-128"/>
                <a:cs typeface="Arial Unicode MS" pitchFamily="34" charset="-128"/>
              </a:rPr>
              <a:t>DALLAS/FORT WORTH </a:t>
            </a:r>
            <a:r>
              <a:rPr lang="en-US" sz="2000" dirty="0" smtClean="0">
                <a:latin typeface="Arial Unicode MS" pitchFamily="34" charset="-128"/>
                <a:ea typeface="Arial Unicode MS" pitchFamily="34" charset="-128"/>
                <a:cs typeface="Arial Unicode MS" pitchFamily="34" charset="-128"/>
              </a:rPr>
              <a:t>International Airport</a:t>
            </a:r>
            <a:endParaRPr lang="en-US" sz="2000" i="0" dirty="0">
              <a:effectLst/>
              <a:latin typeface="Arial Unicode MS" pitchFamily="34" charset="-128"/>
              <a:ea typeface="Arial Unicode MS" pitchFamily="34" charset="-128"/>
              <a:cs typeface="Arial Unicode MS" pitchFamily="34" charset="-128"/>
            </a:endParaRPr>
          </a:p>
        </p:txBody>
      </p:sp>
    </p:spTree>
    <p:extLst>
      <p:ext uri="{BB962C8B-B14F-4D97-AF65-F5344CB8AC3E}">
        <p14:creationId xmlns:p14="http://schemas.microsoft.com/office/powerpoint/2010/main" xmlns="" val="22685758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xmlns="" id="{4FFB924A-441A-5185-37A1-6D08E8FC0EED}"/>
              </a:ext>
            </a:extLst>
          </p:cNvPr>
          <p:cNvSpPr/>
          <p:nvPr/>
        </p:nvSpPr>
        <p:spPr>
          <a:xfrm>
            <a:off x="494044" y="401933"/>
            <a:ext cx="11203912" cy="813917"/>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3600" dirty="0">
                <a:latin typeface="Copperplate Gothic Light" pitchFamily="34" charset="0"/>
              </a:rPr>
              <a:t>Project Detail</a:t>
            </a:r>
            <a:endParaRPr lang="en-IN" sz="3600" dirty="0">
              <a:latin typeface="Copperplate Gothic Light" pitchFamily="34" charset="0"/>
            </a:endParaRPr>
          </a:p>
        </p:txBody>
      </p:sp>
      <p:pic>
        <p:nvPicPr>
          <p:cNvPr id="1026" name="Picture 2"/>
          <p:cNvPicPr>
            <a:picLocks noChangeAspect="1" noChangeArrowheads="1"/>
          </p:cNvPicPr>
          <p:nvPr/>
        </p:nvPicPr>
        <p:blipFill>
          <a:blip r:embed="rId2" cstate="print"/>
          <a:srcRect/>
          <a:stretch>
            <a:fillRect/>
          </a:stretch>
        </p:blipFill>
        <p:spPr bwMode="auto">
          <a:xfrm>
            <a:off x="506437" y="2053884"/>
            <a:ext cx="11254154" cy="3488788"/>
          </a:xfrm>
          <a:prstGeom prst="rect">
            <a:avLst/>
          </a:prstGeom>
          <a:noFill/>
          <a:ln w="9525">
            <a:noFill/>
            <a:miter lim="800000"/>
            <a:headEnd/>
            <a:tailEnd/>
          </a:ln>
        </p:spPr>
      </p:pic>
    </p:spTree>
    <p:extLst>
      <p:ext uri="{BB962C8B-B14F-4D97-AF65-F5344CB8AC3E}">
        <p14:creationId xmlns:p14="http://schemas.microsoft.com/office/powerpoint/2010/main" xmlns="" val="28146988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D3A5245C-C234-C5C3-D8A8-A1660627D89B}"/>
              </a:ext>
            </a:extLst>
          </p:cNvPr>
          <p:cNvSpPr txBox="1"/>
          <p:nvPr/>
        </p:nvSpPr>
        <p:spPr>
          <a:xfrm>
            <a:off x="1135464" y="1567543"/>
            <a:ext cx="9937820" cy="4801314"/>
          </a:xfrm>
          <a:prstGeom prst="rect">
            <a:avLst/>
          </a:prstGeom>
          <a:noFill/>
        </p:spPr>
        <p:txBody>
          <a:bodyPr wrap="square" rtlCol="0">
            <a:spAutoFit/>
          </a:bodyPr>
          <a:lstStyle/>
          <a:p>
            <a:pPr>
              <a:buFont typeface="Arial" pitchFamily="34" charset="0"/>
              <a:buChar char="•"/>
            </a:pPr>
            <a:r>
              <a:rPr lang="en-GB" dirty="0" smtClean="0">
                <a:latin typeface="Arial Unicode MS" pitchFamily="34" charset="-128"/>
                <a:ea typeface="Arial Unicode MS" pitchFamily="34" charset="-128"/>
                <a:cs typeface="Arial Unicode MS" pitchFamily="34" charset="-128"/>
              </a:rPr>
              <a:t>Transport and communication are in the crucial domain in the field of analytics.</a:t>
            </a:r>
          </a:p>
          <a:p>
            <a:r>
              <a:rPr lang="en-GB" dirty="0" smtClean="0">
                <a:latin typeface="Arial Unicode MS" pitchFamily="34" charset="-128"/>
                <a:ea typeface="Arial Unicode MS" pitchFamily="34" charset="-128"/>
                <a:cs typeface="Arial Unicode MS" pitchFamily="34" charset="-128"/>
              </a:rPr>
              <a:t>Environmental impacts and safety are, nowadays, two major concerns of the scientific</a:t>
            </a:r>
          </a:p>
          <a:p>
            <a:r>
              <a:rPr lang="en-GB" dirty="0" smtClean="0">
                <a:latin typeface="Arial Unicode MS" pitchFamily="34" charset="-128"/>
                <a:ea typeface="Arial Unicode MS" pitchFamily="34" charset="-128"/>
                <a:cs typeface="Arial Unicode MS" pitchFamily="34" charset="-128"/>
              </a:rPr>
              <a:t>community with respect to transport scenarios and to the ever-growing urban areas.</a:t>
            </a:r>
          </a:p>
          <a:p>
            <a:r>
              <a:rPr lang="en-GB" dirty="0" smtClean="0">
                <a:latin typeface="Arial Unicode MS" pitchFamily="34" charset="-128"/>
                <a:ea typeface="Arial Unicode MS" pitchFamily="34" charset="-128"/>
                <a:cs typeface="Arial Unicode MS" pitchFamily="34" charset="-128"/>
              </a:rPr>
              <a:t>These issues gain more importance due to the increasing amount of vehicles and</a:t>
            </a:r>
          </a:p>
          <a:p>
            <a:r>
              <a:rPr lang="en-GB" dirty="0" smtClean="0">
                <a:latin typeface="Arial Unicode MS" pitchFamily="34" charset="-128"/>
                <a:ea typeface="Arial Unicode MS" pitchFamily="34" charset="-128"/>
                <a:cs typeface="Arial Unicode MS" pitchFamily="34" charset="-128"/>
              </a:rPr>
              <a:t>people. Seeking new solutions is reaching a point where available technologies and</a:t>
            </a:r>
          </a:p>
          <a:p>
            <a:r>
              <a:rPr lang="en-GB" dirty="0" smtClean="0">
                <a:latin typeface="Arial Unicode MS" pitchFamily="34" charset="-128"/>
                <a:ea typeface="Arial Unicode MS" pitchFamily="34" charset="-128"/>
                <a:cs typeface="Arial Unicode MS" pitchFamily="34" charset="-128"/>
              </a:rPr>
              <a:t>artificial intelligence, especially MAS, are being recognized as ways to cope with and</a:t>
            </a:r>
          </a:p>
          <a:p>
            <a:r>
              <a:rPr lang="en-GB" dirty="0" smtClean="0">
                <a:latin typeface="Arial Unicode MS" pitchFamily="34" charset="-128"/>
                <a:ea typeface="Arial Unicode MS" pitchFamily="34" charset="-128"/>
                <a:cs typeface="Arial Unicode MS" pitchFamily="34" charset="-128"/>
              </a:rPr>
              <a:t>tackle these kinds of problems in a distributed and more appropriate way</a:t>
            </a:r>
            <a:r>
              <a:rPr lang="en-GB" dirty="0" smtClean="0">
                <a:latin typeface="Arial Unicode MS" pitchFamily="34" charset="-128"/>
                <a:ea typeface="Arial Unicode MS" pitchFamily="34" charset="-128"/>
                <a:cs typeface="Arial Unicode MS" pitchFamily="34" charset="-128"/>
              </a:rPr>
              <a:t>.</a:t>
            </a:r>
          </a:p>
          <a:p>
            <a:endParaRPr lang="en-GB" dirty="0" smtClean="0">
              <a:latin typeface="Arial Unicode MS" pitchFamily="34" charset="-128"/>
              <a:ea typeface="Arial Unicode MS" pitchFamily="34" charset="-128"/>
              <a:cs typeface="Arial Unicode MS" pitchFamily="34" charset="-128"/>
            </a:endParaRPr>
          </a:p>
          <a:p>
            <a:pPr>
              <a:buFont typeface="Arial" pitchFamily="34" charset="0"/>
              <a:buChar char="•"/>
            </a:pPr>
            <a:r>
              <a:rPr lang="en-GB" dirty="0" smtClean="0">
                <a:latin typeface="Arial Unicode MS" pitchFamily="34" charset="-128"/>
                <a:ea typeface="Arial Unicode MS" pitchFamily="34" charset="-128"/>
                <a:cs typeface="Arial Unicode MS" pitchFamily="34" charset="-128"/>
              </a:rPr>
              <a:t>A bird strike is strictly defined as a collision between a bird and an aircraft which is in</a:t>
            </a:r>
          </a:p>
          <a:p>
            <a:r>
              <a:rPr lang="en-GB" dirty="0" smtClean="0">
                <a:latin typeface="Arial Unicode MS" pitchFamily="34" charset="-128"/>
                <a:ea typeface="Arial Unicode MS" pitchFamily="34" charset="-128"/>
                <a:cs typeface="Arial Unicode MS" pitchFamily="34" charset="-128"/>
              </a:rPr>
              <a:t>flight or on a take-off or landing roll. The term is often expanded to cover other wildlife</a:t>
            </a:r>
          </a:p>
          <a:p>
            <a:r>
              <a:rPr lang="en-GB" dirty="0" smtClean="0">
                <a:latin typeface="Arial Unicode MS" pitchFamily="34" charset="-128"/>
                <a:ea typeface="Arial Unicode MS" pitchFamily="34" charset="-128"/>
                <a:cs typeface="Arial Unicode MS" pitchFamily="34" charset="-128"/>
              </a:rPr>
              <a:t>strikes - with bats or ground animals. Bird Strike is common and can be a significant</a:t>
            </a:r>
          </a:p>
          <a:p>
            <a:r>
              <a:rPr lang="en-GB" dirty="0" smtClean="0">
                <a:latin typeface="Arial Unicode MS" pitchFamily="34" charset="-128"/>
                <a:ea typeface="Arial Unicode MS" pitchFamily="34" charset="-128"/>
                <a:cs typeface="Arial Unicode MS" pitchFamily="34" charset="-128"/>
              </a:rPr>
              <a:t>threat to aircraft safety. </a:t>
            </a:r>
            <a:endParaRPr lang="en-GB" dirty="0" smtClean="0">
              <a:latin typeface="Arial Unicode MS" pitchFamily="34" charset="-128"/>
              <a:ea typeface="Arial Unicode MS" pitchFamily="34" charset="-128"/>
              <a:cs typeface="Arial Unicode MS" pitchFamily="34" charset="-128"/>
            </a:endParaRPr>
          </a:p>
          <a:p>
            <a:endParaRPr lang="en-GB" dirty="0" smtClean="0">
              <a:latin typeface="Arial Unicode MS" pitchFamily="34" charset="-128"/>
              <a:ea typeface="Arial Unicode MS" pitchFamily="34" charset="-128"/>
              <a:cs typeface="Arial Unicode MS" pitchFamily="34" charset="-128"/>
            </a:endParaRPr>
          </a:p>
          <a:p>
            <a:pPr>
              <a:buFont typeface="Arial" pitchFamily="34" charset="0"/>
              <a:buChar char="•"/>
            </a:pPr>
            <a:r>
              <a:rPr lang="en-GB" dirty="0" smtClean="0">
                <a:latin typeface="Arial Unicode MS" pitchFamily="34" charset="-128"/>
                <a:ea typeface="Arial Unicode MS" pitchFamily="34" charset="-128"/>
                <a:cs typeface="Arial Unicode MS" pitchFamily="34" charset="-128"/>
              </a:rPr>
              <a:t>Bird strikes may occur during any phase of flight, but are most likely during the</a:t>
            </a:r>
          </a:p>
          <a:p>
            <a:r>
              <a:rPr lang="en-GB" dirty="0" smtClean="0">
                <a:latin typeface="Arial Unicode MS" pitchFamily="34" charset="-128"/>
                <a:ea typeface="Arial Unicode MS" pitchFamily="34" charset="-128"/>
                <a:cs typeface="Arial Unicode MS" pitchFamily="34" charset="-128"/>
              </a:rPr>
              <a:t>take-off, initial climb, approach and landing phases due to the greater numbers of birds</a:t>
            </a:r>
          </a:p>
          <a:p>
            <a:r>
              <a:rPr lang="en-GB" dirty="0" smtClean="0">
                <a:latin typeface="Arial Unicode MS" pitchFamily="34" charset="-128"/>
                <a:ea typeface="Arial Unicode MS" pitchFamily="34" charset="-128"/>
                <a:cs typeface="Arial Unicode MS" pitchFamily="34" charset="-128"/>
              </a:rPr>
              <a:t>in flight at lower levels. To have a closer look the following document visually depicts</a:t>
            </a:r>
          </a:p>
          <a:p>
            <a:r>
              <a:rPr lang="en-GB" dirty="0" smtClean="0">
                <a:latin typeface="Arial Unicode MS" pitchFamily="34" charset="-128"/>
                <a:ea typeface="Arial Unicode MS" pitchFamily="34" charset="-128"/>
                <a:cs typeface="Arial Unicode MS" pitchFamily="34" charset="-128"/>
              </a:rPr>
              <a:t>the data collected on Bird Strikes by FAA between 2000-2011.</a:t>
            </a:r>
            <a:endParaRPr lang="en-IN" dirty="0">
              <a:latin typeface="Arial Unicode MS" pitchFamily="34" charset="-128"/>
              <a:ea typeface="Arial Unicode MS" pitchFamily="34" charset="-128"/>
              <a:cs typeface="Arial Unicode MS" pitchFamily="34" charset="-128"/>
            </a:endParaRPr>
          </a:p>
        </p:txBody>
      </p:sp>
      <p:sp>
        <p:nvSpPr>
          <p:cNvPr id="6" name="Rectangle: Rounded Corners 1">
            <a:extLst>
              <a:ext uri="{FF2B5EF4-FFF2-40B4-BE49-F238E27FC236}">
                <a16:creationId xmlns:a16="http://schemas.microsoft.com/office/drawing/2014/main" xmlns="" id="{4FFB924A-441A-5185-37A1-6D08E8FC0EED}"/>
              </a:ext>
            </a:extLst>
          </p:cNvPr>
          <p:cNvSpPr/>
          <p:nvPr/>
        </p:nvSpPr>
        <p:spPr>
          <a:xfrm>
            <a:off x="508112" y="556677"/>
            <a:ext cx="11203912" cy="813917"/>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3600" b="1" dirty="0" smtClean="0"/>
          </a:p>
          <a:p>
            <a:pPr algn="ctr"/>
            <a:endParaRPr lang="en-IN" sz="3600" dirty="0">
              <a:latin typeface="Copperplate Gothic Light" pitchFamily="34" charset="0"/>
            </a:endParaRPr>
          </a:p>
        </p:txBody>
      </p:sp>
      <p:sp>
        <p:nvSpPr>
          <p:cNvPr id="7" name="TextBox 6"/>
          <p:cNvSpPr txBox="1"/>
          <p:nvPr/>
        </p:nvSpPr>
        <p:spPr>
          <a:xfrm>
            <a:off x="4543865" y="689318"/>
            <a:ext cx="2964658" cy="584775"/>
          </a:xfrm>
          <a:prstGeom prst="rect">
            <a:avLst/>
          </a:prstGeom>
          <a:noFill/>
        </p:spPr>
        <p:txBody>
          <a:bodyPr wrap="none" rtlCol="0">
            <a:spAutoFit/>
          </a:bodyPr>
          <a:lstStyle/>
          <a:p>
            <a:r>
              <a:rPr lang="en-US" sz="3200" dirty="0" smtClean="0">
                <a:latin typeface="Copperplate Gothic Light" pitchFamily="34" charset="0"/>
              </a:rPr>
              <a:t>Background</a:t>
            </a:r>
            <a:endParaRPr lang="en-US" sz="3200" dirty="0"/>
          </a:p>
        </p:txBody>
      </p:sp>
    </p:spTree>
    <p:extLst>
      <p:ext uri="{BB962C8B-B14F-4D97-AF65-F5344CB8AC3E}">
        <p14:creationId xmlns:p14="http://schemas.microsoft.com/office/powerpoint/2010/main" xmlns="" val="30021714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2793BB60-D2E2-A8B9-D96F-D4D756113941}"/>
              </a:ext>
            </a:extLst>
          </p:cNvPr>
          <p:cNvSpPr txBox="1"/>
          <p:nvPr/>
        </p:nvSpPr>
        <p:spPr>
          <a:xfrm>
            <a:off x="1004835" y="1929284"/>
            <a:ext cx="10008158" cy="2727478"/>
          </a:xfrm>
          <a:prstGeom prst="rect">
            <a:avLst/>
          </a:prstGeom>
          <a:noFill/>
        </p:spPr>
        <p:txBody>
          <a:bodyPr wrap="square" rtlCol="0">
            <a:spAutoFit/>
          </a:bodyPr>
          <a:lstStyle/>
          <a:p>
            <a:pPr>
              <a:lnSpc>
                <a:spcPct val="150000"/>
              </a:lnSpc>
            </a:pPr>
            <a:r>
              <a:rPr lang="en-IN" sz="2000" dirty="0">
                <a:solidFill>
                  <a:srgbClr val="24292F"/>
                </a:solidFill>
                <a:effectLst/>
                <a:latin typeface="Arial Unicode MS" pitchFamily="34" charset="-128"/>
                <a:ea typeface="Arial Unicode MS" pitchFamily="34" charset="-128"/>
                <a:cs typeface="Arial Unicode MS" pitchFamily="34" charset="-128"/>
              </a:rPr>
              <a:t>The goal of this project is to analyse the bird strike incidents happened between 2000-2011. To achieve the goal, we used a data set </a:t>
            </a:r>
            <a:r>
              <a:rPr lang="en-IN" sz="2000" dirty="0">
                <a:solidFill>
                  <a:srgbClr val="000000"/>
                </a:solidFill>
                <a:effectLst/>
                <a:latin typeface="Arial Unicode MS" pitchFamily="34" charset="-128"/>
                <a:ea typeface="Arial Unicode MS" pitchFamily="34" charset="-128"/>
                <a:cs typeface="Arial Unicode MS" pitchFamily="34" charset="-128"/>
              </a:rPr>
              <a:t>that is collected by FAA during 2000-2011. The objective of the project is to perform data visualization techniques to understand insights of the data. This project aims apply various Business Intelligence tools such as Tableau or Power BI to get a visual understanding of the data. </a:t>
            </a:r>
          </a:p>
          <a:p>
            <a:pPr>
              <a:lnSpc>
                <a:spcPct val="150000"/>
              </a:lnSpc>
            </a:pPr>
            <a:endParaRPr lang="en-IN" sz="1600" dirty="0">
              <a:latin typeface="Arial Unicode MS" pitchFamily="34" charset="-128"/>
              <a:ea typeface="Arial Unicode MS" pitchFamily="34" charset="-128"/>
              <a:cs typeface="Arial Unicode MS" pitchFamily="34" charset="-128"/>
            </a:endParaRPr>
          </a:p>
        </p:txBody>
      </p:sp>
      <p:pic>
        <p:nvPicPr>
          <p:cNvPr id="5" name="Graphic 4" descr="Airplane with solid fill">
            <a:extLst>
              <a:ext uri="{FF2B5EF4-FFF2-40B4-BE49-F238E27FC236}">
                <a16:creationId xmlns:a16="http://schemas.microsoft.com/office/drawing/2014/main" xmlns="" id="{BA615224-6C02-FC05-95C6-00A78854A9FF}"/>
              </a:ext>
            </a:extLst>
          </p:cNvPr>
          <p:cNvPicPr>
            <a:picLocks noChangeAspect="1"/>
          </p:cNvPicPr>
          <p:nvPr/>
        </p:nvPicPr>
        <p:blipFill>
          <a:blip r:embed="rId2" cstate="print">
            <a:extLst>
              <a:ext uri="{28A0092B-C50C-407E-A947-70E740481C1C}">
                <a14:useLocalDpi xmlns:a14="http://schemas.microsoft.com/office/drawing/2010/main" xmlns="" val="0"/>
              </a:ext>
              <a:ext uri="{96DAC541-7B7A-43D3-8B79-37D633B846F1}">
                <asvg:svgBlip xmlns:asvg="http://schemas.microsoft.com/office/drawing/2016/SVG/main" xmlns="" r:embed="rId3"/>
              </a:ext>
            </a:extLst>
          </a:blip>
          <a:stretch>
            <a:fillRect/>
          </a:stretch>
        </p:blipFill>
        <p:spPr>
          <a:xfrm rot="17981172">
            <a:off x="5670568" y="4754376"/>
            <a:ext cx="1113693" cy="1113693"/>
          </a:xfrm>
          <a:prstGeom prst="rect">
            <a:avLst/>
          </a:prstGeom>
        </p:spPr>
      </p:pic>
      <p:sp>
        <p:nvSpPr>
          <p:cNvPr id="6" name="Rectangle: Rounded Corners 1">
            <a:extLst>
              <a:ext uri="{FF2B5EF4-FFF2-40B4-BE49-F238E27FC236}">
                <a16:creationId xmlns:a16="http://schemas.microsoft.com/office/drawing/2014/main" xmlns="" id="{4FFB924A-441A-5185-37A1-6D08E8FC0EED}"/>
              </a:ext>
            </a:extLst>
          </p:cNvPr>
          <p:cNvSpPr/>
          <p:nvPr/>
        </p:nvSpPr>
        <p:spPr>
          <a:xfrm>
            <a:off x="508112" y="556677"/>
            <a:ext cx="11203912" cy="813917"/>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3600" b="1" dirty="0" smtClean="0"/>
          </a:p>
          <a:p>
            <a:pPr algn="ctr"/>
            <a:endParaRPr lang="en-IN" sz="3600" dirty="0">
              <a:latin typeface="Copperplate Gothic Light" pitchFamily="34" charset="0"/>
            </a:endParaRPr>
          </a:p>
        </p:txBody>
      </p:sp>
      <p:sp>
        <p:nvSpPr>
          <p:cNvPr id="7" name="TextBox 6"/>
          <p:cNvSpPr txBox="1"/>
          <p:nvPr/>
        </p:nvSpPr>
        <p:spPr>
          <a:xfrm>
            <a:off x="3699803" y="675249"/>
            <a:ext cx="5064720" cy="646331"/>
          </a:xfrm>
          <a:prstGeom prst="rect">
            <a:avLst/>
          </a:prstGeom>
          <a:noFill/>
        </p:spPr>
        <p:txBody>
          <a:bodyPr wrap="none" rtlCol="0">
            <a:spAutoFit/>
          </a:bodyPr>
          <a:lstStyle/>
          <a:p>
            <a:pPr algn="ctr"/>
            <a:r>
              <a:rPr lang="en-IN" sz="3600" dirty="0" smtClean="0">
                <a:latin typeface="Copperplate Gothic Light" pitchFamily="34" charset="0"/>
              </a:rPr>
              <a:t>Problem Statement</a:t>
            </a:r>
            <a:endParaRPr lang="en-US" sz="3600" dirty="0">
              <a:latin typeface="Copperplate Gothic Light" pitchFamily="34" charset="0"/>
            </a:endParaRPr>
          </a:p>
        </p:txBody>
      </p:sp>
    </p:spTree>
    <p:extLst>
      <p:ext uri="{BB962C8B-B14F-4D97-AF65-F5344CB8AC3E}">
        <p14:creationId xmlns:p14="http://schemas.microsoft.com/office/powerpoint/2010/main" xmlns="" val="22732467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1">
            <a:extLst>
              <a:ext uri="{FF2B5EF4-FFF2-40B4-BE49-F238E27FC236}">
                <a16:creationId xmlns:a16="http://schemas.microsoft.com/office/drawing/2014/main" xmlns="" id="{4FFB924A-441A-5185-37A1-6D08E8FC0EED}"/>
              </a:ext>
            </a:extLst>
          </p:cNvPr>
          <p:cNvSpPr/>
          <p:nvPr/>
        </p:nvSpPr>
        <p:spPr>
          <a:xfrm>
            <a:off x="508112" y="345661"/>
            <a:ext cx="11203912" cy="813917"/>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3600" b="1" dirty="0" smtClean="0"/>
          </a:p>
          <a:p>
            <a:pPr algn="ctr"/>
            <a:endParaRPr lang="en-IN" sz="3600" dirty="0">
              <a:latin typeface="Copperplate Gothic Light" pitchFamily="34" charset="0"/>
            </a:endParaRPr>
          </a:p>
        </p:txBody>
      </p:sp>
      <p:sp>
        <p:nvSpPr>
          <p:cNvPr id="7" name="TextBox 6"/>
          <p:cNvSpPr txBox="1"/>
          <p:nvPr/>
        </p:nvSpPr>
        <p:spPr>
          <a:xfrm>
            <a:off x="4754881" y="365759"/>
            <a:ext cx="2218877" cy="646331"/>
          </a:xfrm>
          <a:prstGeom prst="rect">
            <a:avLst/>
          </a:prstGeom>
          <a:noFill/>
        </p:spPr>
        <p:txBody>
          <a:bodyPr wrap="none" rtlCol="0">
            <a:spAutoFit/>
          </a:bodyPr>
          <a:lstStyle/>
          <a:p>
            <a:r>
              <a:rPr lang="en-IN" sz="3600" dirty="0" smtClean="0">
                <a:latin typeface="Copperplate Gothic Light" pitchFamily="34" charset="0"/>
              </a:rPr>
              <a:t>Insights</a:t>
            </a:r>
            <a:endParaRPr lang="en-US" sz="3600" dirty="0">
              <a:latin typeface="Copperplate Gothic Light" pitchFamily="34" charset="0"/>
            </a:endParaRPr>
          </a:p>
        </p:txBody>
      </p:sp>
      <p:pic>
        <p:nvPicPr>
          <p:cNvPr id="2051" name="Picture 3"/>
          <p:cNvPicPr>
            <a:picLocks noChangeAspect="1" noChangeArrowheads="1"/>
          </p:cNvPicPr>
          <p:nvPr/>
        </p:nvPicPr>
        <p:blipFill>
          <a:blip r:embed="rId2" cstate="print"/>
          <a:srcRect/>
          <a:stretch>
            <a:fillRect/>
          </a:stretch>
        </p:blipFill>
        <p:spPr bwMode="auto">
          <a:xfrm>
            <a:off x="1871003" y="1252025"/>
            <a:ext cx="9214339" cy="5064369"/>
          </a:xfrm>
          <a:prstGeom prst="rect">
            <a:avLst/>
          </a:prstGeom>
          <a:noFill/>
          <a:ln w="9525">
            <a:noFill/>
            <a:miter lim="800000"/>
            <a:headEnd/>
            <a:tailEnd/>
          </a:ln>
        </p:spPr>
      </p:pic>
    </p:spTree>
    <p:extLst>
      <p:ext uri="{BB962C8B-B14F-4D97-AF65-F5344CB8AC3E}">
        <p14:creationId xmlns:p14="http://schemas.microsoft.com/office/powerpoint/2010/main" xmlns="" val="33530088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DF28416C-1698-A6AB-917F-212918CBD34A}"/>
              </a:ext>
            </a:extLst>
          </p:cNvPr>
          <p:cNvSpPr txBox="1"/>
          <p:nvPr/>
        </p:nvSpPr>
        <p:spPr>
          <a:xfrm>
            <a:off x="1069145" y="505714"/>
            <a:ext cx="9973993"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GB" sz="2800" dirty="0" smtClean="0">
                <a:latin typeface="Copperplate Gothic Light" pitchFamily="34" charset="0"/>
              </a:rPr>
              <a:t>Variation of Cost </a:t>
            </a:r>
            <a:r>
              <a:rPr lang="en-GB" sz="2800" dirty="0" err="1" smtClean="0">
                <a:latin typeface="Copperplate Gothic Light" pitchFamily="34" charset="0"/>
              </a:rPr>
              <a:t>vs</a:t>
            </a:r>
            <a:r>
              <a:rPr lang="en-GB" sz="2800" dirty="0" smtClean="0">
                <a:latin typeface="Copperplate Gothic Light" pitchFamily="34" charset="0"/>
              </a:rPr>
              <a:t> Number of Strikes by Airlines</a:t>
            </a:r>
            <a:endParaRPr lang="en-IN" sz="2800" dirty="0">
              <a:latin typeface="Copperplate Gothic Light" pitchFamily="34" charset="0"/>
            </a:endParaRPr>
          </a:p>
        </p:txBody>
      </p:sp>
      <p:pic>
        <p:nvPicPr>
          <p:cNvPr id="3074" name="Picture 2"/>
          <p:cNvPicPr>
            <a:picLocks noChangeAspect="1" noChangeArrowheads="1"/>
          </p:cNvPicPr>
          <p:nvPr/>
        </p:nvPicPr>
        <p:blipFill>
          <a:blip r:embed="rId2" cstate="print"/>
          <a:srcRect/>
          <a:stretch>
            <a:fillRect/>
          </a:stretch>
        </p:blipFill>
        <p:spPr bwMode="auto">
          <a:xfrm>
            <a:off x="1366838" y="1392482"/>
            <a:ext cx="9458325" cy="5057775"/>
          </a:xfrm>
          <a:prstGeom prst="rect">
            <a:avLst/>
          </a:prstGeom>
          <a:noFill/>
          <a:ln w="9525">
            <a:noFill/>
            <a:miter lim="800000"/>
            <a:headEnd/>
            <a:tailEnd/>
          </a:ln>
        </p:spPr>
      </p:pic>
    </p:spTree>
    <p:extLst>
      <p:ext uri="{BB962C8B-B14F-4D97-AF65-F5344CB8AC3E}">
        <p14:creationId xmlns:p14="http://schemas.microsoft.com/office/powerpoint/2010/main" xmlns="" val="8770081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477D2A34-A052-BAD0-7552-58ADA6656331}"/>
              </a:ext>
            </a:extLst>
          </p:cNvPr>
          <p:cNvSpPr txBox="1"/>
          <p:nvPr/>
        </p:nvSpPr>
        <p:spPr>
          <a:xfrm>
            <a:off x="1871004" y="565386"/>
            <a:ext cx="8314006"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GB" sz="2800" dirty="0" smtClean="0">
                <a:latin typeface="Copperplate Gothic Light" pitchFamily="34" charset="0"/>
              </a:rPr>
              <a:t>Variation of Total Cost </a:t>
            </a:r>
            <a:r>
              <a:rPr lang="en-GB" sz="2800" dirty="0" err="1" smtClean="0">
                <a:latin typeface="Copperplate Gothic Light" pitchFamily="34" charset="0"/>
              </a:rPr>
              <a:t>vs</a:t>
            </a:r>
            <a:r>
              <a:rPr lang="en-GB" sz="2800" dirty="0" smtClean="0">
                <a:latin typeface="Copperplate Gothic Light" pitchFamily="34" charset="0"/>
              </a:rPr>
              <a:t> Wild Species</a:t>
            </a:r>
            <a:endParaRPr lang="en-IN" sz="2800" dirty="0">
              <a:latin typeface="Copperplate Gothic Light" pitchFamily="34" charset="0"/>
            </a:endParaRPr>
          </a:p>
        </p:txBody>
      </p:sp>
      <p:pic>
        <p:nvPicPr>
          <p:cNvPr id="4098" name="Picture 2"/>
          <p:cNvPicPr>
            <a:picLocks noChangeAspect="1" noChangeArrowheads="1"/>
          </p:cNvPicPr>
          <p:nvPr/>
        </p:nvPicPr>
        <p:blipFill>
          <a:blip r:embed="rId2" cstate="print"/>
          <a:srcRect/>
          <a:stretch>
            <a:fillRect/>
          </a:stretch>
        </p:blipFill>
        <p:spPr bwMode="auto">
          <a:xfrm>
            <a:off x="1495425" y="1528616"/>
            <a:ext cx="9201150" cy="5038725"/>
          </a:xfrm>
          <a:prstGeom prst="rect">
            <a:avLst/>
          </a:prstGeom>
          <a:noFill/>
          <a:ln w="9525">
            <a:noFill/>
            <a:miter lim="800000"/>
            <a:headEnd/>
            <a:tailEnd/>
          </a:ln>
        </p:spPr>
      </p:pic>
    </p:spTree>
    <p:extLst>
      <p:ext uri="{BB962C8B-B14F-4D97-AF65-F5344CB8AC3E}">
        <p14:creationId xmlns:p14="http://schemas.microsoft.com/office/powerpoint/2010/main" xmlns="" val="27871994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B9440FEF-7A63-F44C-8C8F-170B1CBAB5F0}"/>
              </a:ext>
            </a:extLst>
          </p:cNvPr>
          <p:cNvSpPr txBox="1"/>
          <p:nvPr/>
        </p:nvSpPr>
        <p:spPr>
          <a:xfrm>
            <a:off x="1845546" y="271305"/>
            <a:ext cx="8747425"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GB" sz="2800" dirty="0" smtClean="0">
                <a:latin typeface="Copperplate Gothic Light" pitchFamily="34" charset="0"/>
              </a:rPr>
              <a:t>Phase of the flight at the time of Strike</a:t>
            </a:r>
            <a:endParaRPr lang="en-IN" sz="2800" dirty="0">
              <a:latin typeface="Copperplate Gothic Light" pitchFamily="34" charset="0"/>
            </a:endParaRPr>
          </a:p>
        </p:txBody>
      </p:sp>
      <p:pic>
        <p:nvPicPr>
          <p:cNvPr id="5122" name="Picture 2"/>
          <p:cNvPicPr>
            <a:picLocks noChangeAspect="1" noChangeArrowheads="1"/>
          </p:cNvPicPr>
          <p:nvPr/>
        </p:nvPicPr>
        <p:blipFill>
          <a:blip r:embed="rId2" cstate="print"/>
          <a:srcRect/>
          <a:stretch>
            <a:fillRect/>
          </a:stretch>
        </p:blipFill>
        <p:spPr bwMode="auto">
          <a:xfrm>
            <a:off x="1357313" y="904875"/>
            <a:ext cx="9477375" cy="5048250"/>
          </a:xfrm>
          <a:prstGeom prst="rect">
            <a:avLst/>
          </a:prstGeom>
          <a:noFill/>
          <a:ln w="9525">
            <a:noFill/>
            <a:miter lim="800000"/>
            <a:headEnd/>
            <a:tailEnd/>
          </a:ln>
        </p:spPr>
      </p:pic>
    </p:spTree>
    <p:extLst>
      <p:ext uri="{BB962C8B-B14F-4D97-AF65-F5344CB8AC3E}">
        <p14:creationId xmlns:p14="http://schemas.microsoft.com/office/powerpoint/2010/main" xmlns="" val="36971657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6C9F444B-FF60-0DDC-9789-6FBD4342762B}"/>
              </a:ext>
            </a:extLst>
          </p:cNvPr>
          <p:cNvSpPr txBox="1"/>
          <p:nvPr/>
        </p:nvSpPr>
        <p:spPr>
          <a:xfrm>
            <a:off x="2785403" y="368665"/>
            <a:ext cx="7596554"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GB" sz="2800" dirty="0" smtClean="0">
                <a:solidFill>
                  <a:srgbClr val="000000"/>
                </a:solidFill>
                <a:latin typeface="Copperplate Gothic Light" pitchFamily="34" charset="0"/>
              </a:rPr>
              <a:t>Impact to Flight due to Bird Strike</a:t>
            </a:r>
            <a:endParaRPr lang="en-IN" sz="2000" dirty="0">
              <a:latin typeface="Copperplate Gothic Light" pitchFamily="34" charset="0"/>
            </a:endParaRPr>
          </a:p>
        </p:txBody>
      </p:sp>
      <p:pic>
        <p:nvPicPr>
          <p:cNvPr id="6147" name="Picture 3"/>
          <p:cNvPicPr>
            <a:picLocks noChangeAspect="1" noChangeArrowheads="1"/>
          </p:cNvPicPr>
          <p:nvPr/>
        </p:nvPicPr>
        <p:blipFill>
          <a:blip r:embed="rId2" cstate="print"/>
          <a:srcRect/>
          <a:stretch>
            <a:fillRect/>
          </a:stretch>
        </p:blipFill>
        <p:spPr bwMode="auto">
          <a:xfrm>
            <a:off x="1484141" y="1214585"/>
            <a:ext cx="9448800" cy="5019675"/>
          </a:xfrm>
          <a:prstGeom prst="rect">
            <a:avLst/>
          </a:prstGeom>
          <a:noFill/>
          <a:ln w="9525">
            <a:noFill/>
            <a:miter lim="800000"/>
            <a:headEnd/>
            <a:tailEnd/>
          </a:ln>
        </p:spPr>
      </p:pic>
    </p:spTree>
    <p:extLst>
      <p:ext uri="{BB962C8B-B14F-4D97-AF65-F5344CB8AC3E}">
        <p14:creationId xmlns:p14="http://schemas.microsoft.com/office/powerpoint/2010/main" xmlns="" val="22300312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211</TotalTime>
  <Words>431</Words>
  <Application>Microsoft Office PowerPoint</Application>
  <PresentationFormat>Custom</PresentationFormat>
  <Paragraphs>41</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Deepali Kank</dc:creator>
  <cp:lastModifiedBy>Windows User</cp:lastModifiedBy>
  <cp:revision>11</cp:revision>
  <dcterms:created xsi:type="dcterms:W3CDTF">2022-11-21T06:34:00Z</dcterms:created>
  <dcterms:modified xsi:type="dcterms:W3CDTF">2024-03-13T15:37:13Z</dcterms:modified>
</cp:coreProperties>
</file>