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6" name="Footer Placeholder 5">
            <a:extLst>
              <a:ext uri="{FF2B5EF4-FFF2-40B4-BE49-F238E27FC236}">
                <a16:creationId xmlns=""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8" name="Footer Placeholder 7">
            <a:extLst>
              <a:ext uri="{FF2B5EF4-FFF2-40B4-BE49-F238E27FC236}">
                <a16:creationId xmlns=""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4" name="Footer Placeholder 3">
            <a:extLst>
              <a:ext uri="{FF2B5EF4-FFF2-40B4-BE49-F238E27FC236}">
                <a16:creationId xmlns=""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3" name="Footer Placeholder 2">
            <a:extLst>
              <a:ext uri="{FF2B5EF4-FFF2-40B4-BE49-F238E27FC236}">
                <a16:creationId xmlns=""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6" name="Footer Placeholder 5">
            <a:extLst>
              <a:ext uri="{FF2B5EF4-FFF2-40B4-BE49-F238E27FC236}">
                <a16:creationId xmlns=""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6" name="Footer Placeholder 5">
            <a:extLst>
              <a:ext uri="{FF2B5EF4-FFF2-40B4-BE49-F238E27FC236}">
                <a16:creationId xmlns=""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pPr/>
              <a:t>13-03-2024</a:t>
            </a:fld>
            <a:endParaRPr lang="en-IN"/>
          </a:p>
        </p:txBody>
      </p:sp>
      <p:sp>
        <p:nvSpPr>
          <p:cNvPr id="5" name="Footer Placeholder 4">
            <a:extLst>
              <a:ext uri="{FF2B5EF4-FFF2-40B4-BE49-F238E27FC236}">
                <a16:creationId xmlns=""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pPr/>
              <a:t>‹#›</a:t>
            </a:fld>
            <a:endParaRPr lang="en-IN"/>
          </a:p>
        </p:txBody>
      </p:sp>
    </p:spTree>
    <p:extLst>
      <p:ext uri="{BB962C8B-B14F-4D97-AF65-F5344CB8AC3E}">
        <p14:creationId xmlns=""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eat-cultivation-india.jpg"/>
          <p:cNvPicPr>
            <a:picLocks noChangeAspect="1"/>
          </p:cNvPicPr>
          <p:nvPr/>
        </p:nvPicPr>
        <p:blipFill>
          <a:blip r:embed="rId2" cstate="print"/>
          <a:stretch>
            <a:fillRect/>
          </a:stretch>
        </p:blipFill>
        <p:spPr>
          <a:xfrm>
            <a:off x="0" y="0"/>
            <a:ext cx="12192000" cy="6857999"/>
          </a:xfrm>
          <a:prstGeom prst="rect">
            <a:avLst/>
          </a:prstGeom>
        </p:spPr>
      </p:pic>
      <p:sp>
        <p:nvSpPr>
          <p:cNvPr id="2" name="TextBox 1">
            <a:extLst>
              <a:ext uri="{FF2B5EF4-FFF2-40B4-BE49-F238E27FC236}">
                <a16:creationId xmlns="" xmlns:a16="http://schemas.microsoft.com/office/drawing/2014/main" id="{EC7569D4-FCF7-1642-019B-FDB89B6357A5}"/>
              </a:ext>
            </a:extLst>
          </p:cNvPr>
          <p:cNvSpPr txBox="1"/>
          <p:nvPr/>
        </p:nvSpPr>
        <p:spPr>
          <a:xfrm>
            <a:off x="693335" y="5950634"/>
            <a:ext cx="11193864" cy="646331"/>
          </a:xfrm>
          <a:prstGeom prst="rect">
            <a:avLst/>
          </a:prstGeom>
          <a:noFill/>
        </p:spPr>
        <p:txBody>
          <a:bodyPr wrap="square" rtlCol="0">
            <a:spAutoFit/>
          </a:bodyPr>
          <a:lstStyle/>
          <a:p>
            <a:pPr algn="ctr"/>
            <a:r>
              <a:rPr lang="en-US" sz="3600" dirty="0" smtClean="0">
                <a:latin typeface="Copperplate Gothic Bold" pitchFamily="34" charset="0"/>
              </a:rPr>
              <a:t>Crop </a:t>
            </a:r>
            <a:r>
              <a:rPr lang="en-US" sz="3600" dirty="0" smtClean="0">
                <a:latin typeface="Copperplate Gothic Bold" pitchFamily="34" charset="0"/>
              </a:rPr>
              <a:t>Production Analysis in India </a:t>
            </a:r>
            <a:endParaRPr lang="en-IN" sz="3600" dirty="0">
              <a:latin typeface="Copperplate Gothic Bold" pitchFamily="34" charset="0"/>
            </a:endParaRPr>
          </a:p>
        </p:txBody>
      </p:sp>
    </p:spTree>
    <p:extLst>
      <p:ext uri="{BB962C8B-B14F-4D97-AF65-F5344CB8AC3E}">
        <p14:creationId xmlns=""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3B617948-A864-9B15-D785-D25900967C83}"/>
              </a:ext>
            </a:extLst>
          </p:cNvPr>
          <p:cNvSpPr/>
          <p:nvPr/>
        </p:nvSpPr>
        <p:spPr>
          <a:xfrm>
            <a:off x="991437" y="331596"/>
            <a:ext cx="10209125" cy="7134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latin typeface="Copperplate Gothic Light" pitchFamily="34" charset="0"/>
              </a:rPr>
              <a:t>Conclusion</a:t>
            </a:r>
            <a:endParaRPr lang="en-IN" sz="3600" dirty="0">
              <a:latin typeface="Copperplate Gothic Light" pitchFamily="34" charset="0"/>
            </a:endParaRPr>
          </a:p>
        </p:txBody>
      </p:sp>
      <p:sp>
        <p:nvSpPr>
          <p:cNvPr id="4" name="TextBox 3">
            <a:extLst>
              <a:ext uri="{FF2B5EF4-FFF2-40B4-BE49-F238E27FC236}">
                <a16:creationId xmlns="" xmlns:a16="http://schemas.microsoft.com/office/drawing/2014/main" id="{E6036946-D84E-5DCF-93E5-6E909D2C06CF}"/>
              </a:ext>
            </a:extLst>
          </p:cNvPr>
          <p:cNvSpPr txBox="1"/>
          <p:nvPr/>
        </p:nvSpPr>
        <p:spPr>
          <a:xfrm>
            <a:off x="1165609" y="1225689"/>
            <a:ext cx="9827288" cy="3724096"/>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smtClean="0">
                <a:effectLst/>
                <a:latin typeface="Arial Unicode MS" pitchFamily="34" charset="-128"/>
                <a:ea typeface="Arial Unicode MS" pitchFamily="34" charset="-128"/>
                <a:cs typeface="Arial Unicode MS" pitchFamily="34" charset="-128"/>
              </a:rPr>
              <a:t>48.67%of area under were belong to </a:t>
            </a:r>
            <a:r>
              <a:rPr lang="en-US" sz="2000" i="0" dirty="0" err="1" smtClean="0">
                <a:effectLst/>
                <a:latin typeface="Arial Unicode MS" pitchFamily="34" charset="-128"/>
                <a:ea typeface="Arial Unicode MS" pitchFamily="34" charset="-128"/>
                <a:cs typeface="Arial Unicode MS" pitchFamily="34" charset="-128"/>
              </a:rPr>
              <a:t>Kharif</a:t>
            </a:r>
            <a:r>
              <a:rPr lang="en-US" sz="2000" i="0" dirty="0" smtClean="0">
                <a:effectLst/>
                <a:latin typeface="Arial Unicode MS" pitchFamily="34" charset="-128"/>
                <a:ea typeface="Arial Unicode MS" pitchFamily="34" charset="-128"/>
                <a:cs typeface="Arial Unicode MS" pitchFamily="34" charset="-128"/>
              </a:rPr>
              <a:t> crop season</a:t>
            </a:r>
            <a:endParaRPr lang="en-US" sz="2000" i="0" dirty="0">
              <a:effectLst/>
              <a:latin typeface="Arial Unicode MS" pitchFamily="34" charset="-128"/>
              <a:ea typeface="Arial Unicode MS" pitchFamily="34" charset="-128"/>
              <a:cs typeface="Arial Unicode MS" pitchFamily="34" charset="-128"/>
            </a:endParaRPr>
          </a:p>
          <a:p>
            <a:pPr>
              <a:buClr>
                <a:schemeClr val="accent1"/>
              </a:buClr>
            </a:pPr>
            <a:endParaRPr lang="en-US" sz="2400"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smtClean="0">
                <a:latin typeface="Arial Unicode MS" pitchFamily="34" charset="-128"/>
                <a:ea typeface="Arial Unicode MS" pitchFamily="34" charset="-128"/>
                <a:cs typeface="Arial Unicode MS" pitchFamily="34" charset="-128"/>
              </a:rPr>
              <a:t>In 2011, highest amount of crop production were yielded</a:t>
            </a:r>
            <a:endParaRPr lang="en-US" sz="2000" dirty="0">
              <a:latin typeface="Arial Unicode MS" pitchFamily="34" charset="-128"/>
              <a:ea typeface="Arial Unicode MS" pitchFamily="34" charset="-128"/>
              <a:cs typeface="Arial Unicode MS" pitchFamily="34" charset="-128"/>
            </a:endParaRPr>
          </a:p>
          <a:p>
            <a:pPr>
              <a:buClr>
                <a:schemeClr val="accent1"/>
              </a:buClr>
            </a:pPr>
            <a:endParaRPr lang="en-US" sz="2400" dirty="0" smtClean="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smtClean="0">
                <a:latin typeface="Arial Unicode MS" pitchFamily="34" charset="-128"/>
                <a:ea typeface="Arial Unicode MS" pitchFamily="34" charset="-128"/>
                <a:cs typeface="Arial Unicode MS" pitchFamily="34" charset="-128"/>
              </a:rPr>
              <a:t> </a:t>
            </a:r>
            <a:r>
              <a:rPr lang="en-US" sz="2000" dirty="0" smtClean="0">
                <a:latin typeface="Arial Unicode MS" pitchFamily="34" charset="-128"/>
                <a:ea typeface="Arial Unicode MS" pitchFamily="34" charset="-128"/>
                <a:cs typeface="Arial Unicode MS" pitchFamily="34" charset="-128"/>
              </a:rPr>
              <a:t>Uttar Pradesh is ranked number 1 in overall crop production</a:t>
            </a:r>
            <a:endParaRPr lang="en-US" sz="2400" b="1" i="0" dirty="0" smtClean="0">
              <a:effectLst/>
              <a:latin typeface="Arial Unicode MS" pitchFamily="34" charset="-128"/>
              <a:ea typeface="Arial Unicode MS" pitchFamily="34" charset="-128"/>
              <a:cs typeface="Arial Unicode MS" pitchFamily="34" charset="-128"/>
            </a:endParaRPr>
          </a:p>
          <a:p>
            <a:pPr marL="342900" indent="-342900">
              <a:buClr>
                <a:schemeClr val="accent1"/>
              </a:buClr>
            </a:pPr>
            <a:endParaRPr lang="en-US" sz="2400" b="1"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smtClean="0">
                <a:latin typeface="Arial Unicode MS" pitchFamily="34" charset="-128"/>
                <a:ea typeface="Arial Unicode MS" pitchFamily="34" charset="-128"/>
                <a:cs typeface="Arial Unicode MS" pitchFamily="34" charset="-128"/>
              </a:rPr>
              <a:t>Coconut is the most produced crop</a:t>
            </a:r>
            <a:endParaRPr lang="en-US" sz="2000" i="0" dirty="0">
              <a:effectLst/>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endParaRPr lang="en-US" sz="2400"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IN" sz="2000" dirty="0" smtClean="0">
                <a:latin typeface="Arial Unicode MS" pitchFamily="34" charset="-128"/>
                <a:ea typeface="Arial Unicode MS" pitchFamily="34" charset="-128"/>
                <a:cs typeface="Arial Unicode MS" pitchFamily="34" charset="-128"/>
              </a:rPr>
              <a:t>Rice, Wheat &amp; Cotton are the top 3 crops by area</a:t>
            </a:r>
            <a:endParaRPr lang="en-IN" sz="2000" dirty="0" smtClean="0">
              <a:latin typeface="Arial Unicode MS" pitchFamily="34" charset="-128"/>
              <a:ea typeface="Arial Unicode MS" pitchFamily="34" charset="-128"/>
              <a:cs typeface="Arial Unicode MS" pitchFamily="34" charset="-128"/>
            </a:endParaRPr>
          </a:p>
          <a:p>
            <a:pPr marL="342900" indent="-342900">
              <a:buClr>
                <a:schemeClr val="accent1"/>
              </a:buClr>
            </a:pPr>
            <a:endParaRPr lang="en-US" sz="2000" b="1" dirty="0">
              <a:latin typeface="Arial Unicode MS" pitchFamily="34" charset="-128"/>
              <a:ea typeface="Arial Unicode MS" pitchFamily="34" charset="-128"/>
              <a:cs typeface="Arial Unicode MS" pitchFamily="34" charset="-128"/>
            </a:endParaRPr>
          </a:p>
          <a:p>
            <a:pPr marL="342900" indent="-342900">
              <a:buClr>
                <a:schemeClr val="accent1"/>
              </a:buClr>
            </a:pPr>
            <a:endParaRPr lang="en-US" sz="2000" i="0" dirty="0">
              <a:effectLst/>
              <a:latin typeface="Arial Unicode MS" pitchFamily="34" charset="-128"/>
              <a:ea typeface="Arial Unicode MS" pitchFamily="34" charset="-128"/>
              <a:cs typeface="Arial Unicode MS" pitchFamily="34" charset="-128"/>
            </a:endParaRPr>
          </a:p>
        </p:txBody>
      </p:sp>
    </p:spTree>
    <p:extLst>
      <p:ext uri="{BB962C8B-B14F-4D97-AF65-F5344CB8AC3E}">
        <p14:creationId xmlns=""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4FFB924A-441A-5185-37A1-6D08E8FC0EED}"/>
              </a:ext>
            </a:extLst>
          </p:cNvPr>
          <p:cNvSpPr/>
          <p:nvPr/>
        </p:nvSpPr>
        <p:spPr>
          <a:xfrm>
            <a:off x="494044" y="401933"/>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latin typeface="Copperplate Gothic Light" pitchFamily="34" charset="0"/>
              </a:rPr>
              <a:t>Project Detail</a:t>
            </a:r>
            <a:endParaRPr lang="en-IN" sz="3600" dirty="0">
              <a:latin typeface="Copperplate Gothic Light"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299167" y="2295830"/>
            <a:ext cx="11672439" cy="2712268"/>
          </a:xfrm>
          <a:prstGeom prst="rect">
            <a:avLst/>
          </a:prstGeom>
          <a:noFill/>
          <a:ln w="9525">
            <a:noFill/>
            <a:miter lim="800000"/>
            <a:headEnd/>
            <a:tailEnd/>
          </a:ln>
        </p:spPr>
      </p:pic>
    </p:spTree>
    <p:extLst>
      <p:ext uri="{BB962C8B-B14F-4D97-AF65-F5344CB8AC3E}">
        <p14:creationId xmlns=""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3A5245C-C234-C5C3-D8A8-A1660627D89B}"/>
              </a:ext>
            </a:extLst>
          </p:cNvPr>
          <p:cNvSpPr txBox="1"/>
          <p:nvPr/>
        </p:nvSpPr>
        <p:spPr>
          <a:xfrm>
            <a:off x="1135464" y="2186522"/>
            <a:ext cx="9937820" cy="2862322"/>
          </a:xfrm>
          <a:prstGeom prst="rect">
            <a:avLst/>
          </a:prstGeom>
          <a:noFill/>
        </p:spPr>
        <p:txBody>
          <a:bodyPr wrap="square" rtlCol="0">
            <a:spAutoFit/>
          </a:bodyPr>
          <a:lstStyle/>
          <a:p>
            <a:pPr>
              <a:buFont typeface="Arial" pitchFamily="34" charset="0"/>
              <a:buChar char="•"/>
            </a:pPr>
            <a:r>
              <a:rPr lang="en-GB" dirty="0" smtClean="0">
                <a:latin typeface="Arial Unicode MS" pitchFamily="34" charset="-128"/>
                <a:ea typeface="Arial Unicode MS" pitchFamily="34" charset="-128"/>
                <a:cs typeface="Arial Unicode MS" pitchFamily="34" charset="-128"/>
              </a:rPr>
              <a:t>The </a:t>
            </a:r>
            <a:r>
              <a:rPr lang="en-GB" dirty="0" smtClean="0">
                <a:latin typeface="Arial Unicode MS" pitchFamily="34" charset="-128"/>
                <a:ea typeface="Arial Unicode MS" pitchFamily="34" charset="-128"/>
                <a:cs typeface="Arial Unicode MS" pitchFamily="34" charset="-128"/>
              </a:rPr>
              <a:t>Agriculture business domain, as a vital part of the overall supply chain, is expected to highly evolve in the upcoming years via the developments, which are taking place on the side of the Future Internet. This paper presents a novel Business-to-Business collaboration platform from the </a:t>
            </a:r>
            <a:r>
              <a:rPr lang="en-GB" dirty="0" err="1" smtClean="0">
                <a:latin typeface="Arial Unicode MS" pitchFamily="34" charset="-128"/>
                <a:ea typeface="Arial Unicode MS" pitchFamily="34" charset="-128"/>
                <a:cs typeface="Arial Unicode MS" pitchFamily="34" charset="-128"/>
              </a:rPr>
              <a:t>agri</a:t>
            </a:r>
            <a:r>
              <a:rPr lang="en-GB" dirty="0" smtClean="0">
                <a:latin typeface="Arial Unicode MS" pitchFamily="34" charset="-128"/>
                <a:ea typeface="Arial Unicode MS" pitchFamily="34" charset="-128"/>
                <a:cs typeface="Arial Unicode MS" pitchFamily="34" charset="-128"/>
              </a:rPr>
              <a:t>-food sector perspective, which aims to facilitate the collaboration of numerous stakeholders belonging to associated business domains, in an effective and flexible manner. </a:t>
            </a:r>
            <a:endParaRPr lang="en-GB" dirty="0" smtClean="0">
              <a:latin typeface="Arial Unicode MS" pitchFamily="34" charset="-128"/>
              <a:ea typeface="Arial Unicode MS" pitchFamily="34" charset="-128"/>
              <a:cs typeface="Arial Unicode MS" pitchFamily="34" charset="-128"/>
            </a:endParaRPr>
          </a:p>
          <a:p>
            <a:endParaRPr lang="en-GB" dirty="0" smtClean="0">
              <a:latin typeface="Arial Unicode MS" pitchFamily="34" charset="-128"/>
              <a:ea typeface="Arial Unicode MS" pitchFamily="34" charset="-128"/>
              <a:cs typeface="Arial Unicode MS" pitchFamily="34" charset="-128"/>
            </a:endParaRPr>
          </a:p>
          <a:p>
            <a:pPr>
              <a:buFont typeface="Arial" pitchFamily="34" charset="0"/>
              <a:buChar char="•"/>
            </a:pPr>
            <a:r>
              <a:rPr lang="en-GB" dirty="0" smtClean="0">
                <a:latin typeface="Arial Unicode MS" pitchFamily="34" charset="-128"/>
                <a:ea typeface="Arial Unicode MS" pitchFamily="34" charset="-128"/>
                <a:cs typeface="Arial Unicode MS" pitchFamily="34" charset="-128"/>
              </a:rPr>
              <a:t>This dataset provides a huge amount of information on crop production in India </a:t>
            </a:r>
          </a:p>
          <a:p>
            <a:r>
              <a:rPr lang="en-GB" dirty="0" smtClean="0">
                <a:latin typeface="Arial Unicode MS" pitchFamily="34" charset="-128"/>
                <a:ea typeface="Arial Unicode MS" pitchFamily="34" charset="-128"/>
                <a:cs typeface="Arial Unicode MS" pitchFamily="34" charset="-128"/>
              </a:rPr>
              <a:t>ranging from several years. Based on the Information the ultimate goal would be to </a:t>
            </a:r>
          </a:p>
          <a:p>
            <a:r>
              <a:rPr lang="en-GB" dirty="0" smtClean="0">
                <a:latin typeface="Arial Unicode MS" pitchFamily="34" charset="-128"/>
                <a:ea typeface="Arial Unicode MS" pitchFamily="34" charset="-128"/>
                <a:cs typeface="Arial Unicode MS" pitchFamily="34" charset="-128"/>
              </a:rPr>
              <a:t>predict crop production and find important insights highlighting key indicators and </a:t>
            </a:r>
          </a:p>
          <a:p>
            <a:r>
              <a:rPr lang="en-US" dirty="0" smtClean="0">
                <a:latin typeface="Arial Unicode MS" pitchFamily="34" charset="-128"/>
                <a:ea typeface="Arial Unicode MS" pitchFamily="34" charset="-128"/>
                <a:cs typeface="Arial Unicode MS" pitchFamily="34" charset="-128"/>
              </a:rPr>
              <a:t>metrics that influence crop production. </a:t>
            </a:r>
            <a:endParaRPr lang="en-IN" dirty="0">
              <a:latin typeface="Arial Unicode MS" pitchFamily="34" charset="-128"/>
              <a:ea typeface="Arial Unicode MS" pitchFamily="34" charset="-128"/>
              <a:cs typeface="Arial Unicode MS" pitchFamily="34" charset="-128"/>
            </a:endParaRPr>
          </a:p>
        </p:txBody>
      </p:sp>
      <p:sp>
        <p:nvSpPr>
          <p:cNvPr id="6" name="Rectangle: Rounded Corners 1">
            <a:extLst>
              <a:ext uri="{FF2B5EF4-FFF2-40B4-BE49-F238E27FC236}">
                <a16:creationId xmlns="" xmlns:a16="http://schemas.microsoft.com/office/drawing/2014/main" id="{4FFB924A-441A-5185-37A1-6D08E8FC0EED}"/>
              </a:ext>
            </a:extLst>
          </p:cNvPr>
          <p:cNvSpPr/>
          <p:nvPr/>
        </p:nvSpPr>
        <p:spPr>
          <a:xfrm>
            <a:off x="508112" y="556677"/>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600" b="1" dirty="0" smtClean="0"/>
          </a:p>
          <a:p>
            <a:pPr algn="ctr"/>
            <a:endParaRPr lang="en-IN" sz="3600" dirty="0">
              <a:latin typeface="Copperplate Gothic Light" pitchFamily="34" charset="0"/>
            </a:endParaRPr>
          </a:p>
        </p:txBody>
      </p:sp>
      <p:sp>
        <p:nvSpPr>
          <p:cNvPr id="7" name="TextBox 6"/>
          <p:cNvSpPr txBox="1"/>
          <p:nvPr/>
        </p:nvSpPr>
        <p:spPr>
          <a:xfrm>
            <a:off x="4543865" y="689318"/>
            <a:ext cx="2964658" cy="584775"/>
          </a:xfrm>
          <a:prstGeom prst="rect">
            <a:avLst/>
          </a:prstGeom>
          <a:noFill/>
        </p:spPr>
        <p:txBody>
          <a:bodyPr wrap="none" rtlCol="0">
            <a:spAutoFit/>
          </a:bodyPr>
          <a:lstStyle/>
          <a:p>
            <a:r>
              <a:rPr lang="en-US" sz="3200" dirty="0" smtClean="0">
                <a:latin typeface="Copperplate Gothic Light" pitchFamily="34" charset="0"/>
              </a:rPr>
              <a:t>Background</a:t>
            </a:r>
            <a:endParaRPr lang="en-US" sz="3200" dirty="0"/>
          </a:p>
        </p:txBody>
      </p:sp>
    </p:spTree>
    <p:extLst>
      <p:ext uri="{BB962C8B-B14F-4D97-AF65-F5344CB8AC3E}">
        <p14:creationId xmlns=""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793BB60-D2E2-A8B9-D96F-D4D756113941}"/>
              </a:ext>
            </a:extLst>
          </p:cNvPr>
          <p:cNvSpPr txBox="1"/>
          <p:nvPr/>
        </p:nvSpPr>
        <p:spPr>
          <a:xfrm>
            <a:off x="1004835" y="1929284"/>
            <a:ext cx="10008158" cy="4616648"/>
          </a:xfrm>
          <a:prstGeom prst="rect">
            <a:avLst/>
          </a:prstGeom>
          <a:noFill/>
        </p:spPr>
        <p:txBody>
          <a:bodyPr wrap="square" rtlCol="0">
            <a:spAutoFit/>
          </a:bodyPr>
          <a:lstStyle/>
          <a:p>
            <a:pPr>
              <a:lnSpc>
                <a:spcPct val="150000"/>
              </a:lnSpc>
            </a:pPr>
            <a:r>
              <a:rPr lang="en-GB" sz="2000" dirty="0" smtClean="0">
                <a:latin typeface="Arial Unicode MS" pitchFamily="34" charset="-128"/>
                <a:ea typeface="Arial Unicode MS" pitchFamily="34" charset="-128"/>
                <a:cs typeface="Arial Unicode MS" pitchFamily="34" charset="-128"/>
              </a:rPr>
              <a:t>Crop </a:t>
            </a:r>
            <a:r>
              <a:rPr lang="en-GB" sz="2000" dirty="0" smtClean="0">
                <a:latin typeface="Arial Unicode MS" pitchFamily="34" charset="-128"/>
                <a:ea typeface="Arial Unicode MS" pitchFamily="34" charset="-128"/>
                <a:cs typeface="Arial Unicode MS" pitchFamily="34" charset="-128"/>
              </a:rPr>
              <a:t>production is a crucial component of India's agricultural sector, playing a vital role in the country's economy and providing livelihoods to millions of farmers. This project aims to analyze and understand the dynamics of crop production in India, considering various factors that influence this sector's performance. The analysis includes a comprehensive study of major crops, agro-climatic zones, production practices, and the impact of external factors such as monsoon, government policies, and market demand.</a:t>
            </a:r>
            <a:r>
              <a:rPr lang="en-IN" sz="2000" dirty="0" smtClean="0">
                <a:solidFill>
                  <a:srgbClr val="000000"/>
                </a:solidFill>
                <a:effectLst/>
                <a:latin typeface="Arial Unicode MS" pitchFamily="34" charset="-128"/>
                <a:ea typeface="Arial Unicode MS" pitchFamily="34" charset="-128"/>
                <a:cs typeface="Arial Unicode MS" pitchFamily="34" charset="-128"/>
              </a:rPr>
              <a:t>The </a:t>
            </a:r>
            <a:r>
              <a:rPr lang="en-IN" sz="2000" dirty="0">
                <a:solidFill>
                  <a:srgbClr val="000000"/>
                </a:solidFill>
                <a:effectLst/>
                <a:latin typeface="Arial Unicode MS" pitchFamily="34" charset="-128"/>
                <a:ea typeface="Arial Unicode MS" pitchFamily="34" charset="-128"/>
                <a:cs typeface="Arial Unicode MS" pitchFamily="34" charset="-128"/>
              </a:rPr>
              <a:t>objective of the project is to perform data visualization techniques to understand insights of the data. This project aims apply various Business Intelligence tools such as Tableau or Power BI to get a visual understanding of the data. </a:t>
            </a:r>
          </a:p>
          <a:p>
            <a:pPr>
              <a:lnSpc>
                <a:spcPct val="150000"/>
              </a:lnSpc>
            </a:pPr>
            <a:endParaRPr lang="en-IN" sz="1600" dirty="0">
              <a:latin typeface="Arial Unicode MS" pitchFamily="34" charset="-128"/>
              <a:ea typeface="Arial Unicode MS" pitchFamily="34" charset="-128"/>
              <a:cs typeface="Arial Unicode MS" pitchFamily="34" charset="-128"/>
            </a:endParaRPr>
          </a:p>
        </p:txBody>
      </p:sp>
      <p:sp>
        <p:nvSpPr>
          <p:cNvPr id="6" name="Rectangle: Rounded Corners 1">
            <a:extLst>
              <a:ext uri="{FF2B5EF4-FFF2-40B4-BE49-F238E27FC236}">
                <a16:creationId xmlns="" xmlns:a16="http://schemas.microsoft.com/office/drawing/2014/main" id="{4FFB924A-441A-5185-37A1-6D08E8FC0EED}"/>
              </a:ext>
            </a:extLst>
          </p:cNvPr>
          <p:cNvSpPr/>
          <p:nvPr/>
        </p:nvSpPr>
        <p:spPr>
          <a:xfrm>
            <a:off x="508112" y="556677"/>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600" b="1" dirty="0" smtClean="0"/>
          </a:p>
          <a:p>
            <a:pPr algn="ctr"/>
            <a:endParaRPr lang="en-IN" sz="3600" dirty="0">
              <a:latin typeface="Copperplate Gothic Light" pitchFamily="34" charset="0"/>
            </a:endParaRPr>
          </a:p>
        </p:txBody>
      </p:sp>
      <p:sp>
        <p:nvSpPr>
          <p:cNvPr id="7" name="TextBox 6"/>
          <p:cNvSpPr txBox="1"/>
          <p:nvPr/>
        </p:nvSpPr>
        <p:spPr>
          <a:xfrm>
            <a:off x="3699803" y="675249"/>
            <a:ext cx="5064720" cy="646331"/>
          </a:xfrm>
          <a:prstGeom prst="rect">
            <a:avLst/>
          </a:prstGeom>
          <a:noFill/>
        </p:spPr>
        <p:txBody>
          <a:bodyPr wrap="none" rtlCol="0">
            <a:spAutoFit/>
          </a:bodyPr>
          <a:lstStyle/>
          <a:p>
            <a:pPr algn="ctr"/>
            <a:r>
              <a:rPr lang="en-IN" sz="3600" dirty="0" smtClean="0">
                <a:latin typeface="Copperplate Gothic Light" pitchFamily="34" charset="0"/>
              </a:rPr>
              <a:t>Problem Statement</a:t>
            </a:r>
            <a:endParaRPr lang="en-US" sz="3600" dirty="0">
              <a:latin typeface="Copperplate Gothic Light" pitchFamily="34" charset="0"/>
            </a:endParaRPr>
          </a:p>
        </p:txBody>
      </p:sp>
    </p:spTree>
    <p:extLst>
      <p:ext uri="{BB962C8B-B14F-4D97-AF65-F5344CB8AC3E}">
        <p14:creationId xmlns=""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1">
            <a:extLst>
              <a:ext uri="{FF2B5EF4-FFF2-40B4-BE49-F238E27FC236}">
                <a16:creationId xmlns="" xmlns:a16="http://schemas.microsoft.com/office/drawing/2014/main" id="{4FFB924A-441A-5185-37A1-6D08E8FC0EED}"/>
              </a:ext>
            </a:extLst>
          </p:cNvPr>
          <p:cNvSpPr/>
          <p:nvPr/>
        </p:nvSpPr>
        <p:spPr>
          <a:xfrm>
            <a:off x="508112" y="345661"/>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600" b="1" dirty="0" smtClean="0"/>
          </a:p>
          <a:p>
            <a:pPr algn="ctr"/>
            <a:endParaRPr lang="en-IN" sz="3600" dirty="0">
              <a:latin typeface="Copperplate Gothic Light" pitchFamily="34" charset="0"/>
            </a:endParaRPr>
          </a:p>
        </p:txBody>
      </p:sp>
      <p:sp>
        <p:nvSpPr>
          <p:cNvPr id="7" name="TextBox 6"/>
          <p:cNvSpPr txBox="1"/>
          <p:nvPr/>
        </p:nvSpPr>
        <p:spPr>
          <a:xfrm>
            <a:off x="4754881" y="365759"/>
            <a:ext cx="2218877" cy="646331"/>
          </a:xfrm>
          <a:prstGeom prst="rect">
            <a:avLst/>
          </a:prstGeom>
          <a:noFill/>
        </p:spPr>
        <p:txBody>
          <a:bodyPr wrap="none" rtlCol="0">
            <a:spAutoFit/>
          </a:bodyPr>
          <a:lstStyle/>
          <a:p>
            <a:r>
              <a:rPr lang="en-IN" sz="3600" dirty="0" smtClean="0">
                <a:latin typeface="Copperplate Gothic Light" pitchFamily="34" charset="0"/>
              </a:rPr>
              <a:t>Insights</a:t>
            </a:r>
            <a:endParaRPr lang="en-US" sz="3600" dirty="0">
              <a:latin typeface="Copperplate Gothic Light"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2152650" y="1468243"/>
            <a:ext cx="7886700" cy="4962525"/>
          </a:xfrm>
          <a:prstGeom prst="rect">
            <a:avLst/>
          </a:prstGeom>
          <a:noFill/>
          <a:ln w="9525">
            <a:noFill/>
            <a:miter lim="800000"/>
            <a:headEnd/>
            <a:tailEnd/>
          </a:ln>
        </p:spPr>
      </p:pic>
    </p:spTree>
    <p:extLst>
      <p:ext uri="{BB962C8B-B14F-4D97-AF65-F5344CB8AC3E}">
        <p14:creationId xmlns=""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28416C-1698-A6AB-917F-212918CBD34A}"/>
              </a:ext>
            </a:extLst>
          </p:cNvPr>
          <p:cNvSpPr txBox="1"/>
          <p:nvPr/>
        </p:nvSpPr>
        <p:spPr>
          <a:xfrm>
            <a:off x="1069145" y="505714"/>
            <a:ext cx="997399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2800" dirty="0" smtClean="0">
                <a:latin typeface="Copperplate Gothic Light" pitchFamily="34" charset="0"/>
              </a:rPr>
              <a:t>Yearly Distribution of Crop Production</a:t>
            </a:r>
            <a:endParaRPr lang="en-IN" sz="2800" dirty="0">
              <a:latin typeface="Copperplate Gothic Light"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1390431" y="1369548"/>
            <a:ext cx="9439275" cy="4991100"/>
          </a:xfrm>
          <a:prstGeom prst="rect">
            <a:avLst/>
          </a:prstGeom>
          <a:noFill/>
          <a:ln w="9525">
            <a:noFill/>
            <a:miter lim="800000"/>
            <a:headEnd/>
            <a:tailEnd/>
          </a:ln>
        </p:spPr>
      </p:pic>
    </p:spTree>
    <p:extLst>
      <p:ext uri="{BB962C8B-B14F-4D97-AF65-F5344CB8AC3E}">
        <p14:creationId xmlns=""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77D2A34-A052-BAD0-7552-58ADA6656331}"/>
              </a:ext>
            </a:extLst>
          </p:cNvPr>
          <p:cNvSpPr txBox="1"/>
          <p:nvPr/>
        </p:nvSpPr>
        <p:spPr>
          <a:xfrm>
            <a:off x="1871004" y="565386"/>
            <a:ext cx="831400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Distribution of Crop Production by State</a:t>
            </a:r>
            <a:endParaRPr lang="en-IN" sz="2800" dirty="0">
              <a:latin typeface="Copperplate Gothic Light"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1376363" y="1365006"/>
            <a:ext cx="9439275" cy="4972050"/>
          </a:xfrm>
          <a:prstGeom prst="rect">
            <a:avLst/>
          </a:prstGeom>
          <a:noFill/>
          <a:ln w="9525">
            <a:noFill/>
            <a:miter lim="800000"/>
            <a:headEnd/>
            <a:tailEnd/>
          </a:ln>
        </p:spPr>
      </p:pic>
    </p:spTree>
    <p:extLst>
      <p:ext uri="{BB962C8B-B14F-4D97-AF65-F5344CB8AC3E}">
        <p14:creationId xmlns=""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9440FEF-7A63-F44C-8C8F-170B1CBAB5F0}"/>
              </a:ext>
            </a:extLst>
          </p:cNvPr>
          <p:cNvSpPr txBox="1"/>
          <p:nvPr/>
        </p:nvSpPr>
        <p:spPr>
          <a:xfrm>
            <a:off x="1845546" y="271305"/>
            <a:ext cx="874742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2800" dirty="0" smtClean="0">
                <a:latin typeface="Copperplate Gothic Light" pitchFamily="34" charset="0"/>
              </a:rPr>
              <a:t>Crop </a:t>
            </a:r>
            <a:r>
              <a:rPr lang="en-GB" sz="2800" dirty="0" smtClean="0">
                <a:latin typeface="Copperplate Gothic Light" pitchFamily="34" charset="0"/>
              </a:rPr>
              <a:t>Distribution By production</a:t>
            </a:r>
            <a:endParaRPr lang="en-IN" sz="2800" dirty="0">
              <a:latin typeface="Copperplate Gothic Light" pitchFamily="34" charset="0"/>
            </a:endParaRPr>
          </a:p>
        </p:txBody>
      </p:sp>
      <p:pic>
        <p:nvPicPr>
          <p:cNvPr id="3" name="Picture 2"/>
          <p:cNvPicPr>
            <a:picLocks noChangeAspect="1" noChangeArrowheads="1"/>
          </p:cNvPicPr>
          <p:nvPr/>
        </p:nvPicPr>
        <p:blipFill>
          <a:blip r:embed="rId2" cstate="print"/>
          <a:srcRect/>
          <a:stretch>
            <a:fillRect/>
          </a:stretch>
        </p:blipFill>
        <p:spPr bwMode="auto">
          <a:xfrm>
            <a:off x="2281238" y="942975"/>
            <a:ext cx="7629525" cy="4972050"/>
          </a:xfrm>
          <a:prstGeom prst="rect">
            <a:avLst/>
          </a:prstGeom>
          <a:noFill/>
          <a:ln w="9525">
            <a:noFill/>
            <a:miter lim="800000"/>
            <a:headEnd/>
            <a:tailEnd/>
          </a:ln>
        </p:spPr>
      </p:pic>
    </p:spTree>
    <p:extLst>
      <p:ext uri="{BB962C8B-B14F-4D97-AF65-F5344CB8AC3E}">
        <p14:creationId xmlns=""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C9F444B-FF60-0DDC-9789-6FBD4342762B}"/>
              </a:ext>
            </a:extLst>
          </p:cNvPr>
          <p:cNvSpPr txBox="1"/>
          <p:nvPr/>
        </p:nvSpPr>
        <p:spPr>
          <a:xfrm>
            <a:off x="2785403" y="368665"/>
            <a:ext cx="759655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GB" sz="2800" dirty="0" smtClean="0">
                <a:solidFill>
                  <a:srgbClr val="000000"/>
                </a:solidFill>
                <a:latin typeface="Copperplate Gothic Light" pitchFamily="34" charset="0"/>
              </a:rPr>
              <a:t>Distribution of Crops by Area</a:t>
            </a:r>
            <a:endParaRPr lang="en-IN" sz="2000" dirty="0">
              <a:latin typeface="Copperplate Gothic Light"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2333406" y="1317820"/>
            <a:ext cx="7553325" cy="5010150"/>
          </a:xfrm>
          <a:prstGeom prst="rect">
            <a:avLst/>
          </a:prstGeom>
          <a:noFill/>
          <a:ln w="9525">
            <a:noFill/>
            <a:miter lim="800000"/>
            <a:headEnd/>
            <a:tailEnd/>
          </a:ln>
        </p:spPr>
      </p:pic>
    </p:spTree>
    <p:extLst>
      <p:ext uri="{BB962C8B-B14F-4D97-AF65-F5344CB8AC3E}">
        <p14:creationId xmlns="" xmlns:p14="http://schemas.microsoft.com/office/powerpoint/2010/main" val="223003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325</Words>
  <Application>Microsoft Office PowerPoint</Application>
  <PresentationFormat>Custom</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Windows User</cp:lastModifiedBy>
  <cp:revision>14</cp:revision>
  <dcterms:created xsi:type="dcterms:W3CDTF">2022-11-21T06:34:00Z</dcterms:created>
  <dcterms:modified xsi:type="dcterms:W3CDTF">2024-03-13T16:17:20Z</dcterms:modified>
</cp:coreProperties>
</file>