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F5E302-D5D7-4C40-A42E-7DCD0AD7169D}" v="216" dt="2022-04-07T20:48:06.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1" d="100"/>
          <a:sy n="71" d="100"/>
        </p:scale>
        <p:origin x="5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382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914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2082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2107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3567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7331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0756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0648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358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0504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3570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515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7004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9338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3096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7676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8088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46CE7D5-CF57-46EF-B807-FDD0502418D4}" type="datetimeFigureOut">
              <a:rPr lang="en-US" smtClean="0"/>
              <a:t>4/8/2022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06675788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achonline.ca/tools-trends/exploring-future-education/how-ten-key-developments-are-shaping-future-technology-enabled-learning"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bdosn.org/blog/unveiling-the-secret-through-machine-learning"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text, person, indoor, display&#10;&#10;Description automatically generated">
            <a:extLst>
              <a:ext uri="{FF2B5EF4-FFF2-40B4-BE49-F238E27FC236}">
                <a16:creationId xmlns:a16="http://schemas.microsoft.com/office/drawing/2014/main" id="{F0800D74-B11A-11D6-82A1-1B7B4B701A5A}"/>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l="14681" r="39068"/>
          <a:stretch/>
        </p:blipFill>
        <p:spPr>
          <a:xfrm>
            <a:off x="3132160" y="1021"/>
            <a:ext cx="9059839" cy="6855958"/>
          </a:xfrm>
          <a:prstGeom prst="rect">
            <a:avLst/>
          </a:prstGeom>
        </p:spPr>
      </p:pic>
      <p:sp>
        <p:nvSpPr>
          <p:cNvPr id="2" name="Title 1"/>
          <p:cNvSpPr>
            <a:spLocks noGrp="1"/>
          </p:cNvSpPr>
          <p:nvPr>
            <p:ph type="ctrTitle"/>
          </p:nvPr>
        </p:nvSpPr>
        <p:spPr>
          <a:xfrm>
            <a:off x="5933130" y="478971"/>
            <a:ext cx="6077022" cy="3988254"/>
          </a:xfrm>
        </p:spPr>
        <p:txBody>
          <a:bodyPr vert="horz" lIns="91440" tIns="45720" rIns="91440" bIns="45720" rtlCol="0" anchor="b">
            <a:normAutofit/>
          </a:bodyPr>
          <a:lstStyle/>
          <a:p>
            <a:pPr algn="l"/>
            <a:r>
              <a:rPr lang="en-US" sz="5400" b="1" kern="1200" dirty="0">
                <a:latin typeface="+mj-lt"/>
                <a:ea typeface="+mj-ea"/>
                <a:cs typeface="+mj-cs"/>
              </a:rPr>
              <a:t>Prediction of </a:t>
            </a:r>
            <a:r>
              <a:rPr lang="en-US" sz="5400" b="1" dirty="0"/>
              <a:t> YouTube</a:t>
            </a:r>
            <a:br>
              <a:rPr lang="en-US" sz="5400" b="1" dirty="0"/>
            </a:br>
            <a:r>
              <a:rPr lang="en-US" sz="5400" b="1" dirty="0"/>
              <a:t> Video </a:t>
            </a:r>
            <a:r>
              <a:rPr lang="en-US" sz="5400" b="1" kern="1200" dirty="0">
                <a:latin typeface="+mj-lt"/>
                <a:ea typeface="+mj-ea"/>
                <a:cs typeface="+mj-cs"/>
              </a:rPr>
              <a:t>Tags using </a:t>
            </a:r>
            <a:br>
              <a:rPr lang="en-US" sz="5400" b="1" dirty="0"/>
            </a:br>
            <a:r>
              <a:rPr lang="en-US" sz="5400" b="1" kern="1200" dirty="0">
                <a:latin typeface="+mj-lt"/>
                <a:ea typeface="+mj-ea"/>
                <a:cs typeface="+mj-cs"/>
              </a:rPr>
              <a:t>Neural Networks</a:t>
            </a:r>
            <a:endParaRPr lang="en-US" sz="5400" b="1" kern="1200" dirty="0">
              <a:latin typeface="+mj-lt"/>
              <a:cs typeface="Calibri Light"/>
            </a:endParaRPr>
          </a:p>
        </p:txBody>
      </p:sp>
      <p:sp>
        <p:nvSpPr>
          <p:cNvPr id="3" name="Subtitle 2"/>
          <p:cNvSpPr>
            <a:spLocks noGrp="1"/>
          </p:cNvSpPr>
          <p:nvPr>
            <p:ph type="subTitle" idx="1"/>
          </p:nvPr>
        </p:nvSpPr>
        <p:spPr>
          <a:xfrm>
            <a:off x="6349725" y="4861941"/>
            <a:ext cx="5745095" cy="1517088"/>
          </a:xfrm>
        </p:spPr>
        <p:txBody>
          <a:bodyPr vert="horz" lIns="91440" tIns="45720" rIns="91440" bIns="45720" rtlCol="0" anchor="t">
            <a:normAutofit/>
          </a:bodyPr>
          <a:lstStyle/>
          <a:p>
            <a:pPr algn="l"/>
            <a:r>
              <a:rPr lang="en-US" b="1" dirty="0">
                <a:solidFill>
                  <a:schemeClr val="tx1"/>
                </a:solidFill>
                <a:cs typeface="Calibri"/>
              </a:rPr>
              <a:t>Suteja Patil</a:t>
            </a:r>
            <a:endParaRPr lang="en-US" dirty="0">
              <a:solidFill>
                <a:schemeClr val="tx1"/>
              </a:solidFill>
            </a:endParaRPr>
          </a:p>
          <a:p>
            <a:pPr algn="l">
              <a:spcBef>
                <a:spcPts val="0"/>
              </a:spcBef>
            </a:pPr>
            <a:r>
              <a:rPr lang="en-US" sz="1800" dirty="0">
                <a:solidFill>
                  <a:schemeClr val="tx1"/>
                </a:solidFill>
                <a:latin typeface="Calibri Light"/>
                <a:ea typeface="+mn-lt"/>
                <a:cs typeface="Calibri"/>
              </a:rPr>
              <a:t>Graduate Student, Khoury College of Computer Sciences</a:t>
            </a:r>
          </a:p>
          <a:p>
            <a:pPr algn="l">
              <a:spcBef>
                <a:spcPts val="0"/>
              </a:spcBef>
            </a:pPr>
            <a:r>
              <a:rPr lang="en-US" sz="1800" dirty="0">
                <a:solidFill>
                  <a:schemeClr val="tx1"/>
                </a:solidFill>
                <a:latin typeface="Calibri Light"/>
                <a:ea typeface="+mn-lt"/>
                <a:cs typeface="Calibri"/>
              </a:rPr>
              <a:t>Northeastern University, Boston</a:t>
            </a:r>
          </a:p>
        </p:txBody>
      </p:sp>
      <p:pic>
        <p:nvPicPr>
          <p:cNvPr id="7" name="Picture 7">
            <a:extLst>
              <a:ext uri="{FF2B5EF4-FFF2-40B4-BE49-F238E27FC236}">
                <a16:creationId xmlns:a16="http://schemas.microsoft.com/office/drawing/2014/main" id="{B619116E-2C22-6F0E-17DD-9AACD672F486}"/>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1454" r="4188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962833-2EBB-47A0-9823-D4F8E16EE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74294DC4-BD56-45E6-BA1B-495815D2D553}"/>
              </a:ext>
            </a:extLst>
          </p:cNvPr>
          <p:cNvSpPr>
            <a:spLocks noGrp="1"/>
          </p:cNvSpPr>
          <p:nvPr>
            <p:ph type="title"/>
          </p:nvPr>
        </p:nvSpPr>
        <p:spPr>
          <a:xfrm>
            <a:off x="4377313" y="687388"/>
            <a:ext cx="6290687" cy="5483225"/>
          </a:xfrm>
          <a:effectLst/>
        </p:spPr>
        <p:txBody>
          <a:bodyPr vert="horz" wrap="square" lIns="91440" tIns="45720" rIns="91440" bIns="45720" rtlCol="0" anchor="ctr">
            <a:normAutofit/>
          </a:bodyPr>
          <a:lstStyle/>
          <a:p>
            <a:r>
              <a:rPr lang="en-US" sz="7200" spc="-300">
                <a:solidFill>
                  <a:schemeClr val="tx1">
                    <a:lumMod val="95000"/>
                  </a:schemeClr>
                </a:solidFill>
                <a:effectLst>
                  <a:outerShdw blurRad="469900" dist="342900" dir="5400000" sy="-20000" rotWithShape="0">
                    <a:prstClr val="black">
                      <a:alpha val="66000"/>
                    </a:prstClr>
                  </a:outerShdw>
                </a:effectLst>
              </a:rPr>
              <a:t>Thank you!</a:t>
            </a:r>
          </a:p>
        </p:txBody>
      </p:sp>
      <p:cxnSp>
        <p:nvCxnSpPr>
          <p:cNvPr id="11" name="Straight Connector 10">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580" y="2032907"/>
            <a:ext cx="0" cy="2792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74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8BF6-7300-7116-9FC6-6533E74BA203}"/>
              </a:ext>
            </a:extLst>
          </p:cNvPr>
          <p:cNvSpPr>
            <a:spLocks noGrp="1"/>
          </p:cNvSpPr>
          <p:nvPr>
            <p:ph type="title"/>
          </p:nvPr>
        </p:nvSpPr>
        <p:spPr/>
        <p:txBody>
          <a:bodyPr>
            <a:normAutofit/>
          </a:bodyPr>
          <a:lstStyle/>
          <a:p>
            <a:r>
              <a:rPr lang="en-US" sz="3200" dirty="0">
                <a:cs typeface="Calibri Light"/>
              </a:rPr>
              <a:t>Business Use Case</a:t>
            </a:r>
            <a:endParaRPr lang="en-US" sz="3200" dirty="0"/>
          </a:p>
        </p:txBody>
      </p:sp>
      <p:sp>
        <p:nvSpPr>
          <p:cNvPr id="3" name="Content Placeholder 2">
            <a:extLst>
              <a:ext uri="{FF2B5EF4-FFF2-40B4-BE49-F238E27FC236}">
                <a16:creationId xmlns:a16="http://schemas.microsoft.com/office/drawing/2014/main" id="{3013967A-760F-4A56-2AE0-61BA7CB73914}"/>
              </a:ext>
            </a:extLst>
          </p:cNvPr>
          <p:cNvSpPr>
            <a:spLocks noGrp="1"/>
          </p:cNvSpPr>
          <p:nvPr>
            <p:ph idx="1"/>
          </p:nvPr>
        </p:nvSpPr>
        <p:spPr/>
        <p:txBody>
          <a:bodyPr>
            <a:normAutofit fontScale="92500"/>
          </a:bodyPr>
          <a:lstStyle/>
          <a:p>
            <a:r>
              <a:rPr lang="en-US" sz="2000" dirty="0"/>
              <a:t>YouTube has exploded in popularity over the years because of its content and technology and has become a household name. Almost 5 billion YouTube videos are watched every single day. One of the reason for its fame is the efficient search engine which is backed by Google. However most of the content creators who upload their videos on YouTube don’t put a meaningful title or an elaborate description of their video but they have an option to select tags relevant to their video in the description section. Tags are words and phrases which can help a video in better ranking for more key words and also increase the chance that they will be displayed in the related and suggested video lists of other videos. So tags can help content creators to increase the views of their videos and also enhance viewer experience. Overall, it will help YouTube grow as a platform.</a:t>
            </a:r>
          </a:p>
          <a:p>
            <a:r>
              <a:rPr lang="en-US" sz="2000" dirty="0"/>
              <a:t>So I have developed a YouTube video tag prediction model to predict tags using description under a video. This will help YouTube provide better suggestions for tags and allow content creators to select the relevant ones. For example, if Bob decides to upload a video titled ‘A day in my life’ then he can choose appropriate tags from a bunch of words such as ‘travel’, ‘food’, ’lifestyle’, ‘gym’, ‘shopping’, ‘college’, ’movie’ which are present in his content. So I am using YouTube’s past data to build a prediction model which can be used in future for better recommendation.</a:t>
            </a:r>
          </a:p>
        </p:txBody>
      </p:sp>
    </p:spTree>
    <p:extLst>
      <p:ext uri="{BB962C8B-B14F-4D97-AF65-F5344CB8AC3E}">
        <p14:creationId xmlns:p14="http://schemas.microsoft.com/office/powerpoint/2010/main" val="295095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89FF-D32F-FCAE-5761-B664F8B96A27}"/>
              </a:ext>
            </a:extLst>
          </p:cNvPr>
          <p:cNvSpPr>
            <a:spLocks noGrp="1"/>
          </p:cNvSpPr>
          <p:nvPr>
            <p:ph type="title"/>
          </p:nvPr>
        </p:nvSpPr>
        <p:spPr>
          <a:xfrm>
            <a:off x="838200" y="365125"/>
            <a:ext cx="10515600" cy="996005"/>
          </a:xfrm>
        </p:spPr>
        <p:txBody>
          <a:bodyPr>
            <a:normAutofit/>
          </a:bodyPr>
          <a:lstStyle/>
          <a:p>
            <a:r>
              <a:rPr lang="en-US" sz="3200" dirty="0">
                <a:cs typeface="Calibri Light"/>
              </a:rPr>
              <a:t>Data Modeling</a:t>
            </a:r>
            <a:endParaRPr lang="en-US" sz="3200" dirty="0"/>
          </a:p>
        </p:txBody>
      </p:sp>
      <p:sp>
        <p:nvSpPr>
          <p:cNvPr id="3" name="Content Placeholder 2">
            <a:extLst>
              <a:ext uri="{FF2B5EF4-FFF2-40B4-BE49-F238E27FC236}">
                <a16:creationId xmlns:a16="http://schemas.microsoft.com/office/drawing/2014/main" id="{49F29999-36A1-E2CE-974F-061F647A9434}"/>
              </a:ext>
            </a:extLst>
          </p:cNvPr>
          <p:cNvSpPr>
            <a:spLocks noGrp="1"/>
          </p:cNvSpPr>
          <p:nvPr>
            <p:ph idx="1"/>
          </p:nvPr>
        </p:nvSpPr>
        <p:spPr>
          <a:xfrm>
            <a:off x="838200" y="1361130"/>
            <a:ext cx="10515600" cy="4815833"/>
          </a:xfrm>
        </p:spPr>
        <p:txBody>
          <a:bodyPr>
            <a:normAutofit/>
          </a:bodyPr>
          <a:lstStyle/>
          <a:p>
            <a:pPr>
              <a:lnSpc>
                <a:spcPct val="150000"/>
              </a:lnSpc>
            </a:pPr>
            <a:r>
              <a:rPr lang="en-US" sz="1800" dirty="0"/>
              <a:t>Used data sets from </a:t>
            </a:r>
            <a:r>
              <a:rPr lang="en-US" sz="1800" dirty="0">
                <a:hlinkClick r:id="rId2" action="ppaction://hlinksldjump"/>
              </a:rPr>
              <a:t>Trending YouTube Video Statistics</a:t>
            </a:r>
            <a:r>
              <a:rPr lang="en-US" sz="1800" dirty="0"/>
              <a:t> to build the model. </a:t>
            </a:r>
          </a:p>
          <a:p>
            <a:pPr>
              <a:lnSpc>
                <a:spcPct val="150000"/>
              </a:lnSpc>
            </a:pPr>
            <a:r>
              <a:rPr lang="en-US" sz="1800" dirty="0"/>
              <a:t>This dataset includes several months of data on daily trending YouTube videos from 10 different countries. Due to hardware limitations, I could use only two dataset from 10 files- ‘USvideos.csv’ and ‘Gbvideos.csv’  that has data of USA and Great Britain respectively.</a:t>
            </a:r>
          </a:p>
          <a:p>
            <a:pPr>
              <a:lnSpc>
                <a:spcPct val="150000"/>
              </a:lnSpc>
            </a:pPr>
            <a:r>
              <a:rPr lang="en-US" sz="1800" dirty="0"/>
              <a:t>The datasets have 16 columns and total combined 79865 rows.</a:t>
            </a:r>
          </a:p>
          <a:p>
            <a:pPr>
              <a:lnSpc>
                <a:spcPct val="150000"/>
              </a:lnSpc>
            </a:pPr>
            <a:r>
              <a:rPr lang="en-US" sz="1800" dirty="0"/>
              <a:t>Column attributes are – </a:t>
            </a:r>
            <a:r>
              <a:rPr lang="en-US" sz="1800" dirty="0" err="1"/>
              <a:t>video_id</a:t>
            </a:r>
            <a:r>
              <a:rPr lang="en-US" sz="1800" dirty="0"/>
              <a:t>, </a:t>
            </a:r>
            <a:r>
              <a:rPr lang="en-US" sz="1800" dirty="0" err="1"/>
              <a:t>trending_date</a:t>
            </a:r>
            <a:r>
              <a:rPr lang="en-US" sz="1800" dirty="0"/>
              <a:t>, </a:t>
            </a:r>
            <a:r>
              <a:rPr lang="en-US" sz="1800" dirty="0" err="1"/>
              <a:t>title,channel_title</a:t>
            </a:r>
            <a:r>
              <a:rPr lang="en-US" sz="1800" dirty="0"/>
              <a:t>, </a:t>
            </a:r>
            <a:r>
              <a:rPr lang="en-US" sz="1800" dirty="0" err="1"/>
              <a:t>category_id</a:t>
            </a:r>
            <a:r>
              <a:rPr lang="en-US" sz="1800" dirty="0"/>
              <a:t>, </a:t>
            </a:r>
            <a:r>
              <a:rPr lang="en-US" sz="1800" dirty="0" err="1"/>
              <a:t>publish_time</a:t>
            </a:r>
            <a:r>
              <a:rPr lang="en-US" sz="1800" dirty="0"/>
              <a:t>, tags, views, likes, dislikes, </a:t>
            </a:r>
            <a:r>
              <a:rPr lang="en-US" sz="1800" dirty="0" err="1"/>
              <a:t>comment_count</a:t>
            </a:r>
            <a:r>
              <a:rPr lang="en-US" sz="1800" dirty="0"/>
              <a:t>, </a:t>
            </a:r>
            <a:r>
              <a:rPr lang="en-US" sz="1800" dirty="0" err="1"/>
              <a:t>thumbnail_link</a:t>
            </a:r>
            <a:r>
              <a:rPr lang="en-US" sz="1800" dirty="0"/>
              <a:t>, </a:t>
            </a:r>
            <a:r>
              <a:rPr lang="en-US" sz="1800" dirty="0" err="1"/>
              <a:t>comments_disabled</a:t>
            </a:r>
            <a:r>
              <a:rPr lang="en-US" sz="1800" dirty="0"/>
              <a:t>, </a:t>
            </a:r>
            <a:r>
              <a:rPr lang="en-US" sz="1800" dirty="0" err="1"/>
              <a:t>ratings_disabled</a:t>
            </a:r>
            <a:r>
              <a:rPr lang="en-US" sz="1800" dirty="0"/>
              <a:t>, </a:t>
            </a:r>
            <a:r>
              <a:rPr lang="en-US" sz="1800" dirty="0" err="1"/>
              <a:t>video_error_or_removed</a:t>
            </a:r>
            <a:r>
              <a:rPr lang="en-US" sz="1800" dirty="0"/>
              <a:t> and description.</a:t>
            </a:r>
          </a:p>
          <a:p>
            <a:pPr>
              <a:lnSpc>
                <a:spcPct val="150000"/>
              </a:lnSpc>
            </a:pPr>
            <a:r>
              <a:rPr lang="en-US" sz="1800" dirty="0"/>
              <a:t>Out of the 16 </a:t>
            </a:r>
            <a:r>
              <a:rPr lang="en-US" sz="1800" dirty="0" err="1"/>
              <a:t>columns,we</a:t>
            </a:r>
            <a:r>
              <a:rPr lang="en-US" sz="1800" dirty="0"/>
              <a:t> need only two-’description’ and ‘tags’. I have developed a model using description to predict tags.</a:t>
            </a:r>
          </a:p>
          <a:p>
            <a:endParaRPr lang="en-US" sz="1800" dirty="0"/>
          </a:p>
          <a:p>
            <a:endParaRPr lang="en-US" dirty="0"/>
          </a:p>
        </p:txBody>
      </p:sp>
    </p:spTree>
    <p:extLst>
      <p:ext uri="{BB962C8B-B14F-4D97-AF65-F5344CB8AC3E}">
        <p14:creationId xmlns:p14="http://schemas.microsoft.com/office/powerpoint/2010/main" val="202993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0BB6E-4330-C6BA-8FEF-7A10180BDB47}"/>
              </a:ext>
            </a:extLst>
          </p:cNvPr>
          <p:cNvSpPr>
            <a:spLocks noGrp="1"/>
          </p:cNvSpPr>
          <p:nvPr>
            <p:ph type="title"/>
          </p:nvPr>
        </p:nvSpPr>
        <p:spPr/>
        <p:txBody>
          <a:bodyPr>
            <a:normAutofit/>
          </a:bodyPr>
          <a:lstStyle/>
          <a:p>
            <a:r>
              <a:rPr lang="en-US" sz="3200" dirty="0">
                <a:cs typeface="Calibri Light"/>
              </a:rPr>
              <a:t>Data Preprocessing</a:t>
            </a:r>
            <a:endParaRPr lang="en-US" sz="3200" dirty="0"/>
          </a:p>
        </p:txBody>
      </p:sp>
      <p:sp>
        <p:nvSpPr>
          <p:cNvPr id="3" name="Content Placeholder 2">
            <a:extLst>
              <a:ext uri="{FF2B5EF4-FFF2-40B4-BE49-F238E27FC236}">
                <a16:creationId xmlns:a16="http://schemas.microsoft.com/office/drawing/2014/main" id="{E21FA092-225B-D0C7-AF9D-34E4FF8BEC0C}"/>
              </a:ext>
            </a:extLst>
          </p:cNvPr>
          <p:cNvSpPr>
            <a:spLocks noGrp="1"/>
          </p:cNvSpPr>
          <p:nvPr>
            <p:ph idx="1"/>
          </p:nvPr>
        </p:nvSpPr>
        <p:spPr>
          <a:xfrm>
            <a:off x="711976" y="1842759"/>
            <a:ext cx="10641824" cy="4334203"/>
          </a:xfrm>
        </p:spPr>
        <p:txBody>
          <a:bodyPr>
            <a:normAutofit lnSpcReduction="10000"/>
          </a:bodyPr>
          <a:lstStyle/>
          <a:p>
            <a:r>
              <a:rPr lang="en-US" dirty="0"/>
              <a:t> </a:t>
            </a:r>
            <a:r>
              <a:rPr lang="en-US" sz="1800" dirty="0"/>
              <a:t>Data cleaning increases overall productivity and allows for the highest quality information in one’s decision-making. It helps in minimizing errors when multiple sources of data are at play.</a:t>
            </a:r>
          </a:p>
          <a:p>
            <a:r>
              <a:rPr lang="en-US" sz="1800" dirty="0"/>
              <a:t>Since the data is from multiple countries, data cleaning helped in focusing on words that add meaning and help in better modeling.</a:t>
            </a:r>
          </a:p>
          <a:p>
            <a:r>
              <a:rPr lang="en-US" sz="1800" dirty="0"/>
              <a:t>Before moving into data cleaning, I have kept the attributes that are useful. In my case I need columns-’description’ and ‘tags’ .</a:t>
            </a:r>
          </a:p>
          <a:p>
            <a:r>
              <a:rPr lang="en-US" sz="1800" dirty="0"/>
              <a:t>I have implemented following data cleaning methods – </a:t>
            </a:r>
          </a:p>
          <a:p>
            <a:pPr marL="514350" indent="-514350">
              <a:buFont typeface="+mj-lt"/>
              <a:buAutoNum type="arabicPeriod"/>
            </a:pPr>
            <a:r>
              <a:rPr lang="en-US" sz="1800" dirty="0"/>
              <a:t>Removed entries with null values</a:t>
            </a:r>
          </a:p>
          <a:p>
            <a:pPr marL="514350" indent="-514350">
              <a:buFont typeface="+mj-lt"/>
              <a:buAutoNum type="arabicPeriod"/>
            </a:pPr>
            <a:r>
              <a:rPr lang="en-US" sz="1800" dirty="0"/>
              <a:t>Removed all non-alphanumeric and whitespace characters</a:t>
            </a:r>
          </a:p>
          <a:p>
            <a:pPr marL="514350" indent="-514350">
              <a:buFont typeface="+mj-lt"/>
              <a:buAutoNum type="arabicPeriod"/>
            </a:pPr>
            <a:r>
              <a:rPr lang="en-US" sz="1800" dirty="0"/>
              <a:t>Converted text into lowercase</a:t>
            </a:r>
          </a:p>
          <a:p>
            <a:pPr marL="514350" indent="-514350">
              <a:buFont typeface="+mj-lt"/>
              <a:buAutoNum type="arabicPeriod"/>
            </a:pPr>
            <a:r>
              <a:rPr lang="en-US" sz="1800" dirty="0"/>
              <a:t>Expanding contractions like  I’ve to I have</a:t>
            </a:r>
          </a:p>
          <a:p>
            <a:pPr marL="514350" indent="-514350">
              <a:buFont typeface="+mj-lt"/>
              <a:buAutoNum type="arabicPeriod"/>
            </a:pPr>
            <a:r>
              <a:rPr lang="en-US" sz="1800" dirty="0"/>
              <a:t>Removed single characters</a:t>
            </a:r>
          </a:p>
          <a:p>
            <a:pPr marL="514350" indent="-514350">
              <a:buFont typeface="+mj-lt"/>
              <a:buAutoNum type="arabicPeriod"/>
            </a:pPr>
            <a:r>
              <a:rPr lang="en-US" sz="1800" dirty="0"/>
              <a:t>Removed stop words</a:t>
            </a:r>
          </a:p>
          <a:p>
            <a:pPr marL="0" indent="0">
              <a:buNone/>
            </a:pPr>
            <a:endParaRPr lang="en-US" sz="1800" dirty="0"/>
          </a:p>
          <a:p>
            <a:pPr marL="0" indent="0">
              <a:buNone/>
            </a:pPr>
            <a:endParaRPr lang="en-US" sz="1800" dirty="0"/>
          </a:p>
          <a:p>
            <a:pPr marL="514350" indent="-514350">
              <a:buFont typeface="+mj-lt"/>
              <a:buAutoNum type="arabicPeriod"/>
            </a:pPr>
            <a:endParaRPr lang="en-US" dirty="0"/>
          </a:p>
        </p:txBody>
      </p:sp>
    </p:spTree>
    <p:extLst>
      <p:ext uri="{BB962C8B-B14F-4D97-AF65-F5344CB8AC3E}">
        <p14:creationId xmlns:p14="http://schemas.microsoft.com/office/powerpoint/2010/main" val="62822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1">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BEF03-DB89-47FA-AA0D-2AE1DB192DF6}"/>
              </a:ext>
            </a:extLst>
          </p:cNvPr>
          <p:cNvSpPr>
            <a:spLocks noGrp="1"/>
          </p:cNvSpPr>
          <p:nvPr>
            <p:ph type="title"/>
          </p:nvPr>
        </p:nvSpPr>
        <p:spPr>
          <a:xfrm>
            <a:off x="8610600" y="643468"/>
            <a:ext cx="2944152" cy="828281"/>
          </a:xfrm>
        </p:spPr>
        <p:txBody>
          <a:bodyPr anchor="b">
            <a:normAutofit/>
          </a:bodyPr>
          <a:lstStyle/>
          <a:p>
            <a:r>
              <a:rPr lang="en-US" sz="3600" dirty="0">
                <a:solidFill>
                  <a:schemeClr val="tx1"/>
                </a:solidFill>
              </a:rPr>
              <a:t>EDA</a:t>
            </a:r>
          </a:p>
        </p:txBody>
      </p:sp>
      <p:pic>
        <p:nvPicPr>
          <p:cNvPr id="5" name="Picture 4">
            <a:extLst>
              <a:ext uri="{FF2B5EF4-FFF2-40B4-BE49-F238E27FC236}">
                <a16:creationId xmlns:a16="http://schemas.microsoft.com/office/drawing/2014/main" id="{E742BE2D-AE90-4AFA-8206-7F69D7377E2F}"/>
              </a:ext>
            </a:extLst>
          </p:cNvPr>
          <p:cNvPicPr>
            <a:picLocks noChangeAspect="1"/>
          </p:cNvPicPr>
          <p:nvPr/>
        </p:nvPicPr>
        <p:blipFill>
          <a:blip r:embed="rId3"/>
          <a:stretch>
            <a:fillRect/>
          </a:stretch>
        </p:blipFill>
        <p:spPr>
          <a:xfrm>
            <a:off x="643468" y="1865856"/>
            <a:ext cx="6833412" cy="3126285"/>
          </a:xfrm>
          <a:prstGeom prst="rect">
            <a:avLst/>
          </a:prstGeom>
        </p:spPr>
      </p:pic>
      <p:sp>
        <p:nvSpPr>
          <p:cNvPr id="3" name="Content Placeholder 2">
            <a:extLst>
              <a:ext uri="{FF2B5EF4-FFF2-40B4-BE49-F238E27FC236}">
                <a16:creationId xmlns:a16="http://schemas.microsoft.com/office/drawing/2014/main" id="{40B824BE-4BDB-44A2-9DD8-E250B293116E}"/>
              </a:ext>
            </a:extLst>
          </p:cNvPr>
          <p:cNvSpPr>
            <a:spLocks noGrp="1"/>
          </p:cNvSpPr>
          <p:nvPr>
            <p:ph idx="1"/>
          </p:nvPr>
        </p:nvSpPr>
        <p:spPr>
          <a:xfrm>
            <a:off x="8238309" y="1689463"/>
            <a:ext cx="3466011" cy="4487500"/>
          </a:xfrm>
        </p:spPr>
        <p:txBody>
          <a:bodyPr>
            <a:noAutofit/>
          </a:bodyPr>
          <a:lstStyle/>
          <a:p>
            <a:r>
              <a:rPr lang="en-US" sz="2000" dirty="0">
                <a:gradFill>
                  <a:gsLst>
                    <a:gs pos="34000">
                      <a:schemeClr val="tx1">
                        <a:lumMod val="93000"/>
                      </a:schemeClr>
                    </a:gs>
                    <a:gs pos="0">
                      <a:schemeClr val="bg1">
                        <a:lumMod val="25000"/>
                        <a:lumOff val="75000"/>
                      </a:schemeClr>
                    </a:gs>
                    <a:gs pos="100000">
                      <a:schemeClr val="tx1"/>
                    </a:gs>
                  </a:gsLst>
                  <a:lin ang="4800000" scaled="0"/>
                </a:gradFill>
              </a:rPr>
              <a:t>Exploratory Data Analysis involves generating summary statistics for numerical data in the dataset and creating various graphical representations to understand the data better.</a:t>
            </a:r>
          </a:p>
          <a:p>
            <a:r>
              <a:rPr lang="en-US" sz="2000" dirty="0">
                <a:gradFill>
                  <a:gsLst>
                    <a:gs pos="34000">
                      <a:schemeClr val="tx1">
                        <a:lumMod val="93000"/>
                      </a:schemeClr>
                    </a:gs>
                    <a:gs pos="0">
                      <a:schemeClr val="bg1">
                        <a:lumMod val="25000"/>
                        <a:lumOff val="75000"/>
                      </a:schemeClr>
                    </a:gs>
                    <a:gs pos="100000">
                      <a:schemeClr val="tx1"/>
                    </a:gs>
                  </a:gsLst>
                  <a:lin ang="4800000" scaled="0"/>
                </a:gradFill>
              </a:rPr>
              <a:t>I added a new column ‘total tags’ to count the total tags under a video.</a:t>
            </a:r>
          </a:p>
          <a:p>
            <a:r>
              <a:rPr lang="en-US" sz="2000" dirty="0">
                <a:gradFill>
                  <a:gsLst>
                    <a:gs pos="34000">
                      <a:schemeClr val="tx1">
                        <a:lumMod val="93000"/>
                      </a:schemeClr>
                    </a:gs>
                    <a:gs pos="0">
                      <a:schemeClr val="bg1">
                        <a:lumMod val="25000"/>
                        <a:lumOff val="75000"/>
                      </a:schemeClr>
                    </a:gs>
                    <a:gs pos="100000">
                      <a:schemeClr val="tx1"/>
                    </a:gs>
                  </a:gsLst>
                  <a:lin ang="4800000" scaled="0"/>
                </a:gradFill>
              </a:rPr>
              <a:t>Minimum number of tags is 1 and maximum is 78.</a:t>
            </a:r>
          </a:p>
          <a:p>
            <a:r>
              <a:rPr lang="en-US" sz="2000" dirty="0">
                <a:gradFill>
                  <a:gsLst>
                    <a:gs pos="34000">
                      <a:schemeClr val="tx1">
                        <a:lumMod val="93000"/>
                      </a:schemeClr>
                    </a:gs>
                    <a:gs pos="0">
                      <a:schemeClr val="bg1">
                        <a:lumMod val="25000"/>
                        <a:lumOff val="75000"/>
                      </a:schemeClr>
                    </a:gs>
                    <a:gs pos="100000">
                      <a:schemeClr val="tx1"/>
                    </a:gs>
                  </a:gsLst>
                  <a:lin ang="4800000" scaled="0"/>
                </a:gradFill>
              </a:rPr>
              <a:t>These are the numbers without preprocessing of data.</a:t>
            </a:r>
          </a:p>
        </p:txBody>
      </p:sp>
    </p:spTree>
    <p:extLst>
      <p:ext uri="{BB962C8B-B14F-4D97-AF65-F5344CB8AC3E}">
        <p14:creationId xmlns:p14="http://schemas.microsoft.com/office/powerpoint/2010/main" val="115204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9037-BDBC-4AD5-BD80-03E4B6336F97}"/>
              </a:ext>
            </a:extLst>
          </p:cNvPr>
          <p:cNvSpPr>
            <a:spLocks noGrp="1"/>
          </p:cNvSpPr>
          <p:nvPr>
            <p:ph type="title"/>
          </p:nvPr>
        </p:nvSpPr>
        <p:spPr>
          <a:xfrm>
            <a:off x="838200" y="365125"/>
            <a:ext cx="10515600" cy="842441"/>
          </a:xfrm>
        </p:spPr>
        <p:txBody>
          <a:bodyPr>
            <a:normAutofit/>
          </a:bodyPr>
          <a:lstStyle/>
          <a:p>
            <a:r>
              <a:rPr lang="en-US" sz="3200" dirty="0"/>
              <a:t>Feature Engineering Techniques</a:t>
            </a:r>
          </a:p>
        </p:txBody>
      </p:sp>
      <p:sp>
        <p:nvSpPr>
          <p:cNvPr id="3" name="Content Placeholder 2">
            <a:extLst>
              <a:ext uri="{FF2B5EF4-FFF2-40B4-BE49-F238E27FC236}">
                <a16:creationId xmlns:a16="http://schemas.microsoft.com/office/drawing/2014/main" id="{6EDD9957-3AE5-4455-8378-FA64ED9787B0}"/>
              </a:ext>
            </a:extLst>
          </p:cNvPr>
          <p:cNvSpPr>
            <a:spLocks noGrp="1"/>
          </p:cNvSpPr>
          <p:nvPr>
            <p:ph idx="1"/>
          </p:nvPr>
        </p:nvSpPr>
        <p:spPr>
          <a:xfrm>
            <a:off x="781777" y="1361130"/>
            <a:ext cx="11042602" cy="4815833"/>
          </a:xfrm>
        </p:spPr>
        <p:txBody>
          <a:bodyPr>
            <a:noAutofit/>
          </a:bodyPr>
          <a:lstStyle/>
          <a:p>
            <a:r>
              <a:rPr lang="en-US" sz="1800" dirty="0"/>
              <a:t>I have split the data into 80% training and 20% testing data and applied following Feature Engineering techniques – </a:t>
            </a:r>
          </a:p>
          <a:p>
            <a:pPr marL="514350" indent="-514350">
              <a:buFont typeface="+mj-lt"/>
              <a:buAutoNum type="arabicPeriod"/>
            </a:pPr>
            <a:r>
              <a:rPr lang="en-US" sz="1800" dirty="0" err="1"/>
              <a:t>MultiLabelBinarizer</a:t>
            </a:r>
            <a:endParaRPr lang="en-US" sz="1800" dirty="0"/>
          </a:p>
          <a:p>
            <a:pPr lvl="1"/>
            <a:r>
              <a:rPr lang="en-US" sz="1800" dirty="0"/>
              <a:t>Scikit-</a:t>
            </a:r>
            <a:r>
              <a:rPr lang="en-US" sz="1800" dirty="0" err="1"/>
              <a:t>learn's</a:t>
            </a:r>
            <a:r>
              <a:rPr lang="en-US" sz="1800" dirty="0"/>
              <a:t> </a:t>
            </a:r>
            <a:r>
              <a:rPr lang="en-US" sz="1800" dirty="0" err="1"/>
              <a:t>MultiLabelBinarizer</a:t>
            </a:r>
            <a:r>
              <a:rPr lang="en-US" sz="1800" dirty="0"/>
              <a:t> converts input labels into multilabel labels, each example can belong to multiple classes. Here the label (can have multiple classes) is transformed into a binary vector such that all values are zero except the indexes associated for each class in that label, which is marked with a 1.</a:t>
            </a:r>
          </a:p>
          <a:p>
            <a:pPr lvl="1"/>
            <a:r>
              <a:rPr lang="en-US" sz="1800" dirty="0"/>
              <a:t>In my case, tags are the output data so I have first split them into tokens using </a:t>
            </a:r>
            <a:r>
              <a:rPr lang="en-US" sz="1800" dirty="0" err="1"/>
              <a:t>str.split</a:t>
            </a:r>
            <a:r>
              <a:rPr lang="en-US" sz="1800" dirty="0"/>
              <a:t>() function and then transformed the training and testing tags into binary vector using </a:t>
            </a:r>
            <a:r>
              <a:rPr lang="en-US" sz="1800" dirty="0" err="1"/>
              <a:t>MultiLabelBinarizer</a:t>
            </a:r>
            <a:r>
              <a:rPr lang="en-US" sz="1800" dirty="0"/>
              <a:t>.</a:t>
            </a:r>
          </a:p>
          <a:p>
            <a:pPr marL="457200" indent="-457200">
              <a:buFont typeface="+mj-lt"/>
              <a:buAutoNum type="arabicPeriod"/>
            </a:pPr>
            <a:r>
              <a:rPr lang="en-US" sz="1800" dirty="0" err="1"/>
              <a:t>TfidfVectorizer</a:t>
            </a:r>
            <a:endParaRPr lang="en-US" sz="1800" dirty="0"/>
          </a:p>
          <a:p>
            <a:pPr lvl="1"/>
            <a:r>
              <a:rPr lang="en-US" sz="1800" dirty="0"/>
              <a:t>Term Frequency-Inverse Document Frequency (</a:t>
            </a:r>
            <a:r>
              <a:rPr lang="en-US" sz="1800" dirty="0" err="1"/>
              <a:t>tf-idf</a:t>
            </a:r>
            <a:r>
              <a:rPr lang="en-US" sz="1800" dirty="0"/>
              <a:t>) value of a term in a document is the product of its </a:t>
            </a:r>
            <a:r>
              <a:rPr lang="en-US" sz="1800" dirty="0" err="1"/>
              <a:t>tf</a:t>
            </a:r>
            <a:r>
              <a:rPr lang="en-US" sz="1800" dirty="0"/>
              <a:t> and </a:t>
            </a:r>
            <a:r>
              <a:rPr lang="en-US" sz="1800" dirty="0" err="1"/>
              <a:t>idf</a:t>
            </a:r>
            <a:r>
              <a:rPr lang="en-US" sz="1800" dirty="0"/>
              <a:t>. </a:t>
            </a:r>
          </a:p>
          <a:p>
            <a:pPr lvl="1"/>
            <a:r>
              <a:rPr lang="en-US" sz="1800" dirty="0"/>
              <a:t>Term Frequency (</a:t>
            </a:r>
            <a:r>
              <a:rPr lang="en-US" sz="1800" dirty="0" err="1"/>
              <a:t>tf</a:t>
            </a:r>
            <a:r>
              <a:rPr lang="en-US" sz="1800" dirty="0"/>
              <a:t>) is the number of times a term appears in a particular document while Inverse Document Frequency (</a:t>
            </a:r>
            <a:r>
              <a:rPr lang="en-US" sz="1800" dirty="0" err="1"/>
              <a:t>idf</a:t>
            </a:r>
            <a:r>
              <a:rPr lang="en-US" sz="1800" dirty="0"/>
              <a:t>) is a measure of how common or rare a term is across the entire corpus of documents.</a:t>
            </a:r>
          </a:p>
          <a:p>
            <a:pPr lvl="1"/>
            <a:r>
              <a:rPr lang="en-US" sz="1800" dirty="0" err="1"/>
              <a:t>TfidfVectorizer</a:t>
            </a:r>
            <a:r>
              <a:rPr lang="en-US" sz="1800" dirty="0"/>
              <a:t> is the base building block of many NLP pipelines. It is a simple technique to vectorize text documents — i.e. transform sentences into arrays of numbers — and use them in subsequent tasks.</a:t>
            </a:r>
          </a:p>
          <a:p>
            <a:pPr lvl="1"/>
            <a:r>
              <a:rPr lang="en-US" sz="1800" dirty="0"/>
              <a:t>In my model, I have used </a:t>
            </a:r>
            <a:r>
              <a:rPr lang="en-US" sz="1800" dirty="0" err="1"/>
              <a:t>TfidfVectorizer</a:t>
            </a:r>
            <a:r>
              <a:rPr lang="en-US" sz="1800" dirty="0"/>
              <a:t> to vectorize the input labels, that is ‘ description’.</a:t>
            </a:r>
          </a:p>
        </p:txBody>
      </p:sp>
    </p:spTree>
    <p:extLst>
      <p:ext uri="{BB962C8B-B14F-4D97-AF65-F5344CB8AC3E}">
        <p14:creationId xmlns:p14="http://schemas.microsoft.com/office/powerpoint/2010/main" val="317836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9ABC-1F78-4544-9ADC-E6B6E90F9B8A}"/>
              </a:ext>
            </a:extLst>
          </p:cNvPr>
          <p:cNvSpPr>
            <a:spLocks noGrp="1"/>
          </p:cNvSpPr>
          <p:nvPr>
            <p:ph type="title"/>
          </p:nvPr>
        </p:nvSpPr>
        <p:spPr/>
        <p:txBody>
          <a:bodyPr>
            <a:normAutofit/>
          </a:bodyPr>
          <a:lstStyle/>
          <a:p>
            <a:r>
              <a:rPr lang="en-US" sz="3200" dirty="0"/>
              <a:t>Model Selection</a:t>
            </a:r>
          </a:p>
        </p:txBody>
      </p:sp>
      <p:sp>
        <p:nvSpPr>
          <p:cNvPr id="3" name="Content Placeholder 2">
            <a:extLst>
              <a:ext uri="{FF2B5EF4-FFF2-40B4-BE49-F238E27FC236}">
                <a16:creationId xmlns:a16="http://schemas.microsoft.com/office/drawing/2014/main" id="{7E467578-0E9F-4B2B-9D25-F24ABB6E50DF}"/>
              </a:ext>
            </a:extLst>
          </p:cNvPr>
          <p:cNvSpPr>
            <a:spLocks noGrp="1"/>
          </p:cNvSpPr>
          <p:nvPr>
            <p:ph idx="1"/>
          </p:nvPr>
        </p:nvSpPr>
        <p:spPr>
          <a:xfrm>
            <a:off x="1120000" y="1591475"/>
            <a:ext cx="10233800" cy="4585488"/>
          </a:xfrm>
        </p:spPr>
        <p:txBody>
          <a:bodyPr>
            <a:normAutofit/>
          </a:bodyPr>
          <a:lstStyle/>
          <a:p>
            <a:r>
              <a:rPr lang="en-US" sz="1800" dirty="0"/>
              <a:t>I have used </a:t>
            </a:r>
            <a:r>
              <a:rPr lang="en-US" sz="1800" dirty="0" err="1"/>
              <a:t>Keras</a:t>
            </a:r>
            <a:r>
              <a:rPr lang="en-US" sz="1800" dirty="0"/>
              <a:t> Sequential Model to build this prediction system. It is mainly used when you have multiple inputs and multiple outputs and as my dataset had multiple description words and multiple tags to be predicted, I found this algorithm to be the most suitable one.</a:t>
            </a:r>
          </a:p>
          <a:p>
            <a:r>
              <a:rPr lang="en-US" sz="1800" dirty="0"/>
              <a:t>I have trained the model with an input of 10000 features.</a:t>
            </a:r>
          </a:p>
          <a:p>
            <a:r>
              <a:rPr lang="en-US" sz="1800" dirty="0"/>
              <a:t> The input layer is of 1000 Dense blocks while next two layers are of 500 and 100 blocks/units. I have applied </a:t>
            </a:r>
            <a:r>
              <a:rPr lang="en-US" sz="1800" dirty="0" err="1"/>
              <a:t>ReLu</a:t>
            </a:r>
            <a:r>
              <a:rPr lang="en-US" sz="1800" dirty="0"/>
              <a:t> activation function for all these layers as the model just needs a positive value to be passed to the output layer.</a:t>
            </a:r>
          </a:p>
          <a:p>
            <a:r>
              <a:rPr lang="en-US" sz="1800" dirty="0"/>
              <a:t>The output layer is of the size of training data of tags where I used sigmoid function as I needed result in binary which we will inverse transform later to get the tags.</a:t>
            </a:r>
          </a:p>
          <a:p>
            <a:r>
              <a:rPr lang="en-US" sz="1800" dirty="0"/>
              <a:t>I have used Binary cross entropy as the loss function compares each of the predicted probabilities to actual class output which can be either 0 or 1.</a:t>
            </a:r>
          </a:p>
          <a:p>
            <a:r>
              <a:rPr lang="en-US" sz="1800" dirty="0"/>
              <a:t>I have used Adam as the optimizer to accelerate the gradient descent algorithm by taking into consideration the 'exponentially weighted average' of the gradients. Also, results of the Adam optimizer are generally better than every other optimization algorithms and  have faster computation time.</a:t>
            </a:r>
          </a:p>
          <a:p>
            <a:r>
              <a:rPr lang="en-US" sz="1800" dirty="0"/>
              <a:t>For evaluating the performance of the model, I have used Accuracy as the metric.</a:t>
            </a:r>
          </a:p>
        </p:txBody>
      </p:sp>
    </p:spTree>
    <p:extLst>
      <p:ext uri="{BB962C8B-B14F-4D97-AF65-F5344CB8AC3E}">
        <p14:creationId xmlns:p14="http://schemas.microsoft.com/office/powerpoint/2010/main" val="285300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9F2B-0A52-4436-92DC-8E8683D5978A}"/>
              </a:ext>
            </a:extLst>
          </p:cNvPr>
          <p:cNvSpPr>
            <a:spLocks noGrp="1"/>
          </p:cNvSpPr>
          <p:nvPr>
            <p:ph type="title"/>
          </p:nvPr>
        </p:nvSpPr>
        <p:spPr/>
        <p:txBody>
          <a:bodyPr>
            <a:normAutofit/>
          </a:bodyPr>
          <a:lstStyle/>
          <a:p>
            <a:r>
              <a:rPr lang="en-US" sz="3200" dirty="0"/>
              <a:t>Results</a:t>
            </a:r>
          </a:p>
        </p:txBody>
      </p:sp>
      <p:sp>
        <p:nvSpPr>
          <p:cNvPr id="3" name="Content Placeholder 2">
            <a:extLst>
              <a:ext uri="{FF2B5EF4-FFF2-40B4-BE49-F238E27FC236}">
                <a16:creationId xmlns:a16="http://schemas.microsoft.com/office/drawing/2014/main" id="{C76319D5-562E-4F94-A503-FB42ECDBCAB9}"/>
              </a:ext>
            </a:extLst>
          </p:cNvPr>
          <p:cNvSpPr>
            <a:spLocks noGrp="1"/>
          </p:cNvSpPr>
          <p:nvPr>
            <p:ph idx="1"/>
          </p:nvPr>
        </p:nvSpPr>
        <p:spPr>
          <a:xfrm>
            <a:off x="781777" y="1825625"/>
            <a:ext cx="10572023" cy="4351338"/>
          </a:xfrm>
        </p:spPr>
        <p:txBody>
          <a:bodyPr>
            <a:normAutofit/>
          </a:bodyPr>
          <a:lstStyle/>
          <a:p>
            <a:r>
              <a:rPr lang="en-US" sz="2000" b="1" i="1" dirty="0"/>
              <a:t>Note- The results are solely based on a model built by using 2 datasets having around 70k entries because of limited hardware capacity. The performance of the model can be improved using large amount of data, higher RAM and processing capacity. </a:t>
            </a:r>
          </a:p>
          <a:p>
            <a:r>
              <a:rPr lang="en-US" sz="2000" dirty="0"/>
              <a:t>I fit the training input and output on the built model and executed it for 50 epochs with a </a:t>
            </a:r>
            <a:r>
              <a:rPr lang="en-US" sz="2000" dirty="0" err="1"/>
              <a:t>batch_size</a:t>
            </a:r>
            <a:r>
              <a:rPr lang="en-US" sz="2000" dirty="0"/>
              <a:t> of 100.</a:t>
            </a:r>
          </a:p>
          <a:p>
            <a:r>
              <a:rPr lang="en-US" sz="2000" dirty="0"/>
              <a:t>The training accuracy achieved is around 11</a:t>
            </a:r>
            <a:r>
              <a:rPr lang="en-US" sz="2000"/>
              <a:t>% .</a:t>
            </a:r>
          </a:p>
          <a:p>
            <a:r>
              <a:rPr lang="en-US" sz="2000" dirty="0"/>
              <a:t>The predicted tags are printed for reference to show the efficiency and correctness of this model.</a:t>
            </a:r>
          </a:p>
          <a:p>
            <a:r>
              <a:rPr lang="en-US" sz="2000" dirty="0"/>
              <a:t>Even if we increase the epochs, the accuracy wont increase beyond the current result as the data and hardware capacity is limited on my system.</a:t>
            </a:r>
          </a:p>
          <a:p>
            <a:r>
              <a:rPr lang="en-US" sz="2000" dirty="0"/>
              <a:t>But the model will definitely perform better with more data and higher capacity hardware.</a:t>
            </a:r>
          </a:p>
        </p:txBody>
      </p:sp>
    </p:spTree>
    <p:extLst>
      <p:ext uri="{BB962C8B-B14F-4D97-AF65-F5344CB8AC3E}">
        <p14:creationId xmlns:p14="http://schemas.microsoft.com/office/powerpoint/2010/main" val="64258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AAFA-55CB-4F85-BB08-EC8022865B37}"/>
              </a:ext>
            </a:extLst>
          </p:cNvPr>
          <p:cNvSpPr>
            <a:spLocks noGrp="1"/>
          </p:cNvSpPr>
          <p:nvPr>
            <p:ph type="title"/>
          </p:nvPr>
        </p:nvSpPr>
        <p:spPr/>
        <p:txBody>
          <a:bodyPr>
            <a:normAutofit/>
          </a:bodyPr>
          <a:lstStyle/>
          <a:p>
            <a:r>
              <a:rPr lang="en-US" sz="3200" dirty="0"/>
              <a:t>Alternate Approaches and Future Scope</a:t>
            </a:r>
          </a:p>
        </p:txBody>
      </p:sp>
      <p:sp>
        <p:nvSpPr>
          <p:cNvPr id="3" name="Content Placeholder 2">
            <a:extLst>
              <a:ext uri="{FF2B5EF4-FFF2-40B4-BE49-F238E27FC236}">
                <a16:creationId xmlns:a16="http://schemas.microsoft.com/office/drawing/2014/main" id="{F23BDF04-3439-4F15-A4D9-4E607A3E7D06}"/>
              </a:ext>
            </a:extLst>
          </p:cNvPr>
          <p:cNvSpPr>
            <a:spLocks noGrp="1"/>
          </p:cNvSpPr>
          <p:nvPr>
            <p:ph idx="1"/>
          </p:nvPr>
        </p:nvSpPr>
        <p:spPr>
          <a:xfrm>
            <a:off x="753856" y="1825625"/>
            <a:ext cx="10599944" cy="4351338"/>
          </a:xfrm>
        </p:spPr>
        <p:txBody>
          <a:bodyPr>
            <a:normAutofit fontScale="85000" lnSpcReduction="20000"/>
          </a:bodyPr>
          <a:lstStyle/>
          <a:p>
            <a:pPr>
              <a:lnSpc>
                <a:spcPct val="150000"/>
              </a:lnSpc>
            </a:pPr>
            <a:r>
              <a:rPr lang="en-US" sz="2400" dirty="0"/>
              <a:t>Sequential Model API is a way of creating deep learning models and as a known fact, deep learning models tend to work well with more data.</a:t>
            </a:r>
          </a:p>
          <a:p>
            <a:pPr>
              <a:lnSpc>
                <a:spcPct val="150000"/>
              </a:lnSpc>
            </a:pPr>
            <a:r>
              <a:rPr lang="en-US" sz="2400" dirty="0"/>
              <a:t>Also, the recent advances in Natural Language Processing to produce valuable insights from text-based data will help in using tags to understand users interest.</a:t>
            </a:r>
          </a:p>
          <a:p>
            <a:pPr>
              <a:lnSpc>
                <a:spcPct val="150000"/>
              </a:lnSpc>
            </a:pPr>
            <a:r>
              <a:rPr lang="en-US" sz="2400" dirty="0"/>
              <a:t>We can also use comments under videos for Sentimental Analysis.</a:t>
            </a:r>
          </a:p>
          <a:p>
            <a:pPr>
              <a:lnSpc>
                <a:spcPct val="150000"/>
              </a:lnSpc>
            </a:pPr>
            <a:r>
              <a:rPr lang="en-US" sz="2400" dirty="0"/>
              <a:t>This model can also be expanded to improve Search Recommendation system using history of tags previously used by user.</a:t>
            </a:r>
          </a:p>
          <a:p>
            <a:pPr>
              <a:lnSpc>
                <a:spcPct val="150000"/>
              </a:lnSpc>
            </a:pPr>
            <a:r>
              <a:rPr lang="en-US" sz="2400" dirty="0"/>
              <a:t>We can also try to implement the model using RNN methods-Long Short Term Memory(LSTM) and GRU(Gated Recurrent Unit).</a:t>
            </a:r>
          </a:p>
        </p:txBody>
      </p:sp>
    </p:spTree>
    <p:extLst>
      <p:ext uri="{BB962C8B-B14F-4D97-AF65-F5344CB8AC3E}">
        <p14:creationId xmlns:p14="http://schemas.microsoft.com/office/powerpoint/2010/main" val="126972342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594</TotalTime>
  <Words>1385</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 Light</vt:lpstr>
      <vt:lpstr>Corbel</vt:lpstr>
      <vt:lpstr>Depth</vt:lpstr>
      <vt:lpstr>Prediction of  YouTube  Video Tags using  Neural Networks</vt:lpstr>
      <vt:lpstr>Business Use Case</vt:lpstr>
      <vt:lpstr>Data Modeling</vt:lpstr>
      <vt:lpstr>Data Preprocessing</vt:lpstr>
      <vt:lpstr>EDA</vt:lpstr>
      <vt:lpstr>Feature Engineering Techniques</vt:lpstr>
      <vt:lpstr>Model Selection</vt:lpstr>
      <vt:lpstr>Results</vt:lpstr>
      <vt:lpstr>Alternate Approaches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Suteja Bhimashankar Patil</cp:lastModifiedBy>
  <cp:revision>150</cp:revision>
  <dcterms:created xsi:type="dcterms:W3CDTF">2022-04-07T18:39:35Z</dcterms:created>
  <dcterms:modified xsi:type="dcterms:W3CDTF">2022-04-08T20:59:43Z</dcterms:modified>
</cp:coreProperties>
</file>