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3964CC-FF81-4E8F-895D-310A01EC1C89}">
  <a:tblStyle styleId="{B13964CC-FF81-4E8F-895D-310A01EC1C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a3af69d5b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ca3af69d5b_2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be applying QueryDet Model on the VisDrone Dataset. Furthermore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a3af69d5b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ca3af69d5b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be applying QueryDet Model on the VisDrone Dataset. Furthermore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a3af69d5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ca3af69d5b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be applying QueryDet Model on the VisDrone Dataset. Furthermore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a3af69d5b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ca3af69d5b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be applying QueryDet Model on the VisDrone Dataset. Furthermore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a3af69d5b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ca3af69d5b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be applying QueryDet Model on the VisDrone Dataset. Furthermore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basic idea behind FPNs is to create a pyramid of feature maps with different spatial resolutions, where higher levels of the pyramid represent semantically stronger features but have lower spatial resolution, while lower levels have higher spatial resolution but capture more fine-grained details. This pyramid structure enables the network to effectively capture both global context and local details, making it robust to objects of different scales.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bff3f38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6bff3f38d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a3af69d5b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ca3af69d5b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3af69d5b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ca3af69d5b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a6a66a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a6a66a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a6a66a0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a6a66a0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a3af69d5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ca3af69d5b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be applying QueryDet Model on the VisDrone Dataset. Furthermore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a3af69d5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ca3af69d5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be applying QueryDet Model on the VisDrone Dataset. Furthermore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4" name="Shape 14"/>
        <p:cNvGrpSpPr/>
        <p:nvPr/>
      </p:nvGrpSpPr>
      <p:grpSpPr>
        <a:xfrm>
          <a:off x="0" y="0"/>
          <a:ext cx="0" cy="0"/>
          <a:chOff x="0" y="0"/>
          <a:chExt cx="0" cy="0"/>
        </a:xfrm>
      </p:grpSpPr>
      <p:sp>
        <p:nvSpPr>
          <p:cNvPr id="15" name="Google Shape;15;p2"/>
          <p:cNvSpPr txBox="1"/>
          <p:nvPr>
            <p:ph idx="1" type="body"/>
          </p:nvPr>
        </p:nvSpPr>
        <p:spPr>
          <a:xfrm>
            <a:off x="633113" y="3532668"/>
            <a:ext cx="7886701" cy="414028"/>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6" name="Google Shape;16;p2"/>
          <p:cNvPicPr preferRelativeResize="0"/>
          <p:nvPr/>
        </p:nvPicPr>
        <p:blipFill rotWithShape="1">
          <a:blip r:embed="rId2">
            <a:alphaModFix/>
          </a:blip>
          <a:srcRect b="42109" l="31991" r="32034" t="42025"/>
          <a:stretch/>
        </p:blipFill>
        <p:spPr>
          <a:xfrm>
            <a:off x="5573211" y="563639"/>
            <a:ext cx="2946602" cy="999929"/>
          </a:xfrm>
          <a:prstGeom prst="rect">
            <a:avLst/>
          </a:prstGeom>
          <a:noFill/>
          <a:ln>
            <a:noFill/>
          </a:ln>
        </p:spPr>
      </p:pic>
      <p:sp>
        <p:nvSpPr>
          <p:cNvPr id="17" name="Google Shape;17;p2"/>
          <p:cNvSpPr txBox="1"/>
          <p:nvPr>
            <p:ph idx="2" type="body"/>
          </p:nvPr>
        </p:nvSpPr>
        <p:spPr>
          <a:xfrm>
            <a:off x="633113" y="2838745"/>
            <a:ext cx="7887000" cy="676275"/>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1"/>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1"/>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3" name="Google Shape;73;p11"/>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74" name="Google Shape;74;p11"/>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5350073" y="1467445"/>
            <a:ext cx="4358879" cy="197167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2"/>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2"/>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9" name="Google Shape;79;p12"/>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80" name="Google Shape;80;p12"/>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3"/>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1" name="Google Shape;21;p3"/>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2" name="Google Shape;22;p3"/>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3" name="Google Shape;23;p3"/>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445727" y="200025"/>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4"/>
          <p:cNvSpPr txBox="1"/>
          <p:nvPr>
            <p:ph idx="1" type="body"/>
          </p:nvPr>
        </p:nvSpPr>
        <p:spPr>
          <a:xfrm>
            <a:off x="436820" y="1326713"/>
            <a:ext cx="78867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 name="Google Shape;27;p4"/>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8" name="Google Shape;28;p4"/>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9" name="Google Shape;29;p4"/>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35" name="Google Shape;35;p5"/>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36" name="Google Shape;36;p5"/>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629841"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0" name="Google Shape;40;p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2" name="Google Shape;42;p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6"/>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4" name="Google Shape;44;p6"/>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45" name="Google Shape;45;p6"/>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9" name="Google Shape;49;p7"/>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50" name="Google Shape;50;p7"/>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3" name="Google Shape;53;p8"/>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54" name="Google Shape;54;p8"/>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9"/>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8" name="Google Shape;58;p9"/>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9" name="Google Shape;59;p9"/>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0" name="Google Shape;60;p9"/>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61" name="Google Shape;61;p9"/>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0"/>
          <p:cNvSpPr/>
          <p:nvPr>
            <p:ph idx="2" type="pic"/>
          </p:nvPr>
        </p:nvSpPr>
        <p:spPr>
          <a:xfrm>
            <a:off x="3887391" y="740569"/>
            <a:ext cx="4629150" cy="3655219"/>
          </a:xfrm>
          <a:prstGeom prst="rect">
            <a:avLst/>
          </a:prstGeom>
          <a:noFill/>
          <a:ln>
            <a:noFill/>
          </a:ln>
        </p:spPr>
      </p:sp>
      <p:sp>
        <p:nvSpPr>
          <p:cNvPr id="65" name="Google Shape;65;p10"/>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6" name="Google Shape;66;p10"/>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7" name="Google Shape;67;p10"/>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68" name="Google Shape;68;p10"/>
          <p:cNvPicPr preferRelativeResize="0"/>
          <p:nvPr/>
        </p:nvPicPr>
        <p:blipFill rotWithShape="1">
          <a:blip r:embed="rId2">
            <a:alphaModFix/>
          </a:blip>
          <a:srcRect b="38397" l="29654" r="29479" t="38312"/>
          <a:stretch/>
        </p:blipFill>
        <p:spPr>
          <a:xfrm>
            <a:off x="269110" y="4529211"/>
            <a:ext cx="1024359" cy="44924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8" name="Google Shape;8;p1"/>
          <p:cNvGrpSpPr/>
          <p:nvPr/>
        </p:nvGrpSpPr>
        <p:grpSpPr>
          <a:xfrm>
            <a:off x="0" y="5067300"/>
            <a:ext cx="9144000" cy="79122"/>
            <a:chOff x="0" y="6756400"/>
            <a:chExt cx="12192000" cy="105496"/>
          </a:xfrm>
        </p:grpSpPr>
        <p:pic>
          <p:nvPicPr>
            <p:cNvPr id="9" name="Google Shape;9;p1"/>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0" name="Google Shape;10;p1"/>
            <p:cNvPicPr preferRelativeResize="0"/>
            <p:nvPr/>
          </p:nvPicPr>
          <p:blipFill rotWithShape="1">
            <a:blip r:embed="rId1">
              <a:alphaModFix/>
            </a:blip>
            <a:srcRect b="15585" l="0" r="71580" t="0"/>
            <a:stretch/>
          </p:blipFill>
          <p:spPr>
            <a:xfrm>
              <a:off x="0" y="6756400"/>
              <a:ext cx="2598717" cy="101600"/>
            </a:xfrm>
            <a:prstGeom prst="rect">
              <a:avLst/>
            </a:prstGeom>
            <a:noFill/>
            <a:ln>
              <a:noFill/>
            </a:ln>
          </p:spPr>
        </p:pic>
        <p:pic>
          <p:nvPicPr>
            <p:cNvPr id="11" name="Google Shape;11;p1"/>
            <p:cNvPicPr preferRelativeResize="0"/>
            <p:nvPr/>
          </p:nvPicPr>
          <p:blipFill rotWithShape="1">
            <a:blip r:embed="rId1">
              <a:alphaModFix/>
            </a:blip>
            <a:srcRect b="15585" l="0" r="71580" t="0"/>
            <a:stretch/>
          </p:blipFill>
          <p:spPr>
            <a:xfrm>
              <a:off x="9593283" y="6756400"/>
              <a:ext cx="2598717" cy="105496"/>
            </a:xfrm>
            <a:prstGeom prst="rect">
              <a:avLst/>
            </a:prstGeom>
            <a:noFill/>
            <a:ln>
              <a:noFill/>
            </a:ln>
          </p:spPr>
        </p:pic>
      </p:grpSp>
      <p:sp>
        <p:nvSpPr>
          <p:cNvPr id="12" name="Google Shape;12;p1"/>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 name="Google Shape;13;p1"/>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jpg"/><Relationship Id="rId6"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n.wikipedia.org/wiki/Small_object_detec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5670370" y="2855017"/>
            <a:ext cx="3238200" cy="2628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400"/>
              <a:buFont typeface="Arial"/>
              <a:buNone/>
            </a:pPr>
            <a:r>
              <a:rPr b="1" lang="en" sz="1600">
                <a:solidFill>
                  <a:schemeClr val="dk1"/>
                </a:solidFill>
                <a:latin typeface="Times New Roman"/>
                <a:ea typeface="Times New Roman"/>
                <a:cs typeface="Times New Roman"/>
                <a:sym typeface="Times New Roman"/>
              </a:rPr>
              <a:t>AU2140122 - Kushalkumar Suthar</a:t>
            </a:r>
            <a:endParaRPr b="1" sz="1600">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AU2140023 - Rohit Rathi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AU2140064 - Dhruvin Prajapati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a:t>
            </a:r>
            <a:r>
              <a:rPr b="1" lang="en" sz="1600">
                <a:latin typeface="Times New Roman"/>
                <a:ea typeface="Times New Roman"/>
                <a:cs typeface="Times New Roman"/>
                <a:sym typeface="Times New Roman"/>
              </a:rPr>
              <a:t>039</a:t>
            </a:r>
            <a:r>
              <a:rPr b="1" i="0" lang="en" sz="1600" u="none" cap="none" strike="noStrike">
                <a:solidFill>
                  <a:srgbClr val="000000"/>
                </a:solidFill>
                <a:latin typeface="Times New Roman"/>
                <a:ea typeface="Times New Roman"/>
                <a:cs typeface="Times New Roman"/>
                <a:sym typeface="Times New Roman"/>
              </a:rPr>
              <a:t> - </a:t>
            </a:r>
            <a:r>
              <a:rPr b="1" lang="en" sz="1600">
                <a:latin typeface="Times New Roman"/>
                <a:ea typeface="Times New Roman"/>
                <a:cs typeface="Times New Roman"/>
                <a:sym typeface="Times New Roman"/>
              </a:rPr>
              <a:t>Nish Parikh</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86" name="Google Shape;86;p13"/>
          <p:cNvSpPr txBox="1"/>
          <p:nvPr/>
        </p:nvSpPr>
        <p:spPr>
          <a:xfrm>
            <a:off x="146100" y="1689750"/>
            <a:ext cx="8997900" cy="1764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2"/>
              </a:buClr>
              <a:buSzPts val="2700"/>
              <a:buFont typeface="Helvetica Neue"/>
              <a:buNone/>
            </a:pPr>
            <a:r>
              <a:rPr b="1" lang="en" sz="3000">
                <a:solidFill>
                  <a:schemeClr val="dk2"/>
                </a:solidFill>
                <a:latin typeface="Helvetica Neue"/>
                <a:ea typeface="Helvetica Neue"/>
                <a:cs typeface="Helvetica Neue"/>
                <a:sym typeface="Helvetica Neue"/>
              </a:rPr>
              <a:t>Project 1: Object detection techniques (in case of small objects) on AU Drone dataset</a:t>
            </a:r>
            <a:endParaRPr b="1" i="0" sz="3000" u="none" cap="none" strike="noStrike">
              <a:solidFill>
                <a:schemeClr val="dk2"/>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chemeClr val="dk2"/>
              </a:buClr>
              <a:buSzPts val="2600"/>
              <a:buFont typeface="Helvetica Neue"/>
              <a:buNone/>
            </a:pPr>
            <a:r>
              <a:t/>
            </a:r>
            <a:endParaRPr b="1" i="0" sz="2600" u="none" cap="none" strike="noStrike">
              <a:solidFill>
                <a:schemeClr val="dk2"/>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Arial"/>
              <a:buNone/>
            </a:pPr>
            <a:r>
              <a:t/>
            </a:r>
            <a:endParaRPr b="1" i="0" sz="2800" u="none" cap="none" strike="noStrike">
              <a:solidFill>
                <a:srgbClr val="801B19"/>
              </a:solidFill>
              <a:latin typeface="Times New Roman"/>
              <a:ea typeface="Times New Roman"/>
              <a:cs typeface="Times New Roman"/>
              <a:sym typeface="Times New Roman"/>
            </a:endParaRPr>
          </a:p>
        </p:txBody>
      </p:sp>
      <p:sp>
        <p:nvSpPr>
          <p:cNvPr id="87" name="Google Shape;87;p13"/>
          <p:cNvSpPr txBox="1"/>
          <p:nvPr/>
        </p:nvSpPr>
        <p:spPr>
          <a:xfrm>
            <a:off x="236600" y="144850"/>
            <a:ext cx="5213100" cy="1280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2000"/>
              <a:buFont typeface="Arial"/>
              <a:buNone/>
            </a:pPr>
            <a:r>
              <a:rPr b="1" lang="en" sz="2800">
                <a:solidFill>
                  <a:srgbClr val="801B19"/>
                </a:solidFill>
                <a:latin typeface="Times New Roman"/>
                <a:ea typeface="Times New Roman"/>
                <a:cs typeface="Times New Roman"/>
                <a:sym typeface="Times New Roman"/>
              </a:rPr>
              <a:t>CSE541 </a:t>
            </a:r>
            <a:endParaRPr b="1" sz="2800">
              <a:solidFill>
                <a:srgbClr val="801B19"/>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000000"/>
              </a:buClr>
              <a:buSzPts val="2000"/>
              <a:buFont typeface="Arial"/>
              <a:buNone/>
            </a:pPr>
            <a:r>
              <a:rPr b="1" lang="en" sz="2800">
                <a:solidFill>
                  <a:srgbClr val="801B19"/>
                </a:solidFill>
                <a:latin typeface="Times New Roman"/>
                <a:ea typeface="Times New Roman"/>
                <a:cs typeface="Times New Roman"/>
                <a:sym typeface="Times New Roman"/>
              </a:rPr>
              <a:t>Computer Vision</a:t>
            </a:r>
            <a:r>
              <a:rPr b="1" lang="en" sz="2800">
                <a:solidFill>
                  <a:srgbClr val="801B19"/>
                </a:solidFill>
                <a:latin typeface="Times New Roman"/>
                <a:ea typeface="Times New Roman"/>
                <a:cs typeface="Times New Roman"/>
                <a:sym typeface="Times New Roman"/>
              </a:rPr>
              <a:t> </a:t>
            </a:r>
            <a:endParaRPr b="1" i="0" sz="2800" u="none" cap="none" strike="noStrike">
              <a:solidFill>
                <a:srgbClr val="801B19"/>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000000"/>
              </a:buClr>
              <a:buSzPts val="2000"/>
              <a:buFont typeface="Arial"/>
              <a:buNone/>
            </a:pPr>
            <a:r>
              <a:t/>
            </a:r>
            <a:endParaRPr b="1" i="0" sz="2800" u="none" cap="none" strike="noStrike">
              <a:solidFill>
                <a:srgbClr val="801B19"/>
              </a:solidFill>
              <a:latin typeface="Times New Roman"/>
              <a:ea typeface="Times New Roman"/>
              <a:cs typeface="Times New Roman"/>
              <a:sym typeface="Times New Roman"/>
            </a:endParaRPr>
          </a:p>
        </p:txBody>
      </p:sp>
      <p:sp>
        <p:nvSpPr>
          <p:cNvPr id="88" name="Google Shape;88;p13"/>
          <p:cNvSpPr txBox="1"/>
          <p:nvPr/>
        </p:nvSpPr>
        <p:spPr>
          <a:xfrm>
            <a:off x="236600" y="3351500"/>
            <a:ext cx="5213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i="0" lang="en" sz="2400" u="none" cap="none" strike="noStrike">
                <a:solidFill>
                  <a:srgbClr val="801B19"/>
                </a:solidFill>
                <a:latin typeface="Times New Roman"/>
                <a:ea typeface="Times New Roman"/>
                <a:cs typeface="Times New Roman"/>
                <a:sym typeface="Times New Roman"/>
              </a:rPr>
              <a:t>Group: </a:t>
            </a:r>
            <a:r>
              <a:rPr b="1" lang="en" sz="2400">
                <a:solidFill>
                  <a:srgbClr val="801B19"/>
                </a:solidFill>
                <a:latin typeface="Times New Roman"/>
                <a:ea typeface="Times New Roman"/>
                <a:cs typeface="Times New Roman"/>
                <a:sym typeface="Times New Roman"/>
              </a:rPr>
              <a:t>11</a:t>
            </a:r>
            <a:endParaRPr b="1" i="0" sz="2400" u="none" cap="none" strike="noStrike">
              <a:solidFill>
                <a:srgbClr val="801B1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678250" y="275753"/>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RetinaNet: </a:t>
            </a:r>
            <a:r>
              <a:rPr lang="en"/>
              <a:t>on Visdrone-2019 dataset</a:t>
            </a:r>
            <a:endParaRPr/>
          </a:p>
        </p:txBody>
      </p:sp>
      <p:pic>
        <p:nvPicPr>
          <p:cNvPr id="147" name="Google Shape;147;p22"/>
          <p:cNvPicPr preferRelativeResize="0"/>
          <p:nvPr/>
        </p:nvPicPr>
        <p:blipFill>
          <a:blip r:embed="rId3">
            <a:alphaModFix/>
          </a:blip>
          <a:stretch>
            <a:fillRect/>
          </a:stretch>
        </p:blipFill>
        <p:spPr>
          <a:xfrm>
            <a:off x="1163950" y="735650"/>
            <a:ext cx="6915276" cy="388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678250" y="275753"/>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Faster-RCNN: </a:t>
            </a:r>
            <a:r>
              <a:rPr lang="en"/>
              <a:t>on Visdrone-2019 dataset</a:t>
            </a:r>
            <a:endParaRPr/>
          </a:p>
        </p:txBody>
      </p:sp>
      <p:pic>
        <p:nvPicPr>
          <p:cNvPr id="153" name="Google Shape;153;p23"/>
          <p:cNvPicPr preferRelativeResize="0"/>
          <p:nvPr/>
        </p:nvPicPr>
        <p:blipFill>
          <a:blip r:embed="rId3">
            <a:alphaModFix/>
          </a:blip>
          <a:stretch>
            <a:fillRect/>
          </a:stretch>
        </p:blipFill>
        <p:spPr>
          <a:xfrm>
            <a:off x="1114363" y="735650"/>
            <a:ext cx="6915276" cy="388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678250" y="91928"/>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Results:</a:t>
            </a:r>
            <a:endParaRPr/>
          </a:p>
        </p:txBody>
      </p:sp>
      <p:pic>
        <p:nvPicPr>
          <p:cNvPr id="159" name="Google Shape;159;p24"/>
          <p:cNvPicPr preferRelativeResize="0"/>
          <p:nvPr/>
        </p:nvPicPr>
        <p:blipFill>
          <a:blip r:embed="rId3">
            <a:alphaModFix/>
          </a:blip>
          <a:stretch>
            <a:fillRect/>
          </a:stretch>
        </p:blipFill>
        <p:spPr>
          <a:xfrm>
            <a:off x="1630750" y="1011728"/>
            <a:ext cx="5981700" cy="733425"/>
          </a:xfrm>
          <a:prstGeom prst="rect">
            <a:avLst/>
          </a:prstGeom>
          <a:noFill/>
          <a:ln>
            <a:noFill/>
          </a:ln>
        </p:spPr>
      </p:pic>
      <p:sp>
        <p:nvSpPr>
          <p:cNvPr id="160" name="Google Shape;160;p24"/>
          <p:cNvSpPr txBox="1"/>
          <p:nvPr>
            <p:ph type="title"/>
          </p:nvPr>
        </p:nvSpPr>
        <p:spPr>
          <a:xfrm>
            <a:off x="678250" y="551828"/>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sz="2200"/>
              <a:t>RetinaNet</a:t>
            </a:r>
            <a:endParaRPr sz="2200"/>
          </a:p>
        </p:txBody>
      </p:sp>
      <p:sp>
        <p:nvSpPr>
          <p:cNvPr id="161" name="Google Shape;161;p24"/>
          <p:cNvSpPr txBox="1"/>
          <p:nvPr>
            <p:ph type="title"/>
          </p:nvPr>
        </p:nvSpPr>
        <p:spPr>
          <a:xfrm>
            <a:off x="678250" y="2571753"/>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sz="2200"/>
              <a:t>Faster-RCNN</a:t>
            </a:r>
            <a:endParaRPr sz="2200"/>
          </a:p>
        </p:txBody>
      </p:sp>
      <p:pic>
        <p:nvPicPr>
          <p:cNvPr id="162" name="Google Shape;162;p24"/>
          <p:cNvPicPr preferRelativeResize="0"/>
          <p:nvPr/>
        </p:nvPicPr>
        <p:blipFill>
          <a:blip r:embed="rId4">
            <a:alphaModFix/>
          </a:blip>
          <a:stretch>
            <a:fillRect/>
          </a:stretch>
        </p:blipFill>
        <p:spPr>
          <a:xfrm>
            <a:off x="1657350" y="3031653"/>
            <a:ext cx="5829300" cy="962025"/>
          </a:xfrm>
          <a:prstGeom prst="rect">
            <a:avLst/>
          </a:prstGeom>
          <a:noFill/>
          <a:ln>
            <a:noFill/>
          </a:ln>
        </p:spPr>
      </p:pic>
      <p:pic>
        <p:nvPicPr>
          <p:cNvPr id="163" name="Google Shape;163;p24"/>
          <p:cNvPicPr preferRelativeResize="0"/>
          <p:nvPr/>
        </p:nvPicPr>
        <p:blipFill>
          <a:blip r:embed="rId5">
            <a:alphaModFix/>
          </a:blip>
          <a:stretch>
            <a:fillRect/>
          </a:stretch>
        </p:blipFill>
        <p:spPr>
          <a:xfrm>
            <a:off x="2868116" y="3993674"/>
            <a:ext cx="3407775" cy="917050"/>
          </a:xfrm>
          <a:prstGeom prst="rect">
            <a:avLst/>
          </a:prstGeom>
          <a:noFill/>
          <a:ln>
            <a:noFill/>
          </a:ln>
        </p:spPr>
      </p:pic>
      <p:pic>
        <p:nvPicPr>
          <p:cNvPr id="164" name="Google Shape;164;p24"/>
          <p:cNvPicPr preferRelativeResize="0"/>
          <p:nvPr/>
        </p:nvPicPr>
        <p:blipFill rotWithShape="1">
          <a:blip r:embed="rId6">
            <a:alphaModFix/>
          </a:blip>
          <a:srcRect b="25534" l="0" r="0" t="0"/>
          <a:stretch/>
        </p:blipFill>
        <p:spPr>
          <a:xfrm>
            <a:off x="2852750" y="1745150"/>
            <a:ext cx="3438525" cy="82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678250" y="275753"/>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RetinaNet- on AU drone dataset</a:t>
            </a:r>
            <a:endParaRPr/>
          </a:p>
        </p:txBody>
      </p:sp>
      <p:pic>
        <p:nvPicPr>
          <p:cNvPr id="170" name="Google Shape;170;p25"/>
          <p:cNvPicPr preferRelativeResize="0"/>
          <p:nvPr/>
        </p:nvPicPr>
        <p:blipFill>
          <a:blip r:embed="rId3">
            <a:alphaModFix/>
          </a:blip>
          <a:stretch>
            <a:fillRect/>
          </a:stretch>
        </p:blipFill>
        <p:spPr>
          <a:xfrm>
            <a:off x="1110525" y="735650"/>
            <a:ext cx="6922952" cy="389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678250" y="275753"/>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Faster-RCNN- on AU drone dataset</a:t>
            </a:r>
            <a:endParaRPr/>
          </a:p>
        </p:txBody>
      </p:sp>
      <p:pic>
        <p:nvPicPr>
          <p:cNvPr id="176" name="Google Shape;176;p26"/>
          <p:cNvPicPr preferRelativeResize="0"/>
          <p:nvPr/>
        </p:nvPicPr>
        <p:blipFill>
          <a:blip r:embed="rId3">
            <a:alphaModFix/>
          </a:blip>
          <a:stretch>
            <a:fillRect/>
          </a:stretch>
        </p:blipFill>
        <p:spPr>
          <a:xfrm>
            <a:off x="1118625" y="735650"/>
            <a:ext cx="6906752" cy="3885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678250" y="275753"/>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Possible improvements:</a:t>
            </a:r>
            <a:endParaRPr/>
          </a:p>
        </p:txBody>
      </p:sp>
      <p:sp>
        <p:nvSpPr>
          <p:cNvPr id="182" name="Google Shape;182;p27"/>
          <p:cNvSpPr txBox="1"/>
          <p:nvPr>
            <p:ph idx="1" type="body"/>
          </p:nvPr>
        </p:nvSpPr>
        <p:spPr>
          <a:xfrm>
            <a:off x="678250" y="927700"/>
            <a:ext cx="7886700" cy="3573000"/>
          </a:xfrm>
          <a:prstGeom prst="rect">
            <a:avLst/>
          </a:prstGeom>
          <a:noFill/>
          <a:ln>
            <a:noFill/>
          </a:ln>
        </p:spPr>
        <p:txBody>
          <a:bodyPr anchorCtr="0" anchor="t" bIns="34275" lIns="68575" spcFirstLastPara="1" rIns="68575" wrap="square" tIns="34275">
            <a:normAutofit/>
          </a:bodyPr>
          <a:lstStyle/>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Training model over a dataset with different perspectives will help improve the accuracy</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Data Augmentation and Regularization</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Backbone Replacement or Modification</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Hyperparameter Tuning</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Feature Pyramid Networks (FPN):</a:t>
            </a:r>
            <a:endParaRPr>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rPr lang="en">
                <a:solidFill>
                  <a:schemeClr val="dk1"/>
                </a:solidFill>
                <a:latin typeface="Times New Roman"/>
                <a:ea typeface="Times New Roman"/>
                <a:cs typeface="Times New Roman"/>
                <a:sym typeface="Times New Roman"/>
              </a:rPr>
              <a:t> Loss functions can be tried and tested for better detection</a:t>
            </a:r>
            <a:endParaRPr>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82050" y="265325"/>
            <a:ext cx="7779900" cy="735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References </a:t>
            </a:r>
            <a:endParaRPr/>
          </a:p>
        </p:txBody>
      </p:sp>
      <p:sp>
        <p:nvSpPr>
          <p:cNvPr id="188" name="Google Shape;188;p28"/>
          <p:cNvSpPr txBox="1"/>
          <p:nvPr>
            <p:ph idx="1" type="body"/>
          </p:nvPr>
        </p:nvSpPr>
        <p:spPr>
          <a:xfrm>
            <a:off x="682050" y="1064725"/>
            <a:ext cx="8388900" cy="36279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115000"/>
              </a:lnSpc>
              <a:spcBef>
                <a:spcPts val="1200"/>
              </a:spcBef>
              <a:spcAft>
                <a:spcPts val="0"/>
              </a:spcAft>
              <a:buSzPct val="73333"/>
              <a:buNone/>
            </a:pPr>
            <a:r>
              <a:rPr lang="en">
                <a:solidFill>
                  <a:schemeClr val="dk1"/>
                </a:solidFill>
                <a:latin typeface="Arial"/>
                <a:ea typeface="Arial"/>
                <a:cs typeface="Arial"/>
                <a:sym typeface="Arial"/>
              </a:rPr>
              <a:t>Wikimedia Foundation. (2024, January 2). </a:t>
            </a:r>
            <a:r>
              <a:rPr i="1" lang="en">
                <a:solidFill>
                  <a:schemeClr val="dk1"/>
                </a:solidFill>
                <a:latin typeface="Arial"/>
                <a:ea typeface="Arial"/>
                <a:cs typeface="Arial"/>
                <a:sym typeface="Arial"/>
              </a:rPr>
              <a:t>Small object detection</a:t>
            </a:r>
            <a:r>
              <a:rPr lang="en">
                <a:solidFill>
                  <a:schemeClr val="dk1"/>
                </a:solidFill>
                <a:latin typeface="Arial"/>
                <a:ea typeface="Arial"/>
                <a:cs typeface="Arial"/>
                <a:sym typeface="Arial"/>
              </a:rPr>
              <a:t>. Wikipedia. </a:t>
            </a:r>
            <a:r>
              <a:rPr lang="en" u="sng">
                <a:solidFill>
                  <a:schemeClr val="hlink"/>
                </a:solidFill>
                <a:latin typeface="Arial"/>
                <a:ea typeface="Arial"/>
                <a:cs typeface="Arial"/>
                <a:sym typeface="Arial"/>
                <a:hlinkClick r:id="rId3"/>
              </a:rPr>
              <a:t>https://en.wikipedia.org/wiki/Small_object_detection</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SzPct val="73333"/>
              <a:buNone/>
            </a:pPr>
            <a:r>
              <a:rPr lang="en">
                <a:solidFill>
                  <a:schemeClr val="dk1"/>
                </a:solidFill>
                <a:latin typeface="Arial"/>
                <a:ea typeface="Arial"/>
                <a:cs typeface="Arial"/>
                <a:sym typeface="Arial"/>
              </a:rPr>
              <a:t>Author links open overlay panelOnur Can Koyun a et al., “Focus-and-detect: A small object detection framework for aerial images,” Signal Processing: Image Communication, https://www.sciencedirect.com/science/article/pii/S0923596522000273 (accessed Apr. 8, 2024).</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SzPct val="73333"/>
              <a:buNone/>
            </a:pPr>
            <a:r>
              <a:rPr lang="en">
                <a:solidFill>
                  <a:schemeClr val="dk1"/>
                </a:solidFill>
                <a:latin typeface="Arial"/>
                <a:ea typeface="Arial"/>
                <a:cs typeface="Arial"/>
                <a:sym typeface="Arial"/>
              </a:rPr>
              <a:t>Chenhongyi Yang, Zehao Huang, and Naiyan Wang. QueryDet: Cascaded sparse query for accelerating high resolution small object detection. arXiv preprint arXiv:2103.09136, 2021.</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SzPct val="73333"/>
              <a:buNone/>
            </a:pPr>
            <a:r>
              <a:rPr lang="en">
                <a:solidFill>
                  <a:schemeClr val="dk1"/>
                </a:solidFill>
                <a:latin typeface="Arial"/>
                <a:ea typeface="Arial"/>
                <a:cs typeface="Arial"/>
                <a:sym typeface="Arial"/>
              </a:rPr>
              <a:t>Tsung-Yi Lin, Priya Goyal, Ross Girshick, Kaiming He, and Piotr Dollár. Focal loss for dense object detection. In Proceedings of the IEEE international conference on computer vision, pages 2980–2988, 2017.</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SzPct val="73333"/>
              <a:buNone/>
            </a:pPr>
            <a:r>
              <a:rPr lang="en">
                <a:solidFill>
                  <a:schemeClr val="dk1"/>
                </a:solidFill>
                <a:latin typeface="Arial"/>
                <a:ea typeface="Arial"/>
                <a:cs typeface="Arial"/>
                <a:sym typeface="Arial"/>
              </a:rPr>
              <a:t>Jingtao Xu, Yali Li, and Shengjin Wang. AdaZoom: Adaptive zoom network for multi-scale object detection in large scenes. arXiv preprint arXiv:2106.10409, 2021.</a:t>
            </a:r>
            <a:endParaRPr>
              <a:solidFill>
                <a:schemeClr val="dk1"/>
              </a:solidFill>
              <a:latin typeface="Arial"/>
              <a:ea typeface="Arial"/>
              <a:cs typeface="Arial"/>
              <a:sym typeface="Arial"/>
            </a:endParaRPr>
          </a:p>
          <a:p>
            <a:pPr indent="0" lvl="0" marL="0" rtl="0" algn="l">
              <a:lnSpc>
                <a:spcPct val="115000"/>
              </a:lnSpc>
              <a:spcBef>
                <a:spcPts val="1200"/>
              </a:spcBef>
              <a:spcAft>
                <a:spcPts val="1200"/>
              </a:spcAft>
              <a:buSzPct val="73333"/>
              <a:buNone/>
            </a:pPr>
            <a:r>
              <a:rPr lang="en">
                <a:solidFill>
                  <a:schemeClr val="dk1"/>
                </a:solidFill>
                <a:latin typeface="Arial"/>
                <a:ea typeface="Arial"/>
                <a:cs typeface="Arial"/>
                <a:sym typeface="Arial"/>
              </a:rPr>
              <a:t>VisDrone, “VisDrone/Visdrone-Dataset: The dataset for drone based detection and tracking is released, including both image/video, and annotations.,” GitHub, https://github.com/VisDrone/VisDrone-Dataset (accessed Apr. 8, 2024).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628652" y="1577550"/>
            <a:ext cx="7886700" cy="994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000"/>
              <a:buFont typeface="Helvetica Neue"/>
              <a:buNone/>
            </a:pPr>
            <a:r>
              <a:rPr lang="e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
        <p:nvSpPr>
          <p:cNvPr id="194" name="Google Shape;194;p29"/>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b="1" lang="en"/>
              <a:t>|</a:t>
            </a:r>
            <a:r>
              <a:rPr lang="en"/>
              <a:t>  </a:t>
            </a:r>
            <a:fld id="{00000000-1234-1234-1234-123412341234}" type="slidenum">
              <a:rPr lang="en"/>
              <a:t>‹#›</a:t>
            </a:fld>
            <a:endParaRPr/>
          </a:p>
        </p:txBody>
      </p:sp>
      <p:sp>
        <p:nvSpPr>
          <p:cNvPr id="195" name="Google Shape;195;p29"/>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100"/>
              <a:buNone/>
            </a:pPr>
            <a:r>
              <a:rPr lang="en"/>
              <a:t>01/07/19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45725" y="200025"/>
            <a:ext cx="7886700" cy="7287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SzPct val="111111"/>
              <a:buNone/>
            </a:pPr>
            <a:r>
              <a:t/>
            </a:r>
            <a:endParaRPr/>
          </a:p>
          <a:p>
            <a:pPr indent="0" lvl="0" marL="0" rtl="0" algn="l">
              <a:lnSpc>
                <a:spcPct val="90000"/>
              </a:lnSpc>
              <a:spcBef>
                <a:spcPts val="0"/>
              </a:spcBef>
              <a:spcAft>
                <a:spcPts val="0"/>
              </a:spcAft>
              <a:buSzPct val="111111"/>
              <a:buNone/>
            </a:pPr>
            <a:r>
              <a:t/>
            </a:r>
            <a:endParaRPr/>
          </a:p>
          <a:p>
            <a:pPr indent="0" lvl="0" marL="0" rtl="0" algn="l">
              <a:lnSpc>
                <a:spcPct val="90000"/>
              </a:lnSpc>
              <a:spcBef>
                <a:spcPts val="0"/>
              </a:spcBef>
              <a:spcAft>
                <a:spcPts val="0"/>
              </a:spcAft>
              <a:buSzPct val="111111"/>
              <a:buNone/>
            </a:pPr>
            <a:r>
              <a:rPr lang="en"/>
              <a:t>Data Set Explanation: Visdrone2019</a:t>
            </a:r>
            <a:endParaRPr/>
          </a:p>
        </p:txBody>
      </p:sp>
      <p:sp>
        <p:nvSpPr>
          <p:cNvPr id="94" name="Google Shape;94;p14"/>
          <p:cNvSpPr txBox="1"/>
          <p:nvPr>
            <p:ph idx="1" type="body"/>
          </p:nvPr>
        </p:nvSpPr>
        <p:spPr>
          <a:xfrm>
            <a:off x="445722" y="1087500"/>
            <a:ext cx="35778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800"/>
              <a:buNone/>
            </a:pPr>
            <a:r>
              <a:rPr lang="en" sz="2100"/>
              <a:t>There are eight entities:</a:t>
            </a:r>
            <a:endParaRPr sz="2100"/>
          </a:p>
          <a:p>
            <a:pPr indent="-361950" lvl="0" marL="457200" rtl="0" algn="l">
              <a:lnSpc>
                <a:spcPct val="90000"/>
              </a:lnSpc>
              <a:spcBef>
                <a:spcPts val="0"/>
              </a:spcBef>
              <a:spcAft>
                <a:spcPts val="0"/>
              </a:spcAft>
              <a:buSzPts val="2100"/>
              <a:buAutoNum type="arabicPeriod"/>
            </a:pPr>
            <a:r>
              <a:rPr lang="en" sz="2100"/>
              <a:t>Xc</a:t>
            </a:r>
            <a:endParaRPr sz="2100"/>
          </a:p>
          <a:p>
            <a:pPr indent="-361950" lvl="0" marL="457200" rtl="0" algn="l">
              <a:lnSpc>
                <a:spcPct val="90000"/>
              </a:lnSpc>
              <a:spcBef>
                <a:spcPts val="0"/>
              </a:spcBef>
              <a:spcAft>
                <a:spcPts val="0"/>
              </a:spcAft>
              <a:buSzPts val="2100"/>
              <a:buAutoNum type="arabicPeriod"/>
            </a:pPr>
            <a:r>
              <a:rPr lang="en" sz="2100"/>
              <a:t>Yc</a:t>
            </a:r>
            <a:endParaRPr sz="2100"/>
          </a:p>
          <a:p>
            <a:pPr indent="-361950" lvl="0" marL="457200" rtl="0" algn="l">
              <a:lnSpc>
                <a:spcPct val="90000"/>
              </a:lnSpc>
              <a:spcBef>
                <a:spcPts val="0"/>
              </a:spcBef>
              <a:spcAft>
                <a:spcPts val="0"/>
              </a:spcAft>
              <a:buSzPts val="2100"/>
              <a:buAutoNum type="arabicPeriod"/>
            </a:pPr>
            <a:r>
              <a:rPr lang="en" sz="2100"/>
              <a:t>W</a:t>
            </a:r>
            <a:endParaRPr sz="2100"/>
          </a:p>
          <a:p>
            <a:pPr indent="-361950" lvl="0" marL="457200" rtl="0" algn="l">
              <a:lnSpc>
                <a:spcPct val="90000"/>
              </a:lnSpc>
              <a:spcBef>
                <a:spcPts val="0"/>
              </a:spcBef>
              <a:spcAft>
                <a:spcPts val="0"/>
              </a:spcAft>
              <a:buSzPts val="2100"/>
              <a:buAutoNum type="arabicPeriod"/>
            </a:pPr>
            <a:r>
              <a:rPr lang="en" sz="2100"/>
              <a:t>H</a:t>
            </a:r>
            <a:endParaRPr sz="2100"/>
          </a:p>
          <a:p>
            <a:pPr indent="-361950" lvl="0" marL="457200" rtl="0" algn="l">
              <a:lnSpc>
                <a:spcPct val="90000"/>
              </a:lnSpc>
              <a:spcBef>
                <a:spcPts val="0"/>
              </a:spcBef>
              <a:spcAft>
                <a:spcPts val="0"/>
              </a:spcAft>
              <a:buSzPts val="2100"/>
              <a:buAutoNum type="arabicPeriod"/>
            </a:pPr>
            <a:r>
              <a:rPr lang="en" sz="2100"/>
              <a:t>Score</a:t>
            </a:r>
            <a:endParaRPr sz="2100"/>
          </a:p>
          <a:p>
            <a:pPr indent="-361950" lvl="0" marL="457200" rtl="0" algn="l">
              <a:lnSpc>
                <a:spcPct val="90000"/>
              </a:lnSpc>
              <a:spcBef>
                <a:spcPts val="0"/>
              </a:spcBef>
              <a:spcAft>
                <a:spcPts val="0"/>
              </a:spcAft>
              <a:buSzPts val="2100"/>
              <a:buAutoNum type="arabicPeriod"/>
            </a:pPr>
            <a:r>
              <a:rPr lang="en" sz="2100"/>
              <a:t>Object category ID</a:t>
            </a:r>
            <a:endParaRPr sz="2100"/>
          </a:p>
          <a:p>
            <a:pPr indent="-361950" lvl="0" marL="457200" rtl="0" algn="l">
              <a:lnSpc>
                <a:spcPct val="90000"/>
              </a:lnSpc>
              <a:spcBef>
                <a:spcPts val="0"/>
              </a:spcBef>
              <a:spcAft>
                <a:spcPts val="0"/>
              </a:spcAft>
              <a:buSzPts val="2100"/>
              <a:buAutoNum type="arabicPeriod"/>
            </a:pPr>
            <a:r>
              <a:rPr lang="en" sz="2100"/>
              <a:t>Truncation</a:t>
            </a:r>
            <a:endParaRPr sz="2100"/>
          </a:p>
          <a:p>
            <a:pPr indent="-361950" lvl="0" marL="457200" rtl="0" algn="l">
              <a:lnSpc>
                <a:spcPct val="90000"/>
              </a:lnSpc>
              <a:spcBef>
                <a:spcPts val="0"/>
              </a:spcBef>
              <a:spcAft>
                <a:spcPts val="0"/>
              </a:spcAft>
              <a:buSzPts val="2100"/>
              <a:buAutoNum type="arabicPeriod"/>
            </a:pPr>
            <a:r>
              <a:rPr lang="en" sz="2100"/>
              <a:t>Occlusion</a:t>
            </a:r>
            <a:endParaRPr sz="2100"/>
          </a:p>
          <a:p>
            <a:pPr indent="0" lvl="0" marL="457200" rtl="0" algn="l">
              <a:lnSpc>
                <a:spcPct val="90000"/>
              </a:lnSpc>
              <a:spcBef>
                <a:spcPts val="800"/>
              </a:spcBef>
              <a:spcAft>
                <a:spcPts val="0"/>
              </a:spcAft>
              <a:buSzPts val="1800"/>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45725" y="200025"/>
            <a:ext cx="7886700" cy="6633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SzPct val="111111"/>
              <a:buNone/>
            </a:pPr>
            <a:r>
              <a:t/>
            </a:r>
            <a:endParaRPr/>
          </a:p>
          <a:p>
            <a:pPr indent="0" lvl="0" marL="0" rtl="0" algn="l">
              <a:lnSpc>
                <a:spcPct val="90000"/>
              </a:lnSpc>
              <a:spcBef>
                <a:spcPts val="0"/>
              </a:spcBef>
              <a:spcAft>
                <a:spcPts val="0"/>
              </a:spcAft>
              <a:buSzPct val="111111"/>
              <a:buNone/>
            </a:pPr>
            <a:r>
              <a:t/>
            </a:r>
            <a:endParaRPr/>
          </a:p>
          <a:p>
            <a:pPr indent="0" lvl="0" marL="0" rtl="0" algn="l">
              <a:lnSpc>
                <a:spcPct val="90000"/>
              </a:lnSpc>
              <a:spcBef>
                <a:spcPts val="0"/>
              </a:spcBef>
              <a:spcAft>
                <a:spcPts val="0"/>
              </a:spcAft>
              <a:buSzPct val="111111"/>
              <a:buNone/>
            </a:pPr>
            <a:r>
              <a:rPr lang="en"/>
              <a:t>Data Set Explanation: Visdrone2019</a:t>
            </a:r>
            <a:endParaRPr/>
          </a:p>
        </p:txBody>
      </p:sp>
      <p:pic>
        <p:nvPicPr>
          <p:cNvPr id="100" name="Google Shape;100;p15"/>
          <p:cNvPicPr preferRelativeResize="0"/>
          <p:nvPr/>
        </p:nvPicPr>
        <p:blipFill>
          <a:blip r:embed="rId3">
            <a:alphaModFix/>
          </a:blip>
          <a:stretch>
            <a:fillRect/>
          </a:stretch>
        </p:blipFill>
        <p:spPr>
          <a:xfrm>
            <a:off x="461701" y="1999725"/>
            <a:ext cx="4194624" cy="2359475"/>
          </a:xfrm>
          <a:prstGeom prst="rect">
            <a:avLst/>
          </a:prstGeom>
          <a:noFill/>
          <a:ln>
            <a:noFill/>
          </a:ln>
        </p:spPr>
      </p:pic>
      <p:graphicFrame>
        <p:nvGraphicFramePr>
          <p:cNvPr id="101" name="Google Shape;101;p15"/>
          <p:cNvGraphicFramePr/>
          <p:nvPr/>
        </p:nvGraphicFramePr>
        <p:xfrm>
          <a:off x="461700" y="1076825"/>
          <a:ext cx="3000000" cy="3000000"/>
        </p:xfrm>
        <a:graphic>
          <a:graphicData uri="http://schemas.openxmlformats.org/drawingml/2006/table">
            <a:tbl>
              <a:tblPr>
                <a:noFill/>
                <a:tableStyleId>{B13964CC-FF81-4E8F-895D-310A01EC1C89}</a:tableStyleId>
              </a:tblPr>
              <a:tblGrid>
                <a:gridCol w="1027575"/>
                <a:gridCol w="1027575"/>
                <a:gridCol w="1027575"/>
                <a:gridCol w="1027575"/>
                <a:gridCol w="1027575"/>
                <a:gridCol w="1027575"/>
                <a:gridCol w="1027575"/>
                <a:gridCol w="1027575"/>
              </a:tblGrid>
              <a:tr h="381000">
                <a:tc>
                  <a:txBody>
                    <a:bodyPr/>
                    <a:lstStyle/>
                    <a:p>
                      <a:pPr indent="0" lvl="0" marL="0" rtl="0" algn="l">
                        <a:spcBef>
                          <a:spcPts val="0"/>
                        </a:spcBef>
                        <a:spcAft>
                          <a:spcPts val="0"/>
                        </a:spcAft>
                        <a:buNone/>
                      </a:pPr>
                      <a:r>
                        <a:rPr lang="en"/>
                        <a:t>Xc</a:t>
                      </a:r>
                      <a:endParaRPr/>
                    </a:p>
                  </a:txBody>
                  <a:tcPr marT="91425" marB="91425" marR="91425" marL="91425"/>
                </a:tc>
                <a:tc>
                  <a:txBody>
                    <a:bodyPr/>
                    <a:lstStyle/>
                    <a:p>
                      <a:pPr indent="0" lvl="0" marL="0" rtl="0" algn="l">
                        <a:spcBef>
                          <a:spcPts val="0"/>
                        </a:spcBef>
                        <a:spcAft>
                          <a:spcPts val="0"/>
                        </a:spcAft>
                        <a:buNone/>
                      </a:pPr>
                      <a:r>
                        <a:rPr lang="en"/>
                        <a:t>Yc</a:t>
                      </a:r>
                      <a:endParaRPr/>
                    </a:p>
                  </a:txBody>
                  <a:tcPr marT="91425" marB="91425" marR="91425" marL="91425"/>
                </a:tc>
                <a:tc>
                  <a:txBody>
                    <a:bodyPr/>
                    <a:lstStyle/>
                    <a:p>
                      <a:pPr indent="0" lvl="0" marL="0" rtl="0" algn="l">
                        <a:spcBef>
                          <a:spcPts val="0"/>
                        </a:spcBef>
                        <a:spcAft>
                          <a:spcPts val="0"/>
                        </a:spcAft>
                        <a:buNone/>
                      </a:pPr>
                      <a:r>
                        <a:rPr lang="en"/>
                        <a:t>W</a:t>
                      </a:r>
                      <a:endParaRPr/>
                    </a:p>
                  </a:txBody>
                  <a:tcPr marT="91425" marB="91425" marR="91425" marL="91425"/>
                </a:tc>
                <a:tc>
                  <a:txBody>
                    <a:bodyPr/>
                    <a:lstStyle/>
                    <a:p>
                      <a:pPr indent="0" lvl="0" marL="0" rtl="0" algn="l">
                        <a:spcBef>
                          <a:spcPts val="0"/>
                        </a:spcBef>
                        <a:spcAft>
                          <a:spcPts val="0"/>
                        </a:spcAft>
                        <a:buNone/>
                      </a:pPr>
                      <a:r>
                        <a:rPr lang="en"/>
                        <a:t>H</a:t>
                      </a:r>
                      <a:endParaRPr/>
                    </a:p>
                  </a:txBody>
                  <a:tcPr marT="91425" marB="91425" marR="91425" marL="91425"/>
                </a:tc>
                <a:tc>
                  <a:txBody>
                    <a:bodyPr/>
                    <a:lstStyle/>
                    <a:p>
                      <a:pPr indent="0" lvl="0" marL="0" rtl="0" algn="l">
                        <a:spcBef>
                          <a:spcPts val="0"/>
                        </a:spcBef>
                        <a:spcAft>
                          <a:spcPts val="0"/>
                        </a:spcAft>
                        <a:buNone/>
                      </a:pPr>
                      <a:r>
                        <a:rPr lang="en"/>
                        <a:t>Score</a:t>
                      </a:r>
                      <a:endParaRPr/>
                    </a:p>
                  </a:txBody>
                  <a:tcPr marT="91425" marB="91425" marR="91425" marL="91425"/>
                </a:tc>
                <a:tc>
                  <a:txBody>
                    <a:bodyPr/>
                    <a:lstStyle/>
                    <a:p>
                      <a:pPr indent="0" lvl="0" marL="0" rtl="0" algn="l">
                        <a:spcBef>
                          <a:spcPts val="0"/>
                        </a:spcBef>
                        <a:spcAft>
                          <a:spcPts val="0"/>
                        </a:spcAft>
                        <a:buNone/>
                      </a:pPr>
                      <a:r>
                        <a:rPr lang="en"/>
                        <a:t>Object ID</a:t>
                      </a:r>
                      <a:endParaRPr/>
                    </a:p>
                  </a:txBody>
                  <a:tcPr marT="91425" marB="91425" marR="91425" marL="91425"/>
                </a:tc>
                <a:tc>
                  <a:txBody>
                    <a:bodyPr/>
                    <a:lstStyle/>
                    <a:p>
                      <a:pPr indent="0" lvl="0" marL="0" rtl="0" algn="l">
                        <a:spcBef>
                          <a:spcPts val="0"/>
                        </a:spcBef>
                        <a:spcAft>
                          <a:spcPts val="0"/>
                        </a:spcAft>
                        <a:buNone/>
                      </a:pPr>
                      <a:r>
                        <a:rPr lang="en"/>
                        <a:t>Truncation</a:t>
                      </a:r>
                      <a:endParaRPr/>
                    </a:p>
                  </a:txBody>
                  <a:tcPr marT="91425" marB="91425" marR="91425" marL="91425"/>
                </a:tc>
                <a:tc>
                  <a:txBody>
                    <a:bodyPr/>
                    <a:lstStyle/>
                    <a:p>
                      <a:pPr indent="0" lvl="0" marL="0" rtl="0" algn="l">
                        <a:spcBef>
                          <a:spcPts val="0"/>
                        </a:spcBef>
                        <a:spcAft>
                          <a:spcPts val="0"/>
                        </a:spcAft>
                        <a:buNone/>
                      </a:pPr>
                      <a:r>
                        <a:rPr lang="en"/>
                        <a:t>Occlusion</a:t>
                      </a:r>
                      <a:endParaRPr/>
                    </a:p>
                  </a:txBody>
                  <a:tcPr marT="91425" marB="91425" marR="91425" marL="91425"/>
                </a:tc>
              </a:tr>
              <a:tr h="381000">
                <a:tc>
                  <a:txBody>
                    <a:bodyPr/>
                    <a:lstStyle/>
                    <a:p>
                      <a:pPr indent="0" lvl="0" marL="0" rtl="0" algn="l">
                        <a:spcBef>
                          <a:spcPts val="0"/>
                        </a:spcBef>
                        <a:spcAft>
                          <a:spcPts val="0"/>
                        </a:spcAft>
                        <a:buNone/>
                      </a:pPr>
                      <a:r>
                        <a:rPr lang="en"/>
                        <a:t>684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273</a:t>
                      </a:r>
                      <a:endParaRPr/>
                    </a:p>
                  </a:txBody>
                  <a:tcPr marT="91425" marB="91425" marR="91425" marL="91425"/>
                </a:tc>
                <a:tc>
                  <a:txBody>
                    <a:bodyPr/>
                    <a:lstStyle/>
                    <a:p>
                      <a:pPr indent="0" lvl="0" marL="0" rtl="0" algn="l">
                        <a:spcBef>
                          <a:spcPts val="0"/>
                        </a:spcBef>
                        <a:spcAft>
                          <a:spcPts val="0"/>
                        </a:spcAft>
                        <a:buNone/>
                      </a:pPr>
                      <a:r>
                        <a:rPr lang="en"/>
                        <a:t>116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pic>
        <p:nvPicPr>
          <p:cNvPr id="102" name="Google Shape;102;p15"/>
          <p:cNvPicPr preferRelativeResize="0"/>
          <p:nvPr/>
        </p:nvPicPr>
        <p:blipFill>
          <a:blip r:embed="rId4">
            <a:alphaModFix/>
          </a:blip>
          <a:stretch>
            <a:fillRect/>
          </a:stretch>
        </p:blipFill>
        <p:spPr>
          <a:xfrm>
            <a:off x="4656325" y="1999725"/>
            <a:ext cx="4025976" cy="235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45725" y="200025"/>
            <a:ext cx="7886700" cy="6633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3333"/>
              <a:buNone/>
            </a:pPr>
            <a:r>
              <a:rPr lang="en"/>
              <a:t>Comparison:</a:t>
            </a:r>
            <a:endParaRPr/>
          </a:p>
        </p:txBody>
      </p:sp>
      <p:graphicFrame>
        <p:nvGraphicFramePr>
          <p:cNvPr id="108" name="Google Shape;108;p16"/>
          <p:cNvGraphicFramePr/>
          <p:nvPr/>
        </p:nvGraphicFramePr>
        <p:xfrm>
          <a:off x="940900" y="1121825"/>
          <a:ext cx="3000000" cy="3000000"/>
        </p:xfrm>
        <a:graphic>
          <a:graphicData uri="http://schemas.openxmlformats.org/drawingml/2006/table">
            <a:tbl>
              <a:tblPr>
                <a:noFill/>
                <a:tableStyleId>{B13964CC-FF81-4E8F-895D-310A01EC1C89}</a:tableStyleId>
              </a:tblPr>
              <a:tblGrid>
                <a:gridCol w="3631100"/>
                <a:gridCol w="3619500"/>
              </a:tblGrid>
              <a:tr h="381000">
                <a:tc>
                  <a:txBody>
                    <a:bodyPr/>
                    <a:lstStyle/>
                    <a:p>
                      <a:pPr indent="0" lvl="0" marL="0" rtl="0" algn="l">
                        <a:spcBef>
                          <a:spcPts val="0"/>
                        </a:spcBef>
                        <a:spcAft>
                          <a:spcPts val="0"/>
                        </a:spcAft>
                        <a:buNone/>
                      </a:pPr>
                      <a:r>
                        <a:rPr b="1" lang="en"/>
                        <a:t>Method</a:t>
                      </a:r>
                      <a:endParaRPr b="1"/>
                    </a:p>
                  </a:txBody>
                  <a:tcPr marT="91425" marB="91425" marR="91425" marL="91425"/>
                </a:tc>
                <a:tc>
                  <a:txBody>
                    <a:bodyPr/>
                    <a:lstStyle/>
                    <a:p>
                      <a:pPr indent="0" lvl="0" marL="0" rtl="0" algn="l">
                        <a:spcBef>
                          <a:spcPts val="0"/>
                        </a:spcBef>
                        <a:spcAft>
                          <a:spcPts val="0"/>
                        </a:spcAft>
                        <a:buNone/>
                      </a:pPr>
                      <a:r>
                        <a:rPr b="1" lang="en"/>
                        <a:t>AP[%]</a:t>
                      </a:r>
                      <a:endParaRPr b="1"/>
                    </a:p>
                  </a:txBody>
                  <a:tcPr marT="91425" marB="91425" marR="91425" marL="91425"/>
                </a:tc>
              </a:tr>
              <a:tr h="381000">
                <a:tc>
                  <a:txBody>
                    <a:bodyPr/>
                    <a:lstStyle/>
                    <a:p>
                      <a:pPr indent="0" lvl="0" marL="0" rtl="0" algn="l">
                        <a:spcBef>
                          <a:spcPts val="0"/>
                        </a:spcBef>
                        <a:spcAft>
                          <a:spcPts val="0"/>
                        </a:spcAft>
                        <a:buNone/>
                      </a:pPr>
                      <a:r>
                        <a:rPr lang="en"/>
                        <a:t>QueryDet</a:t>
                      </a:r>
                      <a:endParaRPr/>
                    </a:p>
                  </a:txBody>
                  <a:tcPr marT="91425" marB="91425" marR="91425" marL="91425"/>
                </a:tc>
                <a:tc>
                  <a:txBody>
                    <a:bodyPr/>
                    <a:lstStyle/>
                    <a:p>
                      <a:pPr indent="0" lvl="0" marL="0" rtl="0" algn="l">
                        <a:spcBef>
                          <a:spcPts val="0"/>
                        </a:spcBef>
                        <a:spcAft>
                          <a:spcPts val="0"/>
                        </a:spcAft>
                        <a:buNone/>
                      </a:pPr>
                      <a:r>
                        <a:rPr lang="en"/>
                        <a:t>33.91</a:t>
                      </a:r>
                      <a:endParaRPr/>
                    </a:p>
                  </a:txBody>
                  <a:tcPr marT="91425" marB="91425" marR="91425" marL="91425"/>
                </a:tc>
              </a:tr>
              <a:tr h="381000">
                <a:tc>
                  <a:txBody>
                    <a:bodyPr/>
                    <a:lstStyle/>
                    <a:p>
                      <a:pPr indent="0" lvl="0" marL="0" rtl="0" algn="l">
                        <a:spcBef>
                          <a:spcPts val="0"/>
                        </a:spcBef>
                        <a:spcAft>
                          <a:spcPts val="0"/>
                        </a:spcAft>
                        <a:buNone/>
                      </a:pPr>
                      <a:r>
                        <a:rPr lang="en"/>
                        <a:t>RetinaNet</a:t>
                      </a:r>
                      <a:endParaRPr/>
                    </a:p>
                  </a:txBody>
                  <a:tcPr marT="91425" marB="91425" marR="91425" marL="91425"/>
                </a:tc>
                <a:tc>
                  <a:txBody>
                    <a:bodyPr/>
                    <a:lstStyle/>
                    <a:p>
                      <a:pPr indent="0" lvl="0" marL="0" rtl="0" algn="l">
                        <a:spcBef>
                          <a:spcPts val="0"/>
                        </a:spcBef>
                        <a:spcAft>
                          <a:spcPts val="0"/>
                        </a:spcAft>
                        <a:buNone/>
                      </a:pPr>
                      <a:r>
                        <a:rPr lang="en"/>
                        <a:t>33.95</a:t>
                      </a:r>
                      <a:endParaRPr/>
                    </a:p>
                  </a:txBody>
                  <a:tcPr marT="91425" marB="91425" marR="91425" marL="91425"/>
                </a:tc>
              </a:tr>
            </a:tbl>
          </a:graphicData>
        </a:graphic>
      </p:graphicFrame>
      <p:sp>
        <p:nvSpPr>
          <p:cNvPr id="109" name="Google Shape;109;p16"/>
          <p:cNvSpPr txBox="1"/>
          <p:nvPr/>
        </p:nvSpPr>
        <p:spPr>
          <a:xfrm>
            <a:off x="1354650" y="4200350"/>
            <a:ext cx="7239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solidFill>
                  <a:schemeClr val="dk1"/>
                </a:solidFill>
              </a:rPr>
              <a:t>Author links open overlay panel Onur Can Koyun a et al., “Focus-and-detect: A small object detection framework for aerial images,” Signal Processing: Image Communication, https://www.sciencedirect.com/science/article/pii/S0923596522000273 (accessed Apr. 8, 2024).</a:t>
            </a:r>
            <a:endParaRPr sz="13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45725" y="200025"/>
            <a:ext cx="7886700" cy="6633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3333"/>
              <a:buNone/>
            </a:pPr>
            <a:r>
              <a:rPr lang="en"/>
              <a:t>Model Description</a:t>
            </a:r>
            <a:r>
              <a:rPr lang="en"/>
              <a:t>:</a:t>
            </a:r>
            <a:endParaRPr/>
          </a:p>
        </p:txBody>
      </p:sp>
      <p:graphicFrame>
        <p:nvGraphicFramePr>
          <p:cNvPr id="115" name="Google Shape;115;p17"/>
          <p:cNvGraphicFramePr/>
          <p:nvPr/>
        </p:nvGraphicFramePr>
        <p:xfrm>
          <a:off x="952500" y="1654050"/>
          <a:ext cx="3000000" cy="3000000"/>
        </p:xfrm>
        <a:graphic>
          <a:graphicData uri="http://schemas.openxmlformats.org/drawingml/2006/table">
            <a:tbl>
              <a:tblPr>
                <a:noFill/>
                <a:tableStyleId>{B13964CC-FF81-4E8F-895D-310A01EC1C89}</a:tableStyleId>
              </a:tblPr>
              <a:tblGrid>
                <a:gridCol w="3619500"/>
                <a:gridCol w="3619500"/>
              </a:tblGrid>
              <a:tr h="381000">
                <a:tc>
                  <a:txBody>
                    <a:bodyPr/>
                    <a:lstStyle/>
                    <a:p>
                      <a:pPr indent="0" lvl="0" marL="0" rtl="0" algn="ctr">
                        <a:spcBef>
                          <a:spcPts val="0"/>
                        </a:spcBef>
                        <a:spcAft>
                          <a:spcPts val="0"/>
                        </a:spcAft>
                        <a:buNone/>
                      </a:pPr>
                      <a:r>
                        <a:rPr b="1" lang="en" sz="1900"/>
                        <a:t>RetinaNet Architecture</a:t>
                      </a:r>
                      <a:endParaRPr b="1" sz="1900"/>
                    </a:p>
                  </a:txBody>
                  <a:tcPr marT="91425" marB="91425" marR="91425" marL="91425"/>
                </a:tc>
                <a:tc>
                  <a:txBody>
                    <a:bodyPr/>
                    <a:lstStyle/>
                    <a:p>
                      <a:pPr indent="0" lvl="0" marL="0" rtl="0" algn="ctr">
                        <a:spcBef>
                          <a:spcPts val="0"/>
                        </a:spcBef>
                        <a:spcAft>
                          <a:spcPts val="0"/>
                        </a:spcAft>
                        <a:buNone/>
                      </a:pPr>
                      <a:r>
                        <a:rPr b="1" lang="en" sz="1900"/>
                        <a:t>Faster-RCNN Architecture</a:t>
                      </a:r>
                      <a:endParaRPr b="1" sz="1900"/>
                    </a:p>
                  </a:txBody>
                  <a:tcPr marT="91425" marB="91425" marR="91425" marL="91425"/>
                </a:tc>
              </a:tr>
              <a:tr h="381000">
                <a:tc>
                  <a:txBody>
                    <a:bodyPr/>
                    <a:lstStyle/>
                    <a:p>
                      <a:pPr indent="0" lvl="0" marL="0" rtl="0" algn="l">
                        <a:spcBef>
                          <a:spcPts val="0"/>
                        </a:spcBef>
                        <a:spcAft>
                          <a:spcPts val="0"/>
                        </a:spcAft>
                        <a:buNone/>
                      </a:pPr>
                      <a:r>
                        <a:rPr lang="en" sz="1900"/>
                        <a:t>Single Stage detector </a:t>
                      </a:r>
                      <a:endParaRPr sz="1900"/>
                    </a:p>
                  </a:txBody>
                  <a:tcPr marT="91425" marB="91425" marR="91425" marL="91425"/>
                </a:tc>
                <a:tc>
                  <a:txBody>
                    <a:bodyPr/>
                    <a:lstStyle/>
                    <a:p>
                      <a:pPr indent="0" lvl="0" marL="0" rtl="0" algn="l">
                        <a:spcBef>
                          <a:spcPts val="0"/>
                        </a:spcBef>
                        <a:spcAft>
                          <a:spcPts val="0"/>
                        </a:spcAft>
                        <a:buNone/>
                      </a:pPr>
                      <a:r>
                        <a:rPr lang="en" sz="1900"/>
                        <a:t>Two</a:t>
                      </a:r>
                      <a:r>
                        <a:rPr lang="en" sz="1900"/>
                        <a:t> State detector</a:t>
                      </a:r>
                      <a:endParaRPr sz="1900"/>
                    </a:p>
                  </a:txBody>
                  <a:tcPr marT="91425" marB="91425" marR="91425" marL="91425"/>
                </a:tc>
              </a:tr>
              <a:tr h="381000">
                <a:tc>
                  <a:txBody>
                    <a:bodyPr/>
                    <a:lstStyle/>
                    <a:p>
                      <a:pPr indent="0" lvl="0" marL="0" rtl="0" algn="l">
                        <a:spcBef>
                          <a:spcPts val="0"/>
                        </a:spcBef>
                        <a:spcAft>
                          <a:spcPts val="0"/>
                        </a:spcAft>
                        <a:buNone/>
                      </a:pPr>
                      <a:r>
                        <a:rPr lang="en" sz="1900"/>
                        <a:t>Backbone : ResNet50</a:t>
                      </a:r>
                      <a:endParaRPr sz="1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900">
                          <a:solidFill>
                            <a:schemeClr val="dk1"/>
                          </a:solidFill>
                        </a:rPr>
                        <a:t>Backbone : ResNet50</a:t>
                      </a:r>
                      <a:endParaRPr sz="1900"/>
                    </a:p>
                  </a:txBody>
                  <a:tcPr marT="91425" marB="91425" marR="91425" marL="91425"/>
                </a:tc>
              </a:tr>
              <a:tr h="381000">
                <a:tc>
                  <a:txBody>
                    <a:bodyPr/>
                    <a:lstStyle/>
                    <a:p>
                      <a:pPr indent="0" lvl="0" marL="0" rtl="0" algn="l">
                        <a:spcBef>
                          <a:spcPts val="0"/>
                        </a:spcBef>
                        <a:spcAft>
                          <a:spcPts val="0"/>
                        </a:spcAft>
                        <a:buNone/>
                      </a:pPr>
                      <a:r>
                        <a:rPr lang="en" sz="1900"/>
                        <a:t>Focal Loss function</a:t>
                      </a:r>
                      <a:endParaRPr sz="1900"/>
                    </a:p>
                  </a:txBody>
                  <a:tcPr marT="91425" marB="91425" marR="91425" marL="91425"/>
                </a:tc>
                <a:tc>
                  <a:txBody>
                    <a:bodyPr/>
                    <a:lstStyle/>
                    <a:p>
                      <a:pPr indent="0" lvl="0" marL="0" rtl="0" algn="l">
                        <a:spcBef>
                          <a:spcPts val="0"/>
                        </a:spcBef>
                        <a:spcAft>
                          <a:spcPts val="0"/>
                        </a:spcAft>
                        <a:buNone/>
                      </a:pPr>
                      <a:r>
                        <a:rPr lang="en" sz="1900"/>
                        <a:t>Cross Entropy</a:t>
                      </a:r>
                      <a:r>
                        <a:rPr lang="en" sz="1900"/>
                        <a:t> loss function</a:t>
                      </a:r>
                      <a:endParaRPr sz="19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45727" y="2000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RetinaNet Architecture</a:t>
            </a:r>
            <a:endParaRPr/>
          </a:p>
        </p:txBody>
      </p:sp>
      <p:sp>
        <p:nvSpPr>
          <p:cNvPr id="121" name="Google Shape;121;p18"/>
          <p:cNvSpPr txBox="1"/>
          <p:nvPr/>
        </p:nvSpPr>
        <p:spPr>
          <a:xfrm>
            <a:off x="1337400" y="4424550"/>
            <a:ext cx="780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https://www.researchgate.net/figure/The-network-architecture-of-RetinaNet-RetinaNet-uses-the-Feature-Pyramid-Network-FPN_fig1_327737749</a:t>
            </a:r>
            <a:endParaRPr/>
          </a:p>
        </p:txBody>
      </p:sp>
      <p:pic>
        <p:nvPicPr>
          <p:cNvPr id="122" name="Google Shape;122;p18"/>
          <p:cNvPicPr preferRelativeResize="0"/>
          <p:nvPr/>
        </p:nvPicPr>
        <p:blipFill>
          <a:blip r:embed="rId3">
            <a:alphaModFix/>
          </a:blip>
          <a:stretch>
            <a:fillRect/>
          </a:stretch>
        </p:blipFill>
        <p:spPr>
          <a:xfrm>
            <a:off x="340950" y="1528763"/>
            <a:ext cx="8096250" cy="208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21425" y="263600"/>
            <a:ext cx="7886700" cy="609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Faster RCNN </a:t>
            </a:r>
            <a:r>
              <a:rPr lang="en"/>
              <a:t>Architecture</a:t>
            </a:r>
            <a:endParaRPr/>
          </a:p>
        </p:txBody>
      </p:sp>
      <p:sp>
        <p:nvSpPr>
          <p:cNvPr id="128" name="Google Shape;128;p19"/>
          <p:cNvSpPr txBox="1"/>
          <p:nvPr/>
        </p:nvSpPr>
        <p:spPr>
          <a:xfrm>
            <a:off x="1468800" y="4277525"/>
            <a:ext cx="76752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[1]“Architecture of Faster R-CNN with ResNeXt as the backbone,” </a:t>
            </a:r>
            <a:r>
              <a:rPr i="1" lang="en">
                <a:solidFill>
                  <a:schemeClr val="dk1"/>
                </a:solidFill>
              </a:rPr>
              <a:t>ResearchGate</a:t>
            </a:r>
            <a:r>
              <a:rPr lang="en">
                <a:solidFill>
                  <a:schemeClr val="dk1"/>
                </a:solidFill>
              </a:rPr>
              <a:t>. https://researchgate.net/figure/Architecture-of-Faster-R-CNN-with-ResNeXt-X-101-as-the-backbone_fig4_359721197</a:t>
            </a:r>
            <a:endParaRPr>
              <a:solidFill>
                <a:schemeClr val="dk1"/>
              </a:solidFill>
            </a:endParaRPr>
          </a:p>
        </p:txBody>
      </p:sp>
      <p:pic>
        <p:nvPicPr>
          <p:cNvPr id="129" name="Google Shape;129;p19"/>
          <p:cNvPicPr preferRelativeResize="0"/>
          <p:nvPr/>
        </p:nvPicPr>
        <p:blipFill>
          <a:blip r:embed="rId3">
            <a:alphaModFix/>
          </a:blip>
          <a:stretch>
            <a:fillRect/>
          </a:stretch>
        </p:blipFill>
        <p:spPr>
          <a:xfrm>
            <a:off x="1114188" y="965000"/>
            <a:ext cx="6915619" cy="309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678250" y="275753"/>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RetinaNet: on Visdrone-2019 dataset</a:t>
            </a:r>
            <a:endParaRPr/>
          </a:p>
        </p:txBody>
      </p:sp>
      <p:pic>
        <p:nvPicPr>
          <p:cNvPr id="135" name="Google Shape;135;p20"/>
          <p:cNvPicPr preferRelativeResize="0"/>
          <p:nvPr/>
        </p:nvPicPr>
        <p:blipFill>
          <a:blip r:embed="rId3">
            <a:alphaModFix/>
          </a:blip>
          <a:stretch>
            <a:fillRect/>
          </a:stretch>
        </p:blipFill>
        <p:spPr>
          <a:xfrm>
            <a:off x="1202425" y="735650"/>
            <a:ext cx="7026549" cy="3952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678250" y="275753"/>
            <a:ext cx="7886700" cy="45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SzPts val="2700"/>
              <a:buNone/>
            </a:pPr>
            <a:r>
              <a:rPr lang="en"/>
              <a:t>Faster-RCNN: </a:t>
            </a:r>
            <a:r>
              <a:rPr lang="en"/>
              <a:t>on Visdrone-2019 dataset</a:t>
            </a:r>
            <a:endParaRPr/>
          </a:p>
        </p:txBody>
      </p:sp>
      <p:pic>
        <p:nvPicPr>
          <p:cNvPr id="141" name="Google Shape;141;p21"/>
          <p:cNvPicPr preferRelativeResize="0"/>
          <p:nvPr/>
        </p:nvPicPr>
        <p:blipFill>
          <a:blip r:embed="rId3">
            <a:alphaModFix/>
          </a:blip>
          <a:stretch>
            <a:fillRect/>
          </a:stretch>
        </p:blipFill>
        <p:spPr>
          <a:xfrm>
            <a:off x="1192600" y="735650"/>
            <a:ext cx="6858001" cy="3857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