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6C3575-EE3F-44D1-B510-4D857E67708F}">
  <a:tblStyle styleId="{BD6C3575-EE3F-44D1-B510-4D857E6770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Master" Target="slideMasters/slideMaster1.xml"/><Relationship Id="rId19" Type="http://schemas.openxmlformats.org/officeDocument/2006/relationships/font" Target="fonts/HelveticaNeueLight-bold.fntdata"/><Relationship Id="rId6" Type="http://schemas.openxmlformats.org/officeDocument/2006/relationships/notesMaster" Target="notesMasters/notesMaster1.xml"/><Relationship Id="rId18" Type="http://schemas.openxmlformats.org/officeDocument/2006/relationships/font" Target="fonts/HelveticaNeueLigh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80000"/>
              </a:lnSpc>
              <a:spcBef>
                <a:spcPts val="800"/>
              </a:spcBef>
              <a:spcAft>
                <a:spcPts val="0"/>
              </a:spcAft>
              <a:buClr>
                <a:schemeClr val="dk1"/>
              </a:buClr>
              <a:buSzPts val="1018"/>
              <a:buFont typeface="Arial"/>
              <a:buNone/>
            </a:pPr>
            <a:r>
              <a:rPr lang="en" sz="1487">
                <a:solidFill>
                  <a:schemeClr val="dk1"/>
                </a:solidFill>
                <a:latin typeface="Times New Roman"/>
                <a:ea typeface="Times New Roman"/>
                <a:cs typeface="Times New Roman"/>
                <a:sym typeface="Times New Roman"/>
              </a:rPr>
              <a:t>&gt; It uses a two step pipeline: it first predicts the coarse locations of small objects on low-resolution features and then computes the accurate detection results using high resolution features sparsely guided by the coarse position. It benefits in the way that it avoids unnecessary computation for the background area.</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bff3f38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6bff3f38d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6" name="Google Shape;16;p2"/>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17" name="Google Shape;17;p2"/>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4" name="Google Shape;74;p11"/>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73" y="1467445"/>
            <a:ext cx="4358879" cy="19716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2"/>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2"/>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9" name="Google Shape;79;p12"/>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80" name="Google Shape;80;p12"/>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3"/>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1" name="Google Shape;21;p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2" name="Google Shape;22;p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3" name="Google Shape;23;p3"/>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8" name="Google Shape;28;p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9" name="Google Shape;29;p4"/>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5" name="Google Shape;35;p5"/>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36" name="Google Shape;36;p5"/>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 name="Google Shape;40;p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 name="Google Shape;42;p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4" name="Google Shape;44;p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45" name="Google Shape;45;p6"/>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9" name="Google Shape;49;p7"/>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50" name="Google Shape;50;p7"/>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3" name="Google Shape;53;p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54" name="Google Shape;54;p8"/>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8" name="Google Shape;58;p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9" name="Google Shape;59;p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0" name="Google Shape;60;p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1" name="Google Shape;61;p9"/>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0"/>
          <p:cNvSpPr/>
          <p:nvPr>
            <p:ph idx="2" type="pic"/>
          </p:nvPr>
        </p:nvSpPr>
        <p:spPr>
          <a:xfrm>
            <a:off x="3887391" y="740569"/>
            <a:ext cx="4629150" cy="3655219"/>
          </a:xfrm>
          <a:prstGeom prst="rect">
            <a:avLst/>
          </a:prstGeom>
          <a:noFill/>
          <a:ln>
            <a:noFill/>
          </a:ln>
        </p:spPr>
      </p:sp>
      <p:sp>
        <p:nvSpPr>
          <p:cNvPr id="65" name="Google Shape;65;p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6" name="Google Shape;66;p10"/>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0"/>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8" name="Google Shape;68;p10"/>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4000" cy="79122"/>
            <a:chOff x="0" y="6756400"/>
            <a:chExt cx="12192000" cy="105496"/>
          </a:xfrm>
        </p:grpSpPr>
        <p:pic>
          <p:nvPicPr>
            <p:cNvPr id="9" name="Google Shape;9;p1"/>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0" name="Google Shape;10;p1"/>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1" name="Google Shape;11;p1"/>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2" name="Google Shape;12;p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Small_object_detection" TargetMode="External"/><Relationship Id="rId4" Type="http://schemas.openxmlformats.org/officeDocument/2006/relationships/hyperlink" Target="https://arxiv.org/abs/2103.09136" TargetMode="External"/><Relationship Id="rId5" Type="http://schemas.openxmlformats.org/officeDocument/2006/relationships/hyperlink" Target="https://github.com/VisDrone/VisDrone-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5670370" y="2855017"/>
            <a:ext cx="3238200" cy="262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b="1" lang="en" sz="1600">
                <a:solidFill>
                  <a:schemeClr val="dk1"/>
                </a:solidFill>
                <a:latin typeface="Times New Roman"/>
                <a:ea typeface="Times New Roman"/>
                <a:cs typeface="Times New Roman"/>
                <a:sym typeface="Times New Roman"/>
              </a:rPr>
              <a:t>AU2140122 - Kushalkumar Suthar</a:t>
            </a:r>
            <a:endParaRPr b="1" sz="16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AU2140023 - Rohit Rathi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AU2140064 - Dhruvin Prajapati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039</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Nish Parikh</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86" name="Google Shape;86;p13"/>
          <p:cNvSpPr txBox="1"/>
          <p:nvPr/>
        </p:nvSpPr>
        <p:spPr>
          <a:xfrm>
            <a:off x="146100" y="1689750"/>
            <a:ext cx="8997900" cy="1764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2"/>
              </a:buClr>
              <a:buSzPts val="2700"/>
              <a:buFont typeface="Helvetica Neue"/>
              <a:buNone/>
            </a:pPr>
            <a:r>
              <a:rPr b="1" lang="en" sz="3000">
                <a:solidFill>
                  <a:schemeClr val="dk2"/>
                </a:solidFill>
                <a:latin typeface="Helvetica Neue"/>
                <a:ea typeface="Helvetica Neue"/>
                <a:cs typeface="Helvetica Neue"/>
                <a:sym typeface="Helvetica Neue"/>
              </a:rPr>
              <a:t>Project 1: Object detection techniques (in case of small objects) on AU Drone dataset</a:t>
            </a:r>
            <a:endParaRPr b="1" i="0" sz="3000" u="none" cap="none" strike="noStrike">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chemeClr val="dk2"/>
              </a:buClr>
              <a:buSzPts val="2600"/>
              <a:buFont typeface="Helvetica Neue"/>
              <a:buNone/>
            </a:pPr>
            <a:r>
              <a:t/>
            </a:r>
            <a:endParaRPr b="1" i="0" sz="2600" u="none" cap="none" strike="noStrike">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Arial"/>
              <a:buNone/>
            </a:pPr>
            <a:r>
              <a:t/>
            </a:r>
            <a:endParaRPr b="1" i="0" sz="2800" u="none" cap="none" strike="noStrike">
              <a:solidFill>
                <a:srgbClr val="801B19"/>
              </a:solidFill>
              <a:latin typeface="Times New Roman"/>
              <a:ea typeface="Times New Roman"/>
              <a:cs typeface="Times New Roman"/>
              <a:sym typeface="Times New Roman"/>
            </a:endParaRPr>
          </a:p>
        </p:txBody>
      </p:sp>
      <p:sp>
        <p:nvSpPr>
          <p:cNvPr id="87" name="Google Shape;87;p13"/>
          <p:cNvSpPr txBox="1"/>
          <p:nvPr/>
        </p:nvSpPr>
        <p:spPr>
          <a:xfrm>
            <a:off x="236600" y="144850"/>
            <a:ext cx="5213100" cy="1280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CSE541 </a:t>
            </a:r>
            <a:endParaRPr b="1" sz="2800">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Computer Vision</a:t>
            </a:r>
            <a:r>
              <a:rPr b="1" lang="en" sz="2800">
                <a:solidFill>
                  <a:srgbClr val="801B19"/>
                </a:solidFill>
                <a:latin typeface="Times New Roman"/>
                <a:ea typeface="Times New Roman"/>
                <a:cs typeface="Times New Roman"/>
                <a:sym typeface="Times New Roman"/>
              </a:rPr>
              <a:t> </a:t>
            </a:r>
            <a:endParaRPr b="1" i="0" sz="2800" u="none" cap="none" strike="noStrike">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t/>
            </a:r>
            <a:endParaRPr b="1" i="0" sz="2800" u="none" cap="none" strike="noStrike">
              <a:solidFill>
                <a:srgbClr val="801B19"/>
              </a:solidFill>
              <a:latin typeface="Times New Roman"/>
              <a:ea typeface="Times New Roman"/>
              <a:cs typeface="Times New Roman"/>
              <a:sym typeface="Times New Roman"/>
            </a:endParaRPr>
          </a:p>
        </p:txBody>
      </p:sp>
      <p:sp>
        <p:nvSpPr>
          <p:cNvPr id="88" name="Google Shape;88;p13"/>
          <p:cNvSpPr txBox="1"/>
          <p:nvPr/>
        </p:nvSpPr>
        <p:spPr>
          <a:xfrm>
            <a:off x="236600" y="3351500"/>
            <a:ext cx="5213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0" lang="en" sz="2400" u="none" cap="none" strike="noStrike">
                <a:solidFill>
                  <a:srgbClr val="801B19"/>
                </a:solidFill>
                <a:latin typeface="Times New Roman"/>
                <a:ea typeface="Times New Roman"/>
                <a:cs typeface="Times New Roman"/>
                <a:sym typeface="Times New Roman"/>
              </a:rPr>
              <a:t>Group: </a:t>
            </a:r>
            <a:r>
              <a:rPr b="1" lang="en" sz="2400">
                <a:solidFill>
                  <a:srgbClr val="801B19"/>
                </a:solidFill>
                <a:latin typeface="Times New Roman"/>
                <a:ea typeface="Times New Roman"/>
                <a:cs typeface="Times New Roman"/>
                <a:sym typeface="Times New Roman"/>
              </a:rPr>
              <a:t>11</a:t>
            </a:r>
            <a:endParaRPr b="1" i="0" sz="2400" u="none" cap="none" strike="noStrike">
              <a:solidFill>
                <a:srgbClr val="801B1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4675" y="134853"/>
            <a:ext cx="7886700" cy="54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Helvetica Neue"/>
              <a:buNone/>
            </a:pPr>
            <a:r>
              <a:rPr lang="en">
                <a:latin typeface="Times New Roman"/>
                <a:ea typeface="Times New Roman"/>
                <a:cs typeface="Times New Roman"/>
                <a:sym typeface="Times New Roman"/>
              </a:rPr>
              <a:t>QueryDet Model Analysis</a:t>
            </a:r>
            <a:endParaRPr>
              <a:latin typeface="Times New Roman"/>
              <a:ea typeface="Times New Roman"/>
              <a:cs typeface="Times New Roman"/>
              <a:sym typeface="Times New Roman"/>
            </a:endParaRPr>
          </a:p>
        </p:txBody>
      </p:sp>
      <p:sp>
        <p:nvSpPr>
          <p:cNvPr id="94" name="Google Shape;94;p14"/>
          <p:cNvSpPr txBox="1"/>
          <p:nvPr>
            <p:ph idx="1" type="body"/>
          </p:nvPr>
        </p:nvSpPr>
        <p:spPr>
          <a:xfrm>
            <a:off x="454675" y="914275"/>
            <a:ext cx="7886700" cy="3566700"/>
          </a:xfrm>
          <a:prstGeom prst="rect">
            <a:avLst/>
          </a:prstGeom>
          <a:noFill/>
          <a:ln>
            <a:noFill/>
          </a:ln>
        </p:spPr>
        <p:txBody>
          <a:bodyPr anchorCtr="0" anchor="t" bIns="34275" lIns="68575" spcFirstLastPara="1" rIns="68575" wrap="square" tIns="34275">
            <a:noAutofit/>
          </a:bodyPr>
          <a:lstStyle/>
          <a:p>
            <a:pPr indent="0" lvl="0" marL="0" rtl="0" algn="l">
              <a:lnSpc>
                <a:spcPct val="180000"/>
              </a:lnSpc>
              <a:spcBef>
                <a:spcPts val="800"/>
              </a:spcBef>
              <a:spcAft>
                <a:spcPts val="0"/>
              </a:spcAft>
              <a:buSzPts val="1018"/>
              <a:buNone/>
            </a:pPr>
            <a:r>
              <a:rPr lang="en" sz="1487">
                <a:solidFill>
                  <a:schemeClr val="dk1"/>
                </a:solidFill>
                <a:latin typeface="Times New Roman"/>
                <a:ea typeface="Times New Roman"/>
                <a:cs typeface="Times New Roman"/>
                <a:sym typeface="Times New Roman"/>
              </a:rPr>
              <a:t>&gt;  QueryDet model is basically an approach for object detection, which focuses on improving the efficiency and performance of detecting small objects.</a:t>
            </a:r>
            <a:endParaRPr sz="1487">
              <a:solidFill>
                <a:schemeClr val="dk1"/>
              </a:solidFill>
              <a:latin typeface="Times New Roman"/>
              <a:ea typeface="Times New Roman"/>
              <a:cs typeface="Times New Roman"/>
              <a:sym typeface="Times New Roman"/>
            </a:endParaRPr>
          </a:p>
          <a:p>
            <a:pPr indent="0" lvl="0" marL="0" rtl="0" algn="l">
              <a:lnSpc>
                <a:spcPct val="180000"/>
              </a:lnSpc>
              <a:spcBef>
                <a:spcPts val="800"/>
              </a:spcBef>
              <a:spcAft>
                <a:spcPts val="0"/>
              </a:spcAft>
              <a:buSzPts val="1018"/>
              <a:buNone/>
            </a:pPr>
            <a:r>
              <a:rPr lang="en" sz="1487">
                <a:solidFill>
                  <a:schemeClr val="dk1"/>
                </a:solidFill>
                <a:latin typeface="Times New Roman"/>
                <a:ea typeface="Times New Roman"/>
                <a:cs typeface="Times New Roman"/>
                <a:sym typeface="Times New Roman"/>
              </a:rPr>
              <a:t>&gt; Two Step-Pipeline process.</a:t>
            </a:r>
            <a:endParaRPr sz="1487">
              <a:solidFill>
                <a:schemeClr val="dk1"/>
              </a:solidFill>
              <a:latin typeface="Times New Roman"/>
              <a:ea typeface="Times New Roman"/>
              <a:cs typeface="Times New Roman"/>
              <a:sym typeface="Times New Roman"/>
            </a:endParaRPr>
          </a:p>
          <a:p>
            <a:pPr indent="0" lvl="0" marL="0" rtl="0" algn="l">
              <a:lnSpc>
                <a:spcPct val="180000"/>
              </a:lnSpc>
              <a:spcBef>
                <a:spcPts val="0"/>
              </a:spcBef>
              <a:spcAft>
                <a:spcPts val="0"/>
              </a:spcAft>
              <a:buSzPts val="1018"/>
              <a:buNone/>
            </a:pPr>
            <a:r>
              <a:rPr lang="en" sz="1487">
                <a:solidFill>
                  <a:schemeClr val="dk1"/>
                </a:solidFill>
                <a:latin typeface="Times New Roman"/>
                <a:ea typeface="Times New Roman"/>
                <a:cs typeface="Times New Roman"/>
                <a:sym typeface="Times New Roman"/>
              </a:rPr>
              <a:t>&gt; Why we chose QueryDet Model for first analysis? </a:t>
            </a:r>
            <a:endParaRPr sz="1487">
              <a:solidFill>
                <a:schemeClr val="dk1"/>
              </a:solidFill>
              <a:latin typeface="Times New Roman"/>
              <a:ea typeface="Times New Roman"/>
              <a:cs typeface="Times New Roman"/>
              <a:sym typeface="Times New Roman"/>
            </a:endParaRPr>
          </a:p>
          <a:p>
            <a:pPr indent="0" lvl="0" marL="0" rtl="0" algn="l">
              <a:lnSpc>
                <a:spcPct val="180000"/>
              </a:lnSpc>
              <a:spcBef>
                <a:spcPts val="0"/>
              </a:spcBef>
              <a:spcAft>
                <a:spcPts val="0"/>
              </a:spcAft>
              <a:buSzPts val="1018"/>
              <a:buNone/>
            </a:pPr>
            <a:r>
              <a:rPr lang="en" sz="1487">
                <a:solidFill>
                  <a:schemeClr val="dk1"/>
                </a:solidFill>
                <a:latin typeface="Times New Roman"/>
                <a:ea typeface="Times New Roman"/>
                <a:cs typeface="Times New Roman"/>
                <a:sym typeface="Times New Roman"/>
              </a:rPr>
              <a:t>→ As it specially designed for addresses the same challenge, and it involves using the Visdrone 2019 dataset for training. The pipeline approach it is using, improves its efficiency.</a:t>
            </a:r>
            <a:endParaRPr sz="1487">
              <a:solidFill>
                <a:schemeClr val="dk1"/>
              </a:solidFill>
              <a:latin typeface="Times New Roman"/>
              <a:ea typeface="Times New Roman"/>
              <a:cs typeface="Times New Roman"/>
              <a:sym typeface="Times New Roman"/>
            </a:endParaRPr>
          </a:p>
          <a:p>
            <a:pPr indent="0" lvl="0" marL="457200" rtl="0" algn="l">
              <a:lnSpc>
                <a:spcPct val="180000"/>
              </a:lnSpc>
              <a:spcBef>
                <a:spcPts val="800"/>
              </a:spcBef>
              <a:spcAft>
                <a:spcPts val="0"/>
              </a:spcAft>
              <a:buSzPts val="1388"/>
              <a:buNone/>
            </a:pPr>
            <a:r>
              <a:t/>
            </a:r>
            <a:endParaRPr sz="1487">
              <a:solidFill>
                <a:schemeClr val="dk1"/>
              </a:solidFill>
              <a:latin typeface="Times New Roman"/>
              <a:ea typeface="Times New Roman"/>
              <a:cs typeface="Times New Roman"/>
              <a:sym typeface="Times New Roman"/>
            </a:endParaRPr>
          </a:p>
        </p:txBody>
      </p:sp>
      <p:sp>
        <p:nvSpPr>
          <p:cNvPr id="95" name="Google Shape;95;p1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b="1" lang="en"/>
              <a:t>|</a:t>
            </a:r>
            <a:r>
              <a:rPr lang="en"/>
              <a:t>  </a:t>
            </a:r>
            <a:fld id="{00000000-1234-1234-1234-123412341234}" type="slidenum">
              <a:rPr lang="en"/>
              <a:t>‹#›</a:t>
            </a:fld>
            <a:endParaRPr/>
          </a:p>
        </p:txBody>
      </p:sp>
      <p:sp>
        <p:nvSpPr>
          <p:cNvPr id="96" name="Google Shape;96;p1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100"/>
              <a:buNone/>
            </a:pPr>
            <a:r>
              <a:rPr lang="en"/>
              <a:t>01/07/19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45725" y="200025"/>
            <a:ext cx="7886700" cy="7287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rPr lang="en"/>
              <a:t>Data Set Explanation: Visdrone2019</a:t>
            </a:r>
            <a:endParaRPr/>
          </a:p>
        </p:txBody>
      </p:sp>
      <p:sp>
        <p:nvSpPr>
          <p:cNvPr id="102" name="Google Shape;102;p15"/>
          <p:cNvSpPr txBox="1"/>
          <p:nvPr>
            <p:ph idx="1" type="body"/>
          </p:nvPr>
        </p:nvSpPr>
        <p:spPr>
          <a:xfrm>
            <a:off x="445722" y="1087500"/>
            <a:ext cx="35778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800"/>
              <a:buNone/>
            </a:pPr>
            <a:r>
              <a:rPr lang="en" sz="2100"/>
              <a:t>There are seven entities:</a:t>
            </a:r>
            <a:endParaRPr sz="2100"/>
          </a:p>
          <a:p>
            <a:pPr indent="-361950" lvl="0" marL="457200" rtl="0" algn="l">
              <a:lnSpc>
                <a:spcPct val="90000"/>
              </a:lnSpc>
              <a:spcBef>
                <a:spcPts val="0"/>
              </a:spcBef>
              <a:spcAft>
                <a:spcPts val="0"/>
              </a:spcAft>
              <a:buSzPts val="2100"/>
              <a:buAutoNum type="arabicPeriod"/>
            </a:pPr>
            <a:r>
              <a:rPr lang="en" sz="2100"/>
              <a:t>Xc</a:t>
            </a:r>
            <a:endParaRPr sz="2100"/>
          </a:p>
          <a:p>
            <a:pPr indent="-361950" lvl="0" marL="457200" rtl="0" algn="l">
              <a:lnSpc>
                <a:spcPct val="90000"/>
              </a:lnSpc>
              <a:spcBef>
                <a:spcPts val="0"/>
              </a:spcBef>
              <a:spcAft>
                <a:spcPts val="0"/>
              </a:spcAft>
              <a:buSzPts val="2100"/>
              <a:buAutoNum type="arabicPeriod"/>
            </a:pPr>
            <a:r>
              <a:rPr lang="en" sz="2100"/>
              <a:t>Yc</a:t>
            </a:r>
            <a:endParaRPr sz="2100"/>
          </a:p>
          <a:p>
            <a:pPr indent="-361950" lvl="0" marL="457200" rtl="0" algn="l">
              <a:lnSpc>
                <a:spcPct val="90000"/>
              </a:lnSpc>
              <a:spcBef>
                <a:spcPts val="0"/>
              </a:spcBef>
              <a:spcAft>
                <a:spcPts val="0"/>
              </a:spcAft>
              <a:buSzPts val="2100"/>
              <a:buAutoNum type="arabicPeriod"/>
            </a:pPr>
            <a:r>
              <a:rPr lang="en" sz="2100"/>
              <a:t>W</a:t>
            </a:r>
            <a:endParaRPr sz="2100"/>
          </a:p>
          <a:p>
            <a:pPr indent="-361950" lvl="0" marL="457200" rtl="0" algn="l">
              <a:lnSpc>
                <a:spcPct val="90000"/>
              </a:lnSpc>
              <a:spcBef>
                <a:spcPts val="0"/>
              </a:spcBef>
              <a:spcAft>
                <a:spcPts val="0"/>
              </a:spcAft>
              <a:buSzPts val="2100"/>
              <a:buAutoNum type="arabicPeriod"/>
            </a:pPr>
            <a:r>
              <a:rPr lang="en" sz="2100"/>
              <a:t>H</a:t>
            </a:r>
            <a:endParaRPr sz="2100"/>
          </a:p>
          <a:p>
            <a:pPr indent="-361950" lvl="0" marL="457200" rtl="0" algn="l">
              <a:lnSpc>
                <a:spcPct val="90000"/>
              </a:lnSpc>
              <a:spcBef>
                <a:spcPts val="0"/>
              </a:spcBef>
              <a:spcAft>
                <a:spcPts val="0"/>
              </a:spcAft>
              <a:buSzPts val="2100"/>
              <a:buAutoNum type="arabicPeriod"/>
            </a:pPr>
            <a:r>
              <a:rPr lang="en" sz="2100"/>
              <a:t>Score</a:t>
            </a:r>
            <a:endParaRPr sz="2100"/>
          </a:p>
          <a:p>
            <a:pPr indent="-361950" lvl="0" marL="457200" rtl="0" algn="l">
              <a:lnSpc>
                <a:spcPct val="90000"/>
              </a:lnSpc>
              <a:spcBef>
                <a:spcPts val="0"/>
              </a:spcBef>
              <a:spcAft>
                <a:spcPts val="0"/>
              </a:spcAft>
              <a:buSzPts val="2100"/>
              <a:buAutoNum type="arabicPeriod"/>
            </a:pPr>
            <a:r>
              <a:rPr lang="en" sz="2100"/>
              <a:t>Object category ID</a:t>
            </a:r>
            <a:endParaRPr sz="2100"/>
          </a:p>
          <a:p>
            <a:pPr indent="-361950" lvl="0" marL="457200" rtl="0" algn="l">
              <a:lnSpc>
                <a:spcPct val="90000"/>
              </a:lnSpc>
              <a:spcBef>
                <a:spcPts val="0"/>
              </a:spcBef>
              <a:spcAft>
                <a:spcPts val="0"/>
              </a:spcAft>
              <a:buSzPts val="2100"/>
              <a:buAutoNum type="arabicPeriod"/>
            </a:pPr>
            <a:r>
              <a:rPr lang="en" sz="2100"/>
              <a:t>Truncation</a:t>
            </a:r>
            <a:endParaRPr sz="2100"/>
          </a:p>
          <a:p>
            <a:pPr indent="-361950" lvl="0" marL="457200" rtl="0" algn="l">
              <a:lnSpc>
                <a:spcPct val="90000"/>
              </a:lnSpc>
              <a:spcBef>
                <a:spcPts val="0"/>
              </a:spcBef>
              <a:spcAft>
                <a:spcPts val="0"/>
              </a:spcAft>
              <a:buSzPts val="2100"/>
              <a:buAutoNum type="arabicPeriod"/>
            </a:pPr>
            <a:r>
              <a:rPr lang="en" sz="2100"/>
              <a:t>Occlusion</a:t>
            </a:r>
            <a:endParaRPr sz="2100"/>
          </a:p>
          <a:p>
            <a:pPr indent="0" lvl="0" marL="457200" rtl="0" algn="l">
              <a:lnSpc>
                <a:spcPct val="90000"/>
              </a:lnSpc>
              <a:spcBef>
                <a:spcPts val="800"/>
              </a:spcBef>
              <a:spcAft>
                <a:spcPts val="0"/>
              </a:spcAft>
              <a:buSzPts val="1800"/>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45725" y="200025"/>
            <a:ext cx="7886700" cy="6633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rPr lang="en"/>
              <a:t>Data Set Explanation: Visdrone2019</a:t>
            </a:r>
            <a:endParaRPr/>
          </a:p>
        </p:txBody>
      </p:sp>
      <p:pic>
        <p:nvPicPr>
          <p:cNvPr id="108" name="Google Shape;108;p16"/>
          <p:cNvPicPr preferRelativeResize="0"/>
          <p:nvPr/>
        </p:nvPicPr>
        <p:blipFill>
          <a:blip r:embed="rId3">
            <a:alphaModFix/>
          </a:blip>
          <a:stretch>
            <a:fillRect/>
          </a:stretch>
        </p:blipFill>
        <p:spPr>
          <a:xfrm>
            <a:off x="461701" y="1999725"/>
            <a:ext cx="4194624" cy="2359475"/>
          </a:xfrm>
          <a:prstGeom prst="rect">
            <a:avLst/>
          </a:prstGeom>
          <a:noFill/>
          <a:ln>
            <a:noFill/>
          </a:ln>
        </p:spPr>
      </p:pic>
      <p:graphicFrame>
        <p:nvGraphicFramePr>
          <p:cNvPr id="109" name="Google Shape;109;p16"/>
          <p:cNvGraphicFramePr/>
          <p:nvPr/>
        </p:nvGraphicFramePr>
        <p:xfrm>
          <a:off x="461700" y="1076825"/>
          <a:ext cx="3000000" cy="3000000"/>
        </p:xfrm>
        <a:graphic>
          <a:graphicData uri="http://schemas.openxmlformats.org/drawingml/2006/table">
            <a:tbl>
              <a:tblPr>
                <a:noFill/>
                <a:tableStyleId>{BD6C3575-EE3F-44D1-B510-4D857E67708F}</a:tableStyleId>
              </a:tblPr>
              <a:tblGrid>
                <a:gridCol w="1027575"/>
                <a:gridCol w="1027575"/>
                <a:gridCol w="1027575"/>
                <a:gridCol w="1027575"/>
                <a:gridCol w="1027575"/>
                <a:gridCol w="1027575"/>
                <a:gridCol w="1027575"/>
                <a:gridCol w="1027575"/>
              </a:tblGrid>
              <a:tr h="381000">
                <a:tc>
                  <a:txBody>
                    <a:bodyPr/>
                    <a:lstStyle/>
                    <a:p>
                      <a:pPr indent="0" lvl="0" marL="0" rtl="0" algn="l">
                        <a:spcBef>
                          <a:spcPts val="0"/>
                        </a:spcBef>
                        <a:spcAft>
                          <a:spcPts val="0"/>
                        </a:spcAft>
                        <a:buNone/>
                      </a:pPr>
                      <a:r>
                        <a:rPr lang="en"/>
                        <a:t>Xc</a:t>
                      </a:r>
                      <a:endParaRPr/>
                    </a:p>
                  </a:txBody>
                  <a:tcPr marT="91425" marB="91425" marR="91425" marL="91425"/>
                </a:tc>
                <a:tc>
                  <a:txBody>
                    <a:bodyPr/>
                    <a:lstStyle/>
                    <a:p>
                      <a:pPr indent="0" lvl="0" marL="0" rtl="0" algn="l">
                        <a:spcBef>
                          <a:spcPts val="0"/>
                        </a:spcBef>
                        <a:spcAft>
                          <a:spcPts val="0"/>
                        </a:spcAft>
                        <a:buNone/>
                      </a:pPr>
                      <a:r>
                        <a:rPr lang="en"/>
                        <a:t>Yc</a:t>
                      </a:r>
                      <a:endParaRPr/>
                    </a:p>
                  </a:txBody>
                  <a:tcPr marT="91425" marB="91425" marR="91425" marL="91425"/>
                </a:tc>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Score</a:t>
                      </a:r>
                      <a:endParaRPr/>
                    </a:p>
                  </a:txBody>
                  <a:tcPr marT="91425" marB="91425" marR="91425" marL="91425"/>
                </a:tc>
                <a:tc>
                  <a:txBody>
                    <a:bodyPr/>
                    <a:lstStyle/>
                    <a:p>
                      <a:pPr indent="0" lvl="0" marL="0" rtl="0" algn="l">
                        <a:spcBef>
                          <a:spcPts val="0"/>
                        </a:spcBef>
                        <a:spcAft>
                          <a:spcPts val="0"/>
                        </a:spcAft>
                        <a:buNone/>
                      </a:pPr>
                      <a:r>
                        <a:rPr lang="en"/>
                        <a:t>Object ID</a:t>
                      </a:r>
                      <a:endParaRPr/>
                    </a:p>
                  </a:txBody>
                  <a:tcPr marT="91425" marB="91425" marR="91425" marL="91425"/>
                </a:tc>
                <a:tc>
                  <a:txBody>
                    <a:bodyPr/>
                    <a:lstStyle/>
                    <a:p>
                      <a:pPr indent="0" lvl="0" marL="0" rtl="0" algn="l">
                        <a:spcBef>
                          <a:spcPts val="0"/>
                        </a:spcBef>
                        <a:spcAft>
                          <a:spcPts val="0"/>
                        </a:spcAft>
                        <a:buNone/>
                      </a:pPr>
                      <a:r>
                        <a:rPr lang="en"/>
                        <a:t>Truncation</a:t>
                      </a:r>
                      <a:endParaRPr/>
                    </a:p>
                  </a:txBody>
                  <a:tcPr marT="91425" marB="91425" marR="91425" marL="91425"/>
                </a:tc>
                <a:tc>
                  <a:txBody>
                    <a:bodyPr/>
                    <a:lstStyle/>
                    <a:p>
                      <a:pPr indent="0" lvl="0" marL="0" rtl="0" algn="l">
                        <a:spcBef>
                          <a:spcPts val="0"/>
                        </a:spcBef>
                        <a:spcAft>
                          <a:spcPts val="0"/>
                        </a:spcAft>
                        <a:buNone/>
                      </a:pPr>
                      <a:r>
                        <a:rPr lang="en"/>
                        <a:t>Occlusion</a:t>
                      </a:r>
                      <a:endParaRPr/>
                    </a:p>
                  </a:txBody>
                  <a:tcPr marT="91425" marB="91425" marR="91425" marL="91425"/>
                </a:tc>
              </a:tr>
              <a:tr h="381000">
                <a:tc>
                  <a:txBody>
                    <a:bodyPr/>
                    <a:lstStyle/>
                    <a:p>
                      <a:pPr indent="0" lvl="0" marL="0" rtl="0" algn="l">
                        <a:spcBef>
                          <a:spcPts val="0"/>
                        </a:spcBef>
                        <a:spcAft>
                          <a:spcPts val="0"/>
                        </a:spcAft>
                        <a:buNone/>
                      </a:pPr>
                      <a:r>
                        <a:rPr lang="en"/>
                        <a:t>684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273</a:t>
                      </a:r>
                      <a:endParaRPr/>
                    </a:p>
                  </a:txBody>
                  <a:tcPr marT="91425" marB="91425" marR="91425" marL="91425"/>
                </a:tc>
                <a:tc>
                  <a:txBody>
                    <a:bodyPr/>
                    <a:lstStyle/>
                    <a:p>
                      <a:pPr indent="0" lvl="0" marL="0" rtl="0" algn="l">
                        <a:spcBef>
                          <a:spcPts val="0"/>
                        </a:spcBef>
                        <a:spcAft>
                          <a:spcPts val="0"/>
                        </a:spcAft>
                        <a:buNone/>
                      </a:pPr>
                      <a:r>
                        <a:rPr lang="en"/>
                        <a:t>116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pic>
        <p:nvPicPr>
          <p:cNvPr id="110" name="Google Shape;110;p16"/>
          <p:cNvPicPr preferRelativeResize="0"/>
          <p:nvPr/>
        </p:nvPicPr>
        <p:blipFill>
          <a:blip r:embed="rId4">
            <a:alphaModFix/>
          </a:blip>
          <a:stretch>
            <a:fillRect/>
          </a:stretch>
        </p:blipFill>
        <p:spPr>
          <a:xfrm>
            <a:off x="4656325" y="1999725"/>
            <a:ext cx="4025976" cy="235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Future work</a:t>
            </a:r>
            <a:endParaRPr/>
          </a:p>
        </p:txBody>
      </p:sp>
      <p:sp>
        <p:nvSpPr>
          <p:cNvPr id="116" name="Google Shape;116;p17"/>
          <p:cNvSpPr txBox="1"/>
          <p:nvPr>
            <p:ph idx="1" type="body"/>
          </p:nvPr>
        </p:nvSpPr>
        <p:spPr>
          <a:xfrm>
            <a:off x="678250" y="927700"/>
            <a:ext cx="7886700" cy="3573000"/>
          </a:xfrm>
          <a:prstGeom prst="rect">
            <a:avLst/>
          </a:prstGeom>
          <a:noFill/>
          <a:ln>
            <a:noFill/>
          </a:ln>
        </p:spPr>
        <p:txBody>
          <a:bodyPr anchorCtr="0" anchor="t" bIns="34275" lIns="68575" spcFirstLastPara="1" rIns="68575" wrap="square" tIns="34275">
            <a:normAutofit/>
          </a:bodyPr>
          <a:lstStyle/>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Apply QueryDet Model on the VisDrone Dataset.</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Find and improve Performance metrics.</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Refining the outputs of the model by improving the score. </a:t>
            </a:r>
            <a:endParaRPr>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 &gt; Target to improve the bounding box accuracy.</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Lastly compare Results of QueryDet with other </a:t>
            </a:r>
            <a:r>
              <a:rPr lang="en">
                <a:solidFill>
                  <a:schemeClr val="dk1"/>
                </a:solidFill>
                <a:latin typeface="Times New Roman"/>
                <a:ea typeface="Times New Roman"/>
                <a:cs typeface="Times New Roman"/>
                <a:sym typeface="Times New Roman"/>
              </a:rPr>
              <a:t>models like HoughNet, RetinaNet and EfficientDet.</a:t>
            </a:r>
            <a:endParaRPr>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82050" y="265325"/>
            <a:ext cx="7779900" cy="735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References </a:t>
            </a:r>
            <a:endParaRPr/>
          </a:p>
        </p:txBody>
      </p:sp>
      <p:sp>
        <p:nvSpPr>
          <p:cNvPr id="122" name="Google Shape;122;p18"/>
          <p:cNvSpPr txBox="1"/>
          <p:nvPr>
            <p:ph idx="1" type="body"/>
          </p:nvPr>
        </p:nvSpPr>
        <p:spPr>
          <a:xfrm>
            <a:off x="682050" y="1230625"/>
            <a:ext cx="8388900" cy="3210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SzPts val="1100"/>
              <a:buNone/>
            </a:pPr>
            <a:r>
              <a:rPr lang="en">
                <a:solidFill>
                  <a:schemeClr val="dk1"/>
                </a:solidFill>
                <a:latin typeface="Arial"/>
                <a:ea typeface="Arial"/>
                <a:cs typeface="Arial"/>
                <a:sym typeface="Arial"/>
              </a:rPr>
              <a:t>Wikimedia Foundation. (2024, January 2). </a:t>
            </a:r>
            <a:r>
              <a:rPr i="1" lang="en">
                <a:solidFill>
                  <a:schemeClr val="dk1"/>
                </a:solidFill>
                <a:latin typeface="Arial"/>
                <a:ea typeface="Arial"/>
                <a:cs typeface="Arial"/>
                <a:sym typeface="Arial"/>
              </a:rPr>
              <a:t>Small object detection</a:t>
            </a:r>
            <a:r>
              <a:rPr lang="en">
                <a:solidFill>
                  <a:schemeClr val="dk1"/>
                </a:solidFill>
                <a:latin typeface="Arial"/>
                <a:ea typeface="Arial"/>
                <a:cs typeface="Arial"/>
                <a:sym typeface="Arial"/>
              </a:rPr>
              <a:t>. Wikipedia. </a:t>
            </a:r>
            <a:r>
              <a:rPr lang="en" u="sng">
                <a:solidFill>
                  <a:schemeClr val="hlink"/>
                </a:solidFill>
                <a:latin typeface="Arial"/>
                <a:ea typeface="Arial"/>
                <a:cs typeface="Arial"/>
                <a:sym typeface="Arial"/>
                <a:hlinkClick r:id="rId3"/>
              </a:rPr>
              <a:t>https://en.wikipedia.org/wiki/Small_object_detection</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lang="en">
                <a:solidFill>
                  <a:schemeClr val="dk1"/>
                </a:solidFill>
                <a:latin typeface="Arial"/>
                <a:ea typeface="Arial"/>
                <a:cs typeface="Arial"/>
                <a:sym typeface="Arial"/>
              </a:rPr>
              <a:t>Yang, C., Huang, Z., &amp; Wang, N. (2022, March 24). Querydet: Cascaded sparse query for accelerating high-resolution small object detection. arXiv.org. </a:t>
            </a:r>
            <a:r>
              <a:rPr lang="en" u="sng">
                <a:solidFill>
                  <a:schemeClr val="hlink"/>
                </a:solidFill>
                <a:latin typeface="Arial"/>
                <a:ea typeface="Arial"/>
                <a:cs typeface="Arial"/>
                <a:sym typeface="Arial"/>
                <a:hlinkClick r:id="rId4"/>
              </a:rPr>
              <a:t>https://arxiv.org/abs/2103.09136</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latin typeface="Arial"/>
                <a:ea typeface="Arial"/>
                <a:cs typeface="Arial"/>
                <a:sym typeface="Arial"/>
              </a:rPr>
              <a:t>VisDrone. (n.d.-a). VisDrone/Visdrone-Dataset: The dataset for drone based detection and tracking is released, including both image/video, and annotations. Retrieved from </a:t>
            </a:r>
            <a:r>
              <a:rPr lang="en" u="sng">
                <a:solidFill>
                  <a:schemeClr val="hlink"/>
                </a:solidFill>
                <a:latin typeface="Arial"/>
                <a:ea typeface="Arial"/>
                <a:cs typeface="Arial"/>
                <a:sym typeface="Arial"/>
                <a:hlinkClick r:id="rId5"/>
              </a:rPr>
              <a:t>https://github.com/VisDrone/VisDrone-Dataset</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8652" y="1577550"/>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Helvetica Neue"/>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128" name="Google Shape;128;p1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b="1" lang="en"/>
              <a:t>|</a:t>
            </a:r>
            <a:r>
              <a:rPr lang="en"/>
              <a:t>  </a:t>
            </a:r>
            <a:fld id="{00000000-1234-1234-1234-123412341234}" type="slidenum">
              <a:rPr lang="en"/>
              <a:t>‹#›</a:t>
            </a:fld>
            <a:endParaRPr/>
          </a:p>
        </p:txBody>
      </p:sp>
      <p:sp>
        <p:nvSpPr>
          <p:cNvPr id="129" name="Google Shape;129;p1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100"/>
              <a:buNone/>
            </a:pPr>
            <a:r>
              <a:rPr lang="en"/>
              <a:t>01/07/19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