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9" d="100"/>
          <a:sy n="89"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05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66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23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7165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88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838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501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658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0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229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91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73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363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04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549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76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34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306528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sudharsansudhu30@gmail.com" TargetMode="External"/><Relationship Id="rId7" Type="http://schemas.openxmlformats.org/officeDocument/2006/relationships/image" Target="../media/image9.png"/><Relationship Id="rId2" Type="http://schemas.openxmlformats.org/officeDocument/2006/relationships/hyperlink" Target="http://linkedin.com/in/sutharsan-gs" TargetMode="External"/><Relationship Id="rId1" Type="http://schemas.openxmlformats.org/officeDocument/2006/relationships/slideLayout" Target="../slideLayouts/slideLayout2.xml"/><Relationship Id="rId6" Type="http://schemas.openxmlformats.org/officeDocument/2006/relationships/hyperlink" Target="mailto:praveenmoon003@gmail.com" TargetMode="External"/><Relationship Id="rId5" Type="http://schemas.openxmlformats.org/officeDocument/2006/relationships/hyperlink" Target="http://linkedin.com/in/praveen-m" TargetMode="External"/><Relationship Id="rId4" Type="http://schemas.openxmlformats.org/officeDocument/2006/relationships/hyperlink" Target="http://linkedin.com/in/abdulrahim-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7F2E-0448-41A7-A70D-3A11A2A47A41}"/>
              </a:ext>
            </a:extLst>
          </p:cNvPr>
          <p:cNvSpPr>
            <a:spLocks noGrp="1"/>
          </p:cNvSpPr>
          <p:nvPr>
            <p:ph type="ctrTitle"/>
          </p:nvPr>
        </p:nvSpPr>
        <p:spPr>
          <a:xfrm>
            <a:off x="1876424" y="195309"/>
            <a:ext cx="8791575" cy="1655762"/>
          </a:xfrm>
        </p:spPr>
        <p:txBody>
          <a:bodyPr>
            <a:normAutofit/>
          </a:bodyPr>
          <a:lstStyle/>
          <a:p>
            <a:r>
              <a:rPr lang="en-IN" sz="8000" dirty="0"/>
              <a:t>M</a:t>
            </a:r>
            <a:r>
              <a:rPr lang="en-IN" sz="5400" dirty="0"/>
              <a:t>INI </a:t>
            </a:r>
            <a:r>
              <a:rPr lang="en-IN" sz="8000" dirty="0"/>
              <a:t>P</a:t>
            </a:r>
            <a:r>
              <a:rPr lang="en-IN" sz="5400" dirty="0"/>
              <a:t>ROJECT </a:t>
            </a:r>
          </a:p>
        </p:txBody>
      </p:sp>
      <p:sp>
        <p:nvSpPr>
          <p:cNvPr id="3" name="Subtitle 2">
            <a:extLst>
              <a:ext uri="{FF2B5EF4-FFF2-40B4-BE49-F238E27FC236}">
                <a16:creationId xmlns:a16="http://schemas.microsoft.com/office/drawing/2014/main" id="{37C65700-E05D-4631-B970-77CB868B1F8D}"/>
              </a:ext>
            </a:extLst>
          </p:cNvPr>
          <p:cNvSpPr>
            <a:spLocks noGrp="1"/>
          </p:cNvSpPr>
          <p:nvPr>
            <p:ph type="subTitle" idx="1"/>
          </p:nvPr>
        </p:nvSpPr>
        <p:spPr>
          <a:xfrm>
            <a:off x="1876424" y="2911876"/>
            <a:ext cx="8791575" cy="2672178"/>
          </a:xfrm>
        </p:spPr>
        <p:txBody>
          <a:bodyPr>
            <a:normAutofit lnSpcReduction="10000"/>
          </a:bodyPr>
          <a:lstStyle/>
          <a:p>
            <a:r>
              <a:rPr lang="en-IN" sz="2400" dirty="0">
                <a:latin typeface="Cambria" panose="02040503050406030204" pitchFamily="18" charset="0"/>
                <a:ea typeface="Cambria" panose="02040503050406030204" pitchFamily="18" charset="0"/>
              </a:rPr>
              <a:t>Team members : SUTHARSAN G S</a:t>
            </a:r>
          </a:p>
          <a:p>
            <a:r>
              <a:rPr lang="en-IN" sz="2400" dirty="0">
                <a:latin typeface="Cambria" panose="02040503050406030204" pitchFamily="18" charset="0"/>
                <a:ea typeface="Cambria" panose="02040503050406030204" pitchFamily="18" charset="0"/>
              </a:rPr>
              <a:t>                                     ABDUL RAHIM R</a:t>
            </a:r>
          </a:p>
          <a:p>
            <a:r>
              <a:rPr lang="en-IN" sz="2400" dirty="0">
                <a:latin typeface="Cambria" panose="02040503050406030204" pitchFamily="18" charset="0"/>
                <a:ea typeface="Cambria" panose="02040503050406030204" pitchFamily="18" charset="0"/>
              </a:rPr>
              <a:t>                                     PRAVEEN M</a:t>
            </a:r>
          </a:p>
          <a:p>
            <a:r>
              <a:rPr lang="en-IN" sz="2400" dirty="0">
                <a:latin typeface="Cambria" panose="02040503050406030204" pitchFamily="18" charset="0"/>
                <a:ea typeface="Cambria" panose="02040503050406030204" pitchFamily="18" charset="0"/>
              </a:rPr>
              <a:t>TOPIC : GREEN HOUSE MONITORING SYSTEM </a:t>
            </a:r>
          </a:p>
          <a:p>
            <a:r>
              <a:rPr lang="en-IN" sz="2400" dirty="0">
                <a:latin typeface="Cambria" panose="02040503050406030204" pitchFamily="18" charset="0"/>
                <a:ea typeface="Cambria" panose="02040503050406030204" pitchFamily="18" charset="0"/>
              </a:rPr>
              <a:t>DOMAIN : IOT</a:t>
            </a:r>
          </a:p>
        </p:txBody>
      </p:sp>
    </p:spTree>
    <p:extLst>
      <p:ext uri="{BB962C8B-B14F-4D97-AF65-F5344CB8AC3E}">
        <p14:creationId xmlns:p14="http://schemas.microsoft.com/office/powerpoint/2010/main" val="114670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0E987FF-2EF7-4F88-8B39-A253BA8D375B}"/>
              </a:ext>
            </a:extLst>
          </p:cNvPr>
          <p:cNvSpPr>
            <a:spLocks noGrp="1"/>
          </p:cNvSpPr>
          <p:nvPr>
            <p:ph idx="1"/>
          </p:nvPr>
        </p:nvSpPr>
        <p:spPr>
          <a:xfrm>
            <a:off x="1141412" y="683581"/>
            <a:ext cx="9905999" cy="5107620"/>
          </a:xfrm>
        </p:spPr>
        <p:txBody>
          <a:bodyPr/>
          <a:lstStyle/>
          <a:p>
            <a:pPr marL="0" indent="0">
              <a:buNone/>
            </a:pPr>
            <a:r>
              <a:rPr lang="en-IN" dirty="0">
                <a:solidFill>
                  <a:schemeClr val="accent5">
                    <a:lumMod val="50000"/>
                  </a:schemeClr>
                </a:solidFill>
              </a:rPr>
              <a:t>The sensor and the </a:t>
            </a:r>
            <a:r>
              <a:rPr lang="en-IN" dirty="0" err="1">
                <a:solidFill>
                  <a:schemeClr val="accent5">
                    <a:lumMod val="50000"/>
                  </a:schemeClr>
                </a:solidFill>
              </a:rPr>
              <a:t>nodeMCU</a:t>
            </a:r>
            <a:r>
              <a:rPr lang="en-IN" dirty="0">
                <a:solidFill>
                  <a:schemeClr val="accent5">
                    <a:lumMod val="50000"/>
                  </a:schemeClr>
                </a:solidFill>
              </a:rPr>
              <a:t>  is connected in the bread board where the code is embedded to the </a:t>
            </a:r>
            <a:r>
              <a:rPr lang="en-IN" dirty="0" err="1">
                <a:solidFill>
                  <a:schemeClr val="accent5">
                    <a:lumMod val="50000"/>
                  </a:schemeClr>
                </a:solidFill>
              </a:rPr>
              <a:t>nodeMCU</a:t>
            </a:r>
            <a:endParaRPr lang="en-IN" dirty="0">
              <a:solidFill>
                <a:schemeClr val="accent5">
                  <a:lumMod val="50000"/>
                </a:schemeClr>
              </a:solidFill>
            </a:endParaRPr>
          </a:p>
          <a:p>
            <a:pPr marL="0" indent="0">
              <a:buNone/>
            </a:pPr>
            <a:endParaRPr lang="en-IN" dirty="0">
              <a:solidFill>
                <a:schemeClr val="accent5">
                  <a:lumMod val="50000"/>
                </a:schemeClr>
              </a:solidFill>
            </a:endParaRPr>
          </a:p>
        </p:txBody>
      </p:sp>
      <p:pic>
        <p:nvPicPr>
          <p:cNvPr id="9" name="Picture 8">
            <a:extLst>
              <a:ext uri="{FF2B5EF4-FFF2-40B4-BE49-F238E27FC236}">
                <a16:creationId xmlns:a16="http://schemas.microsoft.com/office/drawing/2014/main" id="{E0928425-B893-4802-8CE4-9FDFFD01C9F7}"/>
              </a:ext>
            </a:extLst>
          </p:cNvPr>
          <p:cNvPicPr>
            <a:picLocks noChangeAspect="1"/>
          </p:cNvPicPr>
          <p:nvPr/>
        </p:nvPicPr>
        <p:blipFill>
          <a:blip r:embed="rId2"/>
          <a:stretch>
            <a:fillRect/>
          </a:stretch>
        </p:blipFill>
        <p:spPr>
          <a:xfrm>
            <a:off x="1482570" y="1342009"/>
            <a:ext cx="8788894" cy="3604334"/>
          </a:xfrm>
          <a:prstGeom prst="rect">
            <a:avLst/>
          </a:prstGeom>
        </p:spPr>
      </p:pic>
    </p:spTree>
    <p:extLst>
      <p:ext uri="{BB962C8B-B14F-4D97-AF65-F5344CB8AC3E}">
        <p14:creationId xmlns:p14="http://schemas.microsoft.com/office/powerpoint/2010/main" val="346158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503B-D837-4C3B-BE6F-DF11B75ECA5C}"/>
              </a:ext>
            </a:extLst>
          </p:cNvPr>
          <p:cNvSpPr>
            <a:spLocks noGrp="1"/>
          </p:cNvSpPr>
          <p:nvPr>
            <p:ph type="title"/>
          </p:nvPr>
        </p:nvSpPr>
        <p:spPr>
          <a:xfrm>
            <a:off x="1141413" y="618518"/>
            <a:ext cx="9905998" cy="997218"/>
          </a:xfrm>
        </p:spPr>
        <p:txBody>
          <a:bodyPr/>
          <a:lstStyle/>
          <a:p>
            <a:r>
              <a:rPr lang="en-IN" dirty="0"/>
              <a:t>Proposed system</a:t>
            </a:r>
          </a:p>
        </p:txBody>
      </p:sp>
      <p:sp>
        <p:nvSpPr>
          <p:cNvPr id="3" name="Content Placeholder 2">
            <a:extLst>
              <a:ext uri="{FF2B5EF4-FFF2-40B4-BE49-F238E27FC236}">
                <a16:creationId xmlns:a16="http://schemas.microsoft.com/office/drawing/2014/main" id="{745FB322-E30F-46ED-94F6-CC0D0E38C5A2}"/>
              </a:ext>
            </a:extLst>
          </p:cNvPr>
          <p:cNvSpPr>
            <a:spLocks noGrp="1"/>
          </p:cNvSpPr>
          <p:nvPr>
            <p:ph idx="1"/>
          </p:nvPr>
        </p:nvSpPr>
        <p:spPr>
          <a:xfrm>
            <a:off x="1141412" y="1393795"/>
            <a:ext cx="10097718" cy="4447712"/>
          </a:xfrm>
        </p:spPr>
        <p:txBody>
          <a:bodyPr>
            <a:normAutofit fontScale="92500"/>
          </a:bodyPr>
          <a:lstStyle/>
          <a:p>
            <a:r>
              <a:rPr lang="en-IN" dirty="0">
                <a:solidFill>
                  <a:schemeClr val="tx1">
                    <a:lumMod val="85000"/>
                  </a:schemeClr>
                </a:solidFill>
              </a:rPr>
              <a:t>The </a:t>
            </a:r>
            <a:r>
              <a:rPr lang="en-IN" dirty="0" err="1">
                <a:solidFill>
                  <a:schemeClr val="tx1">
                    <a:lumMod val="85000"/>
                  </a:schemeClr>
                </a:solidFill>
              </a:rPr>
              <a:t>NodeMCU</a:t>
            </a:r>
            <a:r>
              <a:rPr lang="en-IN" dirty="0">
                <a:solidFill>
                  <a:schemeClr val="tx1">
                    <a:lumMod val="85000"/>
                  </a:schemeClr>
                </a:solidFill>
              </a:rPr>
              <a:t> and the DHT11 sensor is connected to the bread board and the power is supplied.</a:t>
            </a:r>
          </a:p>
          <a:p>
            <a:r>
              <a:rPr lang="en-IN" dirty="0">
                <a:solidFill>
                  <a:schemeClr val="tx1">
                    <a:lumMod val="85000"/>
                  </a:schemeClr>
                </a:solidFill>
              </a:rPr>
              <a:t>The Soil moisture hydrometer (REES52) is placed into the soil to </a:t>
            </a:r>
            <a:r>
              <a:rPr lang="en-IN" dirty="0" err="1">
                <a:solidFill>
                  <a:schemeClr val="tx1">
                    <a:lumMod val="85000"/>
                  </a:schemeClr>
                </a:solidFill>
              </a:rPr>
              <a:t>moniter</a:t>
            </a:r>
            <a:r>
              <a:rPr lang="en-IN" dirty="0">
                <a:solidFill>
                  <a:schemeClr val="tx1">
                    <a:lumMod val="85000"/>
                  </a:schemeClr>
                </a:solidFill>
              </a:rPr>
              <a:t> the soil moisture</a:t>
            </a:r>
          </a:p>
          <a:p>
            <a:r>
              <a:rPr lang="en-IN" dirty="0">
                <a:solidFill>
                  <a:schemeClr val="tx1">
                    <a:lumMod val="85000"/>
                  </a:schemeClr>
                </a:solidFill>
              </a:rPr>
              <a:t>The whole system is connected to a telegram bot which shows the temperature, humidity and the soil moisture of the greenhouse system</a:t>
            </a:r>
          </a:p>
          <a:p>
            <a:r>
              <a:rPr lang="en-IN" dirty="0">
                <a:solidFill>
                  <a:schemeClr val="tx1">
                    <a:lumMod val="85000"/>
                  </a:schemeClr>
                </a:solidFill>
              </a:rPr>
              <a:t>The telegram bot accepts user commands such as “Temperature”, “Humidity” and “Soil moisture” and responds with the corresponding values from the sensors.</a:t>
            </a:r>
          </a:p>
          <a:p>
            <a:r>
              <a:rPr lang="en-IN" dirty="0">
                <a:solidFill>
                  <a:schemeClr val="tx1">
                    <a:lumMod val="85000"/>
                  </a:schemeClr>
                </a:solidFill>
              </a:rPr>
              <a:t>Arduino ide is the software used and c programming is coded to the </a:t>
            </a:r>
            <a:r>
              <a:rPr lang="en-IN" dirty="0" err="1">
                <a:solidFill>
                  <a:schemeClr val="tx1">
                    <a:lumMod val="85000"/>
                  </a:schemeClr>
                </a:solidFill>
              </a:rPr>
              <a:t>Nodemcu</a:t>
            </a:r>
            <a:r>
              <a:rPr lang="en-IN" dirty="0">
                <a:solidFill>
                  <a:schemeClr val="tx1">
                    <a:lumMod val="85000"/>
                  </a:schemeClr>
                </a:solidFill>
              </a:rPr>
              <a:t> </a:t>
            </a:r>
          </a:p>
          <a:p>
            <a:pPr marL="0" indent="0">
              <a:buNone/>
            </a:pPr>
            <a:endParaRPr lang="en-IN" dirty="0">
              <a:solidFill>
                <a:schemeClr val="tx1">
                  <a:lumMod val="85000"/>
                </a:schemeClr>
              </a:solidFill>
            </a:endParaRPr>
          </a:p>
        </p:txBody>
      </p:sp>
    </p:spTree>
    <p:extLst>
      <p:ext uri="{BB962C8B-B14F-4D97-AF65-F5344CB8AC3E}">
        <p14:creationId xmlns:p14="http://schemas.microsoft.com/office/powerpoint/2010/main" val="40135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4A81-E2C5-47B1-B548-E0830E625B36}"/>
              </a:ext>
            </a:extLst>
          </p:cNvPr>
          <p:cNvSpPr>
            <a:spLocks noGrp="1"/>
          </p:cNvSpPr>
          <p:nvPr>
            <p:ph type="title"/>
          </p:nvPr>
        </p:nvSpPr>
        <p:spPr>
          <a:xfrm>
            <a:off x="1141413" y="497150"/>
            <a:ext cx="9905998" cy="1162974"/>
          </a:xfrm>
        </p:spPr>
        <p:txBody>
          <a:bodyPr/>
          <a:lstStyle/>
          <a:p>
            <a:r>
              <a:rPr lang="en-IN" dirty="0"/>
              <a:t>Circuit diagram</a:t>
            </a:r>
          </a:p>
        </p:txBody>
      </p:sp>
      <p:pic>
        <p:nvPicPr>
          <p:cNvPr id="8" name="Content Placeholder 7">
            <a:extLst>
              <a:ext uri="{FF2B5EF4-FFF2-40B4-BE49-F238E27FC236}">
                <a16:creationId xmlns:a16="http://schemas.microsoft.com/office/drawing/2014/main" id="{093F8EFA-2A57-48FE-B1C9-590E4A4174CF}"/>
              </a:ext>
            </a:extLst>
          </p:cNvPr>
          <p:cNvPicPr>
            <a:picLocks noGrp="1" noChangeAspect="1"/>
          </p:cNvPicPr>
          <p:nvPr>
            <p:ph idx="1"/>
          </p:nvPr>
        </p:nvPicPr>
        <p:blipFill>
          <a:blip r:embed="rId2"/>
          <a:stretch>
            <a:fillRect/>
          </a:stretch>
        </p:blipFill>
        <p:spPr>
          <a:xfrm>
            <a:off x="2840854" y="1749425"/>
            <a:ext cx="6391924" cy="4041775"/>
          </a:xfrm>
        </p:spPr>
      </p:pic>
    </p:spTree>
    <p:extLst>
      <p:ext uri="{BB962C8B-B14F-4D97-AF65-F5344CB8AC3E}">
        <p14:creationId xmlns:p14="http://schemas.microsoft.com/office/powerpoint/2010/main" val="282590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6489-3622-4378-BC13-9B729B3FE54F}"/>
              </a:ext>
            </a:extLst>
          </p:cNvPr>
          <p:cNvSpPr>
            <a:spLocks noGrp="1"/>
          </p:cNvSpPr>
          <p:nvPr>
            <p:ph type="title"/>
          </p:nvPr>
        </p:nvSpPr>
        <p:spPr/>
        <p:txBody>
          <a:bodyPr/>
          <a:lstStyle/>
          <a:p>
            <a:r>
              <a:rPr lang="en-IN" dirty="0"/>
              <a:t>Working function</a:t>
            </a:r>
          </a:p>
        </p:txBody>
      </p:sp>
      <p:pic>
        <p:nvPicPr>
          <p:cNvPr id="5" name="Content Placeholder 4">
            <a:extLst>
              <a:ext uri="{FF2B5EF4-FFF2-40B4-BE49-F238E27FC236}">
                <a16:creationId xmlns:a16="http://schemas.microsoft.com/office/drawing/2014/main" id="{7E8F0E87-341F-4D95-B8F1-B38C9EC8C81B}"/>
              </a:ext>
            </a:extLst>
          </p:cNvPr>
          <p:cNvPicPr>
            <a:picLocks noGrp="1" noChangeAspect="1"/>
          </p:cNvPicPr>
          <p:nvPr>
            <p:ph idx="1"/>
          </p:nvPr>
        </p:nvPicPr>
        <p:blipFill>
          <a:blip r:embed="rId2"/>
          <a:stretch>
            <a:fillRect/>
          </a:stretch>
        </p:blipFill>
        <p:spPr>
          <a:xfrm>
            <a:off x="2345169" y="1846263"/>
            <a:ext cx="7498487" cy="3944937"/>
          </a:xfrm>
        </p:spPr>
      </p:pic>
    </p:spTree>
    <p:extLst>
      <p:ext uri="{BB962C8B-B14F-4D97-AF65-F5344CB8AC3E}">
        <p14:creationId xmlns:p14="http://schemas.microsoft.com/office/powerpoint/2010/main" val="403316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BDF-7877-4133-A5F4-574B66C39484}"/>
              </a:ext>
            </a:extLst>
          </p:cNvPr>
          <p:cNvSpPr>
            <a:spLocks noGrp="1"/>
          </p:cNvSpPr>
          <p:nvPr>
            <p:ph type="title"/>
          </p:nvPr>
        </p:nvSpPr>
        <p:spPr/>
        <p:txBody>
          <a:bodyPr>
            <a:normAutofit/>
          </a:bodyPr>
          <a:lstStyle/>
          <a:p>
            <a:r>
              <a:rPr lang="en-IN" sz="4000" dirty="0"/>
              <a:t>result</a:t>
            </a:r>
          </a:p>
        </p:txBody>
      </p:sp>
      <p:sp>
        <p:nvSpPr>
          <p:cNvPr id="3" name="Content Placeholder 2">
            <a:extLst>
              <a:ext uri="{FF2B5EF4-FFF2-40B4-BE49-F238E27FC236}">
                <a16:creationId xmlns:a16="http://schemas.microsoft.com/office/drawing/2014/main" id="{E7FA0607-BD26-4A81-B928-E43595D5E504}"/>
              </a:ext>
            </a:extLst>
          </p:cNvPr>
          <p:cNvSpPr>
            <a:spLocks noGrp="1"/>
          </p:cNvSpPr>
          <p:nvPr>
            <p:ph idx="1"/>
          </p:nvPr>
        </p:nvSpPr>
        <p:spPr>
          <a:xfrm>
            <a:off x="1145219" y="1748901"/>
            <a:ext cx="10546672" cy="3660560"/>
          </a:xfrm>
        </p:spPr>
        <p:txBody>
          <a:bodyPr>
            <a:normAutofit/>
          </a:bodyPr>
          <a:lstStyle/>
          <a:p>
            <a:pPr marL="0" indent="0">
              <a:buNone/>
            </a:pPr>
            <a:r>
              <a:rPr lang="en-IN" sz="3200" dirty="0">
                <a:solidFill>
                  <a:schemeClr val="tx1">
                    <a:lumMod val="95000"/>
                  </a:schemeClr>
                </a:solidFill>
              </a:rPr>
              <a:t>Thus the temperature, humidity and the soil moisture is monitored and controlled in the greenhouse monitoring system using IoT </a:t>
            </a:r>
            <a:r>
              <a:rPr lang="en-IN" sz="2800" dirty="0">
                <a:solidFill>
                  <a:schemeClr val="accent5">
                    <a:lumMod val="50000"/>
                  </a:schemeClr>
                </a:solidFill>
              </a:rPr>
              <a:t>   </a:t>
            </a:r>
          </a:p>
          <a:p>
            <a:pPr marL="0" indent="0">
              <a:buNone/>
            </a:pPr>
            <a:endParaRPr lang="en-IN" sz="2800" dirty="0">
              <a:solidFill>
                <a:schemeClr val="accent5">
                  <a:lumMod val="50000"/>
                </a:schemeClr>
              </a:solidFill>
            </a:endParaRPr>
          </a:p>
          <a:p>
            <a:pPr marL="0" indent="0">
              <a:buNone/>
            </a:pPr>
            <a:r>
              <a:rPr lang="en-IN" sz="2800" dirty="0">
                <a:solidFill>
                  <a:schemeClr val="accent5">
                    <a:lumMod val="50000"/>
                  </a:schemeClr>
                </a:solidFill>
              </a:rPr>
              <a:t>                    </a:t>
            </a:r>
            <a:endParaRPr lang="en-IN" sz="6000" dirty="0">
              <a:solidFill>
                <a:schemeClr val="accent5">
                  <a:lumMod val="50000"/>
                </a:schemeClr>
              </a:solidFill>
            </a:endParaRPr>
          </a:p>
        </p:txBody>
      </p:sp>
    </p:spTree>
    <p:extLst>
      <p:ext uri="{BB962C8B-B14F-4D97-AF65-F5344CB8AC3E}">
        <p14:creationId xmlns:p14="http://schemas.microsoft.com/office/powerpoint/2010/main" val="101043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A2E3-B61F-4E74-B8A0-EE3F49AE5A39}"/>
              </a:ext>
            </a:extLst>
          </p:cNvPr>
          <p:cNvSpPr>
            <a:spLocks noGrp="1"/>
          </p:cNvSpPr>
          <p:nvPr>
            <p:ph type="title"/>
          </p:nvPr>
        </p:nvSpPr>
        <p:spPr/>
        <p:txBody>
          <a:bodyPr>
            <a:normAutofit/>
          </a:bodyPr>
          <a:lstStyle/>
          <a:p>
            <a:r>
              <a:rPr lang="en-IN" sz="6000" dirty="0"/>
              <a:t>            THANK YOU</a:t>
            </a:r>
          </a:p>
        </p:txBody>
      </p:sp>
      <p:sp>
        <p:nvSpPr>
          <p:cNvPr id="4" name="TextBox 3">
            <a:extLst>
              <a:ext uri="{FF2B5EF4-FFF2-40B4-BE49-F238E27FC236}">
                <a16:creationId xmlns:a16="http://schemas.microsoft.com/office/drawing/2014/main" id="{45DD115A-1F8F-40E6-A27A-28EDC887F691}"/>
              </a:ext>
            </a:extLst>
          </p:cNvPr>
          <p:cNvSpPr txBox="1"/>
          <p:nvPr/>
        </p:nvSpPr>
        <p:spPr>
          <a:xfrm>
            <a:off x="5561655" y="1789771"/>
            <a:ext cx="9905998" cy="4247317"/>
          </a:xfrm>
          <a:prstGeom prst="rect">
            <a:avLst/>
          </a:prstGeom>
          <a:noFill/>
        </p:spPr>
        <p:txBody>
          <a:bodyPr wrap="square" rtlCol="0">
            <a:spAutoFit/>
          </a:bodyPr>
          <a:lstStyle/>
          <a:p>
            <a:r>
              <a:rPr lang="en-IN" dirty="0"/>
              <a:t>By </a:t>
            </a:r>
          </a:p>
          <a:p>
            <a:endParaRPr lang="en-IN" dirty="0"/>
          </a:p>
          <a:p>
            <a:r>
              <a:rPr lang="en-IN" dirty="0"/>
              <a:t>         </a:t>
            </a:r>
            <a:r>
              <a:rPr lang="en-IN" sz="2400" dirty="0"/>
              <a:t>G S </a:t>
            </a:r>
            <a:r>
              <a:rPr lang="en-IN" sz="2400" dirty="0" err="1"/>
              <a:t>Sutharsan</a:t>
            </a:r>
            <a:endParaRPr lang="en-IN" sz="2400" dirty="0"/>
          </a:p>
          <a:p>
            <a:r>
              <a:rPr lang="en-US" dirty="0"/>
              <a:t>              : </a:t>
            </a:r>
            <a:r>
              <a:rPr lang="en-IN" sz="1800" dirty="0">
                <a:hlinkClick r:id="rId2"/>
              </a:rPr>
              <a:t>http://linkedin.com/in/sutharsan-gs</a:t>
            </a:r>
            <a:endParaRPr lang="en-IN" sz="1800" dirty="0"/>
          </a:p>
          <a:p>
            <a:r>
              <a:rPr lang="en-US" dirty="0"/>
              <a:t>              :  </a:t>
            </a:r>
            <a:r>
              <a:rPr lang="en-IN" sz="1800" dirty="0">
                <a:hlinkClick r:id="rId3"/>
              </a:rPr>
              <a:t>sudharsansudhu30@gmail.com</a:t>
            </a:r>
            <a:endParaRPr lang="en-IN" sz="1800" dirty="0"/>
          </a:p>
          <a:p>
            <a:endParaRPr lang="en-IN" sz="1800" dirty="0"/>
          </a:p>
          <a:p>
            <a:r>
              <a:rPr lang="en-US" dirty="0"/>
              <a:t>         </a:t>
            </a:r>
            <a:r>
              <a:rPr lang="en-US" sz="2400" dirty="0"/>
              <a:t>R Abdul Rahim</a:t>
            </a:r>
          </a:p>
          <a:p>
            <a:r>
              <a:rPr lang="en-US" dirty="0"/>
              <a:t>              : </a:t>
            </a:r>
            <a:r>
              <a:rPr lang="en-IN" sz="1800" dirty="0">
                <a:hlinkClick r:id="rId4"/>
              </a:rPr>
              <a:t>http://linkedin.com/in/abdulrahim-r</a:t>
            </a:r>
            <a:endParaRPr lang="en-IN" sz="1800" dirty="0"/>
          </a:p>
          <a:p>
            <a:r>
              <a:rPr lang="en-US" dirty="0"/>
              <a:t>              : </a:t>
            </a:r>
            <a:r>
              <a:rPr lang="en-IN" sz="1800" dirty="0">
                <a:hlinkClick r:id="rId3"/>
              </a:rPr>
              <a:t>sudharsansudhu30@gmail.com</a:t>
            </a:r>
            <a:endParaRPr lang="en-IN" sz="1800" dirty="0"/>
          </a:p>
          <a:p>
            <a:endParaRPr lang="en-IN" sz="1800" dirty="0"/>
          </a:p>
          <a:p>
            <a:r>
              <a:rPr lang="en-US" dirty="0"/>
              <a:t>         </a:t>
            </a:r>
            <a:r>
              <a:rPr lang="en-US" sz="2400" dirty="0"/>
              <a:t>M Praveen</a:t>
            </a:r>
          </a:p>
          <a:p>
            <a:r>
              <a:rPr lang="en-US" dirty="0"/>
              <a:t>              : </a:t>
            </a:r>
            <a:r>
              <a:rPr lang="en-IN" sz="1800" dirty="0">
                <a:hlinkClick r:id="rId5"/>
              </a:rPr>
              <a:t>http://linkedin.com/in/praveen-m</a:t>
            </a:r>
            <a:endParaRPr lang="en-IN" sz="1800" dirty="0"/>
          </a:p>
          <a:p>
            <a:r>
              <a:rPr lang="en-US" dirty="0"/>
              <a:t>              : </a:t>
            </a:r>
            <a:r>
              <a:rPr lang="en-IN" sz="1800" dirty="0">
                <a:hlinkClick r:id="rId6"/>
              </a:rPr>
              <a:t>praveenmoon003@gmail.com</a:t>
            </a:r>
            <a:endParaRPr lang="en-IN" sz="1800" dirty="0"/>
          </a:p>
          <a:p>
            <a:endParaRPr lang="en-US" dirty="0"/>
          </a:p>
        </p:txBody>
      </p:sp>
      <p:pic>
        <p:nvPicPr>
          <p:cNvPr id="6" name="Picture 5">
            <a:extLst>
              <a:ext uri="{FF2B5EF4-FFF2-40B4-BE49-F238E27FC236}">
                <a16:creationId xmlns:a16="http://schemas.microsoft.com/office/drawing/2014/main" id="{BC02FC9C-1CBA-43FA-A583-64E3FF6C18FF}"/>
              </a:ext>
            </a:extLst>
          </p:cNvPr>
          <p:cNvPicPr>
            <a:picLocks noChangeAspect="1"/>
          </p:cNvPicPr>
          <p:nvPr/>
        </p:nvPicPr>
        <p:blipFill>
          <a:blip r:embed="rId7"/>
          <a:stretch>
            <a:fillRect/>
          </a:stretch>
        </p:blipFill>
        <p:spPr>
          <a:xfrm>
            <a:off x="6207201" y="3069922"/>
            <a:ext cx="369126" cy="308007"/>
          </a:xfrm>
          <a:prstGeom prst="rect">
            <a:avLst/>
          </a:prstGeom>
        </p:spPr>
      </p:pic>
      <p:pic>
        <p:nvPicPr>
          <p:cNvPr id="15" name="Picture 14">
            <a:extLst>
              <a:ext uri="{FF2B5EF4-FFF2-40B4-BE49-F238E27FC236}">
                <a16:creationId xmlns:a16="http://schemas.microsoft.com/office/drawing/2014/main" id="{AD798417-0405-46F3-A96A-B4826FCC4915}"/>
              </a:ext>
            </a:extLst>
          </p:cNvPr>
          <p:cNvPicPr>
            <a:picLocks noChangeAspect="1"/>
          </p:cNvPicPr>
          <p:nvPr/>
        </p:nvPicPr>
        <p:blipFill rotWithShape="1">
          <a:blip r:embed="rId8"/>
          <a:srcRect l="73668"/>
          <a:stretch/>
        </p:blipFill>
        <p:spPr>
          <a:xfrm>
            <a:off x="6297995" y="2847956"/>
            <a:ext cx="201138" cy="187142"/>
          </a:xfrm>
          <a:prstGeom prst="rect">
            <a:avLst/>
          </a:prstGeom>
        </p:spPr>
      </p:pic>
      <p:pic>
        <p:nvPicPr>
          <p:cNvPr id="10" name="Picture 9">
            <a:extLst>
              <a:ext uri="{FF2B5EF4-FFF2-40B4-BE49-F238E27FC236}">
                <a16:creationId xmlns:a16="http://schemas.microsoft.com/office/drawing/2014/main" id="{C900EEC5-A690-488A-81DE-5818F33CD5C4}"/>
              </a:ext>
            </a:extLst>
          </p:cNvPr>
          <p:cNvPicPr>
            <a:picLocks noChangeAspect="1"/>
          </p:cNvPicPr>
          <p:nvPr/>
        </p:nvPicPr>
        <p:blipFill>
          <a:blip r:embed="rId7"/>
          <a:stretch>
            <a:fillRect/>
          </a:stretch>
        </p:blipFill>
        <p:spPr>
          <a:xfrm>
            <a:off x="6198713" y="4253409"/>
            <a:ext cx="369126" cy="308007"/>
          </a:xfrm>
          <a:prstGeom prst="rect">
            <a:avLst/>
          </a:prstGeom>
        </p:spPr>
      </p:pic>
      <p:pic>
        <p:nvPicPr>
          <p:cNvPr id="11" name="Picture 10">
            <a:extLst>
              <a:ext uri="{FF2B5EF4-FFF2-40B4-BE49-F238E27FC236}">
                <a16:creationId xmlns:a16="http://schemas.microsoft.com/office/drawing/2014/main" id="{4512ED2B-32D5-4F5F-818C-6B73BB0DE67C}"/>
              </a:ext>
            </a:extLst>
          </p:cNvPr>
          <p:cNvPicPr>
            <a:picLocks noChangeAspect="1"/>
          </p:cNvPicPr>
          <p:nvPr/>
        </p:nvPicPr>
        <p:blipFill rotWithShape="1">
          <a:blip r:embed="rId8"/>
          <a:srcRect l="73668"/>
          <a:stretch/>
        </p:blipFill>
        <p:spPr>
          <a:xfrm>
            <a:off x="6272729" y="4017580"/>
            <a:ext cx="201138" cy="187142"/>
          </a:xfrm>
          <a:prstGeom prst="rect">
            <a:avLst/>
          </a:prstGeom>
        </p:spPr>
      </p:pic>
      <p:pic>
        <p:nvPicPr>
          <p:cNvPr id="14" name="Picture 13">
            <a:extLst>
              <a:ext uri="{FF2B5EF4-FFF2-40B4-BE49-F238E27FC236}">
                <a16:creationId xmlns:a16="http://schemas.microsoft.com/office/drawing/2014/main" id="{A30CC3C7-4C19-45B2-A9A9-29AE794857F3}"/>
              </a:ext>
            </a:extLst>
          </p:cNvPr>
          <p:cNvPicPr>
            <a:picLocks noChangeAspect="1"/>
          </p:cNvPicPr>
          <p:nvPr/>
        </p:nvPicPr>
        <p:blipFill>
          <a:blip r:embed="rId7"/>
          <a:stretch>
            <a:fillRect/>
          </a:stretch>
        </p:blipFill>
        <p:spPr>
          <a:xfrm>
            <a:off x="6207201" y="5424202"/>
            <a:ext cx="369126" cy="308007"/>
          </a:xfrm>
          <a:prstGeom prst="rect">
            <a:avLst/>
          </a:prstGeom>
        </p:spPr>
      </p:pic>
      <p:pic>
        <p:nvPicPr>
          <p:cNvPr id="16" name="Picture 15">
            <a:extLst>
              <a:ext uri="{FF2B5EF4-FFF2-40B4-BE49-F238E27FC236}">
                <a16:creationId xmlns:a16="http://schemas.microsoft.com/office/drawing/2014/main" id="{1DF62E39-5029-49A8-A372-BC4011352250}"/>
              </a:ext>
            </a:extLst>
          </p:cNvPr>
          <p:cNvPicPr>
            <a:picLocks noChangeAspect="1"/>
          </p:cNvPicPr>
          <p:nvPr/>
        </p:nvPicPr>
        <p:blipFill rotWithShape="1">
          <a:blip r:embed="rId8"/>
          <a:srcRect l="73668"/>
          <a:stretch/>
        </p:blipFill>
        <p:spPr>
          <a:xfrm>
            <a:off x="6289606" y="5238707"/>
            <a:ext cx="201138" cy="187142"/>
          </a:xfrm>
          <a:prstGeom prst="rect">
            <a:avLst/>
          </a:prstGeom>
        </p:spPr>
      </p:pic>
    </p:spTree>
    <p:extLst>
      <p:ext uri="{BB962C8B-B14F-4D97-AF65-F5344CB8AC3E}">
        <p14:creationId xmlns:p14="http://schemas.microsoft.com/office/powerpoint/2010/main" val="363956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23A7-0496-4A20-BD71-457A2E388226}"/>
              </a:ext>
            </a:extLst>
          </p:cNvPr>
          <p:cNvSpPr>
            <a:spLocks noGrp="1"/>
          </p:cNvSpPr>
          <p:nvPr>
            <p:ph type="title"/>
          </p:nvPr>
        </p:nvSpPr>
        <p:spPr>
          <a:xfrm>
            <a:off x="1141413" y="630315"/>
            <a:ext cx="9905998" cy="923278"/>
          </a:xfrm>
        </p:spPr>
        <p:txBody>
          <a:bodyPr>
            <a:normAutofit fontScale="90000"/>
          </a:bodyPr>
          <a:lstStyle/>
          <a:p>
            <a:r>
              <a:rPr lang="en-IN" sz="8000" dirty="0"/>
              <a:t>O</a:t>
            </a:r>
            <a:r>
              <a:rPr lang="en-IN" sz="4400" dirty="0"/>
              <a:t>BJECTIVE</a:t>
            </a:r>
          </a:p>
        </p:txBody>
      </p:sp>
      <p:sp>
        <p:nvSpPr>
          <p:cNvPr id="3" name="Content Placeholder 2">
            <a:extLst>
              <a:ext uri="{FF2B5EF4-FFF2-40B4-BE49-F238E27FC236}">
                <a16:creationId xmlns:a16="http://schemas.microsoft.com/office/drawing/2014/main" id="{DEBB1AA3-47EC-459A-B809-3F82EAE01496}"/>
              </a:ext>
            </a:extLst>
          </p:cNvPr>
          <p:cNvSpPr>
            <a:spLocks noGrp="1"/>
          </p:cNvSpPr>
          <p:nvPr>
            <p:ph idx="1"/>
          </p:nvPr>
        </p:nvSpPr>
        <p:spPr>
          <a:xfrm>
            <a:off x="954981" y="2112886"/>
            <a:ext cx="9905999" cy="3480047"/>
          </a:xfrm>
        </p:spPr>
        <p:txBody>
          <a:bodyPr/>
          <a:lstStyle/>
          <a:p>
            <a:pPr marL="0" indent="0">
              <a:buNone/>
            </a:pPr>
            <a:r>
              <a:rPr lang="en-IN" dirty="0">
                <a:solidFill>
                  <a:schemeClr val="bg2"/>
                </a:solidFill>
              </a:rPr>
              <a:t>          </a:t>
            </a:r>
            <a:r>
              <a:rPr lang="en-IN" sz="3200" dirty="0">
                <a:solidFill>
                  <a:schemeClr val="bg2"/>
                </a:solidFill>
              </a:rPr>
              <a:t>To develop a greenhouse monitoring system using IoT </a:t>
            </a:r>
          </a:p>
          <a:p>
            <a:pPr marL="0" indent="0">
              <a:buNone/>
            </a:pPr>
            <a:r>
              <a:rPr lang="en-IN" sz="3200" dirty="0">
                <a:solidFill>
                  <a:schemeClr val="bg2"/>
                </a:solidFill>
              </a:rPr>
              <a:t>Which monitors greenhouse factors such as humidity, temperature and soil moisture.</a:t>
            </a:r>
          </a:p>
          <a:p>
            <a:pPr marL="0" indent="0">
              <a:buNone/>
            </a:pPr>
            <a:endParaRPr lang="en-IN" dirty="0">
              <a:solidFill>
                <a:schemeClr val="bg2"/>
              </a:solidFill>
            </a:endParaRPr>
          </a:p>
        </p:txBody>
      </p:sp>
    </p:spTree>
    <p:extLst>
      <p:ext uri="{BB962C8B-B14F-4D97-AF65-F5344CB8AC3E}">
        <p14:creationId xmlns:p14="http://schemas.microsoft.com/office/powerpoint/2010/main" val="412784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BE32-859C-4BD3-ABDA-EC6700C80668}"/>
              </a:ext>
            </a:extLst>
          </p:cNvPr>
          <p:cNvSpPr>
            <a:spLocks noGrp="1"/>
          </p:cNvSpPr>
          <p:nvPr>
            <p:ph type="title"/>
          </p:nvPr>
        </p:nvSpPr>
        <p:spPr>
          <a:xfrm>
            <a:off x="1141413" y="618518"/>
            <a:ext cx="9905998" cy="1032729"/>
          </a:xfrm>
        </p:spPr>
        <p:txBody>
          <a:bodyPr>
            <a:noAutofit/>
          </a:bodyPr>
          <a:lstStyle/>
          <a:p>
            <a:r>
              <a:rPr lang="en-IN" sz="8000" dirty="0"/>
              <a:t>S</a:t>
            </a:r>
            <a:r>
              <a:rPr lang="en-IN" sz="4400" dirty="0"/>
              <a:t>COPE AND </a:t>
            </a:r>
            <a:r>
              <a:rPr lang="en-IN" sz="8000" dirty="0"/>
              <a:t>A</a:t>
            </a:r>
            <a:r>
              <a:rPr lang="en-IN" sz="4400" dirty="0"/>
              <a:t>REA OF THE </a:t>
            </a:r>
            <a:r>
              <a:rPr lang="en-IN" sz="8000" dirty="0"/>
              <a:t>P</a:t>
            </a:r>
            <a:r>
              <a:rPr lang="en-IN" sz="4400" dirty="0"/>
              <a:t>ROJECT</a:t>
            </a:r>
            <a:endParaRPr lang="en-IN" sz="8000" dirty="0"/>
          </a:p>
        </p:txBody>
      </p:sp>
      <p:sp>
        <p:nvSpPr>
          <p:cNvPr id="3" name="Content Placeholder 2">
            <a:extLst>
              <a:ext uri="{FF2B5EF4-FFF2-40B4-BE49-F238E27FC236}">
                <a16:creationId xmlns:a16="http://schemas.microsoft.com/office/drawing/2014/main" id="{DBF2F1B4-4DFB-444E-8350-07859674B271}"/>
              </a:ext>
            </a:extLst>
          </p:cNvPr>
          <p:cNvSpPr>
            <a:spLocks noGrp="1"/>
          </p:cNvSpPr>
          <p:nvPr>
            <p:ph idx="1"/>
          </p:nvPr>
        </p:nvSpPr>
        <p:spPr>
          <a:xfrm>
            <a:off x="1141412" y="1819922"/>
            <a:ext cx="9905999" cy="3971279"/>
          </a:xfrm>
        </p:spPr>
        <p:txBody>
          <a:bodyPr>
            <a:normAutofit/>
          </a:bodyPr>
          <a:lstStyle/>
          <a:p>
            <a:pPr marL="0" indent="0">
              <a:buNone/>
            </a:pPr>
            <a:r>
              <a:rPr lang="en-IN" sz="2800" dirty="0">
                <a:solidFill>
                  <a:schemeClr val="accent5">
                    <a:lumMod val="50000"/>
                  </a:schemeClr>
                </a:solidFill>
              </a:rPr>
              <a:t>The proposed system has a measurement which capable of detecting the levels of temperature, humidity and soil moisture. This system also has a mechanism to alert farmers regarding the parameter changes in the greenhouse so that early precaution steps can be taken</a:t>
            </a:r>
          </a:p>
        </p:txBody>
      </p:sp>
    </p:spTree>
    <p:extLst>
      <p:ext uri="{BB962C8B-B14F-4D97-AF65-F5344CB8AC3E}">
        <p14:creationId xmlns:p14="http://schemas.microsoft.com/office/powerpoint/2010/main" val="352113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A705-26C6-4071-AEC4-64EBA3AF232F}"/>
              </a:ext>
            </a:extLst>
          </p:cNvPr>
          <p:cNvSpPr>
            <a:spLocks noGrp="1"/>
          </p:cNvSpPr>
          <p:nvPr>
            <p:ph type="title"/>
          </p:nvPr>
        </p:nvSpPr>
        <p:spPr>
          <a:xfrm>
            <a:off x="1141413" y="106532"/>
            <a:ext cx="9905998" cy="1473693"/>
          </a:xfrm>
        </p:spPr>
        <p:txBody>
          <a:bodyPr/>
          <a:lstStyle/>
          <a:p>
            <a:r>
              <a:rPr lang="en-IN" sz="8000" dirty="0"/>
              <a:t>A</a:t>
            </a:r>
            <a:r>
              <a:rPr lang="en-IN" sz="4400" dirty="0"/>
              <a:t>bstract</a:t>
            </a:r>
            <a:r>
              <a:rPr lang="en-IN" dirty="0"/>
              <a:t> </a:t>
            </a:r>
          </a:p>
        </p:txBody>
      </p:sp>
      <p:sp>
        <p:nvSpPr>
          <p:cNvPr id="3" name="Content Placeholder 2">
            <a:extLst>
              <a:ext uri="{FF2B5EF4-FFF2-40B4-BE49-F238E27FC236}">
                <a16:creationId xmlns:a16="http://schemas.microsoft.com/office/drawing/2014/main" id="{84F5D96D-49C8-413A-998A-90AAFE56B42D}"/>
              </a:ext>
            </a:extLst>
          </p:cNvPr>
          <p:cNvSpPr>
            <a:spLocks noGrp="1"/>
          </p:cNvSpPr>
          <p:nvPr>
            <p:ph idx="1"/>
          </p:nvPr>
        </p:nvSpPr>
        <p:spPr>
          <a:xfrm>
            <a:off x="1141412" y="1308955"/>
            <a:ext cx="9905999" cy="4240090"/>
          </a:xfrm>
        </p:spPr>
        <p:txBody>
          <a:bodyPr>
            <a:normAutofit lnSpcReduction="10000"/>
          </a:bodyPr>
          <a:lstStyle/>
          <a:p>
            <a:r>
              <a:rPr lang="en-IN" dirty="0">
                <a:solidFill>
                  <a:schemeClr val="tx1">
                    <a:lumMod val="85000"/>
                  </a:schemeClr>
                </a:solidFill>
              </a:rPr>
              <a:t>Greenhouse are climate controlled structures with walls and roof specially designed for offseason growing of plants. Most greenhouse system use manual system monitoring the temperature and humidity which can discomfort to the workers as they are bound to visit the greenhouse everyday and manually control them.</a:t>
            </a:r>
          </a:p>
          <a:p>
            <a:r>
              <a:rPr lang="en-IN" dirty="0">
                <a:solidFill>
                  <a:schemeClr val="tx1">
                    <a:lumMod val="85000"/>
                  </a:schemeClr>
                </a:solidFill>
              </a:rPr>
              <a:t> Also a lot of problems can occur as if affects the production rate because the temperature and humidity must be constantly monitored to ensure the good yield of the plants. Internet of things is one of the latest advantages in information and communications technologies, providing global connectivity and management of sensors, devices, user with information </a:t>
            </a:r>
          </a:p>
        </p:txBody>
      </p:sp>
    </p:spTree>
    <p:extLst>
      <p:ext uri="{BB962C8B-B14F-4D97-AF65-F5344CB8AC3E}">
        <p14:creationId xmlns:p14="http://schemas.microsoft.com/office/powerpoint/2010/main" val="334461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65382A9-8CFA-4A09-8435-175B43CC4DA7}"/>
              </a:ext>
            </a:extLst>
          </p:cNvPr>
          <p:cNvSpPr>
            <a:spLocks noGrp="1"/>
          </p:cNvSpPr>
          <p:nvPr>
            <p:ph idx="1"/>
          </p:nvPr>
        </p:nvSpPr>
        <p:spPr>
          <a:xfrm>
            <a:off x="1080856" y="532660"/>
            <a:ext cx="9905999" cy="4938945"/>
          </a:xfrm>
        </p:spPr>
        <p:txBody>
          <a:bodyPr>
            <a:normAutofit/>
          </a:bodyPr>
          <a:lstStyle/>
          <a:p>
            <a:r>
              <a:rPr lang="en-IN" sz="2800" dirty="0">
                <a:solidFill>
                  <a:schemeClr val="tx1">
                    <a:lumMod val="85000"/>
                  </a:schemeClr>
                </a:solidFill>
              </a:rPr>
              <a:t>So the combination of </a:t>
            </a:r>
            <a:r>
              <a:rPr lang="en-IN" sz="2800" dirty="0" err="1">
                <a:solidFill>
                  <a:schemeClr val="tx1">
                    <a:lumMod val="85000"/>
                  </a:schemeClr>
                </a:solidFill>
              </a:rPr>
              <a:t>iot</a:t>
            </a:r>
            <a:r>
              <a:rPr lang="en-IN" sz="2800" dirty="0">
                <a:solidFill>
                  <a:schemeClr val="tx1">
                    <a:lumMod val="85000"/>
                  </a:schemeClr>
                </a:solidFill>
              </a:rPr>
              <a:t> and embedded system </a:t>
            </a:r>
            <a:r>
              <a:rPr lang="en-US" sz="2800" b="0" i="0" dirty="0">
                <a:solidFill>
                  <a:schemeClr val="tx1">
                    <a:lumMod val="85000"/>
                  </a:schemeClr>
                </a:solidFill>
                <a:effectLst/>
                <a:ea typeface="Cambria" panose="02040503050406030204" pitchFamily="18" charset="0"/>
              </a:rPr>
              <a:t>has helped in bringing solutions to many of the existing practical problems over the years.</a:t>
            </a:r>
          </a:p>
          <a:p>
            <a:r>
              <a:rPr lang="en-US" sz="2800" b="0" i="0" dirty="0">
                <a:solidFill>
                  <a:schemeClr val="tx1">
                    <a:lumMod val="85000"/>
                  </a:schemeClr>
                </a:solidFill>
                <a:effectLst/>
                <a:ea typeface="Cambria" panose="02040503050406030204" pitchFamily="18" charset="0"/>
              </a:rPr>
              <a:t> The sensors used here are REES52 (Soil moisture hydrometer) and DHT11 (Temperature &amp; Humidity sensor).</a:t>
            </a:r>
          </a:p>
        </p:txBody>
      </p:sp>
    </p:spTree>
    <p:extLst>
      <p:ext uri="{BB962C8B-B14F-4D97-AF65-F5344CB8AC3E}">
        <p14:creationId xmlns:p14="http://schemas.microsoft.com/office/powerpoint/2010/main" val="114036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ABCD-26DD-4D8A-A759-C76DA6FB0FE1}"/>
              </a:ext>
            </a:extLst>
          </p:cNvPr>
          <p:cNvSpPr>
            <a:spLocks noGrp="1"/>
          </p:cNvSpPr>
          <p:nvPr>
            <p:ph type="title"/>
          </p:nvPr>
        </p:nvSpPr>
        <p:spPr>
          <a:xfrm>
            <a:off x="1141413" y="319596"/>
            <a:ext cx="9905998" cy="958789"/>
          </a:xfrm>
        </p:spPr>
        <p:txBody>
          <a:bodyPr/>
          <a:lstStyle/>
          <a:p>
            <a:r>
              <a:rPr lang="en-IN" dirty="0"/>
              <a:t>Introduction </a:t>
            </a:r>
          </a:p>
        </p:txBody>
      </p:sp>
      <p:sp>
        <p:nvSpPr>
          <p:cNvPr id="3" name="Content Placeholder 2">
            <a:extLst>
              <a:ext uri="{FF2B5EF4-FFF2-40B4-BE49-F238E27FC236}">
                <a16:creationId xmlns:a16="http://schemas.microsoft.com/office/drawing/2014/main" id="{AA86BA60-7FBC-40F2-9D41-0452F14A923F}"/>
              </a:ext>
            </a:extLst>
          </p:cNvPr>
          <p:cNvSpPr>
            <a:spLocks noGrp="1"/>
          </p:cNvSpPr>
          <p:nvPr>
            <p:ph idx="1"/>
          </p:nvPr>
        </p:nvSpPr>
        <p:spPr>
          <a:xfrm>
            <a:off x="1145002" y="1074198"/>
            <a:ext cx="9996473" cy="5122415"/>
          </a:xfrm>
        </p:spPr>
        <p:txBody>
          <a:bodyPr>
            <a:normAutofit fontScale="77500" lnSpcReduction="20000"/>
          </a:bodyPr>
          <a:lstStyle/>
          <a:p>
            <a:pPr marL="0" indent="0">
              <a:buNone/>
            </a:pPr>
            <a:r>
              <a:rPr lang="en-US" dirty="0">
                <a:solidFill>
                  <a:schemeClr val="tx1">
                    <a:lumMod val="85000"/>
                  </a:schemeClr>
                </a:solidFill>
                <a:latin typeface="Cambria" panose="02040503050406030204" pitchFamily="18" charset="0"/>
                <a:ea typeface="Cambria" panose="02040503050406030204" pitchFamily="18" charset="0"/>
              </a:rPr>
              <a:t>Sudden changes in weather  are not favorable for agriculture. Unpredicted rain can destroy the crops. Or less rain can dry off the crops. High temperatures are not good for crops. Some crops even require specific amount of light. Less amount of light can affect the proper growth of the crops. Such situations can be difficult for farmers. This system is developed to ease the work of farmers. The farmer  need  not  run  behind  all  these  things.  All  the  data  of  the  sensors  will  be transmitted to the farmer’s mobile. Due to this system, requirement of manpower is reduced. This system will help farmers for plantation on large scale with less number of  labors. The  soil  moisture  sensor  is  a  sensor  which  varies  the  value  when  it contacts the moisture. basically it is a resistor that works on moisture condition. when the moisture is more then the value of resistance will decrease and when the moisture is less  then the resistance value is more. Whenever we go out of town for few days, we always  used to worry about our plants as they need water on regular basis. This system automatically provides water to your plants and keep you updated by sending message to your cell phone. This is a Completely Automated System and there is no need of manpower to  control the system. </a:t>
            </a:r>
            <a:r>
              <a:rPr lang="en-US" dirty="0" err="1">
                <a:solidFill>
                  <a:schemeClr val="tx1">
                    <a:lumMod val="85000"/>
                  </a:schemeClr>
                </a:solidFill>
                <a:latin typeface="Cambria" panose="02040503050406030204" pitchFamily="18" charset="0"/>
                <a:ea typeface="Cambria" panose="02040503050406030204" pitchFamily="18" charset="0"/>
              </a:rPr>
              <a:t>NodeMCU</a:t>
            </a:r>
            <a:r>
              <a:rPr lang="en-US" dirty="0">
                <a:solidFill>
                  <a:schemeClr val="tx1">
                    <a:lumMod val="85000"/>
                  </a:schemeClr>
                </a:solidFill>
                <a:latin typeface="Cambria" panose="02040503050406030204" pitchFamily="18" charset="0"/>
                <a:ea typeface="Cambria" panose="02040503050406030204" pitchFamily="18" charset="0"/>
              </a:rPr>
              <a:t> is  used for controlling the whole process and a telegram bot is used for sending alert </a:t>
            </a:r>
            <a:r>
              <a:rPr lang="en-US" sz="2600" dirty="0">
                <a:solidFill>
                  <a:schemeClr val="tx1">
                    <a:lumMod val="85000"/>
                  </a:schemeClr>
                </a:solidFill>
                <a:latin typeface="Cambria" panose="02040503050406030204" pitchFamily="18" charset="0"/>
                <a:ea typeface="Cambria" panose="02040503050406030204" pitchFamily="18" charset="0"/>
              </a:rPr>
              <a:t>messages</a:t>
            </a:r>
            <a:r>
              <a:rPr lang="en-US" dirty="0">
                <a:solidFill>
                  <a:schemeClr val="tx1">
                    <a:lumMod val="85000"/>
                  </a:schemeClr>
                </a:solidFill>
                <a:latin typeface="Cambria" panose="02040503050406030204" pitchFamily="18" charset="0"/>
                <a:ea typeface="Cambria" panose="02040503050406030204" pitchFamily="18" charset="0"/>
              </a:rPr>
              <a:t> to user on his Cell phone</a:t>
            </a:r>
            <a:endParaRPr lang="en-IN" dirty="0">
              <a:solidFill>
                <a:schemeClr val="tx1">
                  <a:lumMod val="8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150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B344-3507-4399-A5FE-3CDFC77D6260}"/>
              </a:ext>
            </a:extLst>
          </p:cNvPr>
          <p:cNvSpPr>
            <a:spLocks noGrp="1"/>
          </p:cNvSpPr>
          <p:nvPr>
            <p:ph type="title"/>
          </p:nvPr>
        </p:nvSpPr>
        <p:spPr>
          <a:xfrm>
            <a:off x="1141413" y="257452"/>
            <a:ext cx="9905998" cy="985422"/>
          </a:xfrm>
        </p:spPr>
        <p:txBody>
          <a:bodyPr/>
          <a:lstStyle/>
          <a:p>
            <a:r>
              <a:rPr lang="en-IN" dirty="0"/>
              <a:t>components</a:t>
            </a:r>
          </a:p>
        </p:txBody>
      </p:sp>
      <p:sp>
        <p:nvSpPr>
          <p:cNvPr id="3" name="Content Placeholder 2">
            <a:extLst>
              <a:ext uri="{FF2B5EF4-FFF2-40B4-BE49-F238E27FC236}">
                <a16:creationId xmlns:a16="http://schemas.microsoft.com/office/drawing/2014/main" id="{3334365F-256F-4EC8-B83B-4BCCF1918CD0}"/>
              </a:ext>
            </a:extLst>
          </p:cNvPr>
          <p:cNvSpPr>
            <a:spLocks noGrp="1"/>
          </p:cNvSpPr>
          <p:nvPr>
            <p:ph idx="1"/>
          </p:nvPr>
        </p:nvSpPr>
        <p:spPr>
          <a:xfrm>
            <a:off x="1141412" y="1118586"/>
            <a:ext cx="9905999" cy="5220070"/>
          </a:xfrm>
        </p:spPr>
        <p:txBody>
          <a:bodyPr>
            <a:normAutofit lnSpcReduction="10000"/>
          </a:bodyPr>
          <a:lstStyle/>
          <a:p>
            <a:pPr marL="0" indent="0">
              <a:buNone/>
            </a:pPr>
            <a:r>
              <a:rPr lang="en-IN" dirty="0">
                <a:solidFill>
                  <a:schemeClr val="tx1">
                    <a:lumMod val="85000"/>
                  </a:schemeClr>
                </a:solidFill>
                <a:latin typeface="Cambria" panose="02040503050406030204" pitchFamily="18" charset="0"/>
                <a:ea typeface="Cambria" panose="02040503050406030204" pitchFamily="18" charset="0"/>
              </a:rPr>
              <a:t>This system is controlled by a </a:t>
            </a:r>
            <a:r>
              <a:rPr lang="en-IN" dirty="0" err="1">
                <a:solidFill>
                  <a:schemeClr val="tx1">
                    <a:lumMod val="85000"/>
                  </a:schemeClr>
                </a:solidFill>
                <a:latin typeface="Cambria" panose="02040503050406030204" pitchFamily="18" charset="0"/>
                <a:ea typeface="Cambria" panose="02040503050406030204" pitchFamily="18" charset="0"/>
              </a:rPr>
              <a:t>NodeMCU</a:t>
            </a:r>
            <a:r>
              <a:rPr lang="en-IN" dirty="0">
                <a:solidFill>
                  <a:schemeClr val="tx1">
                    <a:lumMod val="85000"/>
                  </a:schemeClr>
                </a:solidFill>
                <a:latin typeface="Cambria" panose="02040503050406030204" pitchFamily="18" charset="0"/>
                <a:ea typeface="Cambria" panose="02040503050406030204" pitchFamily="18" charset="0"/>
              </a:rPr>
              <a:t> which has embedded wi-fi module in it . DHT11 is the temperature and humidity sensor which monitors the temperature and humidity of the whole greenhouse. </a:t>
            </a:r>
          </a:p>
          <a:p>
            <a:pPr marL="0" indent="0">
              <a:buNone/>
            </a:pPr>
            <a:r>
              <a:rPr lang="en-IN" dirty="0">
                <a:solidFill>
                  <a:schemeClr val="accent5">
                    <a:lumMod val="50000"/>
                  </a:schemeClr>
                </a:solidFill>
                <a:latin typeface="Cambria" panose="02040503050406030204" pitchFamily="18" charset="0"/>
                <a:ea typeface="Cambria" panose="02040503050406030204" pitchFamily="18" charset="0"/>
              </a:rPr>
              <a:t>                                                                                                                  </a:t>
            </a:r>
          </a:p>
          <a:p>
            <a:pPr marL="0" indent="0">
              <a:buNone/>
            </a:pPr>
            <a:r>
              <a:rPr lang="en-IN" dirty="0">
                <a:solidFill>
                  <a:schemeClr val="accent5">
                    <a:lumMod val="50000"/>
                  </a:schemeClr>
                </a:solidFill>
                <a:latin typeface="Cambria" panose="02040503050406030204" pitchFamily="18" charset="0"/>
                <a:ea typeface="Cambria" panose="02040503050406030204" pitchFamily="18" charset="0"/>
              </a:rPr>
              <a:t>                                                                                                                  </a:t>
            </a:r>
          </a:p>
          <a:p>
            <a:pPr marL="0" indent="0">
              <a:buNone/>
            </a:pPr>
            <a:endParaRPr lang="en-IN" dirty="0">
              <a:solidFill>
                <a:schemeClr val="accent5">
                  <a:lumMod val="50000"/>
                </a:schemeClr>
              </a:solidFill>
              <a:latin typeface="Cambria" panose="02040503050406030204" pitchFamily="18" charset="0"/>
              <a:ea typeface="Cambria" panose="02040503050406030204" pitchFamily="18" charset="0"/>
            </a:endParaRPr>
          </a:p>
          <a:p>
            <a:pPr marL="0" indent="0">
              <a:buNone/>
            </a:pPr>
            <a:endParaRPr lang="en-IN" dirty="0">
              <a:solidFill>
                <a:schemeClr val="accent5">
                  <a:lumMod val="50000"/>
                </a:schemeClr>
              </a:solidFill>
              <a:latin typeface="Cambria" panose="02040503050406030204" pitchFamily="18" charset="0"/>
              <a:ea typeface="Cambria" panose="02040503050406030204" pitchFamily="18" charset="0"/>
            </a:endParaRPr>
          </a:p>
          <a:p>
            <a:pPr marL="0" indent="0">
              <a:buNone/>
            </a:pPr>
            <a:endParaRPr lang="en-IN" dirty="0">
              <a:solidFill>
                <a:schemeClr val="accent5">
                  <a:lumMod val="50000"/>
                </a:schemeClr>
              </a:solidFill>
              <a:latin typeface="Cambria" panose="02040503050406030204" pitchFamily="18" charset="0"/>
              <a:ea typeface="Cambria" panose="02040503050406030204" pitchFamily="18" charset="0"/>
            </a:endParaRPr>
          </a:p>
          <a:p>
            <a:pPr marL="0" indent="0">
              <a:buNone/>
            </a:pPr>
            <a:r>
              <a:rPr lang="en-IN" dirty="0">
                <a:solidFill>
                  <a:schemeClr val="accent5">
                    <a:lumMod val="50000"/>
                  </a:schemeClr>
                </a:solidFill>
                <a:latin typeface="Cambria" panose="02040503050406030204" pitchFamily="18" charset="0"/>
                <a:ea typeface="Cambria" panose="02040503050406030204" pitchFamily="18" charset="0"/>
              </a:rPr>
              <a:t>                  </a:t>
            </a:r>
          </a:p>
          <a:p>
            <a:pPr marL="0" indent="0">
              <a:buNone/>
            </a:pPr>
            <a:r>
              <a:rPr lang="en-IN" dirty="0">
                <a:solidFill>
                  <a:schemeClr val="accent5">
                    <a:lumMod val="50000"/>
                  </a:schemeClr>
                </a:solidFill>
                <a:latin typeface="Cambria" panose="02040503050406030204" pitchFamily="18" charset="0"/>
                <a:ea typeface="Cambria" panose="02040503050406030204" pitchFamily="18" charset="0"/>
              </a:rPr>
              <a:t>                                                           </a:t>
            </a:r>
          </a:p>
          <a:p>
            <a:pPr marL="0" indent="0">
              <a:buNone/>
            </a:pPr>
            <a:endParaRPr lang="en-IN" dirty="0">
              <a:solidFill>
                <a:schemeClr val="accent5">
                  <a:lumMod val="50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12C99CA-1455-4565-AF45-3962EE037A10}"/>
              </a:ext>
            </a:extLst>
          </p:cNvPr>
          <p:cNvPicPr>
            <a:picLocks noChangeAspect="1"/>
          </p:cNvPicPr>
          <p:nvPr/>
        </p:nvPicPr>
        <p:blipFill>
          <a:blip r:embed="rId2"/>
          <a:stretch>
            <a:fillRect/>
          </a:stretch>
        </p:blipFill>
        <p:spPr>
          <a:xfrm>
            <a:off x="3613211" y="3007033"/>
            <a:ext cx="4847207" cy="2337324"/>
          </a:xfrm>
          <a:prstGeom prst="rect">
            <a:avLst/>
          </a:prstGeom>
        </p:spPr>
      </p:pic>
    </p:spTree>
    <p:extLst>
      <p:ext uri="{BB962C8B-B14F-4D97-AF65-F5344CB8AC3E}">
        <p14:creationId xmlns:p14="http://schemas.microsoft.com/office/powerpoint/2010/main" val="10238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1E272-08C1-44A7-966C-A45C5AB23249}"/>
              </a:ext>
            </a:extLst>
          </p:cNvPr>
          <p:cNvSpPr>
            <a:spLocks noGrp="1"/>
          </p:cNvSpPr>
          <p:nvPr>
            <p:ph idx="1"/>
          </p:nvPr>
        </p:nvSpPr>
        <p:spPr>
          <a:xfrm>
            <a:off x="956569" y="731405"/>
            <a:ext cx="9905999" cy="4666218"/>
          </a:xfrm>
        </p:spPr>
        <p:txBody>
          <a:bodyPr/>
          <a:lstStyle/>
          <a:p>
            <a:pPr marL="0" indent="0">
              <a:buNone/>
            </a:pPr>
            <a:r>
              <a:rPr lang="en-IN" dirty="0"/>
              <a:t>DHT11 sensor</a:t>
            </a:r>
          </a:p>
          <a:p>
            <a:pPr marL="0" indent="0">
              <a:buNone/>
            </a:pPr>
            <a:endParaRPr lang="en-IN" dirty="0"/>
          </a:p>
        </p:txBody>
      </p:sp>
      <p:pic>
        <p:nvPicPr>
          <p:cNvPr id="5" name="Picture 4">
            <a:extLst>
              <a:ext uri="{FF2B5EF4-FFF2-40B4-BE49-F238E27FC236}">
                <a16:creationId xmlns:a16="http://schemas.microsoft.com/office/drawing/2014/main" id="{6958D247-70C4-4B33-BFE1-8C19140E2686}"/>
              </a:ext>
            </a:extLst>
          </p:cNvPr>
          <p:cNvPicPr>
            <a:picLocks noChangeAspect="1"/>
          </p:cNvPicPr>
          <p:nvPr/>
        </p:nvPicPr>
        <p:blipFill>
          <a:blip r:embed="rId2"/>
          <a:stretch>
            <a:fillRect/>
          </a:stretch>
        </p:blipFill>
        <p:spPr>
          <a:xfrm>
            <a:off x="2672179" y="1460377"/>
            <a:ext cx="5362112" cy="3475607"/>
          </a:xfrm>
          <a:prstGeom prst="rect">
            <a:avLst/>
          </a:prstGeom>
        </p:spPr>
      </p:pic>
    </p:spTree>
    <p:extLst>
      <p:ext uri="{BB962C8B-B14F-4D97-AF65-F5344CB8AC3E}">
        <p14:creationId xmlns:p14="http://schemas.microsoft.com/office/powerpoint/2010/main" val="100135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DA70-E5FF-413D-B523-AE4F6F785EC6}"/>
              </a:ext>
            </a:extLst>
          </p:cNvPr>
          <p:cNvSpPr>
            <a:spLocks noGrp="1"/>
          </p:cNvSpPr>
          <p:nvPr>
            <p:ph type="title"/>
          </p:nvPr>
        </p:nvSpPr>
        <p:spPr>
          <a:xfrm>
            <a:off x="1141413" y="417250"/>
            <a:ext cx="9905998" cy="649549"/>
          </a:xfrm>
        </p:spPr>
        <p:txBody>
          <a:bodyPr/>
          <a:lstStyle/>
          <a:p>
            <a:r>
              <a:rPr lang="en-IN" dirty="0"/>
              <a:t>Soil moisture sensor (REES52)</a:t>
            </a:r>
          </a:p>
        </p:txBody>
      </p:sp>
      <p:sp>
        <p:nvSpPr>
          <p:cNvPr id="3" name="Content Placeholder 2">
            <a:extLst>
              <a:ext uri="{FF2B5EF4-FFF2-40B4-BE49-F238E27FC236}">
                <a16:creationId xmlns:a16="http://schemas.microsoft.com/office/drawing/2014/main" id="{3A993177-65EB-42D8-9811-5990B272D511}"/>
              </a:ext>
            </a:extLst>
          </p:cNvPr>
          <p:cNvSpPr>
            <a:spLocks noGrp="1"/>
          </p:cNvSpPr>
          <p:nvPr>
            <p:ph idx="1"/>
          </p:nvPr>
        </p:nvSpPr>
        <p:spPr>
          <a:xfrm>
            <a:off x="1143000" y="1281821"/>
            <a:ext cx="9905999" cy="4284478"/>
          </a:xfrm>
        </p:spPr>
        <p:txBody>
          <a:bodyPr/>
          <a:lstStyle/>
          <a:p>
            <a:pPr marL="0" indent="0">
              <a:buNone/>
            </a:pPr>
            <a:r>
              <a:rPr lang="en-IN" dirty="0">
                <a:solidFill>
                  <a:schemeClr val="accent5">
                    <a:lumMod val="50000"/>
                  </a:schemeClr>
                </a:solidFill>
              </a:rPr>
              <a:t>Use to monitor the soil moisture and sends the soil moisture in percentage.</a:t>
            </a:r>
          </a:p>
          <a:p>
            <a:pPr marL="0" indent="0">
              <a:buNone/>
            </a:pPr>
            <a:endParaRPr lang="en-IN" dirty="0">
              <a:solidFill>
                <a:schemeClr val="accent5">
                  <a:lumMod val="50000"/>
                </a:schemeClr>
              </a:solidFill>
            </a:endParaRPr>
          </a:p>
        </p:txBody>
      </p:sp>
      <p:pic>
        <p:nvPicPr>
          <p:cNvPr id="5" name="Picture 4">
            <a:extLst>
              <a:ext uri="{FF2B5EF4-FFF2-40B4-BE49-F238E27FC236}">
                <a16:creationId xmlns:a16="http://schemas.microsoft.com/office/drawing/2014/main" id="{C58A8316-AB07-41B0-AF1C-39383AAE759D}"/>
              </a:ext>
            </a:extLst>
          </p:cNvPr>
          <p:cNvPicPr>
            <a:picLocks noChangeAspect="1"/>
          </p:cNvPicPr>
          <p:nvPr/>
        </p:nvPicPr>
        <p:blipFill>
          <a:blip r:embed="rId2"/>
          <a:stretch>
            <a:fillRect/>
          </a:stretch>
        </p:blipFill>
        <p:spPr>
          <a:xfrm>
            <a:off x="4190261" y="2281560"/>
            <a:ext cx="3053918" cy="3160451"/>
          </a:xfrm>
          <a:prstGeom prst="rect">
            <a:avLst/>
          </a:prstGeom>
        </p:spPr>
      </p:pic>
    </p:spTree>
    <p:extLst>
      <p:ext uri="{BB962C8B-B14F-4D97-AF65-F5344CB8AC3E}">
        <p14:creationId xmlns:p14="http://schemas.microsoft.com/office/powerpoint/2010/main" val="690734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406</TotalTime>
  <Words>795</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Tw Cen MT</vt:lpstr>
      <vt:lpstr>Circuit</vt:lpstr>
      <vt:lpstr>MINI PROJECT </vt:lpstr>
      <vt:lpstr>OBJECTIVE</vt:lpstr>
      <vt:lpstr>SCOPE AND AREA OF THE PROJECT</vt:lpstr>
      <vt:lpstr>Abstract </vt:lpstr>
      <vt:lpstr>PowerPoint Presentation</vt:lpstr>
      <vt:lpstr>Introduction </vt:lpstr>
      <vt:lpstr>components</vt:lpstr>
      <vt:lpstr>PowerPoint Presentation</vt:lpstr>
      <vt:lpstr>Soil moisture sensor (REES52)</vt:lpstr>
      <vt:lpstr>PowerPoint Presentation</vt:lpstr>
      <vt:lpstr>Proposed system</vt:lpstr>
      <vt:lpstr>Circuit diagram</vt:lpstr>
      <vt:lpstr>Working function</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ABDUL RAHIM</dc:creator>
  <cp:lastModifiedBy>SUTHARSAN G S</cp:lastModifiedBy>
  <cp:revision>37</cp:revision>
  <dcterms:created xsi:type="dcterms:W3CDTF">2021-05-19T04:56:39Z</dcterms:created>
  <dcterms:modified xsi:type="dcterms:W3CDTF">2021-05-29T09:21:03Z</dcterms:modified>
</cp:coreProperties>
</file>