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15" r:id="rId8"/>
    <p:sldId id="302" r:id="rId9"/>
    <p:sldId id="317" r:id="rId10"/>
    <p:sldId id="303" r:id="rId11"/>
    <p:sldId id="318" r:id="rId12"/>
    <p:sldId id="319" r:id="rId13"/>
    <p:sldId id="304" r:id="rId14"/>
    <p:sldId id="320" r:id="rId15"/>
    <p:sldId id="321" r:id="rId16"/>
    <p:sldId id="322" r:id="rId17"/>
    <p:sldId id="323" r:id="rId18"/>
    <p:sldId id="306" r:id="rId19"/>
    <p:sldId id="324" r:id="rId20"/>
    <p:sldId id="325" r:id="rId21"/>
    <p:sldId id="326" r:id="rId22"/>
    <p:sldId id="327" r:id="rId23"/>
    <p:sldId id="328" r:id="rId24"/>
    <p:sldId id="305" r:id="rId25"/>
    <p:sldId id="329" r:id="rId26"/>
    <p:sldId id="330" r:id="rId27"/>
    <p:sldId id="307" r:id="rId28"/>
    <p:sldId id="308" r:id="rId29"/>
    <p:sldId id="309" r:id="rId30"/>
    <p:sldId id="331" r:id="rId31"/>
    <p:sldId id="332" r:id="rId32"/>
    <p:sldId id="334" r:id="rId33"/>
    <p:sldId id="333" r:id="rId34"/>
    <p:sldId id="335" r:id="rId35"/>
    <p:sldId id="338" r:id="rId36"/>
    <p:sldId id="336" r:id="rId37"/>
    <p:sldId id="337" r:id="rId38"/>
    <p:sldId id="339" r:id="rId39"/>
    <p:sldId id="314" r:id="rId40"/>
    <p:sldId id="340" r:id="rId41"/>
    <p:sldId id="341" r:id="rId42"/>
    <p:sldId id="342" r:id="rId43"/>
    <p:sldId id="311" r:id="rId44"/>
    <p:sldId id="343" r:id="rId45"/>
    <p:sldId id="312" r:id="rId46"/>
    <p:sldId id="310" r:id="rId47"/>
    <p:sldId id="344" r:id="rId48"/>
    <p:sldId id="345" r:id="rId49"/>
    <p:sldId id="346" r:id="rId50"/>
    <p:sldId id="347" r:id="rId51"/>
    <p:sldId id="313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26" d="100"/>
          <a:sy n="126" d="100"/>
        </p:scale>
        <p:origin x="13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E28AD4-4EAF-46E8-92B8-60176563F30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2C597E4-EA59-4174-9187-CE9396533823}">
      <dgm:prSet/>
      <dgm:spPr/>
      <dgm:t>
        <a:bodyPr/>
        <a:lstStyle/>
        <a:p>
          <a:r>
            <a:rPr lang="en-US" dirty="0"/>
            <a:t>Dr. Michael Reimer for your guidance and supervision</a:t>
          </a:r>
        </a:p>
      </dgm:t>
    </dgm:pt>
    <dgm:pt modelId="{A7EA58AE-E960-4B76-9B46-52101DB59A0D}" type="parTrans" cxnId="{8C154130-98C0-4DB8-A8BC-06BCFE310916}">
      <dgm:prSet/>
      <dgm:spPr/>
      <dgm:t>
        <a:bodyPr/>
        <a:lstStyle/>
        <a:p>
          <a:endParaRPr lang="en-US"/>
        </a:p>
      </dgm:t>
    </dgm:pt>
    <dgm:pt modelId="{756C5A55-5D35-49E5-95E0-6B4C64CAC813}" type="sibTrans" cxnId="{8C154130-98C0-4DB8-A8BC-06BCFE310916}">
      <dgm:prSet/>
      <dgm:spPr/>
      <dgm:t>
        <a:bodyPr/>
        <a:lstStyle/>
        <a:p>
          <a:endParaRPr lang="en-US"/>
        </a:p>
      </dgm:t>
    </dgm:pt>
    <dgm:pt modelId="{9AF752FB-5527-4E53-B16B-77017DF31854}">
      <dgm:prSet/>
      <dgm:spPr/>
      <dgm:t>
        <a:bodyPr/>
        <a:lstStyle/>
        <a:p>
          <a:pPr>
            <a:buNone/>
          </a:pPr>
          <a:r>
            <a:rPr lang="en-US" dirty="0"/>
            <a:t>I can comfortably say that I now know how to read research papers and implement a problem-solving scheme to solve problems</a:t>
          </a:r>
        </a:p>
      </dgm:t>
    </dgm:pt>
    <dgm:pt modelId="{30822B69-6E94-4E97-BA11-0FEFD7F9635B}" type="parTrans" cxnId="{3197DF4F-8A02-46C8-8172-24BC4C55B984}">
      <dgm:prSet/>
      <dgm:spPr/>
      <dgm:t>
        <a:bodyPr/>
        <a:lstStyle/>
        <a:p>
          <a:endParaRPr lang="en-US"/>
        </a:p>
      </dgm:t>
    </dgm:pt>
    <dgm:pt modelId="{BFD126DC-8045-42E6-B095-3A9C864E42B4}" type="sibTrans" cxnId="{3197DF4F-8A02-46C8-8172-24BC4C55B984}">
      <dgm:prSet/>
      <dgm:spPr/>
      <dgm:t>
        <a:bodyPr/>
        <a:lstStyle/>
        <a:p>
          <a:endParaRPr lang="en-US"/>
        </a:p>
      </dgm:t>
    </dgm:pt>
    <dgm:pt modelId="{838F233C-4103-4AA0-B097-6CC6C12AB529}">
      <dgm:prSet/>
      <dgm:spPr/>
      <dgm:t>
        <a:bodyPr/>
        <a:lstStyle/>
        <a:p>
          <a:r>
            <a:rPr lang="en-US"/>
            <a:t>QPDL  Group</a:t>
          </a:r>
        </a:p>
      </dgm:t>
    </dgm:pt>
    <dgm:pt modelId="{E331FDDD-76A9-4EA1-AF18-685104BBA5E3}" type="parTrans" cxnId="{D8CE460A-856F-4A29-A4ED-3E43F56B45D6}">
      <dgm:prSet/>
      <dgm:spPr/>
      <dgm:t>
        <a:bodyPr/>
        <a:lstStyle/>
        <a:p>
          <a:endParaRPr lang="en-US"/>
        </a:p>
      </dgm:t>
    </dgm:pt>
    <dgm:pt modelId="{9C261145-F1C7-44C4-A22C-E3BC1849B284}" type="sibTrans" cxnId="{D8CE460A-856F-4A29-A4ED-3E43F56B45D6}">
      <dgm:prSet/>
      <dgm:spPr/>
      <dgm:t>
        <a:bodyPr/>
        <a:lstStyle/>
        <a:p>
          <a:endParaRPr lang="en-US"/>
        </a:p>
      </dgm:t>
    </dgm:pt>
    <dgm:pt modelId="{5FFF694B-C178-430D-84BE-99011A0C0AA6}">
      <dgm:prSet/>
      <dgm:spPr/>
      <dgm:t>
        <a:bodyPr/>
        <a:lstStyle/>
        <a:p>
          <a:pPr>
            <a:buNone/>
          </a:pPr>
          <a:r>
            <a:rPr lang="en-US" dirty="0"/>
            <a:t>You let me participate in group meetings despite not being very knowledgeable</a:t>
          </a:r>
        </a:p>
      </dgm:t>
    </dgm:pt>
    <dgm:pt modelId="{518C9FBD-B2CF-4AC3-8547-58AE0A5FC8D6}" type="parTrans" cxnId="{80B9D47B-449B-415B-BF52-A525E3B2E41E}">
      <dgm:prSet/>
      <dgm:spPr/>
      <dgm:t>
        <a:bodyPr/>
        <a:lstStyle/>
        <a:p>
          <a:endParaRPr lang="en-US"/>
        </a:p>
      </dgm:t>
    </dgm:pt>
    <dgm:pt modelId="{86AB2189-2DC1-48BB-A443-A5FEBA4E8886}" type="sibTrans" cxnId="{80B9D47B-449B-415B-BF52-A525E3B2E41E}">
      <dgm:prSet/>
      <dgm:spPr/>
      <dgm:t>
        <a:bodyPr/>
        <a:lstStyle/>
        <a:p>
          <a:endParaRPr lang="en-US"/>
        </a:p>
      </dgm:t>
    </dgm:pt>
    <dgm:pt modelId="{AD8C5CFB-A356-4BE8-A946-878597D6E588}">
      <dgm:prSet/>
      <dgm:spPr/>
      <dgm:t>
        <a:bodyPr/>
        <a:lstStyle/>
        <a:p>
          <a:r>
            <a:rPr lang="en-US"/>
            <a:t>Matteo Pennacchietti and Sonell Malik</a:t>
          </a:r>
        </a:p>
      </dgm:t>
    </dgm:pt>
    <dgm:pt modelId="{786AA80F-B3C4-4660-B765-30E1AAD0F958}" type="parTrans" cxnId="{9ABDA347-215D-400D-A81D-8E6A548A510F}">
      <dgm:prSet/>
      <dgm:spPr/>
      <dgm:t>
        <a:bodyPr/>
        <a:lstStyle/>
        <a:p>
          <a:endParaRPr lang="en-US"/>
        </a:p>
      </dgm:t>
    </dgm:pt>
    <dgm:pt modelId="{6968829D-213C-4CB2-A402-B5BC46A4BF16}" type="sibTrans" cxnId="{9ABDA347-215D-400D-A81D-8E6A548A510F}">
      <dgm:prSet/>
      <dgm:spPr/>
      <dgm:t>
        <a:bodyPr/>
        <a:lstStyle/>
        <a:p>
          <a:endParaRPr lang="en-US"/>
        </a:p>
      </dgm:t>
    </dgm:pt>
    <dgm:pt modelId="{A44AA242-4336-4E83-B602-EE7CD15F20F0}">
      <dgm:prSet/>
      <dgm:spPr/>
      <dgm:t>
        <a:bodyPr/>
        <a:lstStyle/>
        <a:p>
          <a:pPr>
            <a:buNone/>
          </a:pPr>
          <a:r>
            <a:rPr lang="en-US" dirty="0"/>
            <a:t>For the guidance and support when I felt like I was stuck on tasks</a:t>
          </a:r>
        </a:p>
      </dgm:t>
    </dgm:pt>
    <dgm:pt modelId="{530DFA73-5F70-445F-AD0C-BFED0FA7D62C}" type="parTrans" cxnId="{85675AC8-2D32-4C91-AC21-FA8CD27BCC8F}">
      <dgm:prSet/>
      <dgm:spPr/>
      <dgm:t>
        <a:bodyPr/>
        <a:lstStyle/>
        <a:p>
          <a:endParaRPr lang="en-US"/>
        </a:p>
      </dgm:t>
    </dgm:pt>
    <dgm:pt modelId="{82A855A9-FA47-4653-8806-28D4457C1CC1}" type="sibTrans" cxnId="{85675AC8-2D32-4C91-AC21-FA8CD27BCC8F}">
      <dgm:prSet/>
      <dgm:spPr/>
      <dgm:t>
        <a:bodyPr/>
        <a:lstStyle/>
        <a:p>
          <a:endParaRPr lang="en-US"/>
        </a:p>
      </dgm:t>
    </dgm:pt>
    <dgm:pt modelId="{6A65111F-546D-4106-A567-D5546313EF4E}">
      <dgm:prSet/>
      <dgm:spPr/>
      <dgm:t>
        <a:bodyPr/>
        <a:lstStyle/>
        <a:p>
          <a:r>
            <a:rPr lang="en-CA"/>
            <a:t>Husband, Friends, Family, and everyone in the Background</a:t>
          </a:r>
          <a:endParaRPr lang="en-US"/>
        </a:p>
      </dgm:t>
    </dgm:pt>
    <dgm:pt modelId="{968099F8-1F5C-4559-8BD4-61855B376A64}" type="parTrans" cxnId="{6960F2EC-1E85-4E02-8A3F-14E88F580F0F}">
      <dgm:prSet/>
      <dgm:spPr/>
      <dgm:t>
        <a:bodyPr/>
        <a:lstStyle/>
        <a:p>
          <a:endParaRPr lang="en-US"/>
        </a:p>
      </dgm:t>
    </dgm:pt>
    <dgm:pt modelId="{7F2A8263-223C-4C9D-8274-2B152FC73CFF}" type="sibTrans" cxnId="{6960F2EC-1E85-4E02-8A3F-14E88F580F0F}">
      <dgm:prSet/>
      <dgm:spPr/>
      <dgm:t>
        <a:bodyPr/>
        <a:lstStyle/>
        <a:p>
          <a:endParaRPr lang="en-US"/>
        </a:p>
      </dgm:t>
    </dgm:pt>
    <dgm:pt modelId="{F8699D0F-EA80-495C-BA93-1E115B9C2A00}">
      <dgm:prSet/>
      <dgm:spPr/>
      <dgm:t>
        <a:bodyPr/>
        <a:lstStyle/>
        <a:p>
          <a:pPr>
            <a:buNone/>
          </a:pPr>
          <a:r>
            <a:rPr lang="en-CA" dirty="0"/>
            <a:t>I would not be anywhere without all of you</a:t>
          </a:r>
          <a:endParaRPr lang="en-US" dirty="0"/>
        </a:p>
      </dgm:t>
    </dgm:pt>
    <dgm:pt modelId="{1F3B07DA-0BCE-479F-A42A-4B56215FAE55}" type="parTrans" cxnId="{B2AB51C2-E992-427A-85BC-EE315A62C2CE}">
      <dgm:prSet/>
      <dgm:spPr/>
      <dgm:t>
        <a:bodyPr/>
        <a:lstStyle/>
        <a:p>
          <a:endParaRPr lang="en-US"/>
        </a:p>
      </dgm:t>
    </dgm:pt>
    <dgm:pt modelId="{AA5DC52A-63CE-4A01-BF60-5EFC3E74E0A7}" type="sibTrans" cxnId="{B2AB51C2-E992-427A-85BC-EE315A62C2CE}">
      <dgm:prSet/>
      <dgm:spPr/>
      <dgm:t>
        <a:bodyPr/>
        <a:lstStyle/>
        <a:p>
          <a:endParaRPr lang="en-US"/>
        </a:p>
      </dgm:t>
    </dgm:pt>
    <dgm:pt modelId="{41DC5216-08AA-4180-B17E-C710F7DF1412}" type="pres">
      <dgm:prSet presAssocID="{53E28AD4-4EAF-46E8-92B8-60176563F305}" presName="Name0" presStyleCnt="0">
        <dgm:presLayoutVars>
          <dgm:dir/>
          <dgm:animLvl val="lvl"/>
          <dgm:resizeHandles val="exact"/>
        </dgm:presLayoutVars>
      </dgm:prSet>
      <dgm:spPr/>
    </dgm:pt>
    <dgm:pt modelId="{C25628E3-2124-451A-AF25-12ACF8EFE050}" type="pres">
      <dgm:prSet presAssocID="{62C597E4-EA59-4174-9187-CE9396533823}" presName="linNode" presStyleCnt="0"/>
      <dgm:spPr/>
    </dgm:pt>
    <dgm:pt modelId="{7648D6D3-CF3D-4443-8167-F60413D57F24}" type="pres">
      <dgm:prSet presAssocID="{62C597E4-EA59-4174-9187-CE9396533823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52E242CD-55D4-40C2-8BDF-2F4E196E69B0}" type="pres">
      <dgm:prSet presAssocID="{62C597E4-EA59-4174-9187-CE9396533823}" presName="descendantText" presStyleLbl="alignAccFollowNode1" presStyleIdx="0" presStyleCnt="4">
        <dgm:presLayoutVars>
          <dgm:bulletEnabled val="1"/>
        </dgm:presLayoutVars>
      </dgm:prSet>
      <dgm:spPr/>
    </dgm:pt>
    <dgm:pt modelId="{77BE7EF4-AEE6-4B04-BBF0-40723F621019}" type="pres">
      <dgm:prSet presAssocID="{756C5A55-5D35-49E5-95E0-6B4C64CAC813}" presName="sp" presStyleCnt="0"/>
      <dgm:spPr/>
    </dgm:pt>
    <dgm:pt modelId="{5A15CFD4-A98F-4628-907A-EDF6A04A7572}" type="pres">
      <dgm:prSet presAssocID="{838F233C-4103-4AA0-B097-6CC6C12AB529}" presName="linNode" presStyleCnt="0"/>
      <dgm:spPr/>
    </dgm:pt>
    <dgm:pt modelId="{A08E69E5-F887-4E0C-BCC9-B53B3682F4A4}" type="pres">
      <dgm:prSet presAssocID="{838F233C-4103-4AA0-B097-6CC6C12AB529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F1201DA-BA46-4130-97BA-01D3B448B1FE}" type="pres">
      <dgm:prSet presAssocID="{838F233C-4103-4AA0-B097-6CC6C12AB529}" presName="descendantText" presStyleLbl="alignAccFollowNode1" presStyleIdx="1" presStyleCnt="4">
        <dgm:presLayoutVars>
          <dgm:bulletEnabled val="1"/>
        </dgm:presLayoutVars>
      </dgm:prSet>
      <dgm:spPr/>
    </dgm:pt>
    <dgm:pt modelId="{F96CFBC5-A885-4336-BC61-D07A37E0139A}" type="pres">
      <dgm:prSet presAssocID="{9C261145-F1C7-44C4-A22C-E3BC1849B284}" presName="sp" presStyleCnt="0"/>
      <dgm:spPr/>
    </dgm:pt>
    <dgm:pt modelId="{3E480289-DCDE-476E-9BD5-DC345E753915}" type="pres">
      <dgm:prSet presAssocID="{AD8C5CFB-A356-4BE8-A946-878597D6E588}" presName="linNode" presStyleCnt="0"/>
      <dgm:spPr/>
    </dgm:pt>
    <dgm:pt modelId="{50CB99A9-32E9-4454-B7E7-EAA1A8203E73}" type="pres">
      <dgm:prSet presAssocID="{AD8C5CFB-A356-4BE8-A946-878597D6E58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2E4820F0-AB19-4343-9020-E08879EAB89E}" type="pres">
      <dgm:prSet presAssocID="{AD8C5CFB-A356-4BE8-A946-878597D6E588}" presName="descendantText" presStyleLbl="alignAccFollowNode1" presStyleIdx="2" presStyleCnt="4">
        <dgm:presLayoutVars>
          <dgm:bulletEnabled val="1"/>
        </dgm:presLayoutVars>
      </dgm:prSet>
      <dgm:spPr/>
    </dgm:pt>
    <dgm:pt modelId="{A896B3CF-BFC4-45E8-BBCE-792A0517BAF0}" type="pres">
      <dgm:prSet presAssocID="{6968829D-213C-4CB2-A402-B5BC46A4BF16}" presName="sp" presStyleCnt="0"/>
      <dgm:spPr/>
    </dgm:pt>
    <dgm:pt modelId="{0EAA9CC6-01D6-4FA8-B1F3-482399CD48E1}" type="pres">
      <dgm:prSet presAssocID="{6A65111F-546D-4106-A567-D5546313EF4E}" presName="linNode" presStyleCnt="0"/>
      <dgm:spPr/>
    </dgm:pt>
    <dgm:pt modelId="{0A809BB4-A6E2-489E-8CE8-7DC828CA58F4}" type="pres">
      <dgm:prSet presAssocID="{6A65111F-546D-4106-A567-D5546313EF4E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DE99B5CE-8292-4818-9FBD-58FDBF4C1385}" type="pres">
      <dgm:prSet presAssocID="{6A65111F-546D-4106-A567-D5546313EF4E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D8CE460A-856F-4A29-A4ED-3E43F56B45D6}" srcId="{53E28AD4-4EAF-46E8-92B8-60176563F305}" destId="{838F233C-4103-4AA0-B097-6CC6C12AB529}" srcOrd="1" destOrd="0" parTransId="{E331FDDD-76A9-4EA1-AF18-685104BBA5E3}" sibTransId="{9C261145-F1C7-44C4-A22C-E3BC1849B284}"/>
    <dgm:cxn modelId="{8C154130-98C0-4DB8-A8BC-06BCFE310916}" srcId="{53E28AD4-4EAF-46E8-92B8-60176563F305}" destId="{62C597E4-EA59-4174-9187-CE9396533823}" srcOrd="0" destOrd="0" parTransId="{A7EA58AE-E960-4B76-9B46-52101DB59A0D}" sibTransId="{756C5A55-5D35-49E5-95E0-6B4C64CAC813}"/>
    <dgm:cxn modelId="{209C023B-12CD-4559-82E1-8B97F54831F2}" type="presOf" srcId="{A44AA242-4336-4E83-B602-EE7CD15F20F0}" destId="{2E4820F0-AB19-4343-9020-E08879EAB89E}" srcOrd="0" destOrd="0" presId="urn:microsoft.com/office/officeart/2005/8/layout/vList5"/>
    <dgm:cxn modelId="{9ABDA347-215D-400D-A81D-8E6A548A510F}" srcId="{53E28AD4-4EAF-46E8-92B8-60176563F305}" destId="{AD8C5CFB-A356-4BE8-A946-878597D6E588}" srcOrd="2" destOrd="0" parTransId="{786AA80F-B3C4-4660-B765-30E1AAD0F958}" sibTransId="{6968829D-213C-4CB2-A402-B5BC46A4BF16}"/>
    <dgm:cxn modelId="{3197DF4F-8A02-46C8-8172-24BC4C55B984}" srcId="{62C597E4-EA59-4174-9187-CE9396533823}" destId="{9AF752FB-5527-4E53-B16B-77017DF31854}" srcOrd="0" destOrd="0" parTransId="{30822B69-6E94-4E97-BA11-0FEFD7F9635B}" sibTransId="{BFD126DC-8045-42E6-B095-3A9C864E42B4}"/>
    <dgm:cxn modelId="{0A0B8179-AD9D-406B-AF7B-BDAC407C3087}" type="presOf" srcId="{AD8C5CFB-A356-4BE8-A946-878597D6E588}" destId="{50CB99A9-32E9-4454-B7E7-EAA1A8203E73}" srcOrd="0" destOrd="0" presId="urn:microsoft.com/office/officeart/2005/8/layout/vList5"/>
    <dgm:cxn modelId="{6836725A-512E-451D-88CD-F01753D1B7BD}" type="presOf" srcId="{6A65111F-546D-4106-A567-D5546313EF4E}" destId="{0A809BB4-A6E2-489E-8CE8-7DC828CA58F4}" srcOrd="0" destOrd="0" presId="urn:microsoft.com/office/officeart/2005/8/layout/vList5"/>
    <dgm:cxn modelId="{80B9D47B-449B-415B-BF52-A525E3B2E41E}" srcId="{838F233C-4103-4AA0-B097-6CC6C12AB529}" destId="{5FFF694B-C178-430D-84BE-99011A0C0AA6}" srcOrd="0" destOrd="0" parTransId="{518C9FBD-B2CF-4AC3-8547-58AE0A5FC8D6}" sibTransId="{86AB2189-2DC1-48BB-A443-A5FEBA4E8886}"/>
    <dgm:cxn modelId="{14747687-F1CC-4F95-8EF6-A225198D86DD}" type="presOf" srcId="{62C597E4-EA59-4174-9187-CE9396533823}" destId="{7648D6D3-CF3D-4443-8167-F60413D57F24}" srcOrd="0" destOrd="0" presId="urn:microsoft.com/office/officeart/2005/8/layout/vList5"/>
    <dgm:cxn modelId="{1D77CD89-4FFE-4D5A-B980-720932491C17}" type="presOf" srcId="{838F233C-4103-4AA0-B097-6CC6C12AB529}" destId="{A08E69E5-F887-4E0C-BCC9-B53B3682F4A4}" srcOrd="0" destOrd="0" presId="urn:microsoft.com/office/officeart/2005/8/layout/vList5"/>
    <dgm:cxn modelId="{FB25CE9B-D594-4328-A703-113480F19EA2}" type="presOf" srcId="{F8699D0F-EA80-495C-BA93-1E115B9C2A00}" destId="{DE99B5CE-8292-4818-9FBD-58FDBF4C1385}" srcOrd="0" destOrd="0" presId="urn:microsoft.com/office/officeart/2005/8/layout/vList5"/>
    <dgm:cxn modelId="{F16C829F-5B61-43B9-8625-05F0E5C44E6E}" type="presOf" srcId="{5FFF694B-C178-430D-84BE-99011A0C0AA6}" destId="{AF1201DA-BA46-4130-97BA-01D3B448B1FE}" srcOrd="0" destOrd="0" presId="urn:microsoft.com/office/officeart/2005/8/layout/vList5"/>
    <dgm:cxn modelId="{08F28AA7-4B8D-490F-B448-6918CF6FEB0D}" type="presOf" srcId="{53E28AD4-4EAF-46E8-92B8-60176563F305}" destId="{41DC5216-08AA-4180-B17E-C710F7DF1412}" srcOrd="0" destOrd="0" presId="urn:microsoft.com/office/officeart/2005/8/layout/vList5"/>
    <dgm:cxn modelId="{B2AB51C2-E992-427A-85BC-EE315A62C2CE}" srcId="{6A65111F-546D-4106-A567-D5546313EF4E}" destId="{F8699D0F-EA80-495C-BA93-1E115B9C2A00}" srcOrd="0" destOrd="0" parTransId="{1F3B07DA-0BCE-479F-A42A-4B56215FAE55}" sibTransId="{AA5DC52A-63CE-4A01-BF60-5EFC3E74E0A7}"/>
    <dgm:cxn modelId="{85675AC8-2D32-4C91-AC21-FA8CD27BCC8F}" srcId="{AD8C5CFB-A356-4BE8-A946-878597D6E588}" destId="{A44AA242-4336-4E83-B602-EE7CD15F20F0}" srcOrd="0" destOrd="0" parTransId="{530DFA73-5F70-445F-AD0C-BFED0FA7D62C}" sibTransId="{82A855A9-FA47-4653-8806-28D4457C1CC1}"/>
    <dgm:cxn modelId="{EEF37DD0-2347-4AA1-929E-9F741B1ACA4A}" type="presOf" srcId="{9AF752FB-5527-4E53-B16B-77017DF31854}" destId="{52E242CD-55D4-40C2-8BDF-2F4E196E69B0}" srcOrd="0" destOrd="0" presId="urn:microsoft.com/office/officeart/2005/8/layout/vList5"/>
    <dgm:cxn modelId="{6960F2EC-1E85-4E02-8A3F-14E88F580F0F}" srcId="{53E28AD4-4EAF-46E8-92B8-60176563F305}" destId="{6A65111F-546D-4106-A567-D5546313EF4E}" srcOrd="3" destOrd="0" parTransId="{968099F8-1F5C-4559-8BD4-61855B376A64}" sibTransId="{7F2A8263-223C-4C9D-8274-2B152FC73CFF}"/>
    <dgm:cxn modelId="{3A152304-3132-4965-9201-F1CE4EB6DB3F}" type="presParOf" srcId="{41DC5216-08AA-4180-B17E-C710F7DF1412}" destId="{C25628E3-2124-451A-AF25-12ACF8EFE050}" srcOrd="0" destOrd="0" presId="urn:microsoft.com/office/officeart/2005/8/layout/vList5"/>
    <dgm:cxn modelId="{36BC9168-66AE-4683-9003-FE0A2A0F2E11}" type="presParOf" srcId="{C25628E3-2124-451A-AF25-12ACF8EFE050}" destId="{7648D6D3-CF3D-4443-8167-F60413D57F24}" srcOrd="0" destOrd="0" presId="urn:microsoft.com/office/officeart/2005/8/layout/vList5"/>
    <dgm:cxn modelId="{685874C1-0B3E-4678-B9B4-CF763FC5D00D}" type="presParOf" srcId="{C25628E3-2124-451A-AF25-12ACF8EFE050}" destId="{52E242CD-55D4-40C2-8BDF-2F4E196E69B0}" srcOrd="1" destOrd="0" presId="urn:microsoft.com/office/officeart/2005/8/layout/vList5"/>
    <dgm:cxn modelId="{33E4923A-5474-4C56-A8F7-FB32E207DA0E}" type="presParOf" srcId="{41DC5216-08AA-4180-B17E-C710F7DF1412}" destId="{77BE7EF4-AEE6-4B04-BBF0-40723F621019}" srcOrd="1" destOrd="0" presId="urn:microsoft.com/office/officeart/2005/8/layout/vList5"/>
    <dgm:cxn modelId="{F59EEE2D-83B8-4105-ADDF-7615DE33EF13}" type="presParOf" srcId="{41DC5216-08AA-4180-B17E-C710F7DF1412}" destId="{5A15CFD4-A98F-4628-907A-EDF6A04A7572}" srcOrd="2" destOrd="0" presId="urn:microsoft.com/office/officeart/2005/8/layout/vList5"/>
    <dgm:cxn modelId="{9A118E72-27F0-487B-9D84-8EFDC261B518}" type="presParOf" srcId="{5A15CFD4-A98F-4628-907A-EDF6A04A7572}" destId="{A08E69E5-F887-4E0C-BCC9-B53B3682F4A4}" srcOrd="0" destOrd="0" presId="urn:microsoft.com/office/officeart/2005/8/layout/vList5"/>
    <dgm:cxn modelId="{69802398-CA08-4849-97D0-EE7AC9136AA6}" type="presParOf" srcId="{5A15CFD4-A98F-4628-907A-EDF6A04A7572}" destId="{AF1201DA-BA46-4130-97BA-01D3B448B1FE}" srcOrd="1" destOrd="0" presId="urn:microsoft.com/office/officeart/2005/8/layout/vList5"/>
    <dgm:cxn modelId="{AB4299EF-DA54-4DFB-B359-E6345314ED22}" type="presParOf" srcId="{41DC5216-08AA-4180-B17E-C710F7DF1412}" destId="{F96CFBC5-A885-4336-BC61-D07A37E0139A}" srcOrd="3" destOrd="0" presId="urn:microsoft.com/office/officeart/2005/8/layout/vList5"/>
    <dgm:cxn modelId="{67CFA4D1-10DF-4F33-A0D9-41DC09D30B83}" type="presParOf" srcId="{41DC5216-08AA-4180-B17E-C710F7DF1412}" destId="{3E480289-DCDE-476E-9BD5-DC345E753915}" srcOrd="4" destOrd="0" presId="urn:microsoft.com/office/officeart/2005/8/layout/vList5"/>
    <dgm:cxn modelId="{42DF3D44-EBD7-4C4E-B868-550DDCFFBAEC}" type="presParOf" srcId="{3E480289-DCDE-476E-9BD5-DC345E753915}" destId="{50CB99A9-32E9-4454-B7E7-EAA1A8203E73}" srcOrd="0" destOrd="0" presId="urn:microsoft.com/office/officeart/2005/8/layout/vList5"/>
    <dgm:cxn modelId="{07D30A89-CFB1-4FA7-919A-F6CD91D3DC76}" type="presParOf" srcId="{3E480289-DCDE-476E-9BD5-DC345E753915}" destId="{2E4820F0-AB19-4343-9020-E08879EAB89E}" srcOrd="1" destOrd="0" presId="urn:microsoft.com/office/officeart/2005/8/layout/vList5"/>
    <dgm:cxn modelId="{361781C2-69AF-4601-B094-D8188B52DFDB}" type="presParOf" srcId="{41DC5216-08AA-4180-B17E-C710F7DF1412}" destId="{A896B3CF-BFC4-45E8-BBCE-792A0517BAF0}" srcOrd="5" destOrd="0" presId="urn:microsoft.com/office/officeart/2005/8/layout/vList5"/>
    <dgm:cxn modelId="{8AC2CE8B-59EA-4D6A-A924-606F9F4B3FED}" type="presParOf" srcId="{41DC5216-08AA-4180-B17E-C710F7DF1412}" destId="{0EAA9CC6-01D6-4FA8-B1F3-482399CD48E1}" srcOrd="6" destOrd="0" presId="urn:microsoft.com/office/officeart/2005/8/layout/vList5"/>
    <dgm:cxn modelId="{DD63A5DE-7E05-40DA-B0AD-0BA4923E1B49}" type="presParOf" srcId="{0EAA9CC6-01D6-4FA8-B1F3-482399CD48E1}" destId="{0A809BB4-A6E2-489E-8CE8-7DC828CA58F4}" srcOrd="0" destOrd="0" presId="urn:microsoft.com/office/officeart/2005/8/layout/vList5"/>
    <dgm:cxn modelId="{88C1CD79-2542-41CD-A3C6-16B9D221A705}" type="presParOf" srcId="{0EAA9CC6-01D6-4FA8-B1F3-482399CD48E1}" destId="{DE99B5CE-8292-4818-9FBD-58FDBF4C138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E242CD-55D4-40C2-8BDF-2F4E196E69B0}">
      <dsp:nvSpPr>
        <dsp:cNvPr id="0" name=""/>
        <dsp:cNvSpPr/>
      </dsp:nvSpPr>
      <dsp:spPr>
        <a:xfrm rot="5400000">
          <a:off x="6475153" y="-2761095"/>
          <a:ext cx="729116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kern="1200" dirty="0"/>
            <a:t>I can comfortably say that I now know how to read research papers and implement a problem-solving scheme to solve problems</a:t>
          </a:r>
        </a:p>
      </dsp:txBody>
      <dsp:txXfrm rot="-5400000">
        <a:off x="3621024" y="128627"/>
        <a:ext cx="6401783" cy="657930"/>
      </dsp:txXfrm>
    </dsp:sp>
    <dsp:sp modelId="{7648D6D3-CF3D-4443-8167-F60413D57F24}">
      <dsp:nvSpPr>
        <dsp:cNvPr id="0" name=""/>
        <dsp:cNvSpPr/>
      </dsp:nvSpPr>
      <dsp:spPr>
        <a:xfrm>
          <a:off x="0" y="1894"/>
          <a:ext cx="3621024" cy="911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Dr. Michael Reimer for your guidance and supervision</a:t>
          </a:r>
        </a:p>
      </dsp:txBody>
      <dsp:txXfrm>
        <a:off x="44491" y="46385"/>
        <a:ext cx="3532042" cy="822413"/>
      </dsp:txXfrm>
    </dsp:sp>
    <dsp:sp modelId="{AF1201DA-BA46-4130-97BA-01D3B448B1FE}">
      <dsp:nvSpPr>
        <dsp:cNvPr id="0" name=""/>
        <dsp:cNvSpPr/>
      </dsp:nvSpPr>
      <dsp:spPr>
        <a:xfrm rot="5400000">
          <a:off x="6475153" y="-1804130"/>
          <a:ext cx="729116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kern="1200" dirty="0"/>
            <a:t>You let me participate in group meetings despite not being very knowledgeable</a:t>
          </a:r>
        </a:p>
      </dsp:txBody>
      <dsp:txXfrm rot="-5400000">
        <a:off x="3621024" y="1085592"/>
        <a:ext cx="6401783" cy="657930"/>
      </dsp:txXfrm>
    </dsp:sp>
    <dsp:sp modelId="{A08E69E5-F887-4E0C-BCC9-B53B3682F4A4}">
      <dsp:nvSpPr>
        <dsp:cNvPr id="0" name=""/>
        <dsp:cNvSpPr/>
      </dsp:nvSpPr>
      <dsp:spPr>
        <a:xfrm>
          <a:off x="0" y="958859"/>
          <a:ext cx="3621024" cy="911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QPDL  Group</a:t>
          </a:r>
        </a:p>
      </dsp:txBody>
      <dsp:txXfrm>
        <a:off x="44491" y="1003350"/>
        <a:ext cx="3532042" cy="822413"/>
      </dsp:txXfrm>
    </dsp:sp>
    <dsp:sp modelId="{2E4820F0-AB19-4343-9020-E08879EAB89E}">
      <dsp:nvSpPr>
        <dsp:cNvPr id="0" name=""/>
        <dsp:cNvSpPr/>
      </dsp:nvSpPr>
      <dsp:spPr>
        <a:xfrm rot="5400000">
          <a:off x="6475153" y="-847165"/>
          <a:ext cx="729116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kern="1200" dirty="0"/>
            <a:t>For the guidance and support when I felt like I was stuck on tasks</a:t>
          </a:r>
        </a:p>
      </dsp:txBody>
      <dsp:txXfrm rot="-5400000">
        <a:off x="3621024" y="2042557"/>
        <a:ext cx="6401783" cy="657930"/>
      </dsp:txXfrm>
    </dsp:sp>
    <dsp:sp modelId="{50CB99A9-32E9-4454-B7E7-EAA1A8203E73}">
      <dsp:nvSpPr>
        <dsp:cNvPr id="0" name=""/>
        <dsp:cNvSpPr/>
      </dsp:nvSpPr>
      <dsp:spPr>
        <a:xfrm>
          <a:off x="0" y="1915824"/>
          <a:ext cx="3621024" cy="911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Matteo Pennacchietti and Sonell Malik</a:t>
          </a:r>
        </a:p>
      </dsp:txBody>
      <dsp:txXfrm>
        <a:off x="44491" y="1960315"/>
        <a:ext cx="3532042" cy="822413"/>
      </dsp:txXfrm>
    </dsp:sp>
    <dsp:sp modelId="{DE99B5CE-8292-4818-9FBD-58FDBF4C1385}">
      <dsp:nvSpPr>
        <dsp:cNvPr id="0" name=""/>
        <dsp:cNvSpPr/>
      </dsp:nvSpPr>
      <dsp:spPr>
        <a:xfrm rot="5400000">
          <a:off x="6475153" y="109799"/>
          <a:ext cx="729116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CA" sz="1700" kern="1200" dirty="0"/>
            <a:t>I would not be anywhere without all of you</a:t>
          </a:r>
          <a:endParaRPr lang="en-US" sz="1700" kern="1200" dirty="0"/>
        </a:p>
      </dsp:txBody>
      <dsp:txXfrm rot="-5400000">
        <a:off x="3621024" y="2999522"/>
        <a:ext cx="6401783" cy="657930"/>
      </dsp:txXfrm>
    </dsp:sp>
    <dsp:sp modelId="{0A809BB4-A6E2-489E-8CE8-7DC828CA58F4}">
      <dsp:nvSpPr>
        <dsp:cNvPr id="0" name=""/>
        <dsp:cNvSpPr/>
      </dsp:nvSpPr>
      <dsp:spPr>
        <a:xfrm>
          <a:off x="0" y="2872789"/>
          <a:ext cx="3621024" cy="911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Husband, Friends, Family, and everyone in the Background</a:t>
          </a:r>
          <a:endParaRPr lang="en-US" sz="2000" kern="1200"/>
        </a:p>
      </dsp:txBody>
      <dsp:txXfrm>
        <a:off x="44491" y="2917280"/>
        <a:ext cx="3532042" cy="822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ELECTRON MUSICAL CHAIRS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Mapping rabi oscillations</a:t>
            </a:r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090-F805-7BBA-C87B-726047F8C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 Statistics -1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559A0-4B45-F8C7-0081-55D27932E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know that these oscillations are in fact real and quantum in nature</a:t>
            </a:r>
          </a:p>
          <a:p>
            <a:r>
              <a:rPr lang="en-US" dirty="0"/>
              <a:t>We need a way to measure this</a:t>
            </a:r>
          </a:p>
          <a:p>
            <a:r>
              <a:rPr lang="en-US" dirty="0"/>
              <a:t>But we have no way to observe electron dynamics</a:t>
            </a:r>
          </a:p>
          <a:p>
            <a:r>
              <a:rPr lang="en-US" dirty="0"/>
              <a:t>However, we do have a way to measure their emissions – The Photon</a:t>
            </a:r>
          </a:p>
          <a:p>
            <a:r>
              <a:rPr lang="en-US" dirty="0"/>
              <a:t>So, in order to paint a picture with photons, we need to understand a description of their nature, the statistical nature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0706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9126C-3C00-CBF3-E739-BBEE10EE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 Statistics - 2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687A5-B7BD-0CEC-C518-E52401597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another toy model</a:t>
            </a:r>
          </a:p>
          <a:p>
            <a:r>
              <a:rPr lang="en-US" dirty="0"/>
              <a:t>Beam of light of length L</a:t>
            </a:r>
          </a:p>
          <a:p>
            <a:r>
              <a:rPr lang="en-US" dirty="0"/>
              <a:t>Divide it into equal N segments</a:t>
            </a:r>
          </a:p>
          <a:p>
            <a:r>
              <a:rPr lang="en-US" dirty="0"/>
              <a:t>Then take that N out to infinity</a:t>
            </a:r>
          </a:p>
          <a:p>
            <a:r>
              <a:rPr lang="en-US" dirty="0"/>
              <a:t>What we find is that all the segments do not contain photons, in fact very few of them do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527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58768-3A0B-D9E7-4D42-BBFDEE4C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 Statistics - 3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ADAC2-6C9C-CBB3-2E8A-08FFEF57F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describe this mathematically using binomial theorem</a:t>
            </a:r>
          </a:p>
          <a:p>
            <a:r>
              <a:rPr lang="en-US" dirty="0"/>
              <a:t>Using some approximations, we end up with the following equation</a:t>
            </a:r>
          </a:p>
          <a:p>
            <a:r>
              <a:rPr lang="en-CA" dirty="0"/>
              <a:t>Called Poissonian Distribution</a:t>
            </a:r>
          </a:p>
        </p:txBody>
      </p:sp>
    </p:spTree>
    <p:extLst>
      <p:ext uri="{BB962C8B-B14F-4D97-AF65-F5344CB8AC3E}">
        <p14:creationId xmlns:p14="http://schemas.microsoft.com/office/powerpoint/2010/main" val="2548052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98DC-F477-4224-93B3-53D99BAD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 Statistics - 4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0072B-BA6B-1459-5874-16B66D79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Types of Poissonian Distribution characterized by relationship between standard deviation and mean</a:t>
            </a:r>
          </a:p>
          <a:p>
            <a:r>
              <a:rPr lang="en-US" dirty="0"/>
              <a:t>Focus on sub-Poissonian distribution</a:t>
            </a:r>
          </a:p>
          <a:p>
            <a:r>
              <a:rPr lang="en-US" dirty="0"/>
              <a:t>Under idealized considerations, there is a photon in every segment of a beam – something akin to deterministic light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9481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E469-BDD9-463C-8EDB-C0A91B56A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 Statistics and the Quantum Dot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6307-A55C-1EFE-25A0-FD98CE894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Theoretically, there is efficiency greater than that of SPDC </a:t>
            </a:r>
          </a:p>
          <a:p>
            <a:endParaRPr lang="en-US" dirty="0"/>
          </a:p>
          <a:p>
            <a:r>
              <a:rPr lang="en-US" dirty="0"/>
              <a:t>4 classes of sub-Poissonian light</a:t>
            </a:r>
          </a:p>
          <a:p>
            <a:endParaRPr lang="en-US" dirty="0"/>
          </a:p>
          <a:p>
            <a:r>
              <a:rPr lang="en-US" dirty="0"/>
              <a:t>Our focus will be the second in which the atom actively takes energy from and external source </a:t>
            </a:r>
          </a:p>
          <a:p>
            <a:endParaRPr lang="en-US" dirty="0"/>
          </a:p>
          <a:p>
            <a:r>
              <a:rPr lang="en-US" dirty="0"/>
              <a:t>In particular, we will focus on the Quantum Dot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7704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7A25-B0D2-46BC-A4A2-2A3CF176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Quantum Dot - Benefits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F2D7E-48CA-208B-33BE-644C6FF96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Quantum Dot has the following benefits</a:t>
            </a:r>
          </a:p>
          <a:p>
            <a:pPr marL="635508" lvl="1" indent="-342900" algn="just">
              <a:lnSpc>
                <a:spcPct val="200000"/>
              </a:lnSpc>
              <a:spcBef>
                <a:spcPts val="420"/>
              </a:spcBef>
              <a:spcAft>
                <a:spcPts val="420"/>
              </a:spcAft>
              <a:buFont typeface="+mj-lt"/>
              <a:buAutoNum type="arabicPeriod"/>
            </a:pPr>
            <a:r>
              <a:rPr lang="en-CA" sz="160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On-demand/deterministic generation of single photons or entangled photons</a:t>
            </a:r>
            <a:endParaRPr lang="en-CA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508" lvl="1" indent="-342900" algn="just">
              <a:lnSpc>
                <a:spcPct val="200000"/>
              </a:lnSpc>
              <a:spcBef>
                <a:spcPts val="420"/>
              </a:spcBef>
              <a:spcAft>
                <a:spcPts val="420"/>
              </a:spcAft>
              <a:buFont typeface="+mj-lt"/>
              <a:buAutoNum type="arabicPeriod"/>
            </a:pPr>
            <a:r>
              <a:rPr lang="en-CA" sz="160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 multi-photon emission probabilities </a:t>
            </a:r>
            <a:endParaRPr lang="en-CA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508" lvl="1" indent="-342900" algn="just">
              <a:lnSpc>
                <a:spcPct val="200000"/>
              </a:lnSpc>
              <a:spcBef>
                <a:spcPts val="420"/>
              </a:spcBef>
              <a:spcAft>
                <a:spcPts val="420"/>
              </a:spcAft>
              <a:buFont typeface="+mj-lt"/>
              <a:buAutoNum type="arabicPeriod"/>
            </a:pPr>
            <a:r>
              <a:rPr lang="en-CA" sz="160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 photon flux </a:t>
            </a:r>
            <a:endParaRPr lang="en-CA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508" lvl="1" indent="-342900" algn="just">
              <a:lnSpc>
                <a:spcPct val="200000"/>
              </a:lnSpc>
              <a:spcBef>
                <a:spcPts val="420"/>
              </a:spcBef>
              <a:spcAft>
                <a:spcPts val="420"/>
              </a:spcAft>
              <a:buFont typeface="+mj-lt"/>
              <a:buAutoNum type="arabicPeriod"/>
            </a:pPr>
            <a:r>
              <a:rPr lang="en-CA" sz="160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Emit indistinguishable photons</a:t>
            </a:r>
            <a:endParaRPr lang="en-CA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508" lvl="1" indent="-342900" algn="just">
              <a:lnSpc>
                <a:spcPct val="200000"/>
              </a:lnSpc>
              <a:spcBef>
                <a:spcPts val="420"/>
              </a:spcBef>
              <a:spcAft>
                <a:spcPts val="420"/>
              </a:spcAft>
              <a:buFont typeface="+mj-lt"/>
              <a:buAutoNum type="arabicPeriod"/>
            </a:pPr>
            <a:r>
              <a:rPr lang="en-CA" sz="160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Numerous tuning mechanisms </a:t>
            </a:r>
            <a:endParaRPr lang="en-CA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8501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AE31E-39DB-3608-DEC4-3D40517D9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Quantum Dot – Structure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87DDE-8128-7032-4807-00360B208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Semi-conductor coated by another substance</a:t>
            </a:r>
          </a:p>
          <a:p>
            <a:pPr lvl="1"/>
            <a:r>
              <a:rPr lang="en-US" dirty="0"/>
              <a:t>Reimer group quantum dot is </a:t>
            </a:r>
            <a:r>
              <a:rPr lang="en-US" dirty="0" err="1"/>
              <a:t>InP-InAsP</a:t>
            </a:r>
            <a:r>
              <a:rPr lang="en-US" dirty="0"/>
              <a:t>, a III-V semi-conductor</a:t>
            </a:r>
          </a:p>
          <a:p>
            <a:r>
              <a:rPr lang="en-US" dirty="0"/>
              <a:t>The other substance must have bandgap that is higher than the optically active quantum dot</a:t>
            </a:r>
          </a:p>
          <a:p>
            <a:r>
              <a:rPr lang="en-US" dirty="0"/>
              <a:t>Creates a confining potential </a:t>
            </a:r>
          </a:p>
          <a:p>
            <a:r>
              <a:rPr lang="en-CA" dirty="0"/>
              <a:t>If you remember from Quantum Harmonic Oscillator model, this creates a spectrum of bound 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78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4CE2-5B0F-D298-C706-4390D8B03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39" y="286603"/>
            <a:ext cx="10456505" cy="1450757"/>
          </a:xfrm>
        </p:spPr>
        <p:txBody>
          <a:bodyPr/>
          <a:lstStyle/>
          <a:p>
            <a:r>
              <a:rPr lang="en-US" dirty="0"/>
              <a:t>The Quantum Dot – Mechanism - 1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0EF3B-CDF3-AAF7-23C3-84394C134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solid is characterized with:</a:t>
            </a:r>
          </a:p>
          <a:p>
            <a:pPr lvl="1"/>
            <a:r>
              <a:rPr lang="en-US" dirty="0"/>
              <a:t>A valence band – wherein electrons are bound to the atom</a:t>
            </a:r>
          </a:p>
          <a:p>
            <a:pPr lvl="1"/>
            <a:r>
              <a:rPr lang="en-US" dirty="0"/>
              <a:t>A conduction band – wherein the electrons are excited and free</a:t>
            </a:r>
          </a:p>
          <a:p>
            <a:pPr lvl="1"/>
            <a:r>
              <a:rPr lang="en-US" dirty="0"/>
              <a:t>And a bandgap is an intermediate section that has no electronic states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Upon excitation the electron moves to the excited state and leaves behind an oppositely charged hole </a:t>
            </a:r>
          </a:p>
          <a:p>
            <a:pPr marL="0" indent="0">
              <a:buNone/>
            </a:pPr>
            <a:r>
              <a:rPr lang="en-CA" dirty="0"/>
              <a:t>Upon de-excitation the electron recombines with the hole to emit a photon – Radiative Recombination</a:t>
            </a:r>
          </a:p>
        </p:txBody>
      </p:sp>
    </p:spTree>
    <p:extLst>
      <p:ext uri="{BB962C8B-B14F-4D97-AF65-F5344CB8AC3E}">
        <p14:creationId xmlns:p14="http://schemas.microsoft.com/office/powerpoint/2010/main" val="3049362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ED2F-ED41-B26C-2B44-0AC37802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286603"/>
            <a:ext cx="10549812" cy="1450757"/>
          </a:xfrm>
        </p:spPr>
        <p:txBody>
          <a:bodyPr/>
          <a:lstStyle/>
          <a:p>
            <a:r>
              <a:rPr lang="en-US" dirty="0"/>
              <a:t>The Quantum Dot – Mechanism - 2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F1B62-A7B2-1B77-0927-B75BD30F7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Quantum dot also produces entangled pairs </a:t>
            </a:r>
          </a:p>
          <a:p>
            <a:pPr lvl="1"/>
            <a:r>
              <a:rPr lang="en-US" dirty="0"/>
              <a:t>Through the presence of a secondary excited state – the biexciton </a:t>
            </a:r>
          </a:p>
          <a:p>
            <a:pPr lvl="1"/>
            <a:endParaRPr lang="en-US" dirty="0"/>
          </a:p>
          <a:p>
            <a:r>
              <a:rPr lang="en-US" dirty="0"/>
              <a:t>Not the focus of this project but you will see that this adds some challenge to the problem</a:t>
            </a:r>
          </a:p>
          <a:p>
            <a:pPr lvl="1"/>
            <a:endParaRPr lang="en-US" dirty="0"/>
          </a:p>
          <a:p>
            <a:r>
              <a:rPr lang="en-CA" dirty="0"/>
              <a:t>Biexciton – Exciton Cascade</a:t>
            </a:r>
          </a:p>
          <a:p>
            <a:pPr lvl="1"/>
            <a:r>
              <a:rPr lang="en-CA" dirty="0"/>
              <a:t>Biexciton is a collection of two electron-hole pairs with opposing angular momentum</a:t>
            </a:r>
          </a:p>
          <a:p>
            <a:pPr lvl="1"/>
            <a:r>
              <a:rPr lang="en-CA" dirty="0"/>
              <a:t>These undergo two separate recombinations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1834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3646-B1FF-41BB-D36B-F090D666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Biexciton – Exciton Cascade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FE058-7814-2BAE-8DB0-2B5E941D2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recombination generates a left circularly polarized photon and left with an electron-hole pair</a:t>
            </a:r>
          </a:p>
          <a:p>
            <a:endParaRPr lang="en-US" dirty="0"/>
          </a:p>
          <a:p>
            <a:r>
              <a:rPr lang="en-US" dirty="0"/>
              <a:t>Second recombination generates a right circularly polarized photon with the remaining pair</a:t>
            </a:r>
          </a:p>
          <a:p>
            <a:endParaRPr lang="en-US" dirty="0"/>
          </a:p>
          <a:p>
            <a:r>
              <a:rPr lang="en-US" dirty="0"/>
              <a:t>The opposite can happen as well – We don’t know which</a:t>
            </a:r>
          </a:p>
          <a:p>
            <a:endParaRPr lang="en-US" dirty="0"/>
          </a:p>
          <a:p>
            <a:r>
              <a:rPr lang="en-US" dirty="0"/>
              <a:t>Left with following maximally entangled state</a:t>
            </a:r>
          </a:p>
        </p:txBody>
      </p:sp>
    </p:spTree>
    <p:extLst>
      <p:ext uri="{BB962C8B-B14F-4D97-AF65-F5344CB8AC3E}">
        <p14:creationId xmlns:p14="http://schemas.microsoft.com/office/powerpoint/2010/main" val="274225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 Presentation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483398"/>
              </p:ext>
            </p:extLst>
          </p:nvPr>
        </p:nvGraphicFramePr>
        <p:xfrm>
          <a:off x="1096963" y="2216879"/>
          <a:ext cx="10058400" cy="396997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</a:rPr>
                        <a:t>introduction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</a:rPr>
                        <a:t>motivation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</a:rPr>
                        <a:t>Methodology results and analysis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</a:rPr>
                        <a:t>Conclusions and future considerations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Quantum Optics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Statistical Description of a Photon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Problem at Hand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Conclusions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Spontaneous Parametric Down Conversion (SPDC)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Quantum Dot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Challenges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Future Considerations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Rabi Oscillations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Lindblad Master Equation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Results and Analysis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Acknowledgements and References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3FEB2-ABE2-C54E-9DF1-774EF52F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The Quantum Dot – Reimer Group</a:t>
            </a:r>
            <a:endParaRPr lang="en-CA" sz="40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E7D319-545A-41CD-95DF-4DE4FA8A4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8268" y="2344202"/>
            <a:ext cx="5486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94011-06E0-CDF2-E2F5-7AB9FB9A6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05069"/>
            <a:ext cx="5977938" cy="338390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Excited using two photon resonant excitation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CA" sz="1500" dirty="0">
                <a:solidFill>
                  <a:srgbClr val="FFFFFF"/>
                </a:solidFill>
              </a:rPr>
              <a:t>Using a single photon would violate Pauli exclusion principle</a:t>
            </a:r>
          </a:p>
          <a:p>
            <a:pPr lvl="1">
              <a:lnSpc>
                <a:spcPct val="90000"/>
              </a:lnSpc>
            </a:pPr>
            <a:r>
              <a:rPr lang="en-CA" sz="1500" dirty="0">
                <a:solidFill>
                  <a:srgbClr val="FFFFFF"/>
                </a:solidFill>
              </a:rPr>
              <a:t>Use two photons with opposite angular momenta and half of the biexciton energy</a:t>
            </a:r>
          </a:p>
          <a:p>
            <a:pPr lvl="1">
              <a:lnSpc>
                <a:spcPct val="90000"/>
              </a:lnSpc>
            </a:pPr>
            <a:r>
              <a:rPr lang="en-CA" sz="1500" dirty="0">
                <a:solidFill>
                  <a:srgbClr val="FFFFFF"/>
                </a:solidFill>
              </a:rPr>
              <a:t>Bombardment with laser makes the likelihood of this occurring high</a:t>
            </a:r>
          </a:p>
          <a:p>
            <a:pPr lvl="2">
              <a:lnSpc>
                <a:spcPct val="90000"/>
              </a:lnSpc>
            </a:pPr>
            <a:r>
              <a:rPr lang="en-CA" sz="1500" dirty="0">
                <a:solidFill>
                  <a:srgbClr val="FFFFFF"/>
                </a:solidFill>
              </a:rPr>
              <a:t> 900 </a:t>
            </a:r>
            <a:r>
              <a:rPr lang="en-CA" sz="1500" dirty="0" err="1">
                <a:solidFill>
                  <a:srgbClr val="FFFFFF"/>
                </a:solidFill>
              </a:rPr>
              <a:t>Ti:Sapphire</a:t>
            </a:r>
            <a:r>
              <a:rPr lang="en-CA" sz="1500" dirty="0">
                <a:solidFill>
                  <a:srgbClr val="FFFFFF"/>
                </a:solidFill>
              </a:rPr>
              <a:t> laser with wavelength of 894.0 nm</a:t>
            </a:r>
            <a:br>
              <a:rPr lang="en-CA" sz="1500" dirty="0">
                <a:solidFill>
                  <a:srgbClr val="FFFFFF"/>
                </a:solidFill>
              </a:rPr>
            </a:br>
            <a:endParaRPr lang="en-CA" sz="15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CA" sz="1500" dirty="0">
                <a:solidFill>
                  <a:srgbClr val="FFFFFF"/>
                </a:solidFill>
              </a:rPr>
              <a:t>Post-Excitation Radiative Recombination results in:</a:t>
            </a:r>
          </a:p>
          <a:p>
            <a:pPr>
              <a:lnSpc>
                <a:spcPct val="90000"/>
              </a:lnSpc>
            </a:pPr>
            <a:endParaRPr lang="en-CA" sz="1500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CA" sz="1500" dirty="0">
                <a:solidFill>
                  <a:srgbClr val="FFFFFF"/>
                </a:solidFill>
              </a:rPr>
              <a:t>Biexciton emission at 894.6 nm</a:t>
            </a:r>
          </a:p>
          <a:p>
            <a:pPr lvl="1">
              <a:lnSpc>
                <a:spcPct val="90000"/>
              </a:lnSpc>
            </a:pPr>
            <a:r>
              <a:rPr lang="en-CA" sz="1500" dirty="0">
                <a:solidFill>
                  <a:srgbClr val="FFFFFF"/>
                </a:solidFill>
              </a:rPr>
              <a:t>Exciton emission at 893.3 nm</a:t>
            </a:r>
            <a:br>
              <a:rPr lang="en-CA" sz="1500" dirty="0">
                <a:solidFill>
                  <a:srgbClr val="FFFFFF"/>
                </a:solidFill>
              </a:rPr>
            </a:br>
            <a:endParaRPr lang="en-CA" sz="1500" dirty="0">
              <a:solidFill>
                <a:srgbClr val="FFFFFF"/>
              </a:solidFill>
            </a:endParaRP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28DDB72D-FAFD-4CBC-F0AC-C453F9522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958" y="172680"/>
            <a:ext cx="1367652" cy="65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77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9F570-4540-3331-F745-E1844BD61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Lindblad Master Equation - 1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F8C36-784B-6EBE-07F1-B69D9809D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Multiple formalisms to describe a system</a:t>
            </a:r>
          </a:p>
          <a:p>
            <a:pPr lvl="1"/>
            <a:r>
              <a:rPr lang="en-US" dirty="0"/>
              <a:t>Hamiltonian results from a Legendre transform of the Lagrangian formalism</a:t>
            </a:r>
          </a:p>
          <a:p>
            <a:pPr lvl="1"/>
            <a:r>
              <a:rPr lang="en-US" dirty="0"/>
              <a:t>Results in total energy of the system</a:t>
            </a:r>
          </a:p>
          <a:p>
            <a:pPr lvl="1"/>
            <a:endParaRPr lang="en-US" dirty="0"/>
          </a:p>
          <a:p>
            <a:r>
              <a:rPr lang="en-US" dirty="0"/>
              <a:t>This formalism only considers the system, how do we include environment?</a:t>
            </a:r>
          </a:p>
          <a:p>
            <a:pPr lvl="1"/>
            <a:r>
              <a:rPr lang="en-US" dirty="0"/>
              <a:t>Enter the Lindblad Master Equation</a:t>
            </a:r>
          </a:p>
          <a:p>
            <a:pPr lvl="1"/>
            <a:r>
              <a:rPr lang="en-US" dirty="0"/>
              <a:t>Considers System, Environment, and the Coupling mechanism between the two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3213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2A89B-0C24-36A8-6EEF-54196A65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Lindblad Master Equation - 2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17513-3C2E-0622-4CEA-DD61BCCD2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can map out our quantum dot system as follows:</a:t>
            </a:r>
          </a:p>
          <a:p>
            <a:endParaRPr lang="en-US" dirty="0"/>
          </a:p>
          <a:p>
            <a:r>
              <a:rPr lang="en-US" dirty="0"/>
              <a:t>Each space is unique and separate from one another </a:t>
            </a:r>
          </a:p>
          <a:p>
            <a:endParaRPr lang="en-US" dirty="0"/>
          </a:p>
          <a:p>
            <a:r>
              <a:rPr lang="en-US" dirty="0"/>
              <a:t>The total system would be the tensor product of the system, environment, and the coupling mechanism</a:t>
            </a:r>
          </a:p>
          <a:p>
            <a:endParaRPr lang="en-US" dirty="0"/>
          </a:p>
          <a:p>
            <a:r>
              <a:rPr lang="en-US" dirty="0"/>
              <a:t>However, for simplicity we can write the environment and the coupling using the basis of the quantum dot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7298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6DD42-B722-558E-FEF6-D34F0687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Lindblad Master Equation - 3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DA3066-1731-3D2A-CC6E-8EB8772636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As this is a quantum system, we can start with the basic premise for the Lindblad Master Equation under the Heisenberg Picture</a:t>
                </a:r>
              </a:p>
              <a:p>
                <a:endParaRPr lang="en-US" dirty="0"/>
              </a:p>
              <a:p>
                <a:r>
                  <a:rPr lang="en-US" dirty="0"/>
                  <a:t>Wherein the commutator acts as an analogue to the Poisson bracket in a classical system</a:t>
                </a:r>
              </a:p>
              <a:p>
                <a:endParaRPr lang="en-US" dirty="0"/>
              </a:p>
              <a:p>
                <a:r>
                  <a:rPr lang="en-US" dirty="0"/>
                  <a:t>With the inclusion of the environment, it looks like this instead</a:t>
                </a:r>
              </a:p>
              <a:p>
                <a:endParaRPr lang="en-US" dirty="0"/>
              </a:p>
              <a:p>
                <a:r>
                  <a:rPr lang="en-US" dirty="0"/>
                  <a:t>Wherein:</a:t>
                </a:r>
              </a:p>
              <a:p>
                <a:pPr marL="342900" marR="0" lvl="0" indent="-342900" algn="just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 smtClean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CA" sz="18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i="1"/>
                              <m:t>ℒ</m:t>
                            </m:r>
                          </m:e>
                          <m:sup>
                            <m:r>
                              <a:rPr lang="en-CA" sz="18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†</m:t>
                            </m:r>
                          </m:sup>
                        </m:sSup>
                      </m:e>
                      <m:sub>
                        <m:r>
                          <a:rPr lang="en-CA" sz="18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i="1"/>
                          <m:t>ℒ</m:t>
                        </m:r>
                      </m:e>
                      <m:sub>
                        <m:r>
                          <a:rPr lang="en-CA" sz="18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are collapse operators and represent the interaction between the system and the environment. </a:t>
                </a:r>
              </a:p>
              <a:p>
                <a:pPr marL="342900" marR="0" lvl="0" indent="-342900" algn="just">
                  <a:lnSpc>
                    <a:spcPct val="200000"/>
                  </a:lnSpc>
                  <a:spcBef>
                    <a:spcPts val="0"/>
                  </a:spcBef>
                  <a:spcAft>
                    <a:spcPts val="6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8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CA" sz="18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rate of spontaneous emission due to the collapse operators </a:t>
                </a:r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DA3066-1731-3D2A-CC6E-8EB8772636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2" t="-1135" b="-6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610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675D-734B-739B-3B75-4D876739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at Hand - 1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9053C-7032-1225-5DB6-A6F1E084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Ph. D candidate Matteo </a:t>
            </a:r>
            <a:r>
              <a:rPr lang="en-US" dirty="0" err="1"/>
              <a:t>Pennacchietti</a:t>
            </a:r>
            <a:r>
              <a:rPr lang="en-US" dirty="0"/>
              <a:t> performed an experiment to detect Rabi oscillations</a:t>
            </a:r>
          </a:p>
          <a:p>
            <a:endParaRPr lang="en-US" dirty="0"/>
          </a:p>
          <a:p>
            <a:r>
              <a:rPr lang="en-US" dirty="0"/>
              <a:t>Used model provided in Mark Fox to fit his data </a:t>
            </a:r>
          </a:p>
          <a:p>
            <a:endParaRPr lang="en-US" dirty="0"/>
          </a:p>
          <a:p>
            <a:r>
              <a:rPr lang="en-US" dirty="0"/>
              <a:t>Tasked me to find a better model that includes environmental dephasing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9261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5C85A-BE6E-1716-AB00-505C68BF5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at Hand - 2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6CD8-A539-2746-2D78-6E5253B73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dirty="0">
                <a:effectLst/>
                <a:ea typeface="Calibri" panose="020F0502020204030204" pitchFamily="34" charset="0"/>
              </a:rPr>
              <a:t>Coherence and Degree of Time-Bin Entanglement from Quantum Dots</a:t>
            </a:r>
            <a:r>
              <a:rPr lang="en-US" dirty="0"/>
              <a:t> </a:t>
            </a:r>
          </a:p>
          <a:p>
            <a:pPr lvl="1"/>
            <a:r>
              <a:rPr lang="en-CA" sz="1600" dirty="0">
                <a:effectLst/>
                <a:ea typeface="Calibri" panose="020F0502020204030204" pitchFamily="34" charset="0"/>
              </a:rPr>
              <a:t>Written by Tobias Huber, Laurin Ostermann, Maximilian </a:t>
            </a:r>
            <a:r>
              <a:rPr lang="en-CA" sz="1600" dirty="0" err="1">
                <a:effectLst/>
                <a:ea typeface="Calibri" panose="020F0502020204030204" pitchFamily="34" charset="0"/>
              </a:rPr>
              <a:t>Prilmüller</a:t>
            </a:r>
            <a:r>
              <a:rPr lang="en-CA" sz="1600" dirty="0">
                <a:effectLst/>
                <a:ea typeface="Calibri" panose="020F0502020204030204" pitchFamily="34" charset="0"/>
              </a:rPr>
              <a:t>, Glenn S. Solomon, Helmut </a:t>
            </a:r>
            <a:r>
              <a:rPr lang="en-CA" sz="1600" dirty="0" err="1">
                <a:effectLst/>
                <a:ea typeface="Calibri" panose="020F0502020204030204" pitchFamily="34" charset="0"/>
              </a:rPr>
              <a:t>Ritsch</a:t>
            </a:r>
            <a:r>
              <a:rPr lang="en-CA" sz="1600" dirty="0">
                <a:effectLst/>
                <a:ea typeface="Calibri" panose="020F0502020204030204" pitchFamily="34" charset="0"/>
              </a:rPr>
              <a:t>, Gregor </a:t>
            </a:r>
            <a:r>
              <a:rPr lang="en-CA" sz="1600" dirty="0" err="1">
                <a:effectLst/>
                <a:ea typeface="Calibri" panose="020F0502020204030204" pitchFamily="34" charset="0"/>
              </a:rPr>
              <a:t>Weihs</a:t>
            </a:r>
            <a:r>
              <a:rPr lang="en-CA" sz="1600" dirty="0">
                <a:effectLst/>
                <a:ea typeface="Calibri" panose="020F0502020204030204" pitchFamily="34" charset="0"/>
              </a:rPr>
              <a:t>, and Ana </a:t>
            </a:r>
            <a:r>
              <a:rPr lang="en-CA" sz="1600" dirty="0" err="1">
                <a:effectLst/>
                <a:ea typeface="Calibri" panose="020F0502020204030204" pitchFamily="34" charset="0"/>
              </a:rPr>
              <a:t>Predojević</a:t>
            </a:r>
            <a:endParaRPr lang="en-CA" sz="1600" dirty="0">
              <a:effectLst/>
              <a:ea typeface="Calibri" panose="020F0502020204030204" pitchFamily="34" charset="0"/>
            </a:endParaRPr>
          </a:p>
          <a:p>
            <a:pPr lvl="1"/>
            <a:endParaRPr lang="en-CA" sz="1600" dirty="0">
              <a:ea typeface="Calibri" panose="020F0502020204030204" pitchFamily="34" charset="0"/>
            </a:endParaRPr>
          </a:p>
          <a:p>
            <a:r>
              <a:rPr lang="en-CA" dirty="0"/>
              <a:t>As title suggests this is time bin entanglement rather than polarization, however the Hamiltonian still applies as it is not specific to entanglement mode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8223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02FB-858F-EC94-ED9F-D9597CB2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at Hand - 3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8014A-25EE-4FA0-C333-F3D9437D78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Hamiltonian as follows:</a:t>
                </a:r>
              </a:p>
              <a:p>
                <a:endParaRPr lang="en-US" dirty="0"/>
              </a:p>
              <a:p>
                <a:r>
                  <a:rPr lang="en-US" dirty="0"/>
                  <a:t>Wherein:</a:t>
                </a:r>
              </a:p>
              <a:p>
                <a:pPr marL="635508" lvl="1" indent="-34290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𝛺</m:t>
                        </m:r>
                      </m:e>
                      <m:sub>
                        <m:r>
                          <a:rPr lang="en-CA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the Rabi frequencies of the ground-biexciton and ground-exciton coupling. In our case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𝛺</m:t>
                        </m:r>
                      </m:e>
                      <m:sub>
                        <m:r>
                          <a:rPr lang="en-CA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CA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CA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𝛺</m:t>
                        </m:r>
                      </m:e>
                      <m:sub>
                        <m:r>
                          <a:rPr lang="en-CA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CA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35508" lvl="1" indent="-34290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CA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CA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CA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</m:d>
                      </m:e>
                    </m:d>
                  </m:oMath>
                </a14:m>
                <a:r>
                  <a:rPr lang="en-CA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CA" sz="16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CA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CA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CA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CA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CA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CA" sz="16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are the basis states for the quantum dot. They are ground, exciton, and biexciton respectively</a:t>
                </a:r>
                <a:endParaRPr lang="en-CA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35508" lvl="1" indent="-34290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en-CA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CA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difference between intermediate transition state and the exciton</a:t>
                </a:r>
                <a:endParaRPr lang="en-CA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35508" lvl="1" indent="-342900">
                  <a:lnSpc>
                    <a:spcPct val="200000"/>
                  </a:lnSpc>
                  <a:spcBef>
                    <a:spcPts val="0"/>
                  </a:spcBef>
                  <a:spcAft>
                    <a:spcPts val="6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en-CA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CA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detuning due to intermediate state between biexciton and ground state, in this case 0 due to resonant excitation</a:t>
                </a:r>
                <a:endParaRPr lang="en-CA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8014A-25EE-4FA0-C333-F3D9437D78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81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827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6739-FF85-A1D2-A54A-23057415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at Hand - 4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84C956-3B69-CEF4-64D3-71C4608359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With following collapse operators:</a:t>
                </a:r>
              </a:p>
              <a:p>
                <a:endParaRPr lang="en-US" dirty="0"/>
              </a:p>
              <a:p>
                <a:r>
                  <a:rPr lang="en-US" dirty="0"/>
                  <a:t>Wherein:</a:t>
                </a:r>
              </a:p>
              <a:p>
                <a:pPr marL="635508" lvl="1" indent="-34290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 smtClean="0">
                            <a:solidFill>
                              <a:srgbClr val="000000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800" i="1">
                            <a:solidFill>
                              <a:srgbClr val="000000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a:rPr lang="en-CA" sz="1800" i="1">
                            <a:solidFill>
                              <a:srgbClr val="000000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>
                            <a:solidFill>
                              <a:srgbClr val="000000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800" i="1">
                            <a:solidFill>
                              <a:srgbClr val="000000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a:rPr lang="en-CA" sz="1800" i="1">
                            <a:solidFill>
                              <a:srgbClr val="000000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represent population loss due to spontaneous decay</a:t>
                </a:r>
                <a:endParaRPr lang="en-CA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35508" lvl="1" indent="-34290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8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CA" sz="18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CA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8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CA" sz="18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CA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represent the dephasing rates for the biexciton and exciton respectively</a:t>
                </a:r>
                <a:endParaRPr lang="en-CA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35508" lvl="1" indent="-34290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>
                            <a:solidFill>
                              <a:srgbClr val="000000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800" i="1">
                            <a:solidFill>
                              <a:srgbClr val="000000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a:rPr lang="en-CA" sz="1800" i="1">
                            <a:solidFill>
                              <a:srgbClr val="000000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CA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>
                            <a:solidFill>
                              <a:srgbClr val="000000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800" i="1">
                            <a:solidFill>
                              <a:srgbClr val="000000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a:rPr lang="en-CA" sz="1800" i="1">
                            <a:solidFill>
                              <a:srgbClr val="000000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CA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represent the dephasing between the biexciton and exciton and exciton and ground respectively</a:t>
                </a:r>
                <a:endParaRPr lang="en-CA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35508" lvl="1" indent="-342900">
                  <a:lnSpc>
                    <a:spcPct val="200000"/>
                  </a:lnSpc>
                  <a:spcBef>
                    <a:spcPts val="0"/>
                  </a:spcBef>
                  <a:spcAft>
                    <a:spcPts val="6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sz="18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CA" sz="18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sz="18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CA" sz="18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𝑏𝑥</m:t>
                            </m:r>
                          </m:sub>
                        </m:sSub>
                      </m:e>
                      <m:sup>
                        <m:r>
                          <a:rPr lang="en-CA" sz="18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𝑑𝑒𝑝h𝑎𝑠𝑖𝑛𝑔</m:t>
                        </m:r>
                      </m:sup>
                    </m:sSup>
                  </m:oMath>
                </a14:m>
                <a:r>
                  <a:rPr lang="en-CA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18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CA" sz="18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sz="18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CA" sz="18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𝑥𝑔</m:t>
                            </m:r>
                          </m:sub>
                        </m:sSub>
                      </m:e>
                      <m:sup>
                        <m:r>
                          <a:rPr lang="en-CA" sz="18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𝑑𝑒𝑝h𝑎𝑠𝑖𝑛𝑔</m:t>
                        </m:r>
                      </m:sup>
                    </m:sSup>
                  </m:oMath>
                </a14:m>
                <a:r>
                  <a:rPr lang="en-CA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represent the dephasing rates between </a:t>
                </a:r>
                <a:r>
                  <a:rPr lang="en-CA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biexciton and exciton and exciton and ground respectively</a:t>
                </a:r>
                <a:endParaRPr lang="en-CA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84C956-3B69-CEF4-64D3-71C4608359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4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545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10EB-9AB0-6DA7-8D02-56247246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- 1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D2CB1-ECF9-D60F-2395-A5627C1A2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this implementation we can use the </a:t>
            </a:r>
            <a:r>
              <a:rPr lang="en-US" dirty="0" err="1"/>
              <a:t>Linblad</a:t>
            </a:r>
            <a:r>
              <a:rPr lang="en-US" dirty="0"/>
              <a:t> Master Equation</a:t>
            </a:r>
          </a:p>
          <a:p>
            <a:endParaRPr lang="en-US" dirty="0"/>
          </a:p>
          <a:p>
            <a:r>
              <a:rPr lang="en-US" dirty="0"/>
              <a:t>Used QuTiP python package</a:t>
            </a:r>
          </a:p>
          <a:p>
            <a:endParaRPr lang="en-US" dirty="0"/>
          </a:p>
          <a:p>
            <a:r>
              <a:rPr lang="en-US" dirty="0"/>
              <a:t>Solved for the following expectation value: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2933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80E5-5FD2-16A3-37E3-8B324B60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- 2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2286A-05C5-E243-62CC-B65C67E38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Made implementation easy as it solved the analytical component with the following required parameters:</a:t>
            </a:r>
          </a:p>
          <a:p>
            <a:pPr marL="742950" marR="0" lvl="1" indent="-28575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C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Effective Hamiltonian</a:t>
            </a:r>
          </a:p>
          <a:p>
            <a:pPr marL="742950" marR="0" lvl="1" indent="-28575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C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Wave function: Providing information on the initial state of the system</a:t>
            </a:r>
          </a:p>
          <a:p>
            <a:pPr marL="742950" marR="0" lvl="1" indent="-28575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C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Gaussian pulse used to excite the system</a:t>
            </a:r>
          </a:p>
          <a:p>
            <a:pPr marL="742950" marR="0" lvl="1" indent="-28575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C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T-list: A list of times that are used to perform calculations </a:t>
            </a:r>
          </a:p>
          <a:p>
            <a:pPr marL="742950" marR="0" lvl="1" indent="-28575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C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Set of Collapse Operators: Which detail dephasing within the system</a:t>
            </a:r>
          </a:p>
          <a:p>
            <a:pPr marL="742950" marR="0" lvl="1" indent="-285750" algn="just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C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 a Set of Environmental Operators: Which detail dephasing due to environmental factors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3832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AF35E-3D63-9890-AB51-9B9D5BD5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Optics - 1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D9FB6-F992-053A-F54A-DD86E4CB9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popular mode of implementation for Quantum Information Processing</a:t>
            </a:r>
          </a:p>
          <a:p>
            <a:endParaRPr lang="en-US" dirty="0"/>
          </a:p>
          <a:p>
            <a:r>
              <a:rPr lang="en-US" dirty="0"/>
              <a:t>Photons are durable and have high mobility</a:t>
            </a:r>
          </a:p>
          <a:p>
            <a:endParaRPr lang="en-US" dirty="0"/>
          </a:p>
          <a:p>
            <a:r>
              <a:rPr lang="en-US" dirty="0"/>
              <a:t>Problematic for the same reasons</a:t>
            </a:r>
          </a:p>
          <a:p>
            <a:endParaRPr lang="en-US" dirty="0"/>
          </a:p>
          <a:p>
            <a:r>
              <a:rPr lang="en-US" dirty="0" err="1"/>
              <a:t>Knill</a:t>
            </a:r>
            <a:r>
              <a:rPr lang="en-US" dirty="0"/>
              <a:t>, Laflamme, and Milburn Implement (KLM) Implement protocol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1601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DA0D-B976-A0B7-DDE1-BEF726AAB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32D12-9D57-CBD3-0E36-396F57EE6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 into 3 Challenges</a:t>
            </a:r>
          </a:p>
          <a:p>
            <a:endParaRPr lang="en-US" dirty="0"/>
          </a:p>
          <a:p>
            <a:pPr lvl="1"/>
            <a:r>
              <a:rPr lang="en-US" dirty="0"/>
              <a:t>Our problem had 3 states (ground, exciton, and biexciton) rather than the usual 2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Rewriting operators so that it made sense to QuTiP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Incident Pulse Shape Interfering with Rabi Oscillation Detection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3576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E71D-3E58-D931-A411-FE627D5C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864356-8EDC-0EB7-A93F-4EF98EAB86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Can we construct SU(2) in terms of 3</a:t>
                </a:r>
                <a14:m>
                  <m:oMath xmlns:m="http://schemas.openxmlformats.org/officeDocument/2006/math">
                    <m:r>
                      <a:rPr lang="en-CA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CA" dirty="0"/>
                  <a:t>3 matrices?</a:t>
                </a:r>
              </a:p>
              <a:p>
                <a:r>
                  <a:rPr lang="en-CA" dirty="0"/>
                  <a:t>In simpler terms can we construct 3-D Pauli matrices?</a:t>
                </a:r>
              </a:p>
              <a:p>
                <a:r>
                  <a:rPr lang="en-CA" dirty="0"/>
                  <a:t>Consider how raising and lowering operators act on 3-D eigenstates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864356-8EDC-0EB7-A93F-4EF98EAB8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81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48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3208-4533-C264-382A-91BA9BD2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1 - Continued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3DAAF-1F93-799B-130B-A7026ACD2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Construct raising and lowering operators based on the above actions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get the following representation of the raising and lowering operators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98594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47BF4-C01E-F277-1E6A-701CBA90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2895F-DDA7-A5EE-777D-4EAE1C918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Operators in the Hamiltonian and Liouvillian were not recognizable in QuTiP</a:t>
            </a:r>
          </a:p>
          <a:p>
            <a:r>
              <a:rPr lang="en-US" dirty="0"/>
              <a:t>Considered material from Dr. </a:t>
            </a:r>
            <a:r>
              <a:rPr lang="en-US" dirty="0" err="1"/>
              <a:t>Bajcsy</a:t>
            </a:r>
            <a:r>
              <a:rPr lang="en-US" dirty="0"/>
              <a:t> wherein he suggests the following transformation:</a:t>
            </a:r>
          </a:p>
          <a:p>
            <a:endParaRPr lang="en-US" dirty="0"/>
          </a:p>
          <a:p>
            <a:r>
              <a:rPr lang="en-US" dirty="0"/>
              <a:t>We can rewrite what we have using 3-D basis in challenge 1, leaving us with:</a:t>
            </a:r>
          </a:p>
        </p:txBody>
      </p:sp>
    </p:spTree>
    <p:extLst>
      <p:ext uri="{BB962C8B-B14F-4D97-AF65-F5344CB8AC3E}">
        <p14:creationId xmlns:p14="http://schemas.microsoft.com/office/powerpoint/2010/main" val="7392113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4378-6A56-4DF6-97DB-1E5C3529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3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846E0-FA8F-C262-B9F3-854EFEB2F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Gaussian pulse shape from Kevin Fischer’s two-photon interference tutorial used</a:t>
            </a:r>
          </a:p>
          <a:p>
            <a:r>
              <a:rPr lang="en-US" dirty="0"/>
              <a:t>Resulted in a typical decay plot </a:t>
            </a:r>
          </a:p>
          <a:p>
            <a:r>
              <a:rPr lang="en-US" dirty="0"/>
              <a:t>Wanted to remain in short pulse regime used by Reimer group</a:t>
            </a:r>
          </a:p>
          <a:p>
            <a:pPr lvl="1"/>
            <a:r>
              <a:rPr lang="en-CA" dirty="0"/>
              <a:t>Standard deviation of the pulse was smaller than the peak intensity of the pulse</a:t>
            </a:r>
          </a:p>
          <a:p>
            <a:pPr lvl="1"/>
            <a:endParaRPr lang="en-CA" dirty="0"/>
          </a:p>
          <a:p>
            <a:pPr marL="201168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1027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189E-CF2B-47A7-4317-5BAA4314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3 - Continued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4A31D-2AE3-2C0D-E146-D244430A8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 theory for this, so used trial and error method</a:t>
            </a:r>
          </a:p>
          <a:p>
            <a:endParaRPr lang="en-CA" dirty="0"/>
          </a:p>
          <a:p>
            <a:r>
              <a:rPr lang="en-CA" dirty="0"/>
              <a:t>Found that if standard deviation of the pulse was the same order of magnitude as that of the standard deviation</a:t>
            </a:r>
          </a:p>
          <a:p>
            <a:endParaRPr lang="en-CA" dirty="0"/>
          </a:p>
          <a:p>
            <a:pPr algn="ctr"/>
            <a:r>
              <a:rPr lang="en-CA" dirty="0"/>
              <a:t>Rabi oscillations were detected!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34498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6F79-764B-BFF8-B298-2CF4F3D2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Analysis - 1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0168-1674-D6D4-C22A-4846D50FD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Parameters input to QuTiP:</a:t>
            </a:r>
          </a:p>
          <a:p>
            <a:pPr marL="742950" marR="0" lvl="1" indent="-28575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CA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Effective Hamiltonian:</a:t>
            </a:r>
          </a:p>
          <a:p>
            <a:pPr marL="742950" marR="0" lvl="1" indent="-28575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CA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Gaussian pulse used to excite the system:</a:t>
            </a:r>
          </a:p>
          <a:p>
            <a:pPr marL="742950" marR="0" lvl="1" indent="-28575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CA" sz="2000" dirty="0">
                <a:ea typeface="Calibri" panose="020F0502020204030204" pitchFamily="34" charset="0"/>
                <a:cs typeface="Times New Roman" panose="02020603050405020304" pitchFamily="18" charset="0"/>
              </a:rPr>
              <a:t>Wave function:</a:t>
            </a:r>
            <a:endParaRPr lang="en-CA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26372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ECC3-8EDD-E742-684D-49069861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Analysis - 2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226BA-004B-91DF-6C2B-725927269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Ground State Population</a:t>
            </a:r>
          </a:p>
          <a:p>
            <a:r>
              <a:rPr lang="en-US" dirty="0"/>
              <a:t>Starts with 100% probability for occupation</a:t>
            </a:r>
          </a:p>
          <a:p>
            <a:r>
              <a:rPr lang="en-US" dirty="0"/>
              <a:t>As peaks diminish, oscillates at about 33.33% probability for occupation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8382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ECC3-8EDD-E742-684D-49069861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Analysis - 3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226BA-004B-91DF-6C2B-725927269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Exicton</a:t>
            </a:r>
            <a:r>
              <a:rPr lang="en-US" dirty="0"/>
              <a:t> State Population</a:t>
            </a:r>
          </a:p>
          <a:p>
            <a:r>
              <a:rPr lang="en-US" dirty="0"/>
              <a:t>Starts with 0% probability for occupation</a:t>
            </a:r>
          </a:p>
          <a:p>
            <a:r>
              <a:rPr lang="en-US" dirty="0"/>
              <a:t>Low peak at 45% occupation probability – representative of not wanting direct exciton excitation</a:t>
            </a:r>
          </a:p>
          <a:p>
            <a:pPr lvl="1"/>
            <a:r>
              <a:rPr lang="en-US" dirty="0"/>
              <a:t>However real life may cause direct exciton population</a:t>
            </a:r>
          </a:p>
          <a:p>
            <a:r>
              <a:rPr lang="en-US" dirty="0"/>
              <a:t>As peaks diminish, oscillates at about 33.33% probability for occupation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098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ECC3-8EDD-E742-684D-49069861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Analysis - 4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226BA-004B-91DF-6C2B-725927269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Biexicton</a:t>
            </a:r>
            <a:r>
              <a:rPr lang="en-US" dirty="0"/>
              <a:t> State Population</a:t>
            </a:r>
          </a:p>
          <a:p>
            <a:r>
              <a:rPr lang="en-US" dirty="0"/>
              <a:t>Starts with 0% probability for occupation</a:t>
            </a:r>
          </a:p>
          <a:p>
            <a:r>
              <a:rPr lang="en-US" dirty="0"/>
              <a:t>High peak at 90% occupation probability – representative of wanting direct biexciton population</a:t>
            </a:r>
          </a:p>
          <a:p>
            <a:r>
              <a:rPr lang="en-US" dirty="0"/>
              <a:t>As peaks diminish, oscillates at about 33.33% probability for occupation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360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2312-F2F1-69A6-2E38-0A5EA62B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Optics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0FF3D-A557-02C5-9F55-D393B99B5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Main Criteria Outlined in Protocol</a:t>
            </a:r>
          </a:p>
          <a:p>
            <a:pPr marL="292608" lvl="1" indent="0">
              <a:buNone/>
            </a:pPr>
            <a:endParaRPr lang="en-US" dirty="0"/>
          </a:p>
          <a:p>
            <a:pPr marL="292608" lvl="1" indent="0">
              <a:buNone/>
            </a:pPr>
            <a:r>
              <a:rPr lang="en-US" dirty="0"/>
              <a:t>1. Entangling photon sources </a:t>
            </a:r>
          </a:p>
          <a:p>
            <a:pPr marL="292608" lvl="1" indent="0">
              <a:buNone/>
            </a:pPr>
            <a:endParaRPr lang="en-US" dirty="0"/>
          </a:p>
          <a:p>
            <a:pPr marL="292608" lvl="1" indent="0">
              <a:buNone/>
            </a:pPr>
            <a:r>
              <a:rPr lang="en-US" dirty="0"/>
              <a:t>2. High efficiency number-resolving detectors</a:t>
            </a:r>
          </a:p>
          <a:p>
            <a:pPr marL="292608" lvl="1" indent="0">
              <a:buNone/>
            </a:pPr>
            <a:endParaRPr lang="en-US" dirty="0"/>
          </a:p>
          <a:p>
            <a:pPr marL="292608" lvl="1" indent="0">
              <a:buNone/>
            </a:pPr>
            <a:r>
              <a:rPr lang="en-US" dirty="0"/>
              <a:t>3. Construction of complex optical circuits that exhibit both quantum and classical interference</a:t>
            </a:r>
          </a:p>
          <a:p>
            <a:pPr marL="292608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Our primary focus will be the first, and without much consideration to the entangling portion</a:t>
            </a:r>
          </a:p>
          <a:p>
            <a:pPr marL="932688" lvl="2" indent="-457200">
              <a:buFont typeface="+mj-lt"/>
              <a:buAutoNum type="arabicPeriod"/>
            </a:pP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60625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B37F4-B0B8-8D79-2A8C-EB744F3BE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- 1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67E40-C1F8-C934-5921-8978E18C6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quantum nature of the quantum dot by considering Rabi oscillations:</a:t>
            </a:r>
          </a:p>
          <a:p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Rabi oscillations are indeed a quantum effect due to electron repopulation</a:t>
            </a:r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Cannot directly study electrons – study photons instead</a:t>
            </a:r>
          </a:p>
          <a:p>
            <a:pPr lvl="2"/>
            <a:r>
              <a:rPr lang="en-US" dirty="0"/>
              <a:t>Statistical nature of photons lends to the possibility of deterministic source – sub-Poissonian</a:t>
            </a:r>
          </a:p>
          <a:p>
            <a:pPr lvl="2"/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Quantum dot is a sub-Poissonian source </a:t>
            </a:r>
          </a:p>
          <a:p>
            <a:pPr lvl="2"/>
            <a:r>
              <a:rPr lang="en-US" dirty="0"/>
              <a:t>Biexciton-Exciton cascade requires a 3-state model</a:t>
            </a:r>
          </a:p>
          <a:p>
            <a:pPr lvl="2"/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Framework to represent all of this and environmental effects – Lindblad Master Equation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73179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80BD5-9D4B-B14C-E6A4-EEDB69AC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- 2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4E0D7-994A-E2DD-EC35-6A9D48E28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   Python package to put all of this information together – QuTiP</a:t>
            </a:r>
          </a:p>
          <a:p>
            <a:endParaRPr lang="en-US" dirty="0"/>
          </a:p>
          <a:p>
            <a:r>
              <a:rPr lang="en-US" dirty="0"/>
              <a:t>6.   Challenges in implementation</a:t>
            </a:r>
          </a:p>
          <a:p>
            <a:pPr lvl="1"/>
            <a:r>
              <a:rPr lang="en-US" dirty="0"/>
              <a:t>3-D system instead of 2-D</a:t>
            </a:r>
          </a:p>
          <a:p>
            <a:pPr lvl="1"/>
            <a:r>
              <a:rPr lang="en-US" dirty="0"/>
              <a:t>Converting operators to a language that python understood</a:t>
            </a:r>
          </a:p>
          <a:p>
            <a:pPr lvl="1"/>
            <a:r>
              <a:rPr lang="en-US" dirty="0"/>
              <a:t>Changing Gaussian pulse to detect Rabi oscillations</a:t>
            </a:r>
          </a:p>
          <a:p>
            <a:pPr lvl="1"/>
            <a:endParaRPr lang="en-US" dirty="0"/>
          </a:p>
          <a:p>
            <a:pPr marL="201168" lvl="1" indent="0" algn="ctr">
              <a:buNone/>
            </a:pPr>
            <a:r>
              <a:rPr lang="en-CA" dirty="0"/>
              <a:t>RABI OSCILLATIONS IN ALL 3 STATES OF THE QUANTUM DOT!</a:t>
            </a:r>
          </a:p>
        </p:txBody>
      </p:sp>
    </p:spTree>
    <p:extLst>
      <p:ext uri="{BB962C8B-B14F-4D97-AF65-F5344CB8AC3E}">
        <p14:creationId xmlns:p14="http://schemas.microsoft.com/office/powerpoint/2010/main" val="5110010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E3F2-6548-09C3-1B24-5CF5D0F2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Considerations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B270A-E067-F496-A2B4-9BB3C7D4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this is not the end of the story:</a:t>
            </a:r>
          </a:p>
          <a:p>
            <a:endParaRPr lang="en-US" dirty="0"/>
          </a:p>
          <a:p>
            <a:pPr lvl="1"/>
            <a:r>
              <a:rPr lang="en-CA" dirty="0"/>
              <a:t>QuTiP uses natural units and as such I was not able to implement the Reimer group parameters into this model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Without implementing these parameters, it was difficult to compare it with what Matteo got to see if was better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78215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56755-0F15-537C-9603-802B5873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Acknowledgements</a:t>
            </a:r>
            <a:endParaRPr lang="en-CA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73289E-833A-1231-7518-488BD2296E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66941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68868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F7C5-7AA9-5022-9435-6C2FB908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- 1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7D08F-9F44-3B81-337C-163BFD149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Ahmadi, A. (2019). </a:t>
            </a:r>
            <a:r>
              <a:rPr lang="en-CA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Towards On-demand Generation of Entangled Photons with Quantum Dots.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Waterloo.</a:t>
            </a: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Bajcsy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 (2022, October 6). ECE 770. </a:t>
            </a:r>
            <a:r>
              <a:rPr lang="en-CA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Lecture #9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Waterloo, Ontario, Canada.</a:t>
            </a: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Davidovich, L. (1996). Sub-Poissonian Processes in Quantum Optics. </a:t>
            </a:r>
            <a:r>
              <a:rPr lang="en-CA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Reviews of Modern Physics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127-173.</a:t>
            </a: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Feranchuk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I., &amp; Leonov, A. (2008). Analytical analysis of the “collapse-revival” effect in the Jaynes–Cummings model. </a:t>
            </a:r>
            <a:r>
              <a:rPr lang="en-CA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Physics Letters A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517-520.</a:t>
            </a: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Fischer, K. A. (2016). Dynamical Modeling of Pulse Two-Photon Interference. </a:t>
            </a:r>
            <a:r>
              <a:rPr lang="en-CA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 Journal of Physics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23969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6EA5-38B1-175D-036D-BB6B7D88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- 2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D2C8-6031-5465-ACC6-8C8898268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Fischer, K. A., </a:t>
            </a:r>
            <a:r>
              <a:rPr lang="en-C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Hanschke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L., </a:t>
            </a:r>
            <a:r>
              <a:rPr lang="en-C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Kremser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M., Finley, J. J., Muller, K., &amp; </a:t>
            </a:r>
            <a:r>
              <a:rPr lang="en-C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Vucokvic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 (2017). Pulsed Rabi oscillations in quantum two-level systems:. </a:t>
            </a:r>
            <a:r>
              <a:rPr lang="en-CA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Quantum Science and Technology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Fox, M. (2006). </a:t>
            </a:r>
            <a:r>
              <a:rPr lang="en-CA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Quantum Optics.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Oxford University Press.</a:t>
            </a: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Huber, T., Osterman, L., </a:t>
            </a:r>
            <a:r>
              <a:rPr lang="en-C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Prilmüller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M., Solomon, G. S., </a:t>
            </a:r>
            <a:r>
              <a:rPr lang="en-C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Ritsch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H., </a:t>
            </a:r>
            <a:r>
              <a:rPr lang="en-C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Weihs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G., &amp; </a:t>
            </a:r>
            <a:r>
              <a:rPr lang="en-C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Predojević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 (2016). Coherence and degree of time-bin entanglement from quantum dots. </a:t>
            </a:r>
            <a:r>
              <a:rPr lang="en-CA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Physical Review B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Leica. (2017, November 15). </a:t>
            </a:r>
            <a:r>
              <a:rPr lang="en-CA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Fundamentals and History of Fluorescence and Quantum Dots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Leica-Microsystems: https://www.leica-microsystems.com/science-lab/the-fundamentals-and-history-of-fluorescence-and-quantum-dots/#:~:text=Quantum%20Dots%20(or%20%22Qdots%22,Petersburg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15852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6F3D-D205-FDB3-7172-1C611B71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- 3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A37B2-031C-AC2E-2DBB-0CC1BC24F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Manzano, D. (2020). </a:t>
            </a:r>
            <a:r>
              <a:rPr lang="en-CA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Short Introduction to the Lindblad Master Equation.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Granada.</a:t>
            </a: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Matthias, B., Lenhard, A., </a:t>
            </a:r>
            <a:r>
              <a:rPr lang="en-C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Chunniall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C., &amp; Becher, C. (2016). Highly efficient heralded single-photon source for telecom wavelengths based on a PPLN waveguide. </a:t>
            </a:r>
            <a:r>
              <a:rPr lang="en-CA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Optics Express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23992-24001.</a:t>
            </a: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Nexdot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(n.d.). </a:t>
            </a:r>
            <a:r>
              <a:rPr lang="en-CA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Quantum Dots History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December 2022, from </a:t>
            </a:r>
            <a:r>
              <a:rPr lang="en-C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nexdot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https://nexdot.fr/en/history-of-quantum-dots/</a:t>
            </a: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Papoyan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A., &amp; </a:t>
            </a:r>
            <a:r>
              <a:rPr lang="en-C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Shmavonyan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S. (2021). Signature of optical Rabi oscillations in transmission signal of atomic vapor under continuous-wave laser excitation. </a:t>
            </a:r>
            <a:r>
              <a:rPr lang="en-CA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Optics Communications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 Newswire. (2019, February 23). </a:t>
            </a:r>
            <a:r>
              <a:rPr lang="en-CA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Benzinga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The History and Future of Quantum Dots: https://www.benzinga.com/pressreleases/19/02/r13231898/the-history-and-future-of-quantum-dots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346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F89A-5EF8-D2DD-7E6A-E047BB048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- 4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D266B-07AF-AB2D-A486-206597316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reductionista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(2016, October 20). </a:t>
            </a:r>
            <a:r>
              <a:rPr lang="en-CA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Spin Representation in 3D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Physics </a:t>
            </a:r>
            <a:r>
              <a:rPr lang="en-C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Stackexchange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https://physics.stackexchange.com/questions/287542/spin-representation-in-3d</a:t>
            </a: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Sigma Aldrich. (n.d.). </a:t>
            </a:r>
            <a:r>
              <a:rPr lang="en-CA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Quantum Dots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Millipore Sigma: https://www.sigmaaldrich.com/CA/en/technical-documents/technical-article/materials-science-and-engineering/biosensors-and-imaging/quantum-dots</a:t>
            </a: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Stievater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T., Li, X., &amp; Steel, D. (2001). Rabi Oscillations of Excitons in Single Quantum Dots. </a:t>
            </a:r>
            <a:r>
              <a:rPr lang="en-CA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Physical Review Letters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80820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B21F9-504D-3C39-C56B-5444F7D3A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5B365-4537-5F69-6B52-511F6E959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14" y="3812134"/>
            <a:ext cx="3659246" cy="234982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cap="all" spc="200" dirty="0">
                <a:solidFill>
                  <a:srgbClr val="FFFFFF"/>
                </a:solidFill>
              </a:rPr>
              <a:t>And thank you all for taking the time to listen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lock and calendar on table">
            <a:extLst>
              <a:ext uri="{FF2B5EF4-FFF2-40B4-BE49-F238E27FC236}">
                <a16:creationId xmlns:a16="http://schemas.microsoft.com/office/drawing/2014/main" id="{E2E24F15-AC96-CF8F-9B28-3B915F8F8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24" r="13223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84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C132-4D60-62E3-AC94-B30FE174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Spontaneous Parametric Down Conversion (SPDC) - 1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299B6-EC4B-3FB4-B297-1FF5922ED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standard for implementation</a:t>
            </a:r>
          </a:p>
          <a:p>
            <a:r>
              <a:rPr lang="en-US" dirty="0"/>
              <a:t>Process:</a:t>
            </a:r>
          </a:p>
          <a:p>
            <a:endParaRPr lang="en-US" dirty="0"/>
          </a:p>
          <a:p>
            <a:pPr marL="475488" lvl="2" indent="0">
              <a:buNone/>
            </a:pPr>
            <a:r>
              <a:rPr lang="en-US" dirty="0"/>
              <a:t>Single photon is incident upon a crystal</a:t>
            </a:r>
          </a:p>
          <a:p>
            <a:pPr marL="475488" lvl="2" indent="0">
              <a:buNone/>
            </a:pPr>
            <a:endParaRPr lang="en-US" dirty="0"/>
          </a:p>
          <a:p>
            <a:pPr marL="475488" lvl="2" indent="0">
              <a:buNone/>
            </a:pPr>
            <a:r>
              <a:rPr lang="en-US" dirty="0"/>
              <a:t>Photon is split and outputs entangled photon </a:t>
            </a:r>
            <a:r>
              <a:rPr lang="en-US" dirty="0" err="1"/>
              <a:t>parirs</a:t>
            </a:r>
            <a:endParaRPr lang="en-US" dirty="0"/>
          </a:p>
          <a:p>
            <a:pPr marL="475488" lvl="2" indent="0">
              <a:buNone/>
            </a:pPr>
            <a:endParaRPr lang="en-US" dirty="0"/>
          </a:p>
          <a:p>
            <a:pPr marL="475488" lvl="2" indent="0">
              <a:buNone/>
            </a:pPr>
            <a:r>
              <a:rPr lang="en-US" dirty="0"/>
              <a:t>Sum of energy and momenta of the output pair is that of the incident photon  - following conservation laws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3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F3A3A-44EB-A389-FD02-D4FF22FE5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SPDC - 2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1D11D-C403-600F-77EE-ABEA954C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However, this is low efficiency process </a:t>
            </a:r>
          </a:p>
          <a:p>
            <a:endParaRPr lang="en-CA" dirty="0"/>
          </a:p>
          <a:p>
            <a:r>
              <a:rPr lang="en-CA" dirty="0"/>
              <a:t>For every </a:t>
            </a:r>
            <a:r>
              <a:rPr lang="en-CA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10</a:t>
            </a:r>
            <a:r>
              <a:rPr lang="en-CA" sz="1800" baseline="30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6</a:t>
            </a:r>
            <a:r>
              <a:rPr lang="en-CA" dirty="0"/>
              <a:t> input photons only 4 are output </a:t>
            </a:r>
          </a:p>
          <a:p>
            <a:pPr lvl="1"/>
            <a:r>
              <a:rPr lang="en-CA" dirty="0"/>
              <a:t>Those 4 are guaranteed to be entangling</a:t>
            </a:r>
          </a:p>
          <a:p>
            <a:endParaRPr lang="en-CA" dirty="0"/>
          </a:p>
          <a:p>
            <a:r>
              <a:rPr lang="en-CA" dirty="0"/>
              <a:t>Replace with a new process – The Quantum Dot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299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21159-FC53-13E0-D927-74BF93CC4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Rabi Oscillations - 1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E6F56-7C48-2804-853D-6B062B479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the quantum nature of the object through the presence of Rabi Oscillations</a:t>
            </a:r>
          </a:p>
          <a:p>
            <a:endParaRPr lang="en-US" dirty="0"/>
          </a:p>
          <a:p>
            <a:r>
              <a:rPr lang="en-US" dirty="0"/>
              <a:t>Initial intuition that it was a one and done process</a:t>
            </a:r>
          </a:p>
          <a:p>
            <a:endParaRPr lang="en-US" dirty="0"/>
          </a:p>
          <a:p>
            <a:r>
              <a:rPr lang="en-US" dirty="0"/>
              <a:t>Found to by cyclical instead</a:t>
            </a:r>
          </a:p>
          <a:p>
            <a:endParaRPr lang="en-US" dirty="0"/>
          </a:p>
          <a:p>
            <a:r>
              <a:rPr lang="en-US" dirty="0"/>
              <a:t>Fundamentally quantum in nature due to repopulation of electrons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0062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5931F-006D-3390-522C-9C862EAA7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Rabi Oscillations - 2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09496-175C-234D-96CF-7B9277C0E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 their presence using toy model</a:t>
            </a:r>
          </a:p>
          <a:p>
            <a:r>
              <a:rPr lang="en-US" dirty="0"/>
              <a:t>Hamiltonian of atom excited by an electric field</a:t>
            </a:r>
          </a:p>
          <a:p>
            <a:r>
              <a:rPr lang="en-US" dirty="0"/>
              <a:t>Solve it using the Schrodinger equation</a:t>
            </a:r>
          </a:p>
          <a:p>
            <a:r>
              <a:rPr lang="en-US" dirty="0"/>
              <a:t>Solve the Second Order Differential Equation with some simplifications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676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EBEA-AEC5-52D3-F036-6849CEFF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Rabi Oscillations - 3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CADF7-D7F0-224D-F98D-7E8BE07D4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in the following equation, wherein is the Rabi frequency</a:t>
            </a:r>
          </a:p>
          <a:p>
            <a:r>
              <a:rPr lang="en-US" dirty="0"/>
              <a:t>System Oscillates at Frequency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388426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{95FFFB95-13CB-46C2-881F-4FB8FED3FD2A}tf22712842_win32</Template>
  <TotalTime>158</TotalTime>
  <Words>2637</Words>
  <Application>Microsoft Office PowerPoint</Application>
  <PresentationFormat>Widescreen</PresentationFormat>
  <Paragraphs>327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Bookman Old Style</vt:lpstr>
      <vt:lpstr>Calibri</vt:lpstr>
      <vt:lpstr>Cambria Math</vt:lpstr>
      <vt:lpstr>Courier New</vt:lpstr>
      <vt:lpstr>Franklin Gothic Book</vt:lpstr>
      <vt:lpstr>Symbol</vt:lpstr>
      <vt:lpstr>Times New Roman</vt:lpstr>
      <vt:lpstr>1_RetrospectVTI</vt:lpstr>
      <vt:lpstr>ELECTRON MUSICAL CHAIRS</vt:lpstr>
      <vt:lpstr>The Presentation</vt:lpstr>
      <vt:lpstr>Quantum Optics - 1</vt:lpstr>
      <vt:lpstr>Quantum Optics 2</vt:lpstr>
      <vt:lpstr>Spontaneous Parametric Down Conversion (SPDC) - 1</vt:lpstr>
      <vt:lpstr>SPDC - 2</vt:lpstr>
      <vt:lpstr>Rabi Oscillations - 1</vt:lpstr>
      <vt:lpstr>Rabi Oscillations - 2</vt:lpstr>
      <vt:lpstr>Rabi Oscillations - 3</vt:lpstr>
      <vt:lpstr>Photon Statistics -1</vt:lpstr>
      <vt:lpstr>Photon Statistics - 2</vt:lpstr>
      <vt:lpstr>Photon Statistics - 3</vt:lpstr>
      <vt:lpstr>Photon Statistics - 4</vt:lpstr>
      <vt:lpstr>Photon Statistics and the Quantum Dot</vt:lpstr>
      <vt:lpstr>The Quantum Dot - Benefits</vt:lpstr>
      <vt:lpstr>The Quantum Dot – Structure </vt:lpstr>
      <vt:lpstr>The Quantum Dot – Mechanism - 1</vt:lpstr>
      <vt:lpstr>The Quantum Dot – Mechanism - 2</vt:lpstr>
      <vt:lpstr>Biexciton – Exciton Cascade</vt:lpstr>
      <vt:lpstr>The Quantum Dot – Reimer Group</vt:lpstr>
      <vt:lpstr>Lindblad Master Equation - 1</vt:lpstr>
      <vt:lpstr>Lindblad Master Equation - 2</vt:lpstr>
      <vt:lpstr>Lindblad Master Equation - 3</vt:lpstr>
      <vt:lpstr>Problem at Hand - 1</vt:lpstr>
      <vt:lpstr>Problem at Hand - 2</vt:lpstr>
      <vt:lpstr>Problem at Hand - 3</vt:lpstr>
      <vt:lpstr>Problem at Hand - 4</vt:lpstr>
      <vt:lpstr>Implementation - 1</vt:lpstr>
      <vt:lpstr>Implementation - 2</vt:lpstr>
      <vt:lpstr>Challenges</vt:lpstr>
      <vt:lpstr>Challenge 1</vt:lpstr>
      <vt:lpstr>Challenge 1 - Continued</vt:lpstr>
      <vt:lpstr>Challenge 2</vt:lpstr>
      <vt:lpstr>Challenge 3</vt:lpstr>
      <vt:lpstr>Challenge 3 - Continued</vt:lpstr>
      <vt:lpstr>Results and Analysis - 1 </vt:lpstr>
      <vt:lpstr>Results and Analysis - 2</vt:lpstr>
      <vt:lpstr>Results and Analysis - 3</vt:lpstr>
      <vt:lpstr>Results and Analysis - 4</vt:lpstr>
      <vt:lpstr>Conclusions - 1</vt:lpstr>
      <vt:lpstr>Conclusions - 2</vt:lpstr>
      <vt:lpstr>Future Considerations</vt:lpstr>
      <vt:lpstr>Acknowledgements</vt:lpstr>
      <vt:lpstr>References - 1</vt:lpstr>
      <vt:lpstr>References - 2</vt:lpstr>
      <vt:lpstr>References - 3</vt:lpstr>
      <vt:lpstr>References - 4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 MUSICAL CHAIRS</dc:title>
  <dc:creator>Shivam Suthendran</dc:creator>
  <cp:lastModifiedBy>Shivam Suthendran</cp:lastModifiedBy>
  <cp:revision>5</cp:revision>
  <dcterms:created xsi:type="dcterms:W3CDTF">2023-01-11T20:03:09Z</dcterms:created>
  <dcterms:modified xsi:type="dcterms:W3CDTF">2023-01-13T21:03:27Z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