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15" r:id="rId8"/>
    <p:sldId id="302" r:id="rId9"/>
    <p:sldId id="317" r:id="rId10"/>
    <p:sldId id="303" r:id="rId11"/>
    <p:sldId id="318" r:id="rId12"/>
    <p:sldId id="319" r:id="rId13"/>
    <p:sldId id="304" r:id="rId14"/>
    <p:sldId id="320" r:id="rId15"/>
    <p:sldId id="321" r:id="rId16"/>
    <p:sldId id="322" r:id="rId17"/>
    <p:sldId id="323" r:id="rId18"/>
    <p:sldId id="306" r:id="rId19"/>
    <p:sldId id="305" r:id="rId20"/>
    <p:sldId id="307" r:id="rId21"/>
    <p:sldId id="308" r:id="rId22"/>
    <p:sldId id="309" r:id="rId23"/>
    <p:sldId id="314" r:id="rId24"/>
    <p:sldId id="311" r:id="rId25"/>
    <p:sldId id="312" r:id="rId26"/>
    <p:sldId id="310" r:id="rId27"/>
    <p:sldId id="31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54" d="100"/>
          <a:sy n="154" d="100"/>
        </p:scale>
        <p:origin x="5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ELECTRON MUSICAL CHAIRS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Mapping rabi oscillations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090-F805-7BBA-C87B-726047F8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 Statistics -1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559A0-4B45-F8C7-0081-55D27932E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know that these oscillations are in fact real and quantum in nature</a:t>
            </a:r>
          </a:p>
          <a:p>
            <a:r>
              <a:rPr lang="en-US" dirty="0"/>
              <a:t>We need a way to measure this</a:t>
            </a:r>
          </a:p>
          <a:p>
            <a:r>
              <a:rPr lang="en-US" dirty="0"/>
              <a:t>But we have no way to observe electron dynamics</a:t>
            </a:r>
          </a:p>
          <a:p>
            <a:r>
              <a:rPr lang="en-US" dirty="0"/>
              <a:t>However, we do have a way to measure their emissions – The Photon</a:t>
            </a:r>
          </a:p>
          <a:p>
            <a:r>
              <a:rPr lang="en-US" dirty="0"/>
              <a:t>So, in order to paint a picture with photons, we need to understand a description of their nature, the statistical nature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0706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126C-3C00-CBF3-E739-BBEE10EE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 Statistics - 2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687A5-B7BD-0CEC-C518-E5240159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another toy model</a:t>
            </a:r>
          </a:p>
          <a:p>
            <a:r>
              <a:rPr lang="en-US" dirty="0"/>
              <a:t>Beam of light of length L</a:t>
            </a:r>
          </a:p>
          <a:p>
            <a:r>
              <a:rPr lang="en-US" dirty="0"/>
              <a:t>Divide it into equal N segments</a:t>
            </a:r>
          </a:p>
          <a:p>
            <a:r>
              <a:rPr lang="en-US" dirty="0"/>
              <a:t>Then take that N out to infinity</a:t>
            </a:r>
          </a:p>
          <a:p>
            <a:r>
              <a:rPr lang="en-US" dirty="0"/>
              <a:t>What we find is that all the segments do not contain photons, in fact very few of them do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52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8768-3A0B-D9E7-4D42-BBFDEE4C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 Statistics - 3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ADAC2-6C9C-CBB3-2E8A-08FFEF57F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describe this mathematically using binomial theorem</a:t>
            </a:r>
          </a:p>
          <a:p>
            <a:r>
              <a:rPr lang="en-US" dirty="0"/>
              <a:t>Using some approximations, we end up with the following equation</a:t>
            </a:r>
          </a:p>
          <a:p>
            <a:r>
              <a:rPr lang="en-CA" dirty="0"/>
              <a:t>Called Poissonian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48052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98DC-F477-4224-93B3-53D99BAD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 Statistics - 4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0072B-BA6B-1459-5874-16B66D79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Types of Poissonian Distribution characterized by relationship between standard deviation and mean</a:t>
            </a:r>
          </a:p>
          <a:p>
            <a:r>
              <a:rPr lang="en-US" dirty="0"/>
              <a:t>Focus on sub-Poissonian distribution</a:t>
            </a:r>
          </a:p>
          <a:p>
            <a:r>
              <a:rPr lang="en-US" dirty="0"/>
              <a:t>Under idealized considerations, there is a photon in every segment of a beam – something akin to deterministic light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948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E469-BDD9-463C-8EDB-C0A91B56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 Statistics and the Quantum Dot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6307-A55C-1EFE-25A0-FD98CE894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Theoretically, there is efficiency greater than that of SPDC </a:t>
            </a:r>
          </a:p>
          <a:p>
            <a:r>
              <a:rPr lang="en-US" dirty="0"/>
              <a:t>4 classes of sub-Poissonian light</a:t>
            </a:r>
          </a:p>
          <a:p>
            <a:r>
              <a:rPr lang="en-US" dirty="0"/>
              <a:t>Our focus will be the second in which the atom actively takes energy from and external source </a:t>
            </a:r>
          </a:p>
          <a:p>
            <a:r>
              <a:rPr lang="en-US" dirty="0"/>
              <a:t>In particular, we will focus on the Quantum Dot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7704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7A25-B0D2-46BC-A4A2-2A3CF176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Quantum Dot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F2D7E-48CA-208B-33BE-644C6FF96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8501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F570-4540-3331-F745-E1844BD6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Lindblad Master Equation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8C36-784B-6EBE-07F1-B69D9809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3213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675D-734B-739B-3B75-4D876739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at Hand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9053C-7032-1225-5DB6-A6F1E08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9261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C85A-BE6E-1716-AB00-505C68BF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6CD8-A539-2746-2D78-6E5253B7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8223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02FB-858F-EC94-ED9F-D9597CB2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014A-25EE-4FA0-C333-F3D9437D7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282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Presentation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483398"/>
              </p:ext>
            </p:extLst>
          </p:nvPr>
        </p:nvGraphicFramePr>
        <p:xfrm>
          <a:off x="1096963" y="2216879"/>
          <a:ext cx="10058400" cy="396997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introduction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motivation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Methodology results and analysis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Conclusions and future considerations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Quantum Optics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Statistical Description of a Photon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Problem at Hand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Conclusions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Spontaneous Parametric Down Conversion (SPDC)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Quantum Dot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Challenges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Future Considerations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Rabi Oscillations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Lindblad Master Equation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Results and Analysis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Acknowledgements and References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6F79-764B-BFF8-B298-2CF4F3D2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0168-1674-D6D4-C22A-4846D50F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637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37F4-B0B8-8D79-2A8C-EB744F3B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67E40-C1F8-C934-5921-8978E18C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317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E3F2-6548-09C3-1B24-5CF5D0F2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B270A-E067-F496-A2B4-9BB3C7D4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7821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6755-0F15-537C-9603-802B5873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40171-FBF9-F7AE-3FF1-D388DBBCB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6886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B21F9-504D-3C39-C56B-5444F7D3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B365-4537-5F69-6B52-511F6E959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14" y="3812134"/>
            <a:ext cx="3659246" cy="23498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cap="all" spc="200">
                <a:solidFill>
                  <a:srgbClr val="FFFFFF"/>
                </a:solidFill>
              </a:rPr>
              <a:t>And thank you all for taking the time to listen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lock and calendar on table">
            <a:extLst>
              <a:ext uri="{FF2B5EF4-FFF2-40B4-BE49-F238E27FC236}">
                <a16:creationId xmlns:a16="http://schemas.microsoft.com/office/drawing/2014/main" id="{E2E24F15-AC96-CF8F-9B28-3B915F8F8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24" r="13223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8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F35E-3D63-9890-AB51-9B9D5BD5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Optics - 1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D9FB6-F992-053A-F54A-DD86E4CB9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 mode of implementation for Quantum Information Processing</a:t>
            </a:r>
          </a:p>
          <a:p>
            <a:endParaRPr lang="en-US" dirty="0"/>
          </a:p>
          <a:p>
            <a:r>
              <a:rPr lang="en-US" dirty="0"/>
              <a:t>Photons are durable and have high mobility</a:t>
            </a:r>
          </a:p>
          <a:p>
            <a:endParaRPr lang="en-US" dirty="0"/>
          </a:p>
          <a:p>
            <a:r>
              <a:rPr lang="en-US" dirty="0"/>
              <a:t>Problematic for the same reasons</a:t>
            </a:r>
          </a:p>
          <a:p>
            <a:endParaRPr lang="en-US" dirty="0"/>
          </a:p>
          <a:p>
            <a:r>
              <a:rPr lang="en-US" dirty="0" err="1"/>
              <a:t>Knill</a:t>
            </a:r>
            <a:r>
              <a:rPr lang="en-US" dirty="0"/>
              <a:t>, Laflamme, and Milburn Implement (KLM) Implement protocol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160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2312-F2F1-69A6-2E38-0A5EA62B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Optics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0FF3D-A557-02C5-9F55-D393B99B5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Main Criteria Outlined in Protocol</a:t>
            </a:r>
          </a:p>
          <a:p>
            <a:pPr marL="292608" lvl="1" indent="0">
              <a:buNone/>
            </a:pPr>
            <a:endParaRPr lang="en-US" dirty="0"/>
          </a:p>
          <a:p>
            <a:pPr marL="292608" lvl="1" indent="0">
              <a:buNone/>
            </a:pPr>
            <a:r>
              <a:rPr lang="en-US" dirty="0"/>
              <a:t>1.</a:t>
            </a:r>
          </a:p>
          <a:p>
            <a:pPr marL="292608" lvl="1" indent="0">
              <a:buNone/>
            </a:pPr>
            <a:endParaRPr lang="en-US" dirty="0"/>
          </a:p>
          <a:p>
            <a:pPr marL="292608" lvl="1" indent="0">
              <a:buNone/>
            </a:pPr>
            <a:r>
              <a:rPr lang="en-US" dirty="0"/>
              <a:t>2.</a:t>
            </a:r>
          </a:p>
          <a:p>
            <a:pPr marL="292608" lvl="1" indent="0">
              <a:buNone/>
            </a:pPr>
            <a:endParaRPr lang="en-US" dirty="0"/>
          </a:p>
          <a:p>
            <a:pPr marL="292608" lvl="1" indent="0">
              <a:buNone/>
            </a:pPr>
            <a:r>
              <a:rPr lang="en-US" dirty="0"/>
              <a:t>3. </a:t>
            </a:r>
          </a:p>
          <a:p>
            <a:pPr marL="292608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Our primary focus will be the first, and without much consideration to the entangling portion</a:t>
            </a:r>
          </a:p>
          <a:p>
            <a:pPr marL="932688" lvl="2" indent="-457200">
              <a:buFont typeface="+mj-lt"/>
              <a:buAutoNum type="arabicPeriod"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606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C132-4D60-62E3-AC94-B30FE174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Spontaneous Parametric Down Conversion (SPDC) - 1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99B6-EC4B-3FB4-B297-1FF5922E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standard for implementation</a:t>
            </a:r>
          </a:p>
          <a:p>
            <a:r>
              <a:rPr lang="en-US" dirty="0"/>
              <a:t>Process: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3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3A3A-44EB-A389-FD02-D4FF22FE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SPDC - 2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D11D-C403-600F-77EE-ABEA954C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However, this is low efficiency process </a:t>
            </a:r>
          </a:p>
          <a:p>
            <a:r>
              <a:rPr lang="en-CA" dirty="0"/>
              <a:t>For every 10^6 input photons only 4 are output, however those 4 are guaranteed to be entangling</a:t>
            </a:r>
          </a:p>
          <a:p>
            <a:r>
              <a:rPr lang="en-CA" dirty="0"/>
              <a:t>Replace with a new process – The Quantum Dot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299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1159-FC53-13E0-D927-74BF93CC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 Oscillations - 1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E6F56-7C48-2804-853D-6B062B479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the quantum nature of the object through the presence of Rabi Oscillations</a:t>
            </a:r>
          </a:p>
          <a:p>
            <a:r>
              <a:rPr lang="en-US" dirty="0"/>
              <a:t>Initial intuition that it was a one and done process</a:t>
            </a:r>
          </a:p>
          <a:p>
            <a:r>
              <a:rPr lang="en-US" dirty="0"/>
              <a:t>Found to by cyclical instead</a:t>
            </a:r>
          </a:p>
          <a:p>
            <a:r>
              <a:rPr lang="en-US" dirty="0"/>
              <a:t>Fundamentally quantum in nature due to repopulation of electrons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006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931F-006D-3390-522C-9C862EAA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 Oscillations - 2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9496-175C-234D-96CF-7B9277C0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 their presence using toy model</a:t>
            </a:r>
          </a:p>
          <a:p>
            <a:r>
              <a:rPr lang="en-US" dirty="0"/>
              <a:t>Hamiltonian of atom excited by an electric field</a:t>
            </a:r>
          </a:p>
          <a:p>
            <a:r>
              <a:rPr lang="en-US" dirty="0"/>
              <a:t>Solve it using the Schrodinger equation</a:t>
            </a:r>
          </a:p>
          <a:p>
            <a:r>
              <a:rPr lang="en-US" dirty="0"/>
              <a:t>Solve the Second Order Differential Equation with some simplifications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676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EBEA-AEC5-52D3-F036-6849CEFF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 Oscillations - 3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CADF7-D7F0-224D-F98D-7E8BE07D4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in the following equation, wherein is the Rabi frequency</a:t>
            </a:r>
          </a:p>
          <a:p>
            <a:r>
              <a:rPr lang="en-US" dirty="0"/>
              <a:t>System Oscillates at Frequency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388426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{95FFFB95-13CB-46C2-881F-4FB8FED3FD2A}tf22712842_win32</Template>
  <TotalTime>29</TotalTime>
  <Words>530</Words>
  <Application>Microsoft Office PowerPoint</Application>
  <PresentationFormat>Widescreen</PresentationFormat>
  <Paragraphs>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Bookman Old Style</vt:lpstr>
      <vt:lpstr>Calibri</vt:lpstr>
      <vt:lpstr>Franklin Gothic Book</vt:lpstr>
      <vt:lpstr>1_RetrospectVTI</vt:lpstr>
      <vt:lpstr>ELECTRON MUSICAL CHAIRS</vt:lpstr>
      <vt:lpstr>The Presentation</vt:lpstr>
      <vt:lpstr>Quantum Optics - 1</vt:lpstr>
      <vt:lpstr>Quantum Optics 2</vt:lpstr>
      <vt:lpstr>Spontaneous Parametric Down Conversion (SPDC) - 1</vt:lpstr>
      <vt:lpstr>SPDC - 2</vt:lpstr>
      <vt:lpstr>Rabi Oscillations - 1</vt:lpstr>
      <vt:lpstr>Rabi Oscillations - 2</vt:lpstr>
      <vt:lpstr>Rabi Oscillations - 3</vt:lpstr>
      <vt:lpstr>Photon Statistics -1</vt:lpstr>
      <vt:lpstr>Photon Statistics - 2</vt:lpstr>
      <vt:lpstr>Photon Statistics - 3</vt:lpstr>
      <vt:lpstr>Photon Statistics - 4</vt:lpstr>
      <vt:lpstr>Photon Statistics and the Quantum Dot</vt:lpstr>
      <vt:lpstr>The Quantum Dot</vt:lpstr>
      <vt:lpstr>Lindblad Master Equation</vt:lpstr>
      <vt:lpstr>Problem at Hand</vt:lpstr>
      <vt:lpstr>Implementation</vt:lpstr>
      <vt:lpstr>Challenges</vt:lpstr>
      <vt:lpstr>Results and Analysis</vt:lpstr>
      <vt:lpstr>Conclusions</vt:lpstr>
      <vt:lpstr>Future Considerations</vt:lpstr>
      <vt:lpstr>Acknowledgements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 MUSICAL CHAIRS</dc:title>
  <dc:creator>Shivam Suthendran</dc:creator>
  <cp:lastModifiedBy>Shivam Suthendran</cp:lastModifiedBy>
  <cp:revision>2</cp:revision>
  <dcterms:created xsi:type="dcterms:W3CDTF">2023-01-11T20:03:09Z</dcterms:created>
  <dcterms:modified xsi:type="dcterms:W3CDTF">2023-01-11T20:39:17Z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