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5" r:id="rId8"/>
    <p:sldId id="302" r:id="rId9"/>
    <p:sldId id="317" r:id="rId10"/>
    <p:sldId id="303" r:id="rId11"/>
    <p:sldId id="318" r:id="rId12"/>
    <p:sldId id="348" r:id="rId13"/>
    <p:sldId id="319" r:id="rId14"/>
    <p:sldId id="304" r:id="rId15"/>
    <p:sldId id="320" r:id="rId16"/>
    <p:sldId id="321" r:id="rId17"/>
    <p:sldId id="322" r:id="rId18"/>
    <p:sldId id="323" r:id="rId19"/>
    <p:sldId id="306" r:id="rId20"/>
    <p:sldId id="324" r:id="rId21"/>
    <p:sldId id="325" r:id="rId22"/>
    <p:sldId id="326" r:id="rId23"/>
    <p:sldId id="327" r:id="rId24"/>
    <p:sldId id="328" r:id="rId25"/>
    <p:sldId id="305" r:id="rId26"/>
    <p:sldId id="329" r:id="rId27"/>
    <p:sldId id="330" r:id="rId28"/>
    <p:sldId id="307" r:id="rId29"/>
    <p:sldId id="308" r:id="rId30"/>
    <p:sldId id="309" r:id="rId31"/>
    <p:sldId id="331" r:id="rId32"/>
    <p:sldId id="332" r:id="rId33"/>
    <p:sldId id="334" r:id="rId34"/>
    <p:sldId id="333" r:id="rId35"/>
    <p:sldId id="335" r:id="rId36"/>
    <p:sldId id="338" r:id="rId37"/>
    <p:sldId id="336" r:id="rId38"/>
    <p:sldId id="337" r:id="rId39"/>
    <p:sldId id="339" r:id="rId40"/>
    <p:sldId id="314" r:id="rId41"/>
    <p:sldId id="340" r:id="rId42"/>
    <p:sldId id="341" r:id="rId43"/>
    <p:sldId id="342" r:id="rId44"/>
    <p:sldId id="311" r:id="rId45"/>
    <p:sldId id="343" r:id="rId46"/>
    <p:sldId id="312" r:id="rId47"/>
    <p:sldId id="310" r:id="rId48"/>
    <p:sldId id="344" r:id="rId49"/>
    <p:sldId id="345" r:id="rId50"/>
    <p:sldId id="346" r:id="rId51"/>
    <p:sldId id="347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28AD4-4EAF-46E8-92B8-60176563F3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C597E4-EA59-4174-9187-CE9396533823}">
      <dgm:prSet/>
      <dgm:spPr/>
      <dgm:t>
        <a:bodyPr/>
        <a:lstStyle/>
        <a:p>
          <a:r>
            <a:rPr lang="en-US" dirty="0"/>
            <a:t>Dr. Michael Reimer for your guidance and supervision</a:t>
          </a:r>
        </a:p>
      </dgm:t>
    </dgm:pt>
    <dgm:pt modelId="{A7EA58AE-E960-4B76-9B46-52101DB59A0D}" type="parTrans" cxnId="{8C154130-98C0-4DB8-A8BC-06BCFE310916}">
      <dgm:prSet/>
      <dgm:spPr/>
      <dgm:t>
        <a:bodyPr/>
        <a:lstStyle/>
        <a:p>
          <a:endParaRPr lang="en-US"/>
        </a:p>
      </dgm:t>
    </dgm:pt>
    <dgm:pt modelId="{756C5A55-5D35-49E5-95E0-6B4C64CAC813}" type="sibTrans" cxnId="{8C154130-98C0-4DB8-A8BC-06BCFE310916}">
      <dgm:prSet/>
      <dgm:spPr/>
      <dgm:t>
        <a:bodyPr/>
        <a:lstStyle/>
        <a:p>
          <a:endParaRPr lang="en-US"/>
        </a:p>
      </dgm:t>
    </dgm:pt>
    <dgm:pt modelId="{9AF752FB-5527-4E53-B16B-77017DF31854}">
      <dgm:prSet/>
      <dgm:spPr/>
      <dgm:t>
        <a:bodyPr/>
        <a:lstStyle/>
        <a:p>
          <a:pPr>
            <a:buNone/>
          </a:pPr>
          <a:r>
            <a:rPr lang="en-US" dirty="0"/>
            <a:t>I can comfortably say that I now know how to read research papers and implement a problem-solving scheme to solve problems</a:t>
          </a:r>
        </a:p>
      </dgm:t>
    </dgm:pt>
    <dgm:pt modelId="{30822B69-6E94-4E97-BA11-0FEFD7F9635B}" type="parTrans" cxnId="{3197DF4F-8A02-46C8-8172-24BC4C55B984}">
      <dgm:prSet/>
      <dgm:spPr/>
      <dgm:t>
        <a:bodyPr/>
        <a:lstStyle/>
        <a:p>
          <a:endParaRPr lang="en-US"/>
        </a:p>
      </dgm:t>
    </dgm:pt>
    <dgm:pt modelId="{BFD126DC-8045-42E6-B095-3A9C864E42B4}" type="sibTrans" cxnId="{3197DF4F-8A02-46C8-8172-24BC4C55B984}">
      <dgm:prSet/>
      <dgm:spPr/>
      <dgm:t>
        <a:bodyPr/>
        <a:lstStyle/>
        <a:p>
          <a:endParaRPr lang="en-US"/>
        </a:p>
      </dgm:t>
    </dgm:pt>
    <dgm:pt modelId="{838F233C-4103-4AA0-B097-6CC6C12AB529}">
      <dgm:prSet/>
      <dgm:spPr/>
      <dgm:t>
        <a:bodyPr/>
        <a:lstStyle/>
        <a:p>
          <a:r>
            <a:rPr lang="en-US"/>
            <a:t>QPDL  Group</a:t>
          </a:r>
        </a:p>
      </dgm:t>
    </dgm:pt>
    <dgm:pt modelId="{E331FDDD-76A9-4EA1-AF18-685104BBA5E3}" type="parTrans" cxnId="{D8CE460A-856F-4A29-A4ED-3E43F56B45D6}">
      <dgm:prSet/>
      <dgm:spPr/>
      <dgm:t>
        <a:bodyPr/>
        <a:lstStyle/>
        <a:p>
          <a:endParaRPr lang="en-US"/>
        </a:p>
      </dgm:t>
    </dgm:pt>
    <dgm:pt modelId="{9C261145-F1C7-44C4-A22C-E3BC1849B284}" type="sibTrans" cxnId="{D8CE460A-856F-4A29-A4ED-3E43F56B45D6}">
      <dgm:prSet/>
      <dgm:spPr/>
      <dgm:t>
        <a:bodyPr/>
        <a:lstStyle/>
        <a:p>
          <a:endParaRPr lang="en-US"/>
        </a:p>
      </dgm:t>
    </dgm:pt>
    <dgm:pt modelId="{5FFF694B-C178-430D-84BE-99011A0C0AA6}">
      <dgm:prSet/>
      <dgm:spPr/>
      <dgm:t>
        <a:bodyPr/>
        <a:lstStyle/>
        <a:p>
          <a:pPr>
            <a:buNone/>
          </a:pPr>
          <a:r>
            <a:rPr lang="en-US" dirty="0"/>
            <a:t>You let me participate in group meetings despite not being very knowledgeable</a:t>
          </a:r>
        </a:p>
      </dgm:t>
    </dgm:pt>
    <dgm:pt modelId="{518C9FBD-B2CF-4AC3-8547-58AE0A5FC8D6}" type="parTrans" cxnId="{80B9D47B-449B-415B-BF52-A525E3B2E41E}">
      <dgm:prSet/>
      <dgm:spPr/>
      <dgm:t>
        <a:bodyPr/>
        <a:lstStyle/>
        <a:p>
          <a:endParaRPr lang="en-US"/>
        </a:p>
      </dgm:t>
    </dgm:pt>
    <dgm:pt modelId="{86AB2189-2DC1-48BB-A443-A5FEBA4E8886}" type="sibTrans" cxnId="{80B9D47B-449B-415B-BF52-A525E3B2E41E}">
      <dgm:prSet/>
      <dgm:spPr/>
      <dgm:t>
        <a:bodyPr/>
        <a:lstStyle/>
        <a:p>
          <a:endParaRPr lang="en-US"/>
        </a:p>
      </dgm:t>
    </dgm:pt>
    <dgm:pt modelId="{AD8C5CFB-A356-4BE8-A946-878597D6E588}">
      <dgm:prSet/>
      <dgm:spPr/>
      <dgm:t>
        <a:bodyPr/>
        <a:lstStyle/>
        <a:p>
          <a:r>
            <a:rPr lang="en-US"/>
            <a:t>Matteo Pennacchietti and Sonell Malik</a:t>
          </a:r>
        </a:p>
      </dgm:t>
    </dgm:pt>
    <dgm:pt modelId="{786AA80F-B3C4-4660-B765-30E1AAD0F958}" type="parTrans" cxnId="{9ABDA347-215D-400D-A81D-8E6A548A510F}">
      <dgm:prSet/>
      <dgm:spPr/>
      <dgm:t>
        <a:bodyPr/>
        <a:lstStyle/>
        <a:p>
          <a:endParaRPr lang="en-US"/>
        </a:p>
      </dgm:t>
    </dgm:pt>
    <dgm:pt modelId="{6968829D-213C-4CB2-A402-B5BC46A4BF16}" type="sibTrans" cxnId="{9ABDA347-215D-400D-A81D-8E6A548A510F}">
      <dgm:prSet/>
      <dgm:spPr/>
      <dgm:t>
        <a:bodyPr/>
        <a:lstStyle/>
        <a:p>
          <a:endParaRPr lang="en-US"/>
        </a:p>
      </dgm:t>
    </dgm:pt>
    <dgm:pt modelId="{A44AA242-4336-4E83-B602-EE7CD15F20F0}">
      <dgm:prSet/>
      <dgm:spPr/>
      <dgm:t>
        <a:bodyPr/>
        <a:lstStyle/>
        <a:p>
          <a:pPr>
            <a:buNone/>
          </a:pPr>
          <a:r>
            <a:rPr lang="en-US" dirty="0"/>
            <a:t>For the guidance and support when I felt like I was stuck on tasks</a:t>
          </a:r>
        </a:p>
      </dgm:t>
    </dgm:pt>
    <dgm:pt modelId="{530DFA73-5F70-445F-AD0C-BFED0FA7D62C}" type="parTrans" cxnId="{85675AC8-2D32-4C91-AC21-FA8CD27BCC8F}">
      <dgm:prSet/>
      <dgm:spPr/>
      <dgm:t>
        <a:bodyPr/>
        <a:lstStyle/>
        <a:p>
          <a:endParaRPr lang="en-US"/>
        </a:p>
      </dgm:t>
    </dgm:pt>
    <dgm:pt modelId="{82A855A9-FA47-4653-8806-28D4457C1CC1}" type="sibTrans" cxnId="{85675AC8-2D32-4C91-AC21-FA8CD27BCC8F}">
      <dgm:prSet/>
      <dgm:spPr/>
      <dgm:t>
        <a:bodyPr/>
        <a:lstStyle/>
        <a:p>
          <a:endParaRPr lang="en-US"/>
        </a:p>
      </dgm:t>
    </dgm:pt>
    <dgm:pt modelId="{6A65111F-546D-4106-A567-D5546313EF4E}">
      <dgm:prSet/>
      <dgm:spPr/>
      <dgm:t>
        <a:bodyPr/>
        <a:lstStyle/>
        <a:p>
          <a:r>
            <a:rPr lang="en-CA"/>
            <a:t>Husband, Friends, Family, and everyone in the Background</a:t>
          </a:r>
          <a:endParaRPr lang="en-US"/>
        </a:p>
      </dgm:t>
    </dgm:pt>
    <dgm:pt modelId="{968099F8-1F5C-4559-8BD4-61855B376A64}" type="parTrans" cxnId="{6960F2EC-1E85-4E02-8A3F-14E88F580F0F}">
      <dgm:prSet/>
      <dgm:spPr/>
      <dgm:t>
        <a:bodyPr/>
        <a:lstStyle/>
        <a:p>
          <a:endParaRPr lang="en-US"/>
        </a:p>
      </dgm:t>
    </dgm:pt>
    <dgm:pt modelId="{7F2A8263-223C-4C9D-8274-2B152FC73CFF}" type="sibTrans" cxnId="{6960F2EC-1E85-4E02-8A3F-14E88F580F0F}">
      <dgm:prSet/>
      <dgm:spPr/>
      <dgm:t>
        <a:bodyPr/>
        <a:lstStyle/>
        <a:p>
          <a:endParaRPr lang="en-US"/>
        </a:p>
      </dgm:t>
    </dgm:pt>
    <dgm:pt modelId="{F8699D0F-EA80-495C-BA93-1E115B9C2A00}">
      <dgm:prSet/>
      <dgm:spPr/>
      <dgm:t>
        <a:bodyPr/>
        <a:lstStyle/>
        <a:p>
          <a:pPr>
            <a:buNone/>
          </a:pPr>
          <a:r>
            <a:rPr lang="en-CA" dirty="0"/>
            <a:t>I would not be anywhere without all of you</a:t>
          </a:r>
          <a:endParaRPr lang="en-US" dirty="0"/>
        </a:p>
      </dgm:t>
    </dgm:pt>
    <dgm:pt modelId="{1F3B07DA-0BCE-479F-A42A-4B56215FAE55}" type="parTrans" cxnId="{B2AB51C2-E992-427A-85BC-EE315A62C2CE}">
      <dgm:prSet/>
      <dgm:spPr/>
      <dgm:t>
        <a:bodyPr/>
        <a:lstStyle/>
        <a:p>
          <a:endParaRPr lang="en-US"/>
        </a:p>
      </dgm:t>
    </dgm:pt>
    <dgm:pt modelId="{AA5DC52A-63CE-4A01-BF60-5EFC3E74E0A7}" type="sibTrans" cxnId="{B2AB51C2-E992-427A-85BC-EE315A62C2CE}">
      <dgm:prSet/>
      <dgm:spPr/>
      <dgm:t>
        <a:bodyPr/>
        <a:lstStyle/>
        <a:p>
          <a:endParaRPr lang="en-US"/>
        </a:p>
      </dgm:t>
    </dgm:pt>
    <dgm:pt modelId="{41DC5216-08AA-4180-B17E-C710F7DF1412}" type="pres">
      <dgm:prSet presAssocID="{53E28AD4-4EAF-46E8-92B8-60176563F305}" presName="Name0" presStyleCnt="0">
        <dgm:presLayoutVars>
          <dgm:dir/>
          <dgm:animLvl val="lvl"/>
          <dgm:resizeHandles val="exact"/>
        </dgm:presLayoutVars>
      </dgm:prSet>
      <dgm:spPr/>
    </dgm:pt>
    <dgm:pt modelId="{C25628E3-2124-451A-AF25-12ACF8EFE050}" type="pres">
      <dgm:prSet presAssocID="{62C597E4-EA59-4174-9187-CE9396533823}" presName="linNode" presStyleCnt="0"/>
      <dgm:spPr/>
    </dgm:pt>
    <dgm:pt modelId="{7648D6D3-CF3D-4443-8167-F60413D57F24}" type="pres">
      <dgm:prSet presAssocID="{62C597E4-EA59-4174-9187-CE939653382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E242CD-55D4-40C2-8BDF-2F4E196E69B0}" type="pres">
      <dgm:prSet presAssocID="{62C597E4-EA59-4174-9187-CE9396533823}" presName="descendantText" presStyleLbl="alignAccFollowNode1" presStyleIdx="0" presStyleCnt="4">
        <dgm:presLayoutVars>
          <dgm:bulletEnabled val="1"/>
        </dgm:presLayoutVars>
      </dgm:prSet>
      <dgm:spPr/>
    </dgm:pt>
    <dgm:pt modelId="{77BE7EF4-AEE6-4B04-BBF0-40723F621019}" type="pres">
      <dgm:prSet presAssocID="{756C5A55-5D35-49E5-95E0-6B4C64CAC813}" presName="sp" presStyleCnt="0"/>
      <dgm:spPr/>
    </dgm:pt>
    <dgm:pt modelId="{5A15CFD4-A98F-4628-907A-EDF6A04A7572}" type="pres">
      <dgm:prSet presAssocID="{838F233C-4103-4AA0-B097-6CC6C12AB529}" presName="linNode" presStyleCnt="0"/>
      <dgm:spPr/>
    </dgm:pt>
    <dgm:pt modelId="{A08E69E5-F887-4E0C-BCC9-B53B3682F4A4}" type="pres">
      <dgm:prSet presAssocID="{838F233C-4103-4AA0-B097-6CC6C12AB52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F1201DA-BA46-4130-97BA-01D3B448B1FE}" type="pres">
      <dgm:prSet presAssocID="{838F233C-4103-4AA0-B097-6CC6C12AB529}" presName="descendantText" presStyleLbl="alignAccFollowNode1" presStyleIdx="1" presStyleCnt="4">
        <dgm:presLayoutVars>
          <dgm:bulletEnabled val="1"/>
        </dgm:presLayoutVars>
      </dgm:prSet>
      <dgm:spPr/>
    </dgm:pt>
    <dgm:pt modelId="{F96CFBC5-A885-4336-BC61-D07A37E0139A}" type="pres">
      <dgm:prSet presAssocID="{9C261145-F1C7-44C4-A22C-E3BC1849B284}" presName="sp" presStyleCnt="0"/>
      <dgm:spPr/>
    </dgm:pt>
    <dgm:pt modelId="{3E480289-DCDE-476E-9BD5-DC345E753915}" type="pres">
      <dgm:prSet presAssocID="{AD8C5CFB-A356-4BE8-A946-878597D6E588}" presName="linNode" presStyleCnt="0"/>
      <dgm:spPr/>
    </dgm:pt>
    <dgm:pt modelId="{50CB99A9-32E9-4454-B7E7-EAA1A8203E73}" type="pres">
      <dgm:prSet presAssocID="{AD8C5CFB-A356-4BE8-A946-878597D6E58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E4820F0-AB19-4343-9020-E08879EAB89E}" type="pres">
      <dgm:prSet presAssocID="{AD8C5CFB-A356-4BE8-A946-878597D6E588}" presName="descendantText" presStyleLbl="alignAccFollowNode1" presStyleIdx="2" presStyleCnt="4">
        <dgm:presLayoutVars>
          <dgm:bulletEnabled val="1"/>
        </dgm:presLayoutVars>
      </dgm:prSet>
      <dgm:spPr/>
    </dgm:pt>
    <dgm:pt modelId="{A896B3CF-BFC4-45E8-BBCE-792A0517BAF0}" type="pres">
      <dgm:prSet presAssocID="{6968829D-213C-4CB2-A402-B5BC46A4BF16}" presName="sp" presStyleCnt="0"/>
      <dgm:spPr/>
    </dgm:pt>
    <dgm:pt modelId="{0EAA9CC6-01D6-4FA8-B1F3-482399CD48E1}" type="pres">
      <dgm:prSet presAssocID="{6A65111F-546D-4106-A567-D5546313EF4E}" presName="linNode" presStyleCnt="0"/>
      <dgm:spPr/>
    </dgm:pt>
    <dgm:pt modelId="{0A809BB4-A6E2-489E-8CE8-7DC828CA58F4}" type="pres">
      <dgm:prSet presAssocID="{6A65111F-546D-4106-A567-D5546313EF4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E99B5CE-8292-4818-9FBD-58FDBF4C1385}" type="pres">
      <dgm:prSet presAssocID="{6A65111F-546D-4106-A567-D5546313EF4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8CE460A-856F-4A29-A4ED-3E43F56B45D6}" srcId="{53E28AD4-4EAF-46E8-92B8-60176563F305}" destId="{838F233C-4103-4AA0-B097-6CC6C12AB529}" srcOrd="1" destOrd="0" parTransId="{E331FDDD-76A9-4EA1-AF18-685104BBA5E3}" sibTransId="{9C261145-F1C7-44C4-A22C-E3BC1849B284}"/>
    <dgm:cxn modelId="{8C154130-98C0-4DB8-A8BC-06BCFE310916}" srcId="{53E28AD4-4EAF-46E8-92B8-60176563F305}" destId="{62C597E4-EA59-4174-9187-CE9396533823}" srcOrd="0" destOrd="0" parTransId="{A7EA58AE-E960-4B76-9B46-52101DB59A0D}" sibTransId="{756C5A55-5D35-49E5-95E0-6B4C64CAC813}"/>
    <dgm:cxn modelId="{209C023B-12CD-4559-82E1-8B97F54831F2}" type="presOf" srcId="{A44AA242-4336-4E83-B602-EE7CD15F20F0}" destId="{2E4820F0-AB19-4343-9020-E08879EAB89E}" srcOrd="0" destOrd="0" presId="urn:microsoft.com/office/officeart/2005/8/layout/vList5"/>
    <dgm:cxn modelId="{9ABDA347-215D-400D-A81D-8E6A548A510F}" srcId="{53E28AD4-4EAF-46E8-92B8-60176563F305}" destId="{AD8C5CFB-A356-4BE8-A946-878597D6E588}" srcOrd="2" destOrd="0" parTransId="{786AA80F-B3C4-4660-B765-30E1AAD0F958}" sibTransId="{6968829D-213C-4CB2-A402-B5BC46A4BF16}"/>
    <dgm:cxn modelId="{3197DF4F-8A02-46C8-8172-24BC4C55B984}" srcId="{62C597E4-EA59-4174-9187-CE9396533823}" destId="{9AF752FB-5527-4E53-B16B-77017DF31854}" srcOrd="0" destOrd="0" parTransId="{30822B69-6E94-4E97-BA11-0FEFD7F9635B}" sibTransId="{BFD126DC-8045-42E6-B095-3A9C864E42B4}"/>
    <dgm:cxn modelId="{0A0B8179-AD9D-406B-AF7B-BDAC407C3087}" type="presOf" srcId="{AD8C5CFB-A356-4BE8-A946-878597D6E588}" destId="{50CB99A9-32E9-4454-B7E7-EAA1A8203E73}" srcOrd="0" destOrd="0" presId="urn:microsoft.com/office/officeart/2005/8/layout/vList5"/>
    <dgm:cxn modelId="{6836725A-512E-451D-88CD-F01753D1B7BD}" type="presOf" srcId="{6A65111F-546D-4106-A567-D5546313EF4E}" destId="{0A809BB4-A6E2-489E-8CE8-7DC828CA58F4}" srcOrd="0" destOrd="0" presId="urn:microsoft.com/office/officeart/2005/8/layout/vList5"/>
    <dgm:cxn modelId="{80B9D47B-449B-415B-BF52-A525E3B2E41E}" srcId="{838F233C-4103-4AA0-B097-6CC6C12AB529}" destId="{5FFF694B-C178-430D-84BE-99011A0C0AA6}" srcOrd="0" destOrd="0" parTransId="{518C9FBD-B2CF-4AC3-8547-58AE0A5FC8D6}" sibTransId="{86AB2189-2DC1-48BB-A443-A5FEBA4E8886}"/>
    <dgm:cxn modelId="{14747687-F1CC-4F95-8EF6-A225198D86DD}" type="presOf" srcId="{62C597E4-EA59-4174-9187-CE9396533823}" destId="{7648D6D3-CF3D-4443-8167-F60413D57F24}" srcOrd="0" destOrd="0" presId="urn:microsoft.com/office/officeart/2005/8/layout/vList5"/>
    <dgm:cxn modelId="{1D77CD89-4FFE-4D5A-B980-720932491C17}" type="presOf" srcId="{838F233C-4103-4AA0-B097-6CC6C12AB529}" destId="{A08E69E5-F887-4E0C-BCC9-B53B3682F4A4}" srcOrd="0" destOrd="0" presId="urn:microsoft.com/office/officeart/2005/8/layout/vList5"/>
    <dgm:cxn modelId="{FB25CE9B-D594-4328-A703-113480F19EA2}" type="presOf" srcId="{F8699D0F-EA80-495C-BA93-1E115B9C2A00}" destId="{DE99B5CE-8292-4818-9FBD-58FDBF4C1385}" srcOrd="0" destOrd="0" presId="urn:microsoft.com/office/officeart/2005/8/layout/vList5"/>
    <dgm:cxn modelId="{F16C829F-5B61-43B9-8625-05F0E5C44E6E}" type="presOf" srcId="{5FFF694B-C178-430D-84BE-99011A0C0AA6}" destId="{AF1201DA-BA46-4130-97BA-01D3B448B1FE}" srcOrd="0" destOrd="0" presId="urn:microsoft.com/office/officeart/2005/8/layout/vList5"/>
    <dgm:cxn modelId="{08F28AA7-4B8D-490F-B448-6918CF6FEB0D}" type="presOf" srcId="{53E28AD4-4EAF-46E8-92B8-60176563F305}" destId="{41DC5216-08AA-4180-B17E-C710F7DF1412}" srcOrd="0" destOrd="0" presId="urn:microsoft.com/office/officeart/2005/8/layout/vList5"/>
    <dgm:cxn modelId="{B2AB51C2-E992-427A-85BC-EE315A62C2CE}" srcId="{6A65111F-546D-4106-A567-D5546313EF4E}" destId="{F8699D0F-EA80-495C-BA93-1E115B9C2A00}" srcOrd="0" destOrd="0" parTransId="{1F3B07DA-0BCE-479F-A42A-4B56215FAE55}" sibTransId="{AA5DC52A-63CE-4A01-BF60-5EFC3E74E0A7}"/>
    <dgm:cxn modelId="{85675AC8-2D32-4C91-AC21-FA8CD27BCC8F}" srcId="{AD8C5CFB-A356-4BE8-A946-878597D6E588}" destId="{A44AA242-4336-4E83-B602-EE7CD15F20F0}" srcOrd="0" destOrd="0" parTransId="{530DFA73-5F70-445F-AD0C-BFED0FA7D62C}" sibTransId="{82A855A9-FA47-4653-8806-28D4457C1CC1}"/>
    <dgm:cxn modelId="{EEF37DD0-2347-4AA1-929E-9F741B1ACA4A}" type="presOf" srcId="{9AF752FB-5527-4E53-B16B-77017DF31854}" destId="{52E242CD-55D4-40C2-8BDF-2F4E196E69B0}" srcOrd="0" destOrd="0" presId="urn:microsoft.com/office/officeart/2005/8/layout/vList5"/>
    <dgm:cxn modelId="{6960F2EC-1E85-4E02-8A3F-14E88F580F0F}" srcId="{53E28AD4-4EAF-46E8-92B8-60176563F305}" destId="{6A65111F-546D-4106-A567-D5546313EF4E}" srcOrd="3" destOrd="0" parTransId="{968099F8-1F5C-4559-8BD4-61855B376A64}" sibTransId="{7F2A8263-223C-4C9D-8274-2B152FC73CFF}"/>
    <dgm:cxn modelId="{3A152304-3132-4965-9201-F1CE4EB6DB3F}" type="presParOf" srcId="{41DC5216-08AA-4180-B17E-C710F7DF1412}" destId="{C25628E3-2124-451A-AF25-12ACF8EFE050}" srcOrd="0" destOrd="0" presId="urn:microsoft.com/office/officeart/2005/8/layout/vList5"/>
    <dgm:cxn modelId="{36BC9168-66AE-4683-9003-FE0A2A0F2E11}" type="presParOf" srcId="{C25628E3-2124-451A-AF25-12ACF8EFE050}" destId="{7648D6D3-CF3D-4443-8167-F60413D57F24}" srcOrd="0" destOrd="0" presId="urn:microsoft.com/office/officeart/2005/8/layout/vList5"/>
    <dgm:cxn modelId="{685874C1-0B3E-4678-B9B4-CF763FC5D00D}" type="presParOf" srcId="{C25628E3-2124-451A-AF25-12ACF8EFE050}" destId="{52E242CD-55D4-40C2-8BDF-2F4E196E69B0}" srcOrd="1" destOrd="0" presId="urn:microsoft.com/office/officeart/2005/8/layout/vList5"/>
    <dgm:cxn modelId="{33E4923A-5474-4C56-A8F7-FB32E207DA0E}" type="presParOf" srcId="{41DC5216-08AA-4180-B17E-C710F7DF1412}" destId="{77BE7EF4-AEE6-4B04-BBF0-40723F621019}" srcOrd="1" destOrd="0" presId="urn:microsoft.com/office/officeart/2005/8/layout/vList5"/>
    <dgm:cxn modelId="{F59EEE2D-83B8-4105-ADDF-7615DE33EF13}" type="presParOf" srcId="{41DC5216-08AA-4180-B17E-C710F7DF1412}" destId="{5A15CFD4-A98F-4628-907A-EDF6A04A7572}" srcOrd="2" destOrd="0" presId="urn:microsoft.com/office/officeart/2005/8/layout/vList5"/>
    <dgm:cxn modelId="{9A118E72-27F0-487B-9D84-8EFDC261B518}" type="presParOf" srcId="{5A15CFD4-A98F-4628-907A-EDF6A04A7572}" destId="{A08E69E5-F887-4E0C-BCC9-B53B3682F4A4}" srcOrd="0" destOrd="0" presId="urn:microsoft.com/office/officeart/2005/8/layout/vList5"/>
    <dgm:cxn modelId="{69802398-CA08-4849-97D0-EE7AC9136AA6}" type="presParOf" srcId="{5A15CFD4-A98F-4628-907A-EDF6A04A7572}" destId="{AF1201DA-BA46-4130-97BA-01D3B448B1FE}" srcOrd="1" destOrd="0" presId="urn:microsoft.com/office/officeart/2005/8/layout/vList5"/>
    <dgm:cxn modelId="{AB4299EF-DA54-4DFB-B359-E6345314ED22}" type="presParOf" srcId="{41DC5216-08AA-4180-B17E-C710F7DF1412}" destId="{F96CFBC5-A885-4336-BC61-D07A37E0139A}" srcOrd="3" destOrd="0" presId="urn:microsoft.com/office/officeart/2005/8/layout/vList5"/>
    <dgm:cxn modelId="{67CFA4D1-10DF-4F33-A0D9-41DC09D30B83}" type="presParOf" srcId="{41DC5216-08AA-4180-B17E-C710F7DF1412}" destId="{3E480289-DCDE-476E-9BD5-DC345E753915}" srcOrd="4" destOrd="0" presId="urn:microsoft.com/office/officeart/2005/8/layout/vList5"/>
    <dgm:cxn modelId="{42DF3D44-EBD7-4C4E-B868-550DDCFFBAEC}" type="presParOf" srcId="{3E480289-DCDE-476E-9BD5-DC345E753915}" destId="{50CB99A9-32E9-4454-B7E7-EAA1A8203E73}" srcOrd="0" destOrd="0" presId="urn:microsoft.com/office/officeart/2005/8/layout/vList5"/>
    <dgm:cxn modelId="{07D30A89-CFB1-4FA7-919A-F6CD91D3DC76}" type="presParOf" srcId="{3E480289-DCDE-476E-9BD5-DC345E753915}" destId="{2E4820F0-AB19-4343-9020-E08879EAB89E}" srcOrd="1" destOrd="0" presId="urn:microsoft.com/office/officeart/2005/8/layout/vList5"/>
    <dgm:cxn modelId="{361781C2-69AF-4601-B094-D8188B52DFDB}" type="presParOf" srcId="{41DC5216-08AA-4180-B17E-C710F7DF1412}" destId="{A896B3CF-BFC4-45E8-BBCE-792A0517BAF0}" srcOrd="5" destOrd="0" presId="urn:microsoft.com/office/officeart/2005/8/layout/vList5"/>
    <dgm:cxn modelId="{8AC2CE8B-59EA-4D6A-A924-606F9F4B3FED}" type="presParOf" srcId="{41DC5216-08AA-4180-B17E-C710F7DF1412}" destId="{0EAA9CC6-01D6-4FA8-B1F3-482399CD48E1}" srcOrd="6" destOrd="0" presId="urn:microsoft.com/office/officeart/2005/8/layout/vList5"/>
    <dgm:cxn modelId="{DD63A5DE-7E05-40DA-B0AD-0BA4923E1B49}" type="presParOf" srcId="{0EAA9CC6-01D6-4FA8-B1F3-482399CD48E1}" destId="{0A809BB4-A6E2-489E-8CE8-7DC828CA58F4}" srcOrd="0" destOrd="0" presId="urn:microsoft.com/office/officeart/2005/8/layout/vList5"/>
    <dgm:cxn modelId="{88C1CD79-2542-41CD-A3C6-16B9D221A705}" type="presParOf" srcId="{0EAA9CC6-01D6-4FA8-B1F3-482399CD48E1}" destId="{DE99B5CE-8292-4818-9FBD-58FDBF4C13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242CD-55D4-40C2-8BDF-2F4E196E69B0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I can comfortably say that I now know how to read research papers and implement a problem-solving scheme to solve problems</a:t>
          </a:r>
        </a:p>
      </dsp:txBody>
      <dsp:txXfrm rot="-5400000">
        <a:off x="3621024" y="128627"/>
        <a:ext cx="6401783" cy="657930"/>
      </dsp:txXfrm>
    </dsp:sp>
    <dsp:sp modelId="{7648D6D3-CF3D-4443-8167-F60413D57F24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Dr. Michael Reimer for your guidance and supervision</a:t>
          </a:r>
        </a:p>
      </dsp:txBody>
      <dsp:txXfrm>
        <a:off x="44491" y="46385"/>
        <a:ext cx="3532042" cy="822413"/>
      </dsp:txXfrm>
    </dsp:sp>
    <dsp:sp modelId="{AF1201DA-BA46-4130-97BA-01D3B448B1FE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You let me participate in group meetings despite not being very knowledgeable</a:t>
          </a:r>
        </a:p>
      </dsp:txBody>
      <dsp:txXfrm rot="-5400000">
        <a:off x="3621024" y="1085592"/>
        <a:ext cx="6401783" cy="657930"/>
      </dsp:txXfrm>
    </dsp:sp>
    <dsp:sp modelId="{A08E69E5-F887-4E0C-BCC9-B53B3682F4A4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QPDL  Group</a:t>
          </a:r>
        </a:p>
      </dsp:txBody>
      <dsp:txXfrm>
        <a:off x="44491" y="1003350"/>
        <a:ext cx="3532042" cy="822413"/>
      </dsp:txXfrm>
    </dsp:sp>
    <dsp:sp modelId="{2E4820F0-AB19-4343-9020-E08879EAB89E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For the guidance and support when I felt like I was stuck on tasks</a:t>
          </a:r>
        </a:p>
      </dsp:txBody>
      <dsp:txXfrm rot="-5400000">
        <a:off x="3621024" y="2042557"/>
        <a:ext cx="6401783" cy="657930"/>
      </dsp:txXfrm>
    </dsp:sp>
    <dsp:sp modelId="{50CB99A9-32E9-4454-B7E7-EAA1A8203E73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Matteo Pennacchietti and Sonell Malik</a:t>
          </a:r>
        </a:p>
      </dsp:txBody>
      <dsp:txXfrm>
        <a:off x="44491" y="1960315"/>
        <a:ext cx="3532042" cy="822413"/>
      </dsp:txXfrm>
    </dsp:sp>
    <dsp:sp modelId="{DE99B5CE-8292-4818-9FBD-58FDBF4C1385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700" kern="1200" dirty="0"/>
            <a:t>I would not be anywhere without all of you</a:t>
          </a:r>
          <a:endParaRPr lang="en-US" sz="1700" kern="1200" dirty="0"/>
        </a:p>
      </dsp:txBody>
      <dsp:txXfrm rot="-5400000">
        <a:off x="3621024" y="2999522"/>
        <a:ext cx="6401783" cy="657930"/>
      </dsp:txXfrm>
    </dsp:sp>
    <dsp:sp modelId="{0A809BB4-A6E2-489E-8CE8-7DC828CA58F4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Husband, Friends, Family, and everyone in the Background</a:t>
          </a:r>
          <a:endParaRPr lang="en-US" sz="2000" kern="1200"/>
        </a:p>
      </dsp:txBody>
      <dsp:txXfrm>
        <a:off x="44491" y="2917280"/>
        <a:ext cx="3532042" cy="822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ELECTRON MUSICAL CHAIRS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Modelling rabi oscillations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DEBEA-AEC5-52D3-F036-6849CEFF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318" y="1144980"/>
            <a:ext cx="6332376" cy="1560716"/>
          </a:xfrm>
        </p:spPr>
        <p:txBody>
          <a:bodyPr>
            <a:normAutofit/>
          </a:bodyPr>
          <a:lstStyle/>
          <a:p>
            <a:r>
              <a:rPr lang="en-US" dirty="0"/>
              <a:t>Rabi Oscillations - 4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3984C-1EE7-9350-65CD-B8E7C2AD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689465"/>
            <a:ext cx="4156516" cy="26421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7E4FD-6B1E-A69B-3900-11D74922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21" y="4570358"/>
            <a:ext cx="3355338" cy="1987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CADF7-D7F0-224D-F98D-7E8BE07D4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7431" y="2983824"/>
                <a:ext cx="5063457" cy="3043752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5900" dirty="0"/>
                  <a:t>Solving the differential equation with these simplifications gives us these solutions</a:t>
                </a:r>
              </a:p>
              <a:p>
                <a:pPr>
                  <a:lnSpc>
                    <a:spcPct val="100000"/>
                  </a:lnSpc>
                </a:pPr>
                <a:endParaRPr lang="en-US" sz="5900" dirty="0"/>
              </a:p>
              <a:p>
                <a:pPr>
                  <a:lnSpc>
                    <a:spcPct val="100000"/>
                  </a:lnSpc>
                </a:pPr>
                <a:endParaRPr lang="en-US" sz="59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5900" dirty="0"/>
              </a:p>
              <a:p>
                <a:pPr>
                  <a:lnSpc>
                    <a:spcPct val="100000"/>
                  </a:lnSpc>
                </a:pPr>
                <a:r>
                  <a:rPr lang="en-US" sz="5900" dirty="0"/>
                  <a:t>Wherein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59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5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5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900" dirty="0"/>
                  <a:t> is the Rabi frequency </a:t>
                </a:r>
              </a:p>
              <a:p>
                <a:pPr lvl="1"/>
                <a:r>
                  <a:rPr lang="en-US" sz="5900" dirty="0"/>
                  <a:t>Electrons oscillate at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59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59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5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CA" sz="5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CA" sz="5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sz="5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5900" dirty="0"/>
              </a:p>
              <a:p>
                <a:pPr>
                  <a:lnSpc>
                    <a:spcPct val="100000"/>
                  </a:lnSpc>
                </a:pPr>
                <a:endParaRPr lang="en-US" sz="1300" dirty="0"/>
              </a:p>
              <a:p>
                <a:pPr>
                  <a:lnSpc>
                    <a:spcPct val="100000"/>
                  </a:lnSpc>
                </a:pPr>
                <a:endParaRPr lang="en-US" sz="1300" dirty="0"/>
              </a:p>
              <a:p>
                <a:pPr>
                  <a:lnSpc>
                    <a:spcPct val="100000"/>
                  </a:lnSpc>
                </a:pPr>
                <a:endParaRPr lang="en-US" sz="13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3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00000"/>
                  </a:lnSpc>
                </a:pPr>
                <a:endParaRPr lang="en-CA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CADF7-D7F0-224D-F98D-7E8BE07D4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7431" y="2983824"/>
                <a:ext cx="5063457" cy="3043752"/>
              </a:xfrm>
              <a:blipFill>
                <a:blip r:embed="rId4"/>
                <a:stretch>
                  <a:fillRect l="-1083" t="-3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8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090-F805-7BBA-C87B-726047F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9A0-4B45-F8C7-0081-55D27932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know that these oscillations are in fact real and quantum in nature</a:t>
            </a:r>
          </a:p>
          <a:p>
            <a:r>
              <a:rPr lang="en-US" dirty="0"/>
              <a:t>We need a way to measure this</a:t>
            </a:r>
          </a:p>
          <a:p>
            <a:r>
              <a:rPr lang="en-US" dirty="0"/>
              <a:t>But we have no way to observe electron dynamics</a:t>
            </a:r>
          </a:p>
          <a:p>
            <a:r>
              <a:rPr lang="en-US" dirty="0"/>
              <a:t>However, we do have a way to measure their emissions – The Photon</a:t>
            </a:r>
          </a:p>
          <a:p>
            <a:r>
              <a:rPr lang="en-US" dirty="0"/>
              <a:t>So, in order to paint a picture with photons, we need to understand a description of their nature, the statistical nature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70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126C-3C00-CBF3-E739-BBEE10E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87A5-B7BD-0CEC-C518-E5240159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toy model</a:t>
            </a:r>
          </a:p>
          <a:p>
            <a:r>
              <a:rPr lang="en-US" dirty="0"/>
              <a:t>Beam of light of length L</a:t>
            </a:r>
          </a:p>
          <a:p>
            <a:r>
              <a:rPr lang="en-US" dirty="0"/>
              <a:t>Divide it into equal N segments</a:t>
            </a:r>
          </a:p>
          <a:p>
            <a:r>
              <a:rPr lang="en-US" dirty="0"/>
              <a:t>Then take that N out to infinity</a:t>
            </a:r>
          </a:p>
          <a:p>
            <a:r>
              <a:rPr lang="en-US" dirty="0"/>
              <a:t>What we find is that all the segments do not contain photons, in fact very few of them do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8768-3A0B-D9E7-4D42-BBFDEE4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DAC2-6C9C-CBB3-2E8A-08FFEF57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 this mathematically using binomial theorem</a:t>
            </a:r>
          </a:p>
          <a:p>
            <a:r>
              <a:rPr lang="en-US" dirty="0"/>
              <a:t>Using some approximations, we end up with the following equation</a:t>
            </a:r>
          </a:p>
          <a:p>
            <a:r>
              <a:rPr lang="en-CA" dirty="0"/>
              <a:t>Called Poissonian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8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8DC-F477-4224-93B3-53D99BAD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072B-BA6B-1459-5874-16B66D79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Poissonian Distribution characterized by relationship between standard deviation and mean</a:t>
            </a:r>
          </a:p>
          <a:p>
            <a:r>
              <a:rPr lang="en-US" dirty="0"/>
              <a:t>Focus on sub-Poissonian distribution</a:t>
            </a:r>
          </a:p>
          <a:p>
            <a:r>
              <a:rPr lang="en-US" dirty="0"/>
              <a:t>Under idealized considerations, there is a photon in every segment of a beam – something akin to deterministic light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8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469-BDD9-463C-8EDB-C0A91B5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and 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6307-A55C-1EFE-25A0-FD98CE89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there is efficiency greater than that of SPDC </a:t>
            </a:r>
          </a:p>
          <a:p>
            <a:endParaRPr lang="en-US" dirty="0"/>
          </a:p>
          <a:p>
            <a:r>
              <a:rPr lang="en-US" dirty="0"/>
              <a:t>4 classes of sub-Poissonian light</a:t>
            </a:r>
          </a:p>
          <a:p>
            <a:endParaRPr lang="en-US" dirty="0"/>
          </a:p>
          <a:p>
            <a:r>
              <a:rPr lang="en-US" dirty="0"/>
              <a:t>Our focus will be the second in which the atom actively takes energy from and external source </a:t>
            </a:r>
          </a:p>
          <a:p>
            <a:endParaRPr lang="en-US" dirty="0"/>
          </a:p>
          <a:p>
            <a:r>
              <a:rPr lang="en-US" dirty="0"/>
              <a:t>In particular, we will focus on the Quantum Dot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7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7A25-B0D2-46BC-A4A2-2A3CF17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 - Benefits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2D7E-48CA-208B-33BE-644C6FF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Dot has the following benefits</a:t>
            </a: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On-demand/deterministic generation of single photons or entangled photons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multi-photon emission probabilities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photon flux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 indistinguishable photons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Numerous tuning mechanisms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0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E31E-39DB-3608-DEC4-3D40517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 – Structure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7DDE-8128-7032-4807-00360B20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Semi-conductor coated by another substance</a:t>
            </a:r>
          </a:p>
          <a:p>
            <a:pPr lvl="1"/>
            <a:r>
              <a:rPr lang="en-US" dirty="0"/>
              <a:t>Reimer group quantum dot is </a:t>
            </a:r>
            <a:r>
              <a:rPr lang="en-US" dirty="0" err="1"/>
              <a:t>InP-InAsP</a:t>
            </a:r>
            <a:r>
              <a:rPr lang="en-US" dirty="0"/>
              <a:t>, a III-V semi-conductor</a:t>
            </a:r>
          </a:p>
          <a:p>
            <a:r>
              <a:rPr lang="en-US" dirty="0"/>
              <a:t>The other substance must have bandgap that is higher than the optically active quantum dot</a:t>
            </a:r>
          </a:p>
          <a:p>
            <a:r>
              <a:rPr lang="en-US" dirty="0"/>
              <a:t>Creates a confining potential </a:t>
            </a:r>
          </a:p>
          <a:p>
            <a:r>
              <a:rPr lang="en-CA" dirty="0"/>
              <a:t>If you remember from Quantum Harmonic Oscillator model, this creates a spectrum of bound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4CE2-5B0F-D298-C706-4390D8B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286603"/>
            <a:ext cx="10456505" cy="1450757"/>
          </a:xfrm>
        </p:spPr>
        <p:txBody>
          <a:bodyPr/>
          <a:lstStyle/>
          <a:p>
            <a:r>
              <a:rPr lang="en-US" dirty="0"/>
              <a:t>The Quantum Dot – Mechanism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EF3B-CDF3-AAF7-23C3-84394C13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solid is characterized with:</a:t>
            </a:r>
          </a:p>
          <a:p>
            <a:pPr lvl="1"/>
            <a:r>
              <a:rPr lang="en-US" dirty="0"/>
              <a:t>A valence band – wherein electrons are bound to the atom</a:t>
            </a:r>
          </a:p>
          <a:p>
            <a:pPr lvl="1"/>
            <a:r>
              <a:rPr lang="en-US" dirty="0"/>
              <a:t>A conduction band – wherein the electrons are excited and free</a:t>
            </a:r>
          </a:p>
          <a:p>
            <a:pPr lvl="1"/>
            <a:r>
              <a:rPr lang="en-US" dirty="0"/>
              <a:t>And a bandgap is an intermediate section that has no electronic states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Upon excitation the electron moves to the excited state and leaves behind an oppositely charged hole </a:t>
            </a:r>
          </a:p>
          <a:p>
            <a:pPr marL="0" indent="0">
              <a:buNone/>
            </a:pPr>
            <a:r>
              <a:rPr lang="en-CA" dirty="0"/>
              <a:t>Upon de-excitation the electron recombines with the hole to emit a photon – Radiative Recombination</a:t>
            </a:r>
          </a:p>
        </p:txBody>
      </p:sp>
    </p:spTree>
    <p:extLst>
      <p:ext uri="{BB962C8B-B14F-4D97-AF65-F5344CB8AC3E}">
        <p14:creationId xmlns:p14="http://schemas.microsoft.com/office/powerpoint/2010/main" val="30493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ED2F-ED41-B26C-2B44-0AC37802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286603"/>
            <a:ext cx="10549812" cy="1450757"/>
          </a:xfrm>
        </p:spPr>
        <p:txBody>
          <a:bodyPr/>
          <a:lstStyle/>
          <a:p>
            <a:r>
              <a:rPr lang="en-US" dirty="0"/>
              <a:t>The Quantum Dot – Mechanism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1B62-A7B2-1B77-0927-B75BD30F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Quantum dot also produces entangled pairs </a:t>
            </a:r>
          </a:p>
          <a:p>
            <a:pPr lvl="1"/>
            <a:r>
              <a:rPr lang="en-US" dirty="0"/>
              <a:t>Through the presence of a secondary excited state – the biexciton </a:t>
            </a:r>
          </a:p>
          <a:p>
            <a:pPr lvl="1"/>
            <a:endParaRPr lang="en-US" dirty="0"/>
          </a:p>
          <a:p>
            <a:r>
              <a:rPr lang="en-US" dirty="0"/>
              <a:t>Not the focus of this project but you will see that this adds some challenge to the problem</a:t>
            </a:r>
          </a:p>
          <a:p>
            <a:pPr lvl="1"/>
            <a:endParaRPr lang="en-US" dirty="0"/>
          </a:p>
          <a:p>
            <a:r>
              <a:rPr lang="en-CA" dirty="0"/>
              <a:t>Biexciton – Exciton Cascade</a:t>
            </a:r>
          </a:p>
          <a:p>
            <a:pPr lvl="1"/>
            <a:r>
              <a:rPr lang="en-CA" dirty="0"/>
              <a:t>Biexciton is a collection of two electron-hole pairs with opposing angular momentum</a:t>
            </a:r>
          </a:p>
          <a:p>
            <a:pPr lvl="1"/>
            <a:r>
              <a:rPr lang="en-CA" dirty="0"/>
              <a:t>These undergo two separate recombinations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8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83398"/>
              </p:ext>
            </p:extLst>
          </p:nvPr>
        </p:nvGraphicFramePr>
        <p:xfrm>
          <a:off x="1096963" y="2216879"/>
          <a:ext cx="10058400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motivation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Methodology 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Conclusions and future considerations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Optics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Statistical Description of a Photon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Problem at Hand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Spontaneous Parametric Down Conversion (SPDC)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Dot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Future Considerations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Rabi Oscillations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Lindblad Master Equation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Acknowledgements and References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3646-B1FF-41BB-D36B-F090D666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Biexciton – Exciton Cascade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E058-7814-2BAE-8DB0-2B5E941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recombination generates a left circularly polarized photon and left with an electron-hole pair</a:t>
            </a:r>
          </a:p>
          <a:p>
            <a:endParaRPr lang="en-US" dirty="0"/>
          </a:p>
          <a:p>
            <a:r>
              <a:rPr lang="en-US" dirty="0"/>
              <a:t>Second recombination generates a right circularly polarized photon with the remaining pair</a:t>
            </a:r>
          </a:p>
          <a:p>
            <a:endParaRPr lang="en-US" dirty="0"/>
          </a:p>
          <a:p>
            <a:r>
              <a:rPr lang="en-US" dirty="0"/>
              <a:t>The opposite can happen as well – We don’t know which</a:t>
            </a:r>
          </a:p>
          <a:p>
            <a:endParaRPr lang="en-US" dirty="0"/>
          </a:p>
          <a:p>
            <a:r>
              <a:rPr lang="en-US" dirty="0"/>
              <a:t>Left with following maximally entangled state</a:t>
            </a:r>
          </a:p>
        </p:txBody>
      </p:sp>
    </p:spTree>
    <p:extLst>
      <p:ext uri="{BB962C8B-B14F-4D97-AF65-F5344CB8AC3E}">
        <p14:creationId xmlns:p14="http://schemas.microsoft.com/office/powerpoint/2010/main" val="274225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3FEB2-ABE2-C54E-9DF1-774EF52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Quantum Dot – Reimer Group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4011-06E0-CDF2-E2F5-7AB9FB9A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Excited using two photon resonant excitation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Using a single photon would violate Pauli exclusion principle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Use two photons with opposite angular momenta and half of the biexciton energy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Bombardment with laser makes the likelihood of this occurring high</a:t>
            </a:r>
          </a:p>
          <a:p>
            <a:pPr lvl="2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 900 </a:t>
            </a:r>
            <a:r>
              <a:rPr lang="en-CA" sz="1500" dirty="0" err="1">
                <a:solidFill>
                  <a:srgbClr val="FFFFFF"/>
                </a:solidFill>
              </a:rPr>
              <a:t>Ti:Sapphire</a:t>
            </a:r>
            <a:r>
              <a:rPr lang="en-CA" sz="1500" dirty="0">
                <a:solidFill>
                  <a:srgbClr val="FFFFFF"/>
                </a:solidFill>
              </a:rPr>
              <a:t> laser with wavelength of 894.0 nm</a:t>
            </a:r>
            <a:br>
              <a:rPr lang="en-CA" sz="1500" dirty="0">
                <a:solidFill>
                  <a:srgbClr val="FFFFFF"/>
                </a:solidFill>
              </a:rPr>
            </a:b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Post-Excitation Radiative Recombination results in: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Biexciton emission at 894.6 nm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Exciton emission at 893.3 nm</a:t>
            </a:r>
            <a:br>
              <a:rPr lang="en-CA" sz="1500" dirty="0">
                <a:solidFill>
                  <a:srgbClr val="FFFFFF"/>
                </a:solidFill>
              </a:rPr>
            </a:br>
            <a:endParaRPr lang="en-CA" sz="15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DDB72D-FAFD-4CBC-F0AC-C453F952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58" y="172680"/>
            <a:ext cx="1367652" cy="6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570-4540-3331-F745-E1844BD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8C36-784B-6EBE-07F1-B69D9809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formalisms to describe a system</a:t>
            </a:r>
          </a:p>
          <a:p>
            <a:pPr lvl="1"/>
            <a:r>
              <a:rPr lang="en-US" dirty="0"/>
              <a:t>Hamiltonian results from a Legendre transform of the Lagrangian formalism</a:t>
            </a:r>
          </a:p>
          <a:p>
            <a:pPr lvl="1"/>
            <a:r>
              <a:rPr lang="en-US" dirty="0"/>
              <a:t>Results in total energy of the system</a:t>
            </a:r>
          </a:p>
          <a:p>
            <a:pPr lvl="1"/>
            <a:endParaRPr lang="en-US" dirty="0"/>
          </a:p>
          <a:p>
            <a:r>
              <a:rPr lang="en-US" dirty="0"/>
              <a:t>This formalism only considers the system, how do we include environment?</a:t>
            </a:r>
          </a:p>
          <a:p>
            <a:pPr lvl="1"/>
            <a:r>
              <a:rPr lang="en-US" dirty="0"/>
              <a:t>Enter the Lindblad Master Equation</a:t>
            </a:r>
          </a:p>
          <a:p>
            <a:pPr lvl="1"/>
            <a:r>
              <a:rPr lang="en-US" dirty="0"/>
              <a:t>Considers System, Environment, and the Coupling mechanism between the two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21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A89B-0C24-36A8-6EEF-54196A65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7513-3C2E-0622-4CEA-DD61BCCD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map out our quantum dot system as follows:</a:t>
            </a:r>
          </a:p>
          <a:p>
            <a:endParaRPr lang="en-US" dirty="0"/>
          </a:p>
          <a:p>
            <a:r>
              <a:rPr lang="en-US" dirty="0"/>
              <a:t>Each space is unique and separate from one another </a:t>
            </a:r>
          </a:p>
          <a:p>
            <a:endParaRPr lang="en-US" dirty="0"/>
          </a:p>
          <a:p>
            <a:r>
              <a:rPr lang="en-US" dirty="0"/>
              <a:t>The total system would be the tensor product of the system, environment, and the coupling mechanism</a:t>
            </a:r>
          </a:p>
          <a:p>
            <a:endParaRPr lang="en-US" dirty="0"/>
          </a:p>
          <a:p>
            <a:r>
              <a:rPr lang="en-US" dirty="0"/>
              <a:t>However, for simplicity we can write the environment and the coupling using the basis of the quantum dot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29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DD42-B722-558E-FEF6-D34F0687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- 3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A3066-1731-3D2A-CC6E-8EB877263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As this is a quantum system, we can start with the basic premise for the Lindblad Master Equation under the Heisenberg Picture</a:t>
                </a:r>
              </a:p>
              <a:p>
                <a:endParaRPr lang="en-US" dirty="0"/>
              </a:p>
              <a:p>
                <a:r>
                  <a:rPr lang="en-US" dirty="0"/>
                  <a:t>Wherein the commutator acts as an analogue to the Poisson bracket in a classical system</a:t>
                </a:r>
              </a:p>
              <a:p>
                <a:endParaRPr lang="en-US" dirty="0"/>
              </a:p>
              <a:p>
                <a:r>
                  <a:rPr lang="en-US" dirty="0"/>
                  <a:t>With the inclusion of the environment, it looks like this instead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are collapse operators and represent the interaction between the system and the environment. 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rate of spontaneous emission due to the collapse operators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A3066-1731-3D2A-CC6E-8EB877263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2" t="-1135" b="-6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10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75D-734B-739B-3B75-4D87673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053C-7032-1225-5DB6-A6F1E08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 D candidate Matteo </a:t>
            </a:r>
            <a:r>
              <a:rPr lang="en-US" dirty="0" err="1"/>
              <a:t>Pennacchietti</a:t>
            </a:r>
            <a:r>
              <a:rPr lang="en-US" dirty="0"/>
              <a:t> performed an experiment to detect Rabi oscillations</a:t>
            </a:r>
          </a:p>
          <a:p>
            <a:endParaRPr lang="en-US" dirty="0"/>
          </a:p>
          <a:p>
            <a:r>
              <a:rPr lang="en-US" dirty="0"/>
              <a:t>Used model provided in Mark Fox to fit his data </a:t>
            </a:r>
          </a:p>
          <a:p>
            <a:endParaRPr lang="en-US" dirty="0"/>
          </a:p>
          <a:p>
            <a:r>
              <a:rPr lang="en-US" dirty="0"/>
              <a:t>Tasked me to find a better model that includes environmental dephasing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26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85A-BE6E-1716-AB00-505C68B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CD8-A539-2746-2D78-6E5253B7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  <a:ea typeface="Calibri" panose="020F0502020204030204" pitchFamily="34" charset="0"/>
              </a:rPr>
              <a:t>Coherence and Degree of Time-Bin Entanglement from Quantum Dots</a:t>
            </a:r>
            <a:r>
              <a:rPr lang="en-US" dirty="0"/>
              <a:t> </a:t>
            </a:r>
          </a:p>
          <a:p>
            <a:pPr lvl="1"/>
            <a:r>
              <a:rPr lang="en-CA" sz="1600" dirty="0">
                <a:effectLst/>
                <a:ea typeface="Calibri" panose="020F0502020204030204" pitchFamily="34" charset="0"/>
              </a:rPr>
              <a:t>Written by Tobias Huber, Laurin Ostermann, Maximilian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Prilmüller</a:t>
            </a:r>
            <a:r>
              <a:rPr lang="en-CA" sz="1600" dirty="0">
                <a:effectLst/>
                <a:ea typeface="Calibri" panose="020F0502020204030204" pitchFamily="34" charset="0"/>
              </a:rPr>
              <a:t>, Glenn S. Solomon, Helmut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Ritsch</a:t>
            </a:r>
            <a:r>
              <a:rPr lang="en-CA" sz="1600" dirty="0">
                <a:effectLst/>
                <a:ea typeface="Calibri" panose="020F0502020204030204" pitchFamily="34" charset="0"/>
              </a:rPr>
              <a:t>, Gregor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Weihs</a:t>
            </a:r>
            <a:r>
              <a:rPr lang="en-CA" sz="1600" dirty="0">
                <a:effectLst/>
                <a:ea typeface="Calibri" panose="020F0502020204030204" pitchFamily="34" charset="0"/>
              </a:rPr>
              <a:t>, and Ana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Predojević</a:t>
            </a:r>
            <a:endParaRPr lang="en-CA" sz="1600" dirty="0">
              <a:effectLst/>
              <a:ea typeface="Calibri" panose="020F0502020204030204" pitchFamily="34" charset="0"/>
            </a:endParaRPr>
          </a:p>
          <a:p>
            <a:pPr lvl="1"/>
            <a:endParaRPr lang="en-CA" sz="1600" dirty="0">
              <a:ea typeface="Calibri" panose="020F0502020204030204" pitchFamily="34" charset="0"/>
            </a:endParaRPr>
          </a:p>
          <a:p>
            <a:r>
              <a:rPr lang="en-CA" dirty="0"/>
              <a:t>As title suggests this is time bin entanglement rather than polarization, however the Hamiltonian still applies as it is not specific to entanglement mode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22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02FB-858F-EC94-ED9F-D9597CB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- 3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8014A-25EE-4FA0-C333-F3D9437D7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Hamiltonian as follows: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Rabi frequencies of the ground-biexciton and ground-exciton coupling. In our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CA" sz="1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CA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CA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the basis states for the quantum dot. They are ground, exciton, and biexciton respectively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difference between intermediate transition state and the exciton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detuning due to intermediate state between biexciton and ground state, in this case 0 due to resonant excitation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8014A-25EE-4FA0-C333-F3D9437D7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2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739-FF85-A1D2-A54A-23057415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- 4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4C956-3B69-CEF4-64D3-71C460835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With following collapse operators: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population loss due to spontaneous decay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dephasing rates for the biexciton and exciton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dephasing between the biexciton and exciton and exciton and ground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𝑏𝑥</m:t>
                            </m:r>
                          </m:sub>
                        </m:sSub>
                      </m:e>
                      <m:sup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𝑑𝑒𝑝h𝑎𝑠𝑖𝑛𝑔</m:t>
                        </m:r>
                      </m:sup>
                    </m:sSup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𝑥𝑔</m:t>
                            </m:r>
                          </m:sub>
                        </m:sSub>
                      </m:e>
                      <m:sup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𝑑𝑒𝑝h𝑎𝑠𝑖𝑛𝑔</m:t>
                        </m:r>
                      </m:sup>
                    </m:sSup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represent the dephasing rates between </a:t>
                </a:r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biexciton and exciton and exciton and ground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4C956-3B69-CEF4-64D3-71C460835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4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10EB-9AB0-6DA7-8D02-5624724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2CB1-ECF9-D60F-2395-A5627C1A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implementation we can use the </a:t>
            </a:r>
            <a:r>
              <a:rPr lang="en-US" dirty="0" err="1"/>
              <a:t>Linblad</a:t>
            </a:r>
            <a:r>
              <a:rPr lang="en-US" dirty="0"/>
              <a:t> Master Equation</a:t>
            </a:r>
          </a:p>
          <a:p>
            <a:endParaRPr lang="en-US" dirty="0"/>
          </a:p>
          <a:p>
            <a:r>
              <a:rPr lang="en-US" dirty="0"/>
              <a:t>Used QuTiP python package</a:t>
            </a:r>
          </a:p>
          <a:p>
            <a:endParaRPr lang="en-US" dirty="0"/>
          </a:p>
          <a:p>
            <a:r>
              <a:rPr lang="en-US" dirty="0"/>
              <a:t>Solved for the following expectation value: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9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AF35E-3D63-9890-AB51-9B9D5BD5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Quantum Optics - 1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9FB6-F992-053A-F54A-DD86E4C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Most popular mode of implementation for Quantum Information Processing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Photons are durable and have high mobility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Problematic for the same reasons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Knill</a:t>
            </a:r>
            <a:r>
              <a:rPr lang="en-US" sz="1400" dirty="0">
                <a:solidFill>
                  <a:srgbClr val="FFFFFF"/>
                </a:solidFill>
              </a:rPr>
              <a:t>, Laflamme, and Milburn Implement (KLM) protocol</a:t>
            </a:r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5235B2-FC5A-AA3B-0A14-350B97593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22868" b="-1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D8CF5-E847-843B-97FC-DF2FB6CCDACF}"/>
              </a:ext>
            </a:extLst>
          </p:cNvPr>
          <p:cNvSpPr txBox="1"/>
          <p:nvPr/>
        </p:nvSpPr>
        <p:spPr>
          <a:xfrm>
            <a:off x="7414697" y="6613066"/>
            <a:ext cx="20168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https://www.azooptics.com/Article.aspx?ArticleID=1502</a:t>
            </a:r>
          </a:p>
        </p:txBody>
      </p:sp>
    </p:spTree>
    <p:extLst>
      <p:ext uri="{BB962C8B-B14F-4D97-AF65-F5344CB8AC3E}">
        <p14:creationId xmlns:p14="http://schemas.microsoft.com/office/powerpoint/2010/main" val="306160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80E5-5FD2-16A3-37E3-8B324B60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286A-05C5-E243-62CC-B65C67E3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Made implementation easy as it solved the analytical component with the following required parameters: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Effective Hamiltonian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Wave function: Providing information on the initial state of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Gaussian pulse used to excite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T-list: A list of times that are used to perform calculations 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Set of Collapse Operators: Which detail dephasing within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a Set of Environmental Operators: Which detail dephasing due to environmental factors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832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A0D-B976-A0B7-DDE1-BEF726AA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2D12-9D57-CBD3-0E36-396F57EE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into 3 Challenges</a:t>
            </a:r>
          </a:p>
          <a:p>
            <a:endParaRPr lang="en-US" dirty="0"/>
          </a:p>
          <a:p>
            <a:pPr lvl="1"/>
            <a:r>
              <a:rPr lang="en-US" dirty="0"/>
              <a:t>Our problem had 3 states (ground, exciton, and biexciton) rather than the usual 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Rewriting operators so that it made sense to QuTiP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Incident Pulse Shape Interfering with Rabi Oscillation Detection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57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71D-3E58-D931-A411-FE627D5C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4356-8EDC-0EB7-A93F-4EF98EAB8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construct SU(2) in terms of 3</a:t>
                </a:r>
                <a14:m>
                  <m:oMath xmlns:m="http://schemas.openxmlformats.org/officeDocument/2006/math">
                    <m:r>
                      <a:rPr lang="en-CA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CA" dirty="0"/>
                  <a:t>3 matrices?</a:t>
                </a:r>
              </a:p>
              <a:p>
                <a:r>
                  <a:rPr lang="en-CA" dirty="0"/>
                  <a:t>In simpler terms can we construct 3-D Pauli matrices?</a:t>
                </a:r>
              </a:p>
              <a:p>
                <a:r>
                  <a:rPr lang="en-CA" dirty="0"/>
                  <a:t>Consider how raising and lowering operators act on 3-D eigenstates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4356-8EDC-0EB7-A93F-4EF98EAB8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208-4533-C264-382A-91BA9BD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1 -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AAF-1F93-799B-130B-A7026AC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 raising and lowering operators based on the above 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get the following representation of the raising and lowering operators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85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BF4-C01E-F277-1E6A-701CBA9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895F-DDA7-A5EE-777D-4EAE1C91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in the Hamiltonian and Liouvillian were not recognizable in QuTiP</a:t>
            </a:r>
          </a:p>
          <a:p>
            <a:r>
              <a:rPr lang="en-US" dirty="0"/>
              <a:t>Considered material from Dr. </a:t>
            </a:r>
            <a:r>
              <a:rPr lang="en-US" dirty="0" err="1"/>
              <a:t>Bajcsy</a:t>
            </a:r>
            <a:r>
              <a:rPr lang="en-US" dirty="0"/>
              <a:t> wherein he suggests the following transformation:</a:t>
            </a:r>
          </a:p>
          <a:p>
            <a:endParaRPr lang="en-US" dirty="0"/>
          </a:p>
          <a:p>
            <a:r>
              <a:rPr lang="en-US" dirty="0"/>
              <a:t>We can rewrite what we have using 3-D basis in challenge 1, leaving us with:</a:t>
            </a:r>
          </a:p>
        </p:txBody>
      </p:sp>
    </p:spTree>
    <p:extLst>
      <p:ext uri="{BB962C8B-B14F-4D97-AF65-F5344CB8AC3E}">
        <p14:creationId xmlns:p14="http://schemas.microsoft.com/office/powerpoint/2010/main" val="739211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378-6A56-4DF6-97DB-1E5C3529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46E0-FA8F-C262-B9F3-854EFEB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pulse shape from Kevin Fischer’s two-photon interference tutorial used</a:t>
            </a:r>
          </a:p>
          <a:p>
            <a:r>
              <a:rPr lang="en-US" dirty="0"/>
              <a:t>Resulted in a typical decay plot </a:t>
            </a:r>
          </a:p>
          <a:p>
            <a:r>
              <a:rPr lang="en-US" dirty="0"/>
              <a:t>Wanted to remain in short pulse regime used by Reimer group</a:t>
            </a:r>
          </a:p>
          <a:p>
            <a:pPr lvl="1"/>
            <a:r>
              <a:rPr lang="en-CA" dirty="0"/>
              <a:t>Standard deviation of the pulse was smaller than the peak intensity of the pulse</a:t>
            </a:r>
          </a:p>
          <a:p>
            <a:pPr lvl="1"/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02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189E-CF2B-47A7-4317-5BAA4314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3 -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A31D-2AE3-2C0D-E146-D244430A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theory for this, so used trial and error method</a:t>
            </a:r>
          </a:p>
          <a:p>
            <a:endParaRPr lang="en-CA" dirty="0"/>
          </a:p>
          <a:p>
            <a:r>
              <a:rPr lang="en-CA" dirty="0"/>
              <a:t>Found that if standard deviation of the pulse was the same order of magnitude as that of the standard deviation</a:t>
            </a:r>
          </a:p>
          <a:p>
            <a:endParaRPr lang="en-CA" dirty="0"/>
          </a:p>
          <a:p>
            <a:pPr algn="ctr"/>
            <a:r>
              <a:rPr lang="en-CA" dirty="0"/>
              <a:t>Rabi oscillations were detected!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44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F79-764B-BFF8-B298-2CF4F3D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- 1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0168-1674-D6D4-C22A-4846D50F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input to QuTiP: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Effective Hamiltonian: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Gaussian pulse used to excite the system: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a typeface="Calibri" panose="020F0502020204030204" pitchFamily="34" charset="0"/>
                <a:cs typeface="Times New Roman" panose="02020603050405020304" pitchFamily="18" charset="0"/>
              </a:rPr>
              <a:t>Wave function:</a:t>
            </a: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3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Ground State Population</a:t>
            </a:r>
          </a:p>
          <a:p>
            <a:r>
              <a:rPr lang="en-US" dirty="0"/>
              <a:t>Starts with 100% probability for occupation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382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Exicton</a:t>
            </a:r>
            <a:r>
              <a:rPr lang="en-US" dirty="0"/>
              <a:t> State Population</a:t>
            </a:r>
          </a:p>
          <a:p>
            <a:r>
              <a:rPr lang="en-US" dirty="0"/>
              <a:t>Starts with 0% probability for occupation</a:t>
            </a:r>
          </a:p>
          <a:p>
            <a:r>
              <a:rPr lang="en-US" dirty="0"/>
              <a:t>Low peak at 45% occupation probability – representative of not wanting direct exciton excitation</a:t>
            </a:r>
          </a:p>
          <a:p>
            <a:pPr lvl="1"/>
            <a:r>
              <a:rPr lang="en-US" dirty="0"/>
              <a:t>However real life may cause direct exciton population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52312-F2F1-69A6-2E38-0A5EA62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Quantum Optics 2</a:t>
            </a:r>
            <a:endParaRPr lang="en-CA" sz="4000">
              <a:solidFill>
                <a:schemeClr val="tx1"/>
              </a:solidFill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212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FF3D-A557-02C5-9F55-D393B99B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3 Main Criteria Outlined in Protocol</a:t>
            </a:r>
          </a:p>
          <a:p>
            <a:pPr marL="292608" lvl="1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292608" lvl="1" indent="0">
              <a:lnSpc>
                <a:spcPct val="90000"/>
              </a:lnSpc>
              <a:buNone/>
            </a:pPr>
            <a:r>
              <a:rPr lang="en-US" sz="1500">
                <a:solidFill>
                  <a:schemeClr val="tx1"/>
                </a:solidFill>
              </a:rPr>
              <a:t>1. Entangling photon sources </a:t>
            </a:r>
          </a:p>
          <a:p>
            <a:pPr marL="292608" lvl="1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292608" lvl="1" indent="0">
              <a:lnSpc>
                <a:spcPct val="90000"/>
              </a:lnSpc>
              <a:buNone/>
            </a:pPr>
            <a:r>
              <a:rPr lang="en-US" sz="1500">
                <a:solidFill>
                  <a:schemeClr val="tx1"/>
                </a:solidFill>
              </a:rPr>
              <a:t>2. High efficiency number-resolving detectors</a:t>
            </a:r>
          </a:p>
          <a:p>
            <a:pPr marL="292608" lvl="1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292608" lvl="1" indent="0">
              <a:lnSpc>
                <a:spcPct val="90000"/>
              </a:lnSpc>
              <a:buNone/>
            </a:pPr>
            <a:r>
              <a:rPr lang="en-US" sz="1500">
                <a:solidFill>
                  <a:schemeClr val="tx1"/>
                </a:solidFill>
              </a:rPr>
              <a:t>3. Construction of complex optical circuits that exhibit both quantum and classical interference</a:t>
            </a:r>
          </a:p>
          <a:p>
            <a:pPr marL="292608" lvl="1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solidFill>
                  <a:schemeClr val="tx1"/>
                </a:solidFill>
              </a:rPr>
              <a:t>Our primary focus will be the first, and without much consideration to the entangling portion</a:t>
            </a:r>
          </a:p>
          <a:p>
            <a:pPr marL="932688" lvl="2" indent="-457200">
              <a:lnSpc>
                <a:spcPct val="90000"/>
              </a:lnSpc>
              <a:buFont typeface="+mj-lt"/>
              <a:buAutoNum type="arabicPeriod"/>
            </a:pPr>
            <a:endParaRPr lang="en-US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CA" sz="150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E2076-21F5-82EB-1217-F9E163CE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522" y="643467"/>
            <a:ext cx="1605300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9F534C-1142-B486-7A47-8B52161A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80" y="633238"/>
            <a:ext cx="1756597" cy="26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ymond Laflamme">
            <a:extLst>
              <a:ext uri="{FF2B5EF4-FFF2-40B4-BE49-F238E27FC236}">
                <a16:creationId xmlns:a16="http://schemas.microsoft.com/office/drawing/2014/main" id="{D22DB95A-6CED-B36C-8552-9F04C31E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35" y="3600097"/>
            <a:ext cx="2072104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06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Biexicton</a:t>
            </a:r>
            <a:r>
              <a:rPr lang="en-US" dirty="0"/>
              <a:t> State Population</a:t>
            </a:r>
          </a:p>
          <a:p>
            <a:r>
              <a:rPr lang="en-US" dirty="0"/>
              <a:t>Starts with 0% probability for occupation</a:t>
            </a:r>
          </a:p>
          <a:p>
            <a:r>
              <a:rPr lang="en-US" dirty="0"/>
              <a:t>High peak at 90% occupation probability – representative of wanting direct biexciton population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602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7F4-B0B8-8D79-2A8C-EB744F3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7E40-C1F8-C934-5921-8978E18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quantum nature of the quantum dot by considering Rabi oscillations:</a:t>
            </a:r>
          </a:p>
          <a:p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Rabi oscillations are indeed a quantum effect due to electron repopulation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Cannot directly study electrons – study photons instead</a:t>
            </a:r>
          </a:p>
          <a:p>
            <a:pPr lvl="2"/>
            <a:r>
              <a:rPr lang="en-US" dirty="0"/>
              <a:t>Statistical nature of photons lends to the possibility of deterministic source – sub-Poissonian</a:t>
            </a:r>
          </a:p>
          <a:p>
            <a:pPr lvl="2"/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Quantum dot is a sub-Poissonian source </a:t>
            </a:r>
          </a:p>
          <a:p>
            <a:pPr lvl="2"/>
            <a:r>
              <a:rPr lang="en-US" dirty="0"/>
              <a:t>Biexciton-Exciton cascade requires a 3-state model</a:t>
            </a:r>
          </a:p>
          <a:p>
            <a:pPr lvl="2"/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Framework to represent all of this and environmental effects – Lindblad Master Equation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317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0BD5-9D4B-B14C-E6A4-EEDB69AC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E0D7-994A-E2DD-EC35-6A9D48E2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  Python package to put all of this information together – QuTiP</a:t>
            </a:r>
          </a:p>
          <a:p>
            <a:endParaRPr lang="en-US" dirty="0"/>
          </a:p>
          <a:p>
            <a:r>
              <a:rPr lang="en-US" dirty="0"/>
              <a:t>6.   Challenges in implementation</a:t>
            </a:r>
          </a:p>
          <a:p>
            <a:pPr lvl="1"/>
            <a:r>
              <a:rPr lang="en-US" dirty="0"/>
              <a:t>3-D system instead of 2-D</a:t>
            </a:r>
          </a:p>
          <a:p>
            <a:pPr lvl="1"/>
            <a:r>
              <a:rPr lang="en-US" dirty="0"/>
              <a:t>Converting operators to a language that python understood</a:t>
            </a:r>
          </a:p>
          <a:p>
            <a:pPr lvl="1"/>
            <a:r>
              <a:rPr lang="en-US" dirty="0"/>
              <a:t>Changing Gaussian pulse to detect Rabi oscillations</a:t>
            </a:r>
          </a:p>
          <a:p>
            <a:pPr lvl="1"/>
            <a:endParaRPr lang="en-US" dirty="0"/>
          </a:p>
          <a:p>
            <a:pPr marL="201168" lvl="1" indent="0" algn="ctr">
              <a:buNone/>
            </a:pPr>
            <a:r>
              <a:rPr lang="en-CA" dirty="0"/>
              <a:t>RABI OSCILLATIONS IN ALL 3 STATES OF THE QUANTUM DOT!</a:t>
            </a:r>
          </a:p>
        </p:txBody>
      </p:sp>
    </p:spTree>
    <p:extLst>
      <p:ext uri="{BB962C8B-B14F-4D97-AF65-F5344CB8AC3E}">
        <p14:creationId xmlns:p14="http://schemas.microsoft.com/office/powerpoint/2010/main" val="511001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3F2-6548-09C3-1B24-5CF5D0F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70A-E067-F496-A2B4-9BB3C7D4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this is not the end of the story:</a:t>
            </a:r>
          </a:p>
          <a:p>
            <a:endParaRPr lang="en-US" dirty="0"/>
          </a:p>
          <a:p>
            <a:pPr lvl="1"/>
            <a:r>
              <a:rPr lang="en-CA" dirty="0"/>
              <a:t>QuTiP uses natural units and as such I was not able to implement the Reimer group parameters into this model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Without implementing these parameters, it was difficult to compare it with what Matteo got to see if was better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821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6755-0F15-537C-9603-802B5873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3289E-833A-1231-7518-488BD2296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694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86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7C5-7AA9-5022-9435-6C2FB90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D08F-9F44-3B81-337C-163BFD14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Ahmadi, A. (2019).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 On-demand Generation of Entangled Photons with Quantum Dots.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Waterloo.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Bajcsy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(2022, October 6). ECE 770.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#9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Waterloo, Ontario, Canada.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Davidovich, L. (1996). Sub-Poissonian Processes in Quantum Optics.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Reviews of Modern Physics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127-173.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Feranchuk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&amp; Leonov, A. (2008). Analytical analysis of the “collapse-revival” effect in the Jaynes–Cummings model.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Physics Letters 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517-520.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Fischer, K. A. (2016). Dynamical Modeling of Pulse Two-Photon Interference.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Journal of Physics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2396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EA5-38B1-175D-036D-BB6B7D88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D2C8-6031-5465-ACC6-8C88982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Fischer, K. A.,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Hanschke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Kremser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Finley, J. J., Muller, K.,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Vucokvic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(2017). Pulsed Rabi oscillations in quantum two-level systems:.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Science and Technology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Fox, M. (2006).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Optics.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Oxford University Press.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Huber, T., Osterman, L.,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Prilmüller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Solomon, G. S.,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Ritsch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Weihs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Predojević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(2016). Coherence and degree of time-bin entanglement from quantum dots.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Review B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Leica. (2017, November 15).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Fundamentals and History of Fluorescence and Quantum Dots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Leica-Microsystems: https://www.leica-microsystems.com/science-lab/the-fundamentals-and-history-of-fluorescence-and-quantum-dots/#:~:text=Quantum%20Dots%20(or%20%22Qdots%22,Petersburg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1585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6F3D-D205-FDB3-7172-1C611B7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37B2-031C-AC2E-2DBB-0CC1BC24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Manzano, D. (2020).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Short Introduction to the Lindblad Master Equation.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Granada.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Matthias, B., Lenhard, A.,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Chunniall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&amp; Becher, C. (2016). Highly efficient heralded single-photon source for telecom wavelengths based on a PPLN waveguide.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Optics Express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23992-24001.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Nexdot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Dots History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December 2022, from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nexdot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https://nexdot.fr/en/history-of-quantum-dots/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Papoyan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Shmavonyan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(2021). Signature of optical Rabi oscillations in transmission signal of atomic vapor under continuous-wave laser excitation.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Optics Communications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 Newswire. (2019, February 23). </a:t>
            </a:r>
            <a:r>
              <a:rPr lang="en-C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Benzinga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The History and Future of Quantum Dots: https://www.benzinga.com/pressreleases/19/02/r13231898/the-history-and-future-of-quantum-dots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4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89A-5EF8-D2DD-7E6A-E047BB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266B-07AF-AB2D-A486-20659731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reductionista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(2016, October 20).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 Representation in 3D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Physics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Stackexchange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https://physics.stackexchange.com/questions/287542/spin-representation-in-3d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Sigma Aldrich. (n.d.).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Dots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Millipore Sigma: https://www.sigmaaldrich.com/CA/en/technical-documents/technical-article/materials-science-and-engineering/biosensors-and-imaging/quantum-dots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Stievater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Li, X., &amp; Steel, D. (2001). Rabi Oscillations of Excitons in Single Quantum Dots.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Review Letters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082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B21F9-504D-3C39-C56B-5444F7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B365-4537-5F69-6B52-511F6E95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 dirty="0">
                <a:solidFill>
                  <a:srgbClr val="FFFFFF"/>
                </a:solidFill>
              </a:rPr>
              <a:t>And thank you all for taking the time to listen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ck and calendar on table">
            <a:extLst>
              <a:ext uri="{FF2B5EF4-FFF2-40B4-BE49-F238E27FC236}">
                <a16:creationId xmlns:a16="http://schemas.microsoft.com/office/drawing/2014/main" id="{E2E24F15-AC96-CF8F-9B28-3B915F8F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E7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AC132-4D60-62E3-AC94-B30FE174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Spontaneous Parametric Down Conversion (SPDC) - 1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99B6-EC4B-3FB4-B297-1FF5922E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5946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Current standard for implementation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Process: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 marL="475488" lvl="2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Single photon is incident upon a crystal</a:t>
            </a:r>
          </a:p>
          <a:p>
            <a:pPr marL="475488" lvl="2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75488" lvl="2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Photon is split and outputs entangled photon </a:t>
            </a:r>
            <a:r>
              <a:rPr lang="en-US" sz="1600" dirty="0" err="1">
                <a:solidFill>
                  <a:srgbClr val="FFFFFF"/>
                </a:solidFill>
              </a:rPr>
              <a:t>parirs</a:t>
            </a:r>
            <a:endParaRPr lang="en-US" sz="1600" dirty="0">
              <a:solidFill>
                <a:srgbClr val="FFFFFF"/>
              </a:solidFill>
            </a:endParaRPr>
          </a:p>
          <a:p>
            <a:pPr marL="475488" lvl="2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75488" lvl="2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Conservation laws are obey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49619-1EF9-D865-5E1B-335C0955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806883"/>
            <a:ext cx="6798082" cy="524423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94BF0-9368-88C8-C40B-64891D604DB3}"/>
              </a:ext>
            </a:extLst>
          </p:cNvPr>
          <p:cNvSpPr txBox="1"/>
          <p:nvPr/>
        </p:nvSpPr>
        <p:spPr>
          <a:xfrm>
            <a:off x="4628450" y="6673334"/>
            <a:ext cx="7025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dirty="0"/>
              <a:t>https://en.wikipedia.org/wiki/File:Scheme_of_spontaneous_parametric_down-conversion.pdf</a:t>
            </a:r>
          </a:p>
        </p:txBody>
      </p:sp>
    </p:spTree>
    <p:extLst>
      <p:ext uri="{BB962C8B-B14F-4D97-AF65-F5344CB8AC3E}">
        <p14:creationId xmlns:p14="http://schemas.microsoft.com/office/powerpoint/2010/main" val="19411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A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3A3A-44EB-A389-FD02-D4FF22F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SPDC - 2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11D-C403-600F-77EE-ABEA954C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However, this is low efficiency process 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For every </a:t>
            </a:r>
            <a:r>
              <a:rPr lang="en-CA" sz="15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10</a:t>
            </a:r>
            <a:r>
              <a:rPr lang="en-CA" sz="1500" baseline="300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6</a:t>
            </a:r>
            <a:r>
              <a:rPr lang="en-CA" sz="1500" dirty="0">
                <a:solidFill>
                  <a:srgbClr val="FFFFFF"/>
                </a:solidFill>
              </a:rPr>
              <a:t> input photons only 4 are output 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Those 4 are guaranteed to be entangling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Replace with a new process – The Quantum Dot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effective">
            <a:extLst>
              <a:ext uri="{FF2B5EF4-FFF2-40B4-BE49-F238E27FC236}">
                <a16:creationId xmlns:a16="http://schemas.microsoft.com/office/drawing/2014/main" id="{DD123EAA-F022-9807-B2F0-C4926DE6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548" y="1128681"/>
            <a:ext cx="6798082" cy="48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79029-0B4A-E292-1BBB-C1E253745B4B}"/>
              </a:ext>
            </a:extLst>
          </p:cNvPr>
          <p:cNvSpPr txBox="1"/>
          <p:nvPr/>
        </p:nvSpPr>
        <p:spPr>
          <a:xfrm>
            <a:off x="7294544" y="6577460"/>
            <a:ext cx="2012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https://www.dqglobal.com/blog/efficient-be-ineffective/</a:t>
            </a:r>
          </a:p>
        </p:txBody>
      </p:sp>
    </p:spTree>
    <p:extLst>
      <p:ext uri="{BB962C8B-B14F-4D97-AF65-F5344CB8AC3E}">
        <p14:creationId xmlns:p14="http://schemas.microsoft.com/office/powerpoint/2010/main" val="11429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21159-FC53-13E0-D927-74BF93C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600"/>
              <a:t>Rabi Oscillations - 1</a:t>
            </a:r>
            <a:endParaRPr lang="en-CA" sz="3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F56-7C48-2804-853D-6B062B47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Measure the quantum nature of the object through the presence of Rabi Oscillations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Initial intuition that it was a one and done process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Found to by cyclical instead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Fundamentally quantum in nature due to repopulation of electrons</a:t>
            </a:r>
            <a:endParaRPr lang="en-CA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0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406866-B2B6-4970-BEE9-17E9330B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5931F-006D-3390-522C-9C862EAA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Rabi Oscillations - 2</a:t>
            </a:r>
            <a:endParaRPr lang="en-CA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496-175C-234D-96CF-7B9277C0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 lnSpcReduction="10000"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Hamiltonian of atom excited by an electric field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Solve it using the Schrodinger equation</a:t>
            </a:r>
          </a:p>
          <a:p>
            <a:endParaRPr lang="en-CA" sz="1800" dirty="0">
              <a:solidFill>
                <a:schemeClr val="tx1"/>
              </a:solidFill>
            </a:endParaRPr>
          </a:p>
          <a:p>
            <a:endParaRPr lang="en-CA" sz="1800" dirty="0">
              <a:solidFill>
                <a:schemeClr val="tx1"/>
              </a:solidFill>
            </a:endParaRPr>
          </a:p>
          <a:p>
            <a:r>
              <a:rPr lang="en-CA" sz="1800" dirty="0">
                <a:solidFill>
                  <a:schemeClr val="tx1"/>
                </a:solidFill>
              </a:rPr>
              <a:t>We find the following wavefunction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8C637-D9F1-9DC8-F532-24B203A8E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9" r="-2" b="4866"/>
          <a:stretch/>
        </p:blipFill>
        <p:spPr>
          <a:xfrm>
            <a:off x="8054496" y="3598604"/>
            <a:ext cx="3564913" cy="1463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BE3F2-63F8-2C09-C330-20368326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728" y="5186984"/>
            <a:ext cx="3938451" cy="1403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490171-C2E8-6A57-F12C-6D643F6EE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452" y="2236304"/>
            <a:ext cx="3366849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406866-B2B6-4970-BEE9-17E9330B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94248-D58A-2B6C-64CA-55F83DD1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Rabi-Oscillations 3</a:t>
            </a:r>
            <a:endParaRPr lang="en-CA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6BC2-9B67-425D-0A88-4DC30BB7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We can simplify this by considering: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Incident light is resonant with the energy separation between the ground and excited states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Effect of electric field on an atomic dipole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Taking the expectation value to simplify matrix elements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endParaRPr lang="en-CA" sz="180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D08D5-61BA-A8D6-5744-7D623606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46" y="5317442"/>
            <a:ext cx="3422826" cy="571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6D823-F8F7-865A-546A-B0EC8F1D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33" y="3127359"/>
            <a:ext cx="2984653" cy="603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30704D-8E28-D38F-B89C-524B24EB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780" y="4256973"/>
            <a:ext cx="2101958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{95FFFB95-13CB-46C2-881F-4FB8FED3FD2A}tf22712842_win32</Template>
  <TotalTime>221</TotalTime>
  <Words>2706</Words>
  <Application>Microsoft Office PowerPoint</Application>
  <PresentationFormat>Widescreen</PresentationFormat>
  <Paragraphs>353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Bookman Old Style</vt:lpstr>
      <vt:lpstr>Calibri</vt:lpstr>
      <vt:lpstr>Cambria Math</vt:lpstr>
      <vt:lpstr>Courier New</vt:lpstr>
      <vt:lpstr>Franklin Gothic Book</vt:lpstr>
      <vt:lpstr>Symbol</vt:lpstr>
      <vt:lpstr>Times New Roman</vt:lpstr>
      <vt:lpstr>1_RetrospectVTI</vt:lpstr>
      <vt:lpstr>ELECTRON MUSICAL CHAIRS</vt:lpstr>
      <vt:lpstr>Outline</vt:lpstr>
      <vt:lpstr>Quantum Optics - 1</vt:lpstr>
      <vt:lpstr>Quantum Optics 2</vt:lpstr>
      <vt:lpstr>Spontaneous Parametric Down Conversion (SPDC) - 1</vt:lpstr>
      <vt:lpstr>SPDC - 2</vt:lpstr>
      <vt:lpstr>Rabi Oscillations - 1</vt:lpstr>
      <vt:lpstr>Rabi Oscillations - 2</vt:lpstr>
      <vt:lpstr>Rabi-Oscillations 3</vt:lpstr>
      <vt:lpstr>Rabi Oscillations - 4</vt:lpstr>
      <vt:lpstr>Photon Statistics -1</vt:lpstr>
      <vt:lpstr>Photon Statistics - 2</vt:lpstr>
      <vt:lpstr>Photon Statistics - 3</vt:lpstr>
      <vt:lpstr>Photon Statistics - 4</vt:lpstr>
      <vt:lpstr>Photon Statistics and the Quantum Dot</vt:lpstr>
      <vt:lpstr>The Quantum Dot - Benefits</vt:lpstr>
      <vt:lpstr>The Quantum Dot – Structure </vt:lpstr>
      <vt:lpstr>The Quantum Dot – Mechanism - 1</vt:lpstr>
      <vt:lpstr>The Quantum Dot – Mechanism - 2</vt:lpstr>
      <vt:lpstr>Biexciton – Exciton Cascade</vt:lpstr>
      <vt:lpstr>The Quantum Dot – Reimer Group</vt:lpstr>
      <vt:lpstr>Lindblad Master Equation - 1</vt:lpstr>
      <vt:lpstr>Lindblad Master Equation - 2</vt:lpstr>
      <vt:lpstr>Lindblad Master Equation - 3</vt:lpstr>
      <vt:lpstr>Problem at Hand - 1</vt:lpstr>
      <vt:lpstr>Problem at Hand - 2</vt:lpstr>
      <vt:lpstr>Problem at Hand - 3</vt:lpstr>
      <vt:lpstr>Problem at Hand - 4</vt:lpstr>
      <vt:lpstr>Implementation - 1</vt:lpstr>
      <vt:lpstr>Implementation - 2</vt:lpstr>
      <vt:lpstr>Challenges</vt:lpstr>
      <vt:lpstr>Challenge 1</vt:lpstr>
      <vt:lpstr>Challenge 1 - Continued</vt:lpstr>
      <vt:lpstr>Challenge 2</vt:lpstr>
      <vt:lpstr>Challenge 3</vt:lpstr>
      <vt:lpstr>Challenge 3 - Continued</vt:lpstr>
      <vt:lpstr>Results and Analysis - 1 </vt:lpstr>
      <vt:lpstr>Results and Analysis - 2</vt:lpstr>
      <vt:lpstr>Results and Analysis - 3</vt:lpstr>
      <vt:lpstr>Results and Analysis - 4</vt:lpstr>
      <vt:lpstr>Conclusions - 1</vt:lpstr>
      <vt:lpstr>Conclusions - 2</vt:lpstr>
      <vt:lpstr>Future Considerations</vt:lpstr>
      <vt:lpstr>Acknowledgements</vt:lpstr>
      <vt:lpstr>References - 1</vt:lpstr>
      <vt:lpstr>References - 2</vt:lpstr>
      <vt:lpstr>References - 3</vt:lpstr>
      <vt:lpstr>References - 4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MUSICAL CHAIRS</dc:title>
  <dc:creator>Shivam Suthendran</dc:creator>
  <cp:lastModifiedBy>Shivam Suthendran</cp:lastModifiedBy>
  <cp:revision>6</cp:revision>
  <dcterms:created xsi:type="dcterms:W3CDTF">2023-01-11T20:03:09Z</dcterms:created>
  <dcterms:modified xsi:type="dcterms:W3CDTF">2023-01-13T22:33:41Z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