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Average"/>
      <p:regular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18089E-4DBF-4BCB-8FD8-6E9339F702C5}">
  <a:tblStyle styleId="{6118089E-4DBF-4BCB-8FD8-6E9339F702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Oswald-regular.fntdata"/><Relationship Id="rId12" Type="http://schemas.openxmlformats.org/officeDocument/2006/relationships/slide" Target="slides/slide6.xml"/><Relationship Id="rId34" Type="http://schemas.openxmlformats.org/officeDocument/2006/relationships/font" Target="fonts/Average-regular.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swa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d7b953974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d7b95397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d7b953974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d7b95397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d5c632960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d5c6329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d7b953974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d7b95397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d7b953974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d7b95397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5d7b953974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5d7b9539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5d7b953974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5d7b95397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d7b953974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d7b95397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5d7b953974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5d7b9539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5d7b953974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5d7b953974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d7b953974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5d7b95397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5d7b953974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5d7b953974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5d7b95397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5d7b95397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d41368dd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d41368dd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5d5c63296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5d5c6329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5d5c632960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5d5c63296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5d5c632960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5d5c63296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d7b95397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d7b95397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5d7b953974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5d7b95397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d7b953974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5d7b95397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556825"/>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Term Deposit Subscription Prediction with Machine Learning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 G Suthirabinav</a:t>
            </a:r>
            <a:br>
              <a:rPr lang="en"/>
            </a:br>
            <a:r>
              <a:rPr lang="en"/>
              <a:t>July 31,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132200"/>
            <a:ext cx="85206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p:txBody>
      </p:sp>
      <p:pic>
        <p:nvPicPr>
          <p:cNvPr id="120" name="Google Shape;120;p22"/>
          <p:cNvPicPr preferRelativeResize="0"/>
          <p:nvPr/>
        </p:nvPicPr>
        <p:blipFill>
          <a:blip r:embed="rId3">
            <a:alphaModFix/>
          </a:blip>
          <a:stretch>
            <a:fillRect/>
          </a:stretch>
        </p:blipFill>
        <p:spPr>
          <a:xfrm>
            <a:off x="379325" y="704300"/>
            <a:ext cx="4030925" cy="2385400"/>
          </a:xfrm>
          <a:prstGeom prst="rect">
            <a:avLst/>
          </a:prstGeom>
          <a:noFill/>
          <a:ln>
            <a:noFill/>
          </a:ln>
        </p:spPr>
      </p:pic>
      <p:sp>
        <p:nvSpPr>
          <p:cNvPr id="121" name="Google Shape;121;p22"/>
          <p:cNvSpPr txBox="1"/>
          <p:nvPr/>
        </p:nvSpPr>
        <p:spPr>
          <a:xfrm>
            <a:off x="502407" y="792648"/>
            <a:ext cx="2422800" cy="1739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22" name="Google Shape;122;p22"/>
          <p:cNvPicPr preferRelativeResize="0"/>
          <p:nvPr/>
        </p:nvPicPr>
        <p:blipFill>
          <a:blip r:embed="rId4">
            <a:alphaModFix/>
          </a:blip>
          <a:stretch>
            <a:fillRect/>
          </a:stretch>
        </p:blipFill>
        <p:spPr>
          <a:xfrm>
            <a:off x="4572000" y="704300"/>
            <a:ext cx="4203726" cy="2385399"/>
          </a:xfrm>
          <a:prstGeom prst="rect">
            <a:avLst/>
          </a:prstGeom>
          <a:noFill/>
          <a:ln>
            <a:noFill/>
          </a:ln>
        </p:spPr>
      </p:pic>
      <p:sp>
        <p:nvSpPr>
          <p:cNvPr id="123" name="Google Shape;123;p22"/>
          <p:cNvSpPr txBox="1"/>
          <p:nvPr/>
        </p:nvSpPr>
        <p:spPr>
          <a:xfrm>
            <a:off x="498600" y="3417150"/>
            <a:ext cx="3738900" cy="14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The pie chart illustrates the distribution of education levels for term deposit subscribers. Secondary education stands out with the highest percentage, making up 50.8% of the subscribers.</a:t>
            </a:r>
            <a:endParaRPr>
              <a:solidFill>
                <a:schemeClr val="dk1"/>
              </a:solidFill>
              <a:highlight>
                <a:schemeClr val="lt1"/>
              </a:highlight>
              <a:latin typeface="Average"/>
              <a:ea typeface="Average"/>
              <a:cs typeface="Average"/>
              <a:sym typeface="Average"/>
            </a:endParaRPr>
          </a:p>
        </p:txBody>
      </p:sp>
      <p:cxnSp>
        <p:nvCxnSpPr>
          <p:cNvPr id="124" name="Google Shape;124;p22"/>
          <p:cNvCxnSpPr/>
          <p:nvPr/>
        </p:nvCxnSpPr>
        <p:spPr>
          <a:xfrm>
            <a:off x="4496675" y="3363125"/>
            <a:ext cx="21600" cy="14265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22"/>
          <p:cNvSpPr txBox="1"/>
          <p:nvPr/>
        </p:nvSpPr>
        <p:spPr>
          <a:xfrm flipH="1" rot="10800000">
            <a:off x="4615550" y="4324425"/>
            <a:ext cx="417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verage"/>
                <a:ea typeface="Average"/>
                <a:cs typeface="Average"/>
                <a:sym typeface="Average"/>
              </a:rPr>
              <a:t>;</a:t>
            </a:r>
            <a:endParaRPr>
              <a:latin typeface="Average"/>
              <a:ea typeface="Average"/>
              <a:cs typeface="Average"/>
              <a:sym typeface="Average"/>
            </a:endParaRPr>
          </a:p>
        </p:txBody>
      </p:sp>
      <p:sp>
        <p:nvSpPr>
          <p:cNvPr id="126" name="Google Shape;126;p22"/>
          <p:cNvSpPr txBox="1"/>
          <p:nvPr/>
        </p:nvSpPr>
        <p:spPr>
          <a:xfrm>
            <a:off x="4831550" y="3460375"/>
            <a:ext cx="3738900" cy="111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Roboto"/>
                <a:ea typeface="Roboto"/>
                <a:cs typeface="Roboto"/>
                <a:sym typeface="Roboto"/>
              </a:rPr>
              <a:t>The pie chart displays the marital status distribution among term deposit subscribers. The majority, 64.3%, are married individuals</a:t>
            </a:r>
            <a:endParaRPr sz="160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32200"/>
            <a:ext cx="85206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p:txBody>
      </p:sp>
      <p:pic>
        <p:nvPicPr>
          <p:cNvPr id="132" name="Google Shape;132;p23"/>
          <p:cNvPicPr preferRelativeResize="0"/>
          <p:nvPr/>
        </p:nvPicPr>
        <p:blipFill>
          <a:blip r:embed="rId3">
            <a:alphaModFix/>
          </a:blip>
          <a:stretch>
            <a:fillRect/>
          </a:stretch>
        </p:blipFill>
        <p:spPr>
          <a:xfrm>
            <a:off x="486250" y="866375"/>
            <a:ext cx="4615549" cy="3782624"/>
          </a:xfrm>
          <a:prstGeom prst="rect">
            <a:avLst/>
          </a:prstGeom>
          <a:noFill/>
          <a:ln>
            <a:noFill/>
          </a:ln>
        </p:spPr>
      </p:pic>
      <p:sp>
        <p:nvSpPr>
          <p:cNvPr id="133" name="Google Shape;133;p23"/>
          <p:cNvSpPr txBox="1"/>
          <p:nvPr/>
        </p:nvSpPr>
        <p:spPr>
          <a:xfrm>
            <a:off x="5706925" y="1688250"/>
            <a:ext cx="2928300" cy="178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chemeClr val="lt1"/>
                </a:highlight>
                <a:latin typeface="Average"/>
                <a:ea typeface="Average"/>
                <a:cs typeface="Average"/>
                <a:sym typeface="Average"/>
              </a:rPr>
              <a:t>The Violin reveals that the majority of individuals fall within the age range of 20 to 4</a:t>
            </a:r>
            <a:endParaRPr sz="150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Label Encoding</a:t>
            </a:r>
            <a:endParaRPr sz="6400">
              <a:highlight>
                <a:schemeClr val="lt1"/>
              </a:highlight>
            </a:endParaRPr>
          </a:p>
        </p:txBody>
      </p:sp>
      <p:sp>
        <p:nvSpPr>
          <p:cNvPr id="139" name="Google Shape;139;p24"/>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342900" lvl="0" marL="457200" rtl="0" algn="l">
              <a:spcBef>
                <a:spcPts val="1500"/>
              </a:spcBef>
              <a:spcAft>
                <a:spcPts val="0"/>
              </a:spcAft>
              <a:buClr>
                <a:srgbClr val="D1D5DB"/>
              </a:buClr>
              <a:buSzPts val="1800"/>
              <a:buFont typeface="Roboto"/>
              <a:buChar char="●"/>
            </a:pPr>
            <a:r>
              <a:rPr lang="en">
                <a:solidFill>
                  <a:srgbClr val="D1D5DB"/>
                </a:solidFill>
                <a:highlight>
                  <a:schemeClr val="lt1"/>
                </a:highlight>
              </a:rPr>
              <a:t>Categorical variables in machine learning models need to be converted into numerical format for effective processing. Label encoding is a technique that transforms categorical data into numerical labels. It assigns a unique integer to each category, allowing algorithms to interpret and process the data accurately.</a:t>
            </a:r>
            <a:br>
              <a:rPr lang="en">
                <a:solidFill>
                  <a:srgbClr val="D1D5DB"/>
                </a:solidFill>
                <a:highlight>
                  <a:schemeClr val="lt1"/>
                </a:highlight>
              </a:rPr>
            </a:br>
            <a:endParaRPr>
              <a:solidFill>
                <a:srgbClr val="D1D5DB"/>
              </a:solidFill>
              <a:highlight>
                <a:schemeClr val="lt1"/>
              </a:highlight>
            </a:endParaRPr>
          </a:p>
          <a:p>
            <a:pPr indent="-342900" lvl="0" marL="457200" rtl="0" algn="l">
              <a:spcBef>
                <a:spcPts val="0"/>
              </a:spcBef>
              <a:spcAft>
                <a:spcPts val="0"/>
              </a:spcAft>
              <a:buClr>
                <a:srgbClr val="D1D5DB"/>
              </a:buClr>
              <a:buSzPts val="1800"/>
              <a:buFont typeface="Roboto"/>
              <a:buChar char="●"/>
            </a:pPr>
            <a:r>
              <a:rPr lang="en">
                <a:solidFill>
                  <a:srgbClr val="D1D5DB"/>
                </a:solidFill>
                <a:highlight>
                  <a:schemeClr val="lt1"/>
                </a:highlight>
              </a:rPr>
              <a:t> The code snippet </a:t>
            </a:r>
            <a:r>
              <a:rPr lang="en">
                <a:solidFill>
                  <a:srgbClr val="188038"/>
                </a:solidFill>
                <a:highlight>
                  <a:schemeClr val="lt1"/>
                </a:highlight>
              </a:rPr>
              <a:t>df['education'] = label_encoder.fit_transform(df['education'])</a:t>
            </a:r>
            <a:r>
              <a:rPr lang="en">
                <a:solidFill>
                  <a:srgbClr val="D1D5DB"/>
                </a:solidFill>
                <a:highlight>
                  <a:schemeClr val="lt1"/>
                </a:highlight>
              </a:rPr>
              <a:t> demonstrates how to apply label encoding using scikit-learn's </a:t>
            </a:r>
            <a:r>
              <a:rPr lang="en">
                <a:solidFill>
                  <a:srgbClr val="188038"/>
                </a:solidFill>
                <a:highlight>
                  <a:schemeClr val="lt1"/>
                </a:highlight>
              </a:rPr>
              <a:t>LabelEncoder</a:t>
            </a:r>
            <a:r>
              <a:rPr lang="en">
                <a:solidFill>
                  <a:srgbClr val="D1D5DB"/>
                </a:solidFill>
                <a:highlight>
                  <a:schemeClr val="lt1"/>
                </a:highlight>
              </a:rPr>
              <a:t> class, which automatically assigns numeric labels to different education categories in the DataFrame </a:t>
            </a:r>
            <a:r>
              <a:rPr lang="en">
                <a:solidFill>
                  <a:srgbClr val="188038"/>
                </a:solidFill>
                <a:highlight>
                  <a:schemeClr val="lt1"/>
                </a:highlight>
              </a:rPr>
              <a:t>df</a:t>
            </a:r>
            <a:r>
              <a:rPr lang="en">
                <a:solidFill>
                  <a:srgbClr val="D1D5DB"/>
                </a:solidFill>
                <a:highlight>
                  <a:schemeClr val="lt1"/>
                </a:highlight>
              </a:rPr>
              <a:t>.</a:t>
            </a:r>
            <a:endParaRPr>
              <a:solidFill>
                <a:srgbClr val="D1D5DB"/>
              </a:solidFill>
              <a:highlight>
                <a:schemeClr val="lt1"/>
              </a:highlight>
            </a:endParaRPr>
          </a:p>
          <a:p>
            <a:pPr indent="0" lvl="0" marL="457200" rtl="0" algn="l">
              <a:spcBef>
                <a:spcPts val="15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Balancing data</a:t>
            </a:r>
            <a:endParaRPr/>
          </a:p>
        </p:txBody>
      </p:sp>
      <p:sp>
        <p:nvSpPr>
          <p:cNvPr id="145" name="Google Shape;145;p25"/>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The dataset was initially imbalanced, with a distribution of 72.8% in one class and 27.2% in the other. </a:t>
            </a:r>
            <a:endParaRPr sz="1300">
              <a:solidFill>
                <a:schemeClr val="dk1"/>
              </a:solidFill>
              <a:highlight>
                <a:schemeClr val="lt1"/>
              </a:highlight>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To address this issue, Synthetic Minority Over-sampling Technique (SMOTE) was employed, resulting in a balanced dataset with equal representation of both classes, each accounting for 50%. SMOTE generates synthetic samples for the minority class, effectively mitigating class imbalance. </a:t>
            </a:r>
            <a:endParaRPr sz="1300">
              <a:solidFill>
                <a:schemeClr val="dk1"/>
              </a:solidFill>
              <a:highlight>
                <a:schemeClr val="lt1"/>
              </a:highlight>
              <a:latin typeface="Roboto"/>
              <a:ea typeface="Roboto"/>
              <a:cs typeface="Roboto"/>
              <a:sym typeface="Roboto"/>
            </a:endParaRPr>
          </a:p>
          <a:p>
            <a:pPr indent="-311150" lvl="0" marL="457200" rtl="0" algn="l">
              <a:spcBef>
                <a:spcPts val="0"/>
              </a:spcBef>
              <a:spcAft>
                <a:spcPts val="0"/>
              </a:spcAft>
              <a:buClr>
                <a:schemeClr val="dk1"/>
              </a:buClr>
              <a:buSzPts val="1300"/>
              <a:buFont typeface="Roboto"/>
              <a:buChar char="●"/>
            </a:pPr>
            <a:r>
              <a:rPr lang="en" sz="1300">
                <a:solidFill>
                  <a:schemeClr val="dk1"/>
                </a:solidFill>
                <a:highlight>
                  <a:schemeClr val="lt1"/>
                </a:highlight>
                <a:latin typeface="Roboto"/>
                <a:ea typeface="Roboto"/>
                <a:cs typeface="Roboto"/>
                <a:sym typeface="Roboto"/>
              </a:rPr>
              <a:t>This balanced dataset is crucial for training machine learning models, as it ensures unbiased learning and better generalization performance for predicting both classes accurately.</a:t>
            </a:r>
            <a:endParaRPr sz="1700">
              <a:solidFill>
                <a:schemeClr val="dk1"/>
              </a:solidFill>
              <a:highlight>
                <a:schemeClr val="lt1"/>
              </a:highlight>
            </a:endParaRPr>
          </a:p>
        </p:txBody>
      </p:sp>
      <p:pic>
        <p:nvPicPr>
          <p:cNvPr id="146" name="Google Shape;146;p25"/>
          <p:cNvPicPr preferRelativeResize="0"/>
          <p:nvPr/>
        </p:nvPicPr>
        <p:blipFill>
          <a:blip r:embed="rId3">
            <a:alphaModFix/>
          </a:blip>
          <a:stretch>
            <a:fillRect/>
          </a:stretch>
        </p:blipFill>
        <p:spPr>
          <a:xfrm>
            <a:off x="5134725" y="261875"/>
            <a:ext cx="2482000" cy="2212600"/>
          </a:xfrm>
          <a:prstGeom prst="rect">
            <a:avLst/>
          </a:prstGeom>
          <a:noFill/>
          <a:ln>
            <a:noFill/>
          </a:ln>
        </p:spPr>
      </p:pic>
      <p:sp>
        <p:nvSpPr>
          <p:cNvPr id="147" name="Google Shape;147;p25"/>
          <p:cNvSpPr txBox="1"/>
          <p:nvPr/>
        </p:nvSpPr>
        <p:spPr>
          <a:xfrm>
            <a:off x="3578925" y="0"/>
            <a:ext cx="1555800" cy="1733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48" name="Google Shape;148;p25"/>
          <p:cNvPicPr preferRelativeResize="0"/>
          <p:nvPr/>
        </p:nvPicPr>
        <p:blipFill rotWithShape="1">
          <a:blip r:embed="rId4">
            <a:alphaModFix/>
          </a:blip>
          <a:srcRect b="0" l="0" r="-14521" t="0"/>
          <a:stretch/>
        </p:blipFill>
        <p:spPr>
          <a:xfrm>
            <a:off x="5134725" y="2571750"/>
            <a:ext cx="2830575" cy="2364225"/>
          </a:xfrm>
          <a:prstGeom prst="rect">
            <a:avLst/>
          </a:prstGeom>
          <a:noFill/>
          <a:ln>
            <a:noFill/>
          </a:ln>
        </p:spPr>
      </p:pic>
      <p:sp>
        <p:nvSpPr>
          <p:cNvPr id="149" name="Google Shape;149;p25"/>
          <p:cNvSpPr txBox="1"/>
          <p:nvPr/>
        </p:nvSpPr>
        <p:spPr>
          <a:xfrm>
            <a:off x="1687925" y="2618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Model Building</a:t>
            </a:r>
            <a:endParaRPr sz="6400">
              <a:highlight>
                <a:schemeClr val="lt1"/>
              </a:highlight>
            </a:endParaRPr>
          </a:p>
        </p:txBody>
      </p:sp>
      <p:sp>
        <p:nvSpPr>
          <p:cNvPr id="155" name="Google Shape;155;p26"/>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500"/>
              </a:spcBef>
              <a:spcAft>
                <a:spcPts val="0"/>
              </a:spcAft>
              <a:buClr>
                <a:schemeClr val="dk1"/>
              </a:buClr>
              <a:buSzPts val="1300"/>
              <a:buFont typeface="Arial"/>
              <a:buNone/>
            </a:pPr>
            <a:r>
              <a:rPr lang="en" sz="1300">
                <a:solidFill>
                  <a:schemeClr val="dk1"/>
                </a:solidFill>
                <a:highlight>
                  <a:schemeClr val="lt1"/>
                </a:highlight>
                <a:latin typeface="Arial"/>
                <a:ea typeface="Arial"/>
                <a:cs typeface="Arial"/>
                <a:sym typeface="Arial"/>
              </a:rPr>
              <a:t>The preprocessed data is split into training and testing sets. The machine learning models listed in the "MODELS PERFORMED" section are trained on the training set using various algorithms, such as Logistic Regression, Bagging Classifier, Support Vector Classifier (SVC), Random Forest, Gradient Boosting Classifier, GaussianNB, and Decision Tree Classifier.</a:t>
            </a:r>
            <a:br>
              <a:rPr lang="en" sz="1300">
                <a:solidFill>
                  <a:schemeClr val="dk1"/>
                </a:solidFill>
                <a:highlight>
                  <a:schemeClr val="lt1"/>
                </a:highlight>
                <a:latin typeface="Arial"/>
                <a:ea typeface="Arial"/>
                <a:cs typeface="Arial"/>
                <a:sym typeface="Arial"/>
              </a:rPr>
            </a:br>
            <a:endParaRPr>
              <a:solidFill>
                <a:schemeClr val="dk1"/>
              </a:solidFill>
              <a:highlight>
                <a:schemeClr val="lt1"/>
              </a:highlight>
              <a:latin typeface="Arial"/>
              <a:ea typeface="Arial"/>
              <a:cs typeface="Arial"/>
              <a:sym typeface="Arial"/>
            </a:endParaRPr>
          </a:p>
        </p:txBody>
      </p:sp>
      <p:pic>
        <p:nvPicPr>
          <p:cNvPr id="156" name="Google Shape;156;p26"/>
          <p:cNvPicPr preferRelativeResize="0"/>
          <p:nvPr/>
        </p:nvPicPr>
        <p:blipFill>
          <a:blip r:embed="rId3">
            <a:alphaModFix/>
          </a:blip>
          <a:stretch>
            <a:fillRect/>
          </a:stretch>
        </p:blipFill>
        <p:spPr>
          <a:xfrm>
            <a:off x="1406275" y="2671550"/>
            <a:ext cx="5748624" cy="2278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Feature Selection</a:t>
            </a:r>
            <a:endParaRPr sz="6400">
              <a:highlight>
                <a:schemeClr val="lt1"/>
              </a:highlight>
            </a:endParaRPr>
          </a:p>
        </p:txBody>
      </p:sp>
      <p:sp>
        <p:nvSpPr>
          <p:cNvPr id="162" name="Google Shape;162;p27"/>
          <p:cNvSpPr txBox="1"/>
          <p:nvPr>
            <p:ph idx="1" type="body"/>
          </p:nvPr>
        </p:nvSpPr>
        <p:spPr>
          <a:xfrm>
            <a:off x="171225" y="1170125"/>
            <a:ext cx="54060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300">
                <a:solidFill>
                  <a:schemeClr val="dk1"/>
                </a:solidFill>
                <a:highlight>
                  <a:schemeClr val="lt1"/>
                </a:highlight>
                <a:latin typeface="Roboto"/>
                <a:ea typeface="Roboto"/>
                <a:cs typeface="Roboto"/>
                <a:sym typeface="Roboto"/>
              </a:rPr>
              <a:t>A Random Forest classifier (rf) is trained on the dataset after eliminating the "previous" and "pdays" features (columns) using feature importance analysis. </a:t>
            </a:r>
            <a:br>
              <a:rPr lang="en" sz="1300">
                <a:solidFill>
                  <a:schemeClr val="dk1"/>
                </a:solidFill>
                <a:highlight>
                  <a:schemeClr val="lt1"/>
                </a:highlight>
                <a:latin typeface="Roboto"/>
                <a:ea typeface="Roboto"/>
                <a:cs typeface="Roboto"/>
                <a:sym typeface="Roboto"/>
              </a:rPr>
            </a:br>
            <a:endParaRPr sz="1300">
              <a:solidFill>
                <a:schemeClr val="dk1"/>
              </a:solidFill>
              <a:highlight>
                <a:schemeClr val="lt1"/>
              </a:highlight>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300">
                <a:solidFill>
                  <a:schemeClr val="dk1"/>
                </a:solidFill>
                <a:highlight>
                  <a:schemeClr val="lt1"/>
                </a:highlight>
                <a:latin typeface="Roboto"/>
                <a:ea typeface="Roboto"/>
                <a:cs typeface="Roboto"/>
                <a:sym typeface="Roboto"/>
              </a:rPr>
              <a:t>The code then utilizes Recursive Feature Elimination with Cross-Validation (RFECV) to select the most relevant features. The selected features are determined based on their ability to improve model performance. </a:t>
            </a:r>
            <a:br>
              <a:rPr lang="en" sz="1300">
                <a:solidFill>
                  <a:schemeClr val="dk1"/>
                </a:solidFill>
                <a:highlight>
                  <a:schemeClr val="lt1"/>
                </a:highlight>
                <a:latin typeface="Roboto"/>
                <a:ea typeface="Roboto"/>
                <a:cs typeface="Roboto"/>
                <a:sym typeface="Roboto"/>
              </a:rPr>
            </a:br>
            <a:endParaRPr sz="1300">
              <a:solidFill>
                <a:schemeClr val="dk1"/>
              </a:solidFill>
              <a:highlight>
                <a:schemeClr val="lt1"/>
              </a:highlight>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300">
                <a:solidFill>
                  <a:schemeClr val="dk1"/>
                </a:solidFill>
                <a:highlight>
                  <a:schemeClr val="lt1"/>
                </a:highlight>
                <a:latin typeface="Roboto"/>
                <a:ea typeface="Roboto"/>
                <a:cs typeface="Roboto"/>
                <a:sym typeface="Roboto"/>
              </a:rPr>
              <a:t>This process helps to optimize the model's predictive capabilities by focusing on the most informative attributes, leading to enhanced accuracy and generalization.</a:t>
            </a:r>
            <a:endParaRPr sz="2300">
              <a:solidFill>
                <a:schemeClr val="dk1"/>
              </a:solidFill>
              <a:highlight>
                <a:schemeClr val="lt1"/>
              </a:highlight>
            </a:endParaRPr>
          </a:p>
        </p:txBody>
      </p:sp>
      <p:pic>
        <p:nvPicPr>
          <p:cNvPr id="163" name="Google Shape;163;p27"/>
          <p:cNvPicPr preferRelativeResize="0"/>
          <p:nvPr/>
        </p:nvPicPr>
        <p:blipFill>
          <a:blip r:embed="rId3">
            <a:alphaModFix/>
          </a:blip>
          <a:stretch>
            <a:fillRect/>
          </a:stretch>
        </p:blipFill>
        <p:spPr>
          <a:xfrm>
            <a:off x="5632375" y="1204175"/>
            <a:ext cx="3121500" cy="2938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250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Performing Classification Models</a:t>
            </a:r>
            <a:endParaRPr sz="6400">
              <a:highlight>
                <a:schemeClr val="lt1"/>
              </a:highlight>
            </a:endParaRPr>
          </a:p>
        </p:txBody>
      </p:sp>
      <p:sp>
        <p:nvSpPr>
          <p:cNvPr id="169" name="Google Shape;169;p28"/>
          <p:cNvSpPr txBox="1"/>
          <p:nvPr>
            <p:ph idx="1" type="body"/>
          </p:nvPr>
        </p:nvSpPr>
        <p:spPr>
          <a:xfrm>
            <a:off x="311700" y="1039925"/>
            <a:ext cx="8520600" cy="3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highlight>
                  <a:schemeClr val="lt1"/>
                </a:highlight>
                <a:latin typeface="Roboto"/>
                <a:ea typeface="Roboto"/>
                <a:cs typeface="Roboto"/>
                <a:sym typeface="Roboto"/>
              </a:rPr>
              <a:t>I’ve utilized various machine learning models for classification:</a:t>
            </a: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sz="1400">
              <a:solidFill>
                <a:schemeClr val="dk1"/>
              </a:solidFill>
              <a:highlight>
                <a:schemeClr val="lt1"/>
              </a:highlight>
              <a:latin typeface="Roboto"/>
              <a:ea typeface="Roboto"/>
              <a:cs typeface="Roboto"/>
              <a:sym typeface="Roboto"/>
            </a:endParaRPr>
          </a:p>
          <a:p>
            <a:pPr indent="-317500" lvl="0" marL="457200" rtl="0" algn="l">
              <a:spcBef>
                <a:spcPts val="150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Logistic Regression</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BaggingClassifier</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Support Vector Machine (SVC)</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RandomForest</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GradientBoostingClassifier</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GaussianNB</a:t>
            </a: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sz="1400">
                <a:solidFill>
                  <a:schemeClr val="dk1"/>
                </a:solidFill>
                <a:highlight>
                  <a:schemeClr val="lt1"/>
                </a:highlight>
                <a:latin typeface="Roboto"/>
                <a:ea typeface="Roboto"/>
                <a:cs typeface="Roboto"/>
                <a:sym typeface="Roboto"/>
              </a:rPr>
              <a:t>Decision Tree Classifier</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0" lvl="0" marL="0" rtl="0" algn="l">
              <a:spcBef>
                <a:spcPts val="1500"/>
              </a:spcBef>
              <a:spcAft>
                <a:spcPts val="1600"/>
              </a:spcAft>
              <a:buNone/>
            </a:pPr>
            <a:r>
              <a:rPr lang="en" sz="1400">
                <a:solidFill>
                  <a:schemeClr val="dk1"/>
                </a:solidFill>
                <a:highlight>
                  <a:schemeClr val="lt1"/>
                </a:highlight>
                <a:latin typeface="Roboto"/>
                <a:ea typeface="Roboto"/>
                <a:cs typeface="Roboto"/>
                <a:sym typeface="Roboto"/>
              </a:rPr>
              <a:t>By evaluating these models, we identified their strengths and weaknesses, guiding us to select the most effective approach for our dataset. This enabled us to optimize classification performance and make informed decisions for better results.</a:t>
            </a:r>
            <a:endParaRPr sz="2000">
              <a:solidFill>
                <a:schemeClr val="dk1"/>
              </a:solidFill>
              <a:highlight>
                <a:schemeClr val="lt1"/>
              </a:highlight>
            </a:endParaRPr>
          </a:p>
        </p:txBody>
      </p:sp>
      <p:pic>
        <p:nvPicPr>
          <p:cNvPr id="170" name="Google Shape;170;p28"/>
          <p:cNvPicPr preferRelativeResize="0"/>
          <p:nvPr/>
        </p:nvPicPr>
        <p:blipFill>
          <a:blip r:embed="rId3">
            <a:alphaModFix/>
          </a:blip>
          <a:stretch>
            <a:fillRect/>
          </a:stretch>
        </p:blipFill>
        <p:spPr>
          <a:xfrm>
            <a:off x="3753675" y="1752675"/>
            <a:ext cx="5011250" cy="212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239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Scaled Approach</a:t>
            </a:r>
            <a:endParaRPr sz="6400">
              <a:highlight>
                <a:schemeClr val="lt1"/>
              </a:highlight>
            </a:endParaRPr>
          </a:p>
        </p:txBody>
      </p:sp>
      <p:sp>
        <p:nvSpPr>
          <p:cNvPr id="176" name="Google Shape;176;p29"/>
          <p:cNvSpPr txBox="1"/>
          <p:nvPr>
            <p:ph idx="1" type="body"/>
          </p:nvPr>
        </p:nvSpPr>
        <p:spPr>
          <a:xfrm>
            <a:off x="311700" y="1488900"/>
            <a:ext cx="8520600" cy="3073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First scaled the features of the dataset using z-score normalization.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After splitting the data into training and testing sets, we applied the GradientBoostingClassifier with specified hyperparameters.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To handle missing values, we utilized the SimpleImputer with the median strategy to replace NaN values in the training data.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model was then trained on the imputed training data, resulting in a training accuracy of 0.7507 and a test accuracy of 0.7050. The imputation process improved the model's generalization on unseen data, contributing to better performance on the test set</a:t>
            </a:r>
            <a:endParaRPr b="1" sz="1400">
              <a:solidFill>
                <a:schemeClr val="dk1"/>
              </a:solidFill>
              <a:highlight>
                <a:schemeClr val="lt1"/>
              </a:highlight>
            </a:endParaRPr>
          </a:p>
        </p:txBody>
      </p:sp>
      <p:sp>
        <p:nvSpPr>
          <p:cNvPr id="177" name="Google Shape;177;p29"/>
          <p:cNvSpPr txBox="1"/>
          <p:nvPr/>
        </p:nvSpPr>
        <p:spPr>
          <a:xfrm>
            <a:off x="466175" y="953450"/>
            <a:ext cx="4105800" cy="44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sz="1800">
                <a:solidFill>
                  <a:srgbClr val="00FFFF"/>
                </a:solidFill>
                <a:latin typeface="Average"/>
                <a:ea typeface="Average"/>
                <a:cs typeface="Average"/>
                <a:sym typeface="Average"/>
              </a:rPr>
              <a:t>DATA IMPUTATION</a:t>
            </a:r>
            <a:r>
              <a:rPr b="1" lang="en" sz="1800">
                <a:solidFill>
                  <a:schemeClr val="dk1"/>
                </a:solidFill>
                <a:latin typeface="Average"/>
                <a:ea typeface="Average"/>
                <a:cs typeface="Average"/>
                <a:sym typeface="Average"/>
              </a:rPr>
              <a:t>:</a:t>
            </a:r>
            <a:endParaRPr>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26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Scaled Approach</a:t>
            </a:r>
            <a:endParaRPr sz="6400">
              <a:highlight>
                <a:schemeClr val="lt1"/>
              </a:highlight>
            </a:endParaRPr>
          </a:p>
        </p:txBody>
      </p:sp>
      <p:sp>
        <p:nvSpPr>
          <p:cNvPr id="183" name="Google Shape;183;p30"/>
          <p:cNvSpPr txBox="1"/>
          <p:nvPr>
            <p:ph idx="1" type="body"/>
          </p:nvPr>
        </p:nvSpPr>
        <p:spPr>
          <a:xfrm>
            <a:off x="408775" y="1501925"/>
            <a:ext cx="8520600" cy="40785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SzPts val="1400"/>
              <a:buChar char="●"/>
            </a:pPr>
            <a:r>
              <a:rPr lang="en" sz="1400">
                <a:solidFill>
                  <a:srgbClr val="D1D5DB"/>
                </a:solidFill>
                <a:latin typeface="Roboto"/>
                <a:ea typeface="Roboto"/>
                <a:cs typeface="Roboto"/>
                <a:sym typeface="Roboto"/>
              </a:rPr>
              <a:t>Data Scaling: The feature data is scaled using </a:t>
            </a:r>
            <a:r>
              <a:rPr lang="en" sz="1400">
                <a:solidFill>
                  <a:srgbClr val="188038"/>
                </a:solidFill>
                <a:latin typeface="Courier New"/>
                <a:ea typeface="Courier New"/>
                <a:cs typeface="Courier New"/>
                <a:sym typeface="Courier New"/>
              </a:rPr>
              <a:t>MinMaxScaler</a:t>
            </a:r>
            <a:r>
              <a:rPr lang="en" sz="1400">
                <a:solidFill>
                  <a:srgbClr val="D1D5DB"/>
                </a:solidFill>
                <a:latin typeface="Roboto"/>
                <a:ea typeface="Roboto"/>
                <a:cs typeface="Roboto"/>
                <a:sym typeface="Roboto"/>
              </a:rPr>
              <a:t> to ensure all features are on a similar scale, enhancing model performance.</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lang="en" sz="1400">
                <a:solidFill>
                  <a:srgbClr val="D1D5DB"/>
                </a:solidFill>
                <a:latin typeface="Roboto"/>
                <a:ea typeface="Roboto"/>
                <a:cs typeface="Roboto"/>
                <a:sym typeface="Roboto"/>
              </a:rPr>
              <a:t>Train-Test Split: The dataset is split into training and test sets (80% - 20%) for model evaluation.</a:t>
            </a:r>
            <a:endParaRPr sz="1400">
              <a:solidFill>
                <a:srgbClr val="D1D5DB"/>
              </a:solidFill>
              <a:latin typeface="Roboto"/>
              <a:ea typeface="Roboto"/>
              <a:cs typeface="Roboto"/>
              <a:sym typeface="Roboto"/>
            </a:endParaRPr>
          </a:p>
          <a:p>
            <a:pPr indent="-317500" lvl="0" marL="457200" rtl="0" algn="l">
              <a:spcBef>
                <a:spcPts val="0"/>
              </a:spcBef>
              <a:spcAft>
                <a:spcPts val="0"/>
              </a:spcAft>
              <a:buSzPts val="1400"/>
              <a:buChar char="●"/>
            </a:pPr>
            <a:r>
              <a:rPr lang="en" sz="1400">
                <a:solidFill>
                  <a:srgbClr val="D1D5DB"/>
                </a:solidFill>
                <a:latin typeface="Roboto"/>
                <a:ea typeface="Roboto"/>
                <a:cs typeface="Roboto"/>
                <a:sym typeface="Roboto"/>
              </a:rPr>
              <a:t>Gradient Boosting Classifier: A </a:t>
            </a:r>
            <a:r>
              <a:rPr lang="en" sz="1400">
                <a:solidFill>
                  <a:srgbClr val="188038"/>
                </a:solidFill>
                <a:latin typeface="Courier New"/>
                <a:ea typeface="Courier New"/>
                <a:cs typeface="Courier New"/>
                <a:sym typeface="Courier New"/>
              </a:rPr>
              <a:t>GradientBoostingClassifier</a:t>
            </a:r>
            <a:r>
              <a:rPr lang="en" sz="1400">
                <a:solidFill>
                  <a:srgbClr val="D1D5DB"/>
                </a:solidFill>
                <a:latin typeface="Roboto"/>
                <a:ea typeface="Roboto"/>
                <a:cs typeface="Roboto"/>
                <a:sym typeface="Roboto"/>
              </a:rPr>
              <a:t> model is initialized with specific hyperparameters and trained on the scaled training data.</a:t>
            </a:r>
            <a:endParaRPr sz="1400">
              <a:solidFill>
                <a:srgbClr val="D1D5DB"/>
              </a:solidFill>
              <a:latin typeface="Roboto"/>
              <a:ea typeface="Roboto"/>
              <a:cs typeface="Roboto"/>
              <a:sym typeface="Roboto"/>
            </a:endParaRPr>
          </a:p>
          <a:p>
            <a:pPr indent="0" lvl="0" marL="0" rtl="0" algn="l">
              <a:spcBef>
                <a:spcPts val="1500"/>
              </a:spcBef>
              <a:spcAft>
                <a:spcPts val="0"/>
              </a:spcAft>
              <a:buNone/>
            </a:pPr>
            <a:r>
              <a:rPr lang="en" sz="1400">
                <a:solidFill>
                  <a:srgbClr val="D1D5DB"/>
                </a:solidFill>
                <a:latin typeface="Roboto"/>
                <a:ea typeface="Roboto"/>
                <a:cs typeface="Roboto"/>
                <a:sym typeface="Roboto"/>
              </a:rPr>
              <a:t>The resulting </a:t>
            </a:r>
            <a:r>
              <a:rPr lang="en" sz="1400">
                <a:solidFill>
                  <a:srgbClr val="188038"/>
                </a:solidFill>
                <a:latin typeface="Courier New"/>
                <a:ea typeface="Courier New"/>
                <a:cs typeface="Courier New"/>
                <a:sym typeface="Courier New"/>
              </a:rPr>
              <a:t>model_gbc_scm</a:t>
            </a:r>
            <a:r>
              <a:rPr lang="en" sz="1400">
                <a:solidFill>
                  <a:srgbClr val="D1D5DB"/>
                </a:solidFill>
                <a:latin typeface="Roboto"/>
                <a:ea typeface="Roboto"/>
                <a:cs typeface="Roboto"/>
                <a:sym typeface="Roboto"/>
              </a:rPr>
              <a:t> can be used for predictions or further evaluation. The combination of data scaling and Gradient Boosting enhances the model's accuracy and robustness.</a:t>
            </a:r>
            <a:endParaRPr sz="1400">
              <a:solidFill>
                <a:srgbClr val="D1D5DB"/>
              </a:solidFill>
              <a:latin typeface="Roboto"/>
              <a:ea typeface="Roboto"/>
              <a:cs typeface="Roboto"/>
              <a:sym typeface="Roboto"/>
            </a:endParaRPr>
          </a:p>
          <a:p>
            <a:pPr indent="0" lvl="0" marL="457200" rtl="0" algn="l">
              <a:spcBef>
                <a:spcPts val="0"/>
              </a:spcBef>
              <a:spcAft>
                <a:spcPts val="1600"/>
              </a:spcAft>
              <a:buNone/>
            </a:pPr>
            <a:r>
              <a:t/>
            </a:r>
            <a:endParaRPr b="1" sz="2000">
              <a:solidFill>
                <a:schemeClr val="dk1"/>
              </a:solidFill>
              <a:highlight>
                <a:schemeClr val="lt1"/>
              </a:highlight>
            </a:endParaRPr>
          </a:p>
        </p:txBody>
      </p:sp>
      <p:sp>
        <p:nvSpPr>
          <p:cNvPr id="184" name="Google Shape;184;p30"/>
          <p:cNvSpPr txBox="1"/>
          <p:nvPr/>
        </p:nvSpPr>
        <p:spPr>
          <a:xfrm>
            <a:off x="408775" y="1069650"/>
            <a:ext cx="25827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Average"/>
                <a:ea typeface="Average"/>
                <a:cs typeface="Average"/>
                <a:sym typeface="Average"/>
              </a:rPr>
              <a:t>-&gt; MIN MAX SCALAR</a:t>
            </a:r>
            <a:endParaRPr b="1" sz="1600">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29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Model Evaluation</a:t>
            </a:r>
            <a:endParaRPr sz="6400">
              <a:highlight>
                <a:schemeClr val="lt1"/>
              </a:highlight>
            </a:endParaRPr>
          </a:p>
        </p:txBody>
      </p:sp>
      <p:sp>
        <p:nvSpPr>
          <p:cNvPr id="190" name="Google Shape;190;p31"/>
          <p:cNvSpPr txBox="1"/>
          <p:nvPr>
            <p:ph idx="1" type="body"/>
          </p:nvPr>
        </p:nvSpPr>
        <p:spPr>
          <a:xfrm>
            <a:off x="376525" y="1042651"/>
            <a:ext cx="6151500" cy="2601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solidFill>
                  <a:srgbClr val="D1D5DB"/>
                </a:solidFill>
                <a:highlight>
                  <a:schemeClr val="lt1"/>
                </a:highlight>
              </a:rPr>
              <a:t>| </a:t>
            </a:r>
            <a:r>
              <a:rPr lang="en" sz="1400">
                <a:solidFill>
                  <a:srgbClr val="00FFFF"/>
                </a:solidFill>
                <a:highlight>
                  <a:schemeClr val="lt1"/>
                </a:highlight>
              </a:rPr>
              <a:t>Model</a:t>
            </a:r>
            <a:r>
              <a:rPr lang="en" sz="1400">
                <a:solidFill>
                  <a:srgbClr val="D1D5DB"/>
                </a:solidFill>
                <a:highlight>
                  <a:schemeClr val="lt1"/>
                </a:highlight>
              </a:rPr>
              <a:t>                                              | </a:t>
            </a:r>
            <a:r>
              <a:rPr lang="en" sz="1400">
                <a:solidFill>
                  <a:srgbClr val="00FFFF"/>
                </a:solidFill>
                <a:highlight>
                  <a:schemeClr val="lt1"/>
                </a:highlight>
              </a:rPr>
              <a:t>Accuracy</a:t>
            </a:r>
            <a:r>
              <a:rPr lang="en" sz="1400">
                <a:solidFill>
                  <a:srgbClr val="D1D5DB"/>
                </a:solidFill>
                <a:highlight>
                  <a:schemeClr val="lt1"/>
                </a:highlight>
              </a:rPr>
              <a:t>  | </a:t>
            </a:r>
            <a:r>
              <a:rPr lang="en" sz="1400">
                <a:solidFill>
                  <a:srgbClr val="00FFFF"/>
                </a:solidFill>
                <a:highlight>
                  <a:schemeClr val="lt1"/>
                </a:highlight>
              </a:rPr>
              <a:t>Precision</a:t>
            </a:r>
            <a:r>
              <a:rPr lang="en" sz="1400">
                <a:solidFill>
                  <a:srgbClr val="D1D5DB"/>
                </a:solidFill>
                <a:highlight>
                  <a:schemeClr val="lt1"/>
                </a:highlight>
              </a:rPr>
              <a:t> | </a:t>
            </a:r>
            <a:r>
              <a:rPr lang="en" sz="1400">
                <a:solidFill>
                  <a:srgbClr val="00FFFF"/>
                </a:solidFill>
                <a:highlight>
                  <a:schemeClr val="lt1"/>
                </a:highlight>
              </a:rPr>
              <a:t>Recall</a:t>
            </a:r>
            <a:r>
              <a:rPr lang="en" sz="1400">
                <a:solidFill>
                  <a:srgbClr val="D1D5DB"/>
                </a:solidFill>
                <a:highlight>
                  <a:schemeClr val="lt1"/>
                </a:highlight>
              </a:rPr>
              <a:t>   | </a:t>
            </a:r>
            <a:r>
              <a:rPr lang="en" sz="1400">
                <a:solidFill>
                  <a:srgbClr val="00FFFF"/>
                </a:solidFill>
                <a:highlight>
                  <a:schemeClr val="lt1"/>
                </a:highlight>
              </a:rPr>
              <a:t>F1-score</a:t>
            </a:r>
            <a:r>
              <a:rPr lang="en" sz="1400">
                <a:solidFill>
                  <a:srgbClr val="D1D5DB"/>
                </a:solidFill>
                <a:highlight>
                  <a:schemeClr val="lt1"/>
                </a:highlight>
              </a:rPr>
              <a:t>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Logistic Regression                        | 0.6511        | 0.6411     | 0.6715    | 0.6560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BaggingClassifier                            | 0.6549       | 0.6523    | 0.6497    | 0.6510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SVC                                                 | 0.5188        | 0.5144    | 0.5134    | 0.5139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RandomForest                                | 0.7152        | 0.7613    | 0.6191     | 0.6829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GradientBoostingClassifier           | 0.7050        | 0.7291    | 0.6437    | 0.6838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GaussianNB                                    | 0.6236        | 0.5891    | 0.7941    | 0.6764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DECISION TREE CLASSIFIER   | 0.6640        | 0.6704    | 0.6328   | 0.6510     |</a:t>
            </a:r>
            <a:endParaRPr sz="1400">
              <a:solidFill>
                <a:srgbClr val="D1D5DB"/>
              </a:solidFill>
              <a:highlight>
                <a:schemeClr val="lt1"/>
              </a:highlight>
            </a:endParaRPr>
          </a:p>
          <a:p>
            <a:pPr indent="0" lvl="0" marL="0" rtl="0" algn="just">
              <a:spcBef>
                <a:spcPts val="0"/>
              </a:spcBef>
              <a:spcAft>
                <a:spcPts val="0"/>
              </a:spcAft>
              <a:buNone/>
            </a:pPr>
            <a:r>
              <a:rPr lang="en" sz="1400">
                <a:solidFill>
                  <a:srgbClr val="D1D5DB"/>
                </a:solidFill>
                <a:highlight>
                  <a:schemeClr val="lt1"/>
                </a:highlight>
              </a:rPr>
              <a:t>| Bagging Classifier (no skewness ) | </a:t>
            </a:r>
            <a:r>
              <a:rPr lang="en" sz="1350">
                <a:solidFill>
                  <a:schemeClr val="dk1"/>
                </a:solidFill>
              </a:rPr>
              <a:t>0.7125          | 0.7409    | 0.6511     | 0.6913      |</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spcBef>
                <a:spcPts val="0"/>
              </a:spcBef>
              <a:spcAft>
                <a:spcPts val="0"/>
              </a:spcAft>
              <a:buNone/>
            </a:pPr>
            <a:r>
              <a:t/>
            </a:r>
            <a:endParaRPr sz="1400">
              <a:solidFill>
                <a:srgbClr val="D1D5DB"/>
              </a:solidFill>
              <a:highlight>
                <a:schemeClr val="lt1"/>
              </a:highlight>
            </a:endParaRPr>
          </a:p>
          <a:p>
            <a:pPr indent="0" lvl="0" marL="457200" rtl="0" algn="just">
              <a:spcBef>
                <a:spcPts val="0"/>
              </a:spcBef>
              <a:spcAft>
                <a:spcPts val="1600"/>
              </a:spcAft>
              <a:buNone/>
            </a:pPr>
            <a:r>
              <a:t/>
            </a:r>
            <a:endParaRPr sz="1400">
              <a:solidFill>
                <a:srgbClr val="D1D5DB"/>
              </a:solidFill>
              <a:highlight>
                <a:schemeClr val="lt1"/>
              </a:highlight>
            </a:endParaRPr>
          </a:p>
        </p:txBody>
      </p:sp>
      <p:sp>
        <p:nvSpPr>
          <p:cNvPr id="191" name="Google Shape;191;p31"/>
          <p:cNvSpPr txBox="1"/>
          <p:nvPr/>
        </p:nvSpPr>
        <p:spPr>
          <a:xfrm>
            <a:off x="206700" y="3708925"/>
            <a:ext cx="8625600" cy="1318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RandomForest achieved the highest accuracy (71.52%) and precision (76.13%), while GaussianNB had the highest recall (79.41%). The choice of the best model depends on the specific use case and the importance of accuracy, precision, or recall. Trade-offs must be considered when selecting the most suitable model.</a:t>
            </a:r>
            <a:endParaRPr sz="1700">
              <a:solidFill>
                <a:schemeClr val="dk1"/>
              </a:solidFill>
              <a:highlight>
                <a:schemeClr val="lt1"/>
              </a:highlight>
              <a:latin typeface="Average"/>
              <a:ea typeface="Average"/>
              <a:cs typeface="Average"/>
              <a:sym typeface="Average"/>
            </a:endParaRPr>
          </a:p>
        </p:txBody>
      </p:sp>
      <p:sp>
        <p:nvSpPr>
          <p:cNvPr id="192" name="Google Shape;192;p31"/>
          <p:cNvSpPr txBox="1"/>
          <p:nvPr/>
        </p:nvSpPr>
        <p:spPr>
          <a:xfrm>
            <a:off x="6344450" y="1569350"/>
            <a:ext cx="2574300" cy="22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The trade-offs between accuracy, precision, recall, and F1-score should be carefully considered when selecting the most suitable model for the specific use case.</a:t>
            </a:r>
            <a:endParaRPr sz="1600">
              <a:solidFill>
                <a:schemeClr val="dk1"/>
              </a:solidFill>
              <a:highlight>
                <a:schemeClr val="lt1"/>
              </a:highlight>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t>In this project, I aimed to address the challenges faced by banking telecallers when promoting term deposit plans. Leveraging machine learning algorithms and historical customer data, our goal was to accurately predict the likelihood of customers subscribing to these plans. By empowering telecallers with targeted insights, we aimed to enhance the efficiency and effectiveness of sales calls, ultimately leading to improved customer engagement and higher subscription rates.</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29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Model Evaluation</a:t>
            </a:r>
            <a:endParaRPr sz="6400">
              <a:highlight>
                <a:schemeClr val="lt1"/>
              </a:highlight>
            </a:endParaRPr>
          </a:p>
        </p:txBody>
      </p:sp>
      <p:pic>
        <p:nvPicPr>
          <p:cNvPr id="198" name="Google Shape;198;p32"/>
          <p:cNvPicPr preferRelativeResize="0"/>
          <p:nvPr/>
        </p:nvPicPr>
        <p:blipFill>
          <a:blip r:embed="rId3">
            <a:alphaModFix/>
          </a:blip>
          <a:stretch>
            <a:fillRect/>
          </a:stretch>
        </p:blipFill>
        <p:spPr>
          <a:xfrm>
            <a:off x="747125" y="997800"/>
            <a:ext cx="4840925" cy="3768651"/>
          </a:xfrm>
          <a:prstGeom prst="rect">
            <a:avLst/>
          </a:prstGeom>
          <a:noFill/>
          <a:ln>
            <a:noFill/>
          </a:ln>
        </p:spPr>
      </p:pic>
      <p:sp>
        <p:nvSpPr>
          <p:cNvPr id="199" name="Google Shape;199;p32"/>
          <p:cNvSpPr txBox="1"/>
          <p:nvPr/>
        </p:nvSpPr>
        <p:spPr>
          <a:xfrm>
            <a:off x="5836600" y="1060100"/>
            <a:ext cx="2995800" cy="25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Average"/>
                <a:ea typeface="Average"/>
                <a:cs typeface="Average"/>
                <a:sym typeface="Average"/>
              </a:rPr>
              <a:t>RandomForest, Bagging Classifier (no skewness), and GradientBoostingClassifier seem to be the top-performing models in terms of accuracy and balanced precision-recall trade-off. On the other hand, SVC and GaussianNB have relatively lower accuracy and might require further tuning or investigation to improve their performance.</a:t>
            </a:r>
            <a:endParaRPr>
              <a:solidFill>
                <a:schemeClr val="dk1"/>
              </a:solidFill>
              <a:highlight>
                <a:schemeClr val="lt1"/>
              </a:highlight>
              <a:latin typeface="Average"/>
              <a:ea typeface="Average"/>
              <a:cs typeface="Average"/>
              <a:sym typeface="Averag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Deployment</a:t>
            </a:r>
            <a:endParaRPr sz="6400">
              <a:highlight>
                <a:schemeClr val="lt1"/>
              </a:highlight>
            </a:endParaRPr>
          </a:p>
        </p:txBody>
      </p:sp>
      <p:sp>
        <p:nvSpPr>
          <p:cNvPr id="205" name="Google Shape;205;p33"/>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Django project "caps" consists of the main settings.py file for configuration, urls.py for routing, and other related files.</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"subs" app contains views.py for handling requests, models.py for defining data models, and other components.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"index.html" and "result.html" templates provide user interfaces. A Jupyter notebook file is used for analysis and experimentation.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"model.joblib" file in the "savedModels" directory stores the saved machine learning model. </a:t>
            </a:r>
            <a:br>
              <a:rPr lang="en" sz="1400">
                <a:solidFill>
                  <a:schemeClr val="dk1"/>
                </a:solidFill>
                <a:highlight>
                  <a:schemeClr val="lt1"/>
                </a:highlight>
                <a:latin typeface="Roboto"/>
                <a:ea typeface="Roboto"/>
                <a:cs typeface="Roboto"/>
                <a:sym typeface="Roboto"/>
              </a:rPr>
            </a:br>
            <a:endParaRPr sz="1400">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sz="1400">
                <a:solidFill>
                  <a:schemeClr val="dk1"/>
                </a:solidFill>
                <a:highlight>
                  <a:schemeClr val="lt1"/>
                </a:highlight>
                <a:latin typeface="Roboto"/>
                <a:ea typeface="Roboto"/>
                <a:cs typeface="Roboto"/>
                <a:sym typeface="Roboto"/>
              </a:rPr>
              <a:t>The "manage.py" script facilitates managing the project and running the development server.</a:t>
            </a:r>
            <a:endParaRPr sz="1400">
              <a:solidFill>
                <a:schemeClr val="dk1"/>
              </a:solidFill>
              <a:highlight>
                <a:schemeClr val="lt1"/>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26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CECF1"/>
                </a:solidFill>
                <a:highlight>
                  <a:schemeClr val="lt1"/>
                </a:highlight>
              </a:rPr>
              <a:t>Deployment</a:t>
            </a:r>
            <a:endParaRPr sz="6400">
              <a:highlight>
                <a:schemeClr val="lt1"/>
              </a:highlight>
            </a:endParaRPr>
          </a:p>
        </p:txBody>
      </p:sp>
      <p:sp>
        <p:nvSpPr>
          <p:cNvPr id="211" name="Google Shape;211;p34"/>
          <p:cNvSpPr txBox="1"/>
          <p:nvPr/>
        </p:nvSpPr>
        <p:spPr>
          <a:xfrm>
            <a:off x="544200" y="1266825"/>
            <a:ext cx="8288100" cy="2366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br>
              <a:rPr b="1" lang="en" sz="1500">
                <a:solidFill>
                  <a:schemeClr val="dk1"/>
                </a:solidFill>
                <a:highlight>
                  <a:schemeClr val="lt1"/>
                </a:highlight>
                <a:latin typeface="Roboto"/>
                <a:ea typeface="Roboto"/>
                <a:cs typeface="Roboto"/>
                <a:sym typeface="Roboto"/>
              </a:rPr>
            </a:br>
            <a:r>
              <a:rPr lang="en">
                <a:solidFill>
                  <a:schemeClr val="dk1"/>
                </a:solidFill>
                <a:highlight>
                  <a:schemeClr val="lt1"/>
                </a:highlight>
                <a:latin typeface="Roboto"/>
                <a:ea typeface="Roboto"/>
                <a:cs typeface="Roboto"/>
                <a:sym typeface="Roboto"/>
              </a:rPr>
              <a:t>Django is preferred over Flask because it is a full-featured and robust web framework that includes many built-in functionalities, making development faster and easier.</a:t>
            </a:r>
            <a:br>
              <a:rPr lang="en">
                <a:solidFill>
                  <a:schemeClr val="dk1"/>
                </a:solidFill>
                <a:highlight>
                  <a:schemeClr val="lt1"/>
                </a:highlight>
                <a:latin typeface="Roboto"/>
                <a:ea typeface="Roboto"/>
                <a:cs typeface="Roboto"/>
                <a:sym typeface="Roboto"/>
              </a:rPr>
            </a:b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 Flask, on the other hand, is more lightweight and flexible, offering greater control but requiring more manual configuration and additional packages for certain features. </a:t>
            </a:r>
            <a:br>
              <a:rPr lang="en">
                <a:solidFill>
                  <a:schemeClr val="dk1"/>
                </a:solidFill>
                <a:highlight>
                  <a:schemeClr val="lt1"/>
                </a:highlight>
                <a:latin typeface="Roboto"/>
                <a:ea typeface="Roboto"/>
                <a:cs typeface="Roboto"/>
                <a:sym typeface="Roboto"/>
              </a:rPr>
            </a:b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The choice depends on the project's complexity and the developer's preference for convenience or customization.</a:t>
            </a:r>
            <a:endParaRPr sz="1600">
              <a:solidFill>
                <a:schemeClr val="dk1"/>
              </a:solidFill>
              <a:highlight>
                <a:schemeClr val="lt1"/>
              </a:highlight>
              <a:latin typeface="Average"/>
              <a:ea typeface="Average"/>
              <a:cs typeface="Average"/>
              <a:sym typeface="Average"/>
            </a:endParaRPr>
          </a:p>
        </p:txBody>
      </p:sp>
      <p:sp>
        <p:nvSpPr>
          <p:cNvPr id="212" name="Google Shape;212;p34"/>
          <p:cNvSpPr txBox="1"/>
          <p:nvPr/>
        </p:nvSpPr>
        <p:spPr>
          <a:xfrm>
            <a:off x="476975" y="942650"/>
            <a:ext cx="30471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chemeClr val="lt1"/>
                </a:highlight>
                <a:latin typeface="Roboto"/>
                <a:ea typeface="Roboto"/>
                <a:cs typeface="Roboto"/>
                <a:sym typeface="Roboto"/>
              </a:rPr>
              <a:t>WHY DJANGO OVER FLASK</a:t>
            </a:r>
            <a:endParaRPr>
              <a:solidFill>
                <a:schemeClr val="dk1"/>
              </a:solidFill>
              <a:highlight>
                <a:schemeClr val="lt1"/>
              </a:highlight>
              <a:latin typeface="Average"/>
              <a:ea typeface="Average"/>
              <a:cs typeface="Average"/>
              <a:sym typeface="Averag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Overview</a:t>
            </a:r>
            <a:endParaRPr/>
          </a:p>
        </p:txBody>
      </p:sp>
      <p:sp>
        <p:nvSpPr>
          <p:cNvPr id="72" name="Google Shape;72;p15"/>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dataset consists of various attributes related to customers, including age, job type, marital status, education, credit default status, account balance, housing and personal loan status, communication method, and contact history. </a:t>
            </a:r>
            <a:br>
              <a:rPr lang="en"/>
            </a:br>
            <a:endParaRPr/>
          </a:p>
          <a:p>
            <a:pPr indent="-342900" lvl="0" marL="457200" rtl="0" algn="l">
              <a:spcBef>
                <a:spcPts val="0"/>
              </a:spcBef>
              <a:spcAft>
                <a:spcPts val="0"/>
              </a:spcAft>
              <a:buSzPts val="1800"/>
              <a:buChar char="●"/>
            </a:pPr>
            <a:r>
              <a:rPr lang="en"/>
              <a:t>Additionally, it includes features such as the day and month of last contact, call duration, number of contacts during the campaign, days since the last contact from a previous campaign, number of previous contacts, and the outcome of the previous marketing campaign. </a:t>
            </a:r>
            <a:br>
              <a:rPr lang="en"/>
            </a:br>
            <a:endParaRPr/>
          </a:p>
          <a:p>
            <a:pPr indent="-342900" lvl="0" marL="457200" rtl="0" algn="l">
              <a:spcBef>
                <a:spcPts val="0"/>
              </a:spcBef>
              <a:spcAft>
                <a:spcPts val="0"/>
              </a:spcAft>
              <a:buSzPts val="1800"/>
              <a:buChar char="●"/>
            </a:pPr>
            <a:r>
              <a:rPr lang="en"/>
              <a:t>The target variable, 'y_bool,' indicates whether the customer subscribed to the term deposit plan or not.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78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t>Variables Used for Analysis:</a:t>
            </a:r>
            <a:endParaRPr sz="4500"/>
          </a:p>
        </p:txBody>
      </p:sp>
      <p:graphicFrame>
        <p:nvGraphicFramePr>
          <p:cNvPr id="78" name="Google Shape;78;p16"/>
          <p:cNvGraphicFramePr/>
          <p:nvPr/>
        </p:nvGraphicFramePr>
        <p:xfrm>
          <a:off x="252850" y="960822"/>
          <a:ext cx="3000000" cy="3000000"/>
        </p:xfrm>
        <a:graphic>
          <a:graphicData uri="http://schemas.openxmlformats.org/drawingml/2006/table">
            <a:tbl>
              <a:tblPr>
                <a:noFill/>
                <a:tableStyleId>{6118089E-4DBF-4BCB-8FD8-6E9339F702C5}</a:tableStyleId>
              </a:tblPr>
              <a:tblGrid>
                <a:gridCol w="1276050"/>
                <a:gridCol w="1473925"/>
                <a:gridCol w="1205075"/>
              </a:tblGrid>
              <a:tr h="468325">
                <a:tc>
                  <a:txBody>
                    <a:bodyPr/>
                    <a:lstStyle/>
                    <a:p>
                      <a:pPr indent="0" lvl="0" marL="0" rtl="0" algn="l">
                        <a:spcBef>
                          <a:spcPts val="0"/>
                        </a:spcBef>
                        <a:spcAft>
                          <a:spcPts val="0"/>
                        </a:spcAft>
                        <a:buNone/>
                      </a:pPr>
                      <a:r>
                        <a:rPr b="1" lang="en" sz="1300">
                          <a:solidFill>
                            <a:srgbClr val="00FFFF"/>
                          </a:solidFill>
                        </a:rPr>
                        <a:t>VARIABLE</a:t>
                      </a:r>
                      <a:endParaRPr b="1" sz="1300">
                        <a:solidFill>
                          <a:srgbClr val="00FFFF"/>
                        </a:solidFill>
                      </a:endParaRPr>
                    </a:p>
                  </a:txBody>
                  <a:tcPr marT="91425" marB="91425" marR="91425" marL="91425"/>
                </a:tc>
                <a:tc>
                  <a:txBody>
                    <a:bodyPr/>
                    <a:lstStyle/>
                    <a:p>
                      <a:pPr indent="0" lvl="0" marL="0" rtl="0" algn="l">
                        <a:spcBef>
                          <a:spcPts val="0"/>
                        </a:spcBef>
                        <a:spcAft>
                          <a:spcPts val="0"/>
                        </a:spcAft>
                        <a:buNone/>
                      </a:pPr>
                      <a:r>
                        <a:rPr b="1" lang="en" sz="1300">
                          <a:solidFill>
                            <a:srgbClr val="00FFFF"/>
                          </a:solidFill>
                        </a:rPr>
                        <a:t>DESCRIPTION</a:t>
                      </a:r>
                      <a:endParaRPr b="1" sz="1300">
                        <a:solidFill>
                          <a:srgbClr val="00FFFF"/>
                        </a:solidFill>
                      </a:endParaRPr>
                    </a:p>
                  </a:txBody>
                  <a:tcPr marT="91425" marB="91425" marR="91425" marL="91425"/>
                </a:tc>
                <a:tc>
                  <a:txBody>
                    <a:bodyPr/>
                    <a:lstStyle/>
                    <a:p>
                      <a:pPr indent="0" lvl="0" marL="0" rtl="0" algn="l">
                        <a:spcBef>
                          <a:spcPts val="0"/>
                        </a:spcBef>
                        <a:spcAft>
                          <a:spcPts val="0"/>
                        </a:spcAft>
                        <a:buNone/>
                      </a:pPr>
                      <a:r>
                        <a:rPr b="1" lang="en" sz="1300">
                          <a:solidFill>
                            <a:srgbClr val="00FFFF"/>
                          </a:solidFill>
                        </a:rPr>
                        <a:t>TYPE</a:t>
                      </a:r>
                      <a:endParaRPr b="1" sz="1300">
                        <a:solidFill>
                          <a:srgbClr val="00FFFF"/>
                        </a:solidFill>
                      </a:endParaRPr>
                    </a:p>
                  </a:txBody>
                  <a:tcPr marT="91425" marB="91425" marR="91425" marL="91425"/>
                </a:tc>
              </a:tr>
              <a:tr h="485625">
                <a:tc>
                  <a:txBody>
                    <a:bodyPr/>
                    <a:lstStyle/>
                    <a:p>
                      <a:pPr indent="0" lvl="0" marL="0" rtl="0" algn="l">
                        <a:spcBef>
                          <a:spcPts val="0"/>
                        </a:spcBef>
                        <a:spcAft>
                          <a:spcPts val="0"/>
                        </a:spcAft>
                        <a:buNone/>
                      </a:pPr>
                      <a:r>
                        <a:rPr lang="en" sz="1300">
                          <a:solidFill>
                            <a:schemeClr val="dk1"/>
                          </a:solidFill>
                        </a:rPr>
                        <a:t>Age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The age of the customer</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Numeric</a:t>
                      </a:r>
                      <a:endParaRPr sz="1300"/>
                    </a:p>
                  </a:txBody>
                  <a:tcPr marT="91425" marB="91425" marR="91425" marL="91425"/>
                </a:tc>
              </a:tr>
              <a:tr h="485625">
                <a:tc>
                  <a:txBody>
                    <a:bodyPr/>
                    <a:lstStyle/>
                    <a:p>
                      <a:pPr indent="0" lvl="0" marL="0" rtl="0" algn="l">
                        <a:spcBef>
                          <a:spcPts val="0"/>
                        </a:spcBef>
                        <a:spcAft>
                          <a:spcPts val="0"/>
                        </a:spcAft>
                        <a:buNone/>
                      </a:pPr>
                      <a:r>
                        <a:rPr lang="en" sz="1300">
                          <a:solidFill>
                            <a:schemeClr val="dk1"/>
                          </a:solidFill>
                        </a:rPr>
                        <a:t>Marital</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The type of job the customer has</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485625">
                <a:tc>
                  <a:txBody>
                    <a:bodyPr/>
                    <a:lstStyle/>
                    <a:p>
                      <a:pPr indent="0" lvl="0" marL="0" rtl="0" algn="l">
                        <a:spcBef>
                          <a:spcPts val="0"/>
                        </a:spcBef>
                        <a:spcAft>
                          <a:spcPts val="0"/>
                        </a:spcAft>
                        <a:buNone/>
                      </a:pPr>
                      <a:r>
                        <a:rPr lang="en" sz="1300">
                          <a:solidFill>
                            <a:schemeClr val="dk1"/>
                          </a:solidFill>
                        </a:rPr>
                        <a:t>Education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The marital status of the customer</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640150">
                <a:tc>
                  <a:txBody>
                    <a:bodyPr/>
                    <a:lstStyle/>
                    <a:p>
                      <a:pPr indent="0" lvl="0" marL="0" rtl="0" algn="l">
                        <a:spcBef>
                          <a:spcPts val="0"/>
                        </a:spcBef>
                        <a:spcAft>
                          <a:spcPts val="0"/>
                        </a:spcAft>
                        <a:buNone/>
                      </a:pPr>
                      <a:r>
                        <a:rPr lang="en" sz="1300">
                          <a:solidFill>
                            <a:schemeClr val="dk1"/>
                          </a:solidFill>
                        </a:rPr>
                        <a:t>Default</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The educational background of the customer</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640150">
                <a:tc>
                  <a:txBody>
                    <a:bodyPr/>
                    <a:lstStyle/>
                    <a:p>
                      <a:pPr indent="0" lvl="0" marL="0" rtl="0" algn="l">
                        <a:spcBef>
                          <a:spcPts val="0"/>
                        </a:spcBef>
                        <a:spcAft>
                          <a:spcPts val="0"/>
                        </a:spcAft>
                        <a:buNone/>
                      </a:pPr>
                      <a:r>
                        <a:rPr lang="en" sz="1300">
                          <a:solidFill>
                            <a:schemeClr val="dk1"/>
                          </a:solidFill>
                        </a:rPr>
                        <a:t>Balance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Whether the customer has a credit default</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640150">
                <a:tc>
                  <a:txBody>
                    <a:bodyPr/>
                    <a:lstStyle/>
                    <a:p>
                      <a:pPr indent="0" lvl="0" marL="0" rtl="0" algn="l">
                        <a:spcBef>
                          <a:spcPts val="0"/>
                        </a:spcBef>
                        <a:spcAft>
                          <a:spcPts val="0"/>
                        </a:spcAft>
                        <a:buNone/>
                      </a:pPr>
                      <a:r>
                        <a:rPr lang="en" sz="1300">
                          <a:solidFill>
                            <a:schemeClr val="dk1"/>
                          </a:solidFill>
                        </a:rPr>
                        <a:t>Housing</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The current balance in the customer's account</a:t>
                      </a:r>
                      <a:endParaRPr sz="13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bl>
          </a:graphicData>
        </a:graphic>
      </p:graphicFrame>
      <p:graphicFrame>
        <p:nvGraphicFramePr>
          <p:cNvPr id="79" name="Google Shape;79;p16"/>
          <p:cNvGraphicFramePr/>
          <p:nvPr/>
        </p:nvGraphicFramePr>
        <p:xfrm>
          <a:off x="4416025" y="960825"/>
          <a:ext cx="3000000" cy="3000000"/>
        </p:xfrm>
        <a:graphic>
          <a:graphicData uri="http://schemas.openxmlformats.org/drawingml/2006/table">
            <a:tbl>
              <a:tblPr>
                <a:noFill/>
                <a:tableStyleId>{6118089E-4DBF-4BCB-8FD8-6E9339F702C5}</a:tableStyleId>
              </a:tblPr>
              <a:tblGrid>
                <a:gridCol w="1352600"/>
                <a:gridCol w="1679650"/>
                <a:gridCol w="1114725"/>
              </a:tblGrid>
              <a:tr h="257450">
                <a:tc>
                  <a:txBody>
                    <a:bodyPr/>
                    <a:lstStyle/>
                    <a:p>
                      <a:pPr indent="0" lvl="0" marL="0" rtl="0" algn="l">
                        <a:spcBef>
                          <a:spcPts val="0"/>
                        </a:spcBef>
                        <a:spcAft>
                          <a:spcPts val="0"/>
                        </a:spcAft>
                        <a:buNone/>
                      </a:pPr>
                      <a:r>
                        <a:rPr b="1" lang="en" sz="1300">
                          <a:solidFill>
                            <a:srgbClr val="00FFFF"/>
                          </a:solidFill>
                        </a:rPr>
                        <a:t>VARIABLE</a:t>
                      </a:r>
                      <a:endParaRPr b="1" sz="1300">
                        <a:solidFill>
                          <a:srgbClr val="00FFFF"/>
                        </a:solidFill>
                      </a:endParaRPr>
                    </a:p>
                  </a:txBody>
                  <a:tcPr marT="91425" marB="91425" marR="91425" marL="91425"/>
                </a:tc>
                <a:tc>
                  <a:txBody>
                    <a:bodyPr/>
                    <a:lstStyle/>
                    <a:p>
                      <a:pPr indent="0" lvl="0" marL="0" rtl="0" algn="l">
                        <a:spcBef>
                          <a:spcPts val="0"/>
                        </a:spcBef>
                        <a:spcAft>
                          <a:spcPts val="0"/>
                        </a:spcAft>
                        <a:buNone/>
                      </a:pPr>
                      <a:r>
                        <a:rPr b="1" lang="en" sz="1300">
                          <a:solidFill>
                            <a:srgbClr val="00FFFF"/>
                          </a:solidFill>
                        </a:rPr>
                        <a:t>DESCRIPTION</a:t>
                      </a:r>
                      <a:endParaRPr b="1" sz="1300">
                        <a:solidFill>
                          <a:srgbClr val="00FFFF"/>
                        </a:solidFill>
                      </a:endParaRPr>
                    </a:p>
                  </a:txBody>
                  <a:tcPr marT="91425" marB="91425" marR="91425" marL="91425"/>
                </a:tc>
                <a:tc>
                  <a:txBody>
                    <a:bodyPr/>
                    <a:lstStyle/>
                    <a:p>
                      <a:pPr indent="0" lvl="0" marL="0" rtl="0" algn="l">
                        <a:spcBef>
                          <a:spcPts val="0"/>
                        </a:spcBef>
                        <a:spcAft>
                          <a:spcPts val="0"/>
                        </a:spcAft>
                        <a:buNone/>
                      </a:pPr>
                      <a:r>
                        <a:rPr b="1" lang="en" sz="1300">
                          <a:solidFill>
                            <a:srgbClr val="00FFFF"/>
                          </a:solidFill>
                        </a:rPr>
                        <a:t>TYPE</a:t>
                      </a:r>
                      <a:endParaRPr b="1" sz="1300">
                        <a:solidFill>
                          <a:srgbClr val="00FFFF"/>
                        </a:solidFill>
                      </a:endParaRPr>
                    </a:p>
                  </a:txBody>
                  <a:tcPr marT="91425" marB="91425" marR="91425" marL="91425"/>
                </a:tc>
              </a:tr>
              <a:tr h="192700">
                <a:tc>
                  <a:txBody>
                    <a:bodyPr/>
                    <a:lstStyle/>
                    <a:p>
                      <a:pPr indent="0" lvl="0" marL="0" rtl="0" algn="l">
                        <a:spcBef>
                          <a:spcPts val="0"/>
                        </a:spcBef>
                        <a:spcAft>
                          <a:spcPts val="0"/>
                        </a:spcAft>
                        <a:buNone/>
                      </a:pPr>
                      <a:r>
                        <a:rPr lang="en" sz="1300">
                          <a:solidFill>
                            <a:schemeClr val="dk1"/>
                          </a:solidFill>
                        </a:rPr>
                        <a:t>Contact</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method of communication used to contact the customer</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Numeric</a:t>
                      </a:r>
                      <a:endParaRPr sz="1300"/>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Day</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day of the month when the customer was last contacted</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Numeric</a:t>
                      </a:r>
                      <a:endParaRPr sz="1300"/>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Month</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month of the year when the customer was last contacted</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Duration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duration (in seconds) of the last contact with the customer</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Numeric</a:t>
                      </a:r>
                      <a:endParaRPr sz="1300"/>
                    </a:p>
                  </a:txBody>
                  <a:tcPr marT="91425" marB="91425" marR="91425" marL="91425"/>
                </a:tc>
              </a:tr>
              <a:tr h="381000">
                <a:tc>
                  <a:txBody>
                    <a:bodyPr/>
                    <a:lstStyle/>
                    <a:p>
                      <a:pPr indent="0" lvl="0" marL="0" rtl="0" algn="l">
                        <a:spcBef>
                          <a:spcPts val="0"/>
                        </a:spcBef>
                        <a:spcAft>
                          <a:spcPts val="0"/>
                        </a:spcAft>
                        <a:buNone/>
                      </a:pPr>
                      <a:r>
                        <a:rPr lang="en" sz="1300">
                          <a:solidFill>
                            <a:schemeClr val="dk1"/>
                          </a:solidFill>
                        </a:rPr>
                        <a:t>Campaign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number of contacts performed during this campaign for the customer</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Numeric</a:t>
                      </a:r>
                      <a:endParaRPr sz="1300"/>
                    </a:p>
                  </a:txBody>
                  <a:tcPr marT="91425" marB="91425" marR="91425" marL="91425"/>
                </a:tc>
              </a:tr>
              <a:tr h="543975">
                <a:tc>
                  <a:txBody>
                    <a:bodyPr/>
                    <a:lstStyle/>
                    <a:p>
                      <a:pPr indent="0" lvl="0" marL="0" rtl="0" algn="l">
                        <a:spcBef>
                          <a:spcPts val="0"/>
                        </a:spcBef>
                        <a:spcAft>
                          <a:spcPts val="0"/>
                        </a:spcAft>
                        <a:buNone/>
                      </a:pPr>
                      <a:r>
                        <a:rPr lang="en" sz="1300">
                          <a:solidFill>
                            <a:schemeClr val="dk1"/>
                          </a:solidFill>
                        </a:rPr>
                        <a:t>P_outcome</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850">
                          <a:solidFill>
                            <a:srgbClr val="D1D5DB"/>
                          </a:solidFill>
                          <a:highlight>
                            <a:srgbClr val="444654"/>
                          </a:highlight>
                          <a:latin typeface="Roboto"/>
                          <a:ea typeface="Roboto"/>
                          <a:cs typeface="Roboto"/>
                          <a:sym typeface="Roboto"/>
                        </a:rPr>
                        <a:t>The outcome of the previous marketing campaign</a:t>
                      </a:r>
                      <a:endParaRPr sz="1200"/>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r h="581525">
                <a:tc>
                  <a:txBody>
                    <a:bodyPr/>
                    <a:lstStyle/>
                    <a:p>
                      <a:pPr indent="0" lvl="0" marL="0" rtl="0" algn="l">
                        <a:spcBef>
                          <a:spcPts val="0"/>
                        </a:spcBef>
                        <a:spcAft>
                          <a:spcPts val="0"/>
                        </a:spcAft>
                        <a:buNone/>
                      </a:pPr>
                      <a:r>
                        <a:rPr lang="en" sz="1300">
                          <a:solidFill>
                            <a:schemeClr val="dk1"/>
                          </a:solidFill>
                        </a:rPr>
                        <a:t>Loan</a:t>
                      </a:r>
                      <a:endParaRPr sz="1300">
                        <a:solidFill>
                          <a:schemeClr val="dk1"/>
                        </a:solidFill>
                      </a:endParaRPr>
                    </a:p>
                  </a:txBody>
                  <a:tcPr marT="91425" marB="91425" marR="91425" marL="91425"/>
                </a:tc>
                <a:tc>
                  <a:txBody>
                    <a:bodyPr/>
                    <a:lstStyle/>
                    <a:p>
                      <a:pPr indent="0" lvl="0" marL="0" rtl="0" algn="l">
                        <a:spcBef>
                          <a:spcPts val="0"/>
                        </a:spcBef>
                        <a:spcAft>
                          <a:spcPts val="0"/>
                        </a:spcAft>
                        <a:buNone/>
                      </a:pPr>
                      <a:r>
                        <a:rPr lang="en" sz="950">
                          <a:solidFill>
                            <a:srgbClr val="D1D5DB"/>
                          </a:solidFill>
                          <a:highlight>
                            <a:srgbClr val="444654"/>
                          </a:highlight>
                          <a:latin typeface="Roboto"/>
                          <a:ea typeface="Roboto"/>
                          <a:cs typeface="Roboto"/>
                          <a:sym typeface="Roboto"/>
                        </a:rPr>
                        <a:t>Whether the customer has a personal loan</a:t>
                      </a:r>
                      <a:endParaRPr sz="750">
                        <a:solidFill>
                          <a:srgbClr val="D1D5DB"/>
                        </a:solidFill>
                        <a:highlight>
                          <a:srgbClr val="444654"/>
                        </a:highlight>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sz="1050">
                          <a:solidFill>
                            <a:srgbClr val="D1D5DB"/>
                          </a:solidFill>
                          <a:highlight>
                            <a:srgbClr val="444654"/>
                          </a:highlight>
                          <a:latin typeface="Roboto"/>
                          <a:ea typeface="Roboto"/>
                          <a:cs typeface="Roboto"/>
                          <a:sym typeface="Roboto"/>
                        </a:rPr>
                        <a:t>Categorical</a:t>
                      </a:r>
                      <a:endParaRPr sz="13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Cleaning and Preprocessing Steps</a:t>
            </a:r>
            <a:endParaRPr/>
          </a:p>
        </p:txBody>
      </p:sp>
      <p:sp>
        <p:nvSpPr>
          <p:cNvPr id="85" name="Google Shape;85;p17"/>
          <p:cNvSpPr txBox="1"/>
          <p:nvPr>
            <p:ph idx="1" type="body"/>
          </p:nvPr>
        </p:nvSpPr>
        <p:spPr>
          <a:xfrm>
            <a:off x="311700" y="1175550"/>
            <a:ext cx="8520600" cy="3416400"/>
          </a:xfrm>
          <a:prstGeom prst="rect">
            <a:avLst/>
          </a:prstGeom>
        </p:spPr>
        <p:txBody>
          <a:bodyPr anchorCtr="0" anchor="t" bIns="91425" lIns="91425" spcFirstLastPara="1" rIns="91425" wrap="square" tIns="91425">
            <a:noAutofit/>
          </a:bodyPr>
          <a:lstStyle/>
          <a:p>
            <a:pPr indent="-317500" lvl="0" marL="457200" rtl="0" algn="l">
              <a:spcBef>
                <a:spcPts val="1500"/>
              </a:spcBef>
              <a:spcAft>
                <a:spcPts val="0"/>
              </a:spcAft>
              <a:buClr>
                <a:srgbClr val="D1D5DB"/>
              </a:buClr>
              <a:buSzPts val="1400"/>
              <a:buFont typeface="Roboto"/>
              <a:buChar char="●"/>
            </a:pPr>
            <a:r>
              <a:rPr b="1" lang="en" sz="1400">
                <a:solidFill>
                  <a:srgbClr val="00FFFF"/>
                </a:solidFill>
                <a:latin typeface="Roboto"/>
                <a:ea typeface="Roboto"/>
                <a:cs typeface="Roboto"/>
                <a:sym typeface="Roboto"/>
              </a:rPr>
              <a:t>Data Cleaning:</a:t>
            </a:r>
            <a:r>
              <a:rPr lang="en" sz="1400">
                <a:solidFill>
                  <a:srgbClr val="D1D5DB"/>
                </a:solidFill>
                <a:latin typeface="Roboto"/>
                <a:ea typeface="Roboto"/>
                <a:cs typeface="Roboto"/>
                <a:sym typeface="Roboto"/>
              </a:rPr>
              <a:t> The dataset was thoroughly checked for any missing values (null values). Fortunately, there were no null values, which eliminated the need for imputation.</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00FFFF"/>
                </a:solidFill>
                <a:latin typeface="Roboto"/>
                <a:ea typeface="Roboto"/>
                <a:cs typeface="Roboto"/>
                <a:sym typeface="Roboto"/>
              </a:rPr>
              <a:t>Outlier Removal:</a:t>
            </a:r>
            <a:r>
              <a:rPr lang="en" sz="1400">
                <a:solidFill>
                  <a:srgbClr val="D1D5DB"/>
                </a:solidFill>
                <a:latin typeface="Roboto"/>
                <a:ea typeface="Roboto"/>
                <a:cs typeface="Roboto"/>
                <a:sym typeface="Roboto"/>
              </a:rPr>
              <a:t> Outliers, if any, were identified and removed to ensure that they do not unduly influence the model's performance and predictions.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00FFFF"/>
                </a:solidFill>
                <a:latin typeface="Roboto"/>
                <a:ea typeface="Roboto"/>
                <a:cs typeface="Roboto"/>
                <a:sym typeface="Roboto"/>
              </a:rPr>
              <a:t>Data Transformation:</a:t>
            </a:r>
            <a:r>
              <a:rPr lang="en" sz="1400">
                <a:solidFill>
                  <a:srgbClr val="D1D5DB"/>
                </a:solidFill>
                <a:latin typeface="Roboto"/>
                <a:ea typeface="Roboto"/>
                <a:cs typeface="Roboto"/>
                <a:sym typeface="Roboto"/>
              </a:rPr>
              <a:t> Categorical variables, such as job, marital status, education, default, housing, loan, contact, and month, were transformed using label encoding to convert them into numeric form suitable for machine learning algorithms.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00FFFF"/>
                </a:solidFill>
                <a:latin typeface="Roboto"/>
                <a:ea typeface="Roboto"/>
                <a:cs typeface="Roboto"/>
                <a:sym typeface="Roboto"/>
              </a:rPr>
              <a:t>Feature Scaling:</a:t>
            </a:r>
            <a:r>
              <a:rPr lang="en" sz="1400">
                <a:solidFill>
                  <a:srgbClr val="D1D5DB"/>
                </a:solidFill>
                <a:latin typeface="Roboto"/>
                <a:ea typeface="Roboto"/>
                <a:cs typeface="Roboto"/>
                <a:sym typeface="Roboto"/>
              </a:rPr>
              <a:t> Numerical features, such as age, balance, day, duration, campaign, and poutcome, were standardized using feature scaling to bring them to a similar scale, preventing any single feature from dominating the model training process.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 sz="1400">
                <a:solidFill>
                  <a:srgbClr val="00FFFF"/>
                </a:solidFill>
                <a:latin typeface="Roboto"/>
                <a:ea typeface="Roboto"/>
                <a:cs typeface="Roboto"/>
                <a:sym typeface="Roboto"/>
              </a:rPr>
              <a:t>Target Variable Encoding:</a:t>
            </a:r>
            <a:r>
              <a:rPr lang="en" sz="1400">
                <a:solidFill>
                  <a:srgbClr val="D1D5DB"/>
                </a:solidFill>
                <a:latin typeface="Roboto"/>
                <a:ea typeface="Roboto"/>
                <a:cs typeface="Roboto"/>
                <a:sym typeface="Roboto"/>
              </a:rPr>
              <a:t> The target variable, 'y_bool' (indicating whether the customer subscribed to the term deposit plan or not), was converted to binary format ('yes' or 'no').</a:t>
            </a:r>
            <a:endParaRPr sz="1400">
              <a:solidFill>
                <a:srgbClr val="D1D5DB"/>
              </a:solidFill>
              <a:latin typeface="Roboto"/>
              <a:ea typeface="Roboto"/>
              <a:cs typeface="Roboto"/>
              <a:sym typeface="Roboto"/>
            </a:endParaRPr>
          </a:p>
          <a:p>
            <a:pPr indent="0" lvl="0" marL="457200" rtl="0" algn="l">
              <a:spcBef>
                <a:spcPts val="15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7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p:txBody>
      </p:sp>
      <p:pic>
        <p:nvPicPr>
          <p:cNvPr id="91" name="Google Shape;91;p18"/>
          <p:cNvPicPr preferRelativeResize="0"/>
          <p:nvPr/>
        </p:nvPicPr>
        <p:blipFill>
          <a:blip r:embed="rId3">
            <a:alphaModFix/>
          </a:blip>
          <a:stretch>
            <a:fillRect/>
          </a:stretch>
        </p:blipFill>
        <p:spPr>
          <a:xfrm>
            <a:off x="530600" y="1423150"/>
            <a:ext cx="4316850" cy="2826025"/>
          </a:xfrm>
          <a:prstGeom prst="rect">
            <a:avLst/>
          </a:prstGeom>
          <a:noFill/>
          <a:ln>
            <a:noFill/>
          </a:ln>
        </p:spPr>
      </p:pic>
      <p:sp>
        <p:nvSpPr>
          <p:cNvPr id="92" name="Google Shape;92;p18"/>
          <p:cNvSpPr txBox="1"/>
          <p:nvPr/>
        </p:nvSpPr>
        <p:spPr>
          <a:xfrm>
            <a:off x="5447575" y="2112113"/>
            <a:ext cx="3014700" cy="144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Average"/>
                <a:ea typeface="Average"/>
                <a:cs typeface="Average"/>
                <a:sym typeface="Average"/>
              </a:rPr>
              <a:t>The countplot indicates that the months of July and May have the highest number of customer contacts during the marketing campaign.</a:t>
            </a:r>
            <a:endParaRPr>
              <a:solidFill>
                <a:schemeClr val="dk1"/>
              </a:solidFill>
              <a:highlight>
                <a:schemeClr val="lt1"/>
              </a:highlight>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28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311700" y="1450525"/>
            <a:ext cx="5370824" cy="2680750"/>
          </a:xfrm>
          <a:prstGeom prst="rect">
            <a:avLst/>
          </a:prstGeom>
          <a:noFill/>
          <a:ln>
            <a:noFill/>
          </a:ln>
        </p:spPr>
      </p:pic>
      <p:sp>
        <p:nvSpPr>
          <p:cNvPr id="99" name="Google Shape;99;p19"/>
          <p:cNvSpPr txBox="1"/>
          <p:nvPr/>
        </p:nvSpPr>
        <p:spPr>
          <a:xfrm>
            <a:off x="6128325" y="1874850"/>
            <a:ext cx="2431200" cy="13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Average"/>
                <a:ea typeface="Average"/>
                <a:cs typeface="Average"/>
                <a:sym typeface="Average"/>
              </a:rPr>
              <a:t>Customers of age 60 has comparatively has less account balance than the rest of the customers</a:t>
            </a:r>
            <a:endParaRPr>
              <a:solidFill>
                <a:schemeClr val="dk1"/>
              </a:solidFill>
              <a:highlight>
                <a:schemeClr val="lt1"/>
              </a:highlight>
              <a:latin typeface="Average"/>
              <a:ea typeface="Average"/>
              <a:cs typeface="Average"/>
              <a:sym typeface="Average"/>
            </a:endParaRPr>
          </a:p>
        </p:txBody>
      </p:sp>
      <p:sp>
        <p:nvSpPr>
          <p:cNvPr id="100" name="Google Shape;100;p19"/>
          <p:cNvSpPr txBox="1"/>
          <p:nvPr/>
        </p:nvSpPr>
        <p:spPr>
          <a:xfrm>
            <a:off x="311700" y="1018275"/>
            <a:ext cx="50247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Average"/>
                <a:ea typeface="Average"/>
                <a:cs typeface="Average"/>
                <a:sym typeface="Average"/>
              </a:rPr>
              <a:t>Scatter plot for Age and Balance :</a:t>
            </a:r>
            <a:endParaRPr>
              <a:solidFill>
                <a:schemeClr val="dk1"/>
              </a:solidFill>
              <a:highlight>
                <a:schemeClr val="lt1"/>
              </a:highlight>
              <a:latin typeface="Average"/>
              <a:ea typeface="Average"/>
              <a:cs typeface="Average"/>
              <a:sym typeface="Average"/>
            </a:endParaRPr>
          </a:p>
          <a:p>
            <a:pPr indent="0" lvl="0" marL="0" rtl="0" algn="l">
              <a:spcBef>
                <a:spcPts val="0"/>
              </a:spcBef>
              <a:spcAft>
                <a:spcPts val="0"/>
              </a:spcAft>
              <a:buNone/>
            </a:pPr>
            <a:r>
              <a:t/>
            </a:r>
            <a:endParaRPr>
              <a:solidFill>
                <a:schemeClr val="dk1"/>
              </a:solidFill>
              <a:highlight>
                <a:schemeClr val="lt1"/>
              </a:highlight>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2721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p:txBody>
      </p:sp>
      <p:pic>
        <p:nvPicPr>
          <p:cNvPr id="106" name="Google Shape;106;p20"/>
          <p:cNvPicPr preferRelativeResize="0"/>
          <p:nvPr/>
        </p:nvPicPr>
        <p:blipFill>
          <a:blip r:embed="rId3">
            <a:alphaModFix/>
          </a:blip>
          <a:stretch>
            <a:fillRect/>
          </a:stretch>
        </p:blipFill>
        <p:spPr>
          <a:xfrm>
            <a:off x="311700" y="1212800"/>
            <a:ext cx="4260300" cy="3073625"/>
          </a:xfrm>
          <a:prstGeom prst="rect">
            <a:avLst/>
          </a:prstGeom>
          <a:noFill/>
          <a:ln>
            <a:noFill/>
          </a:ln>
        </p:spPr>
      </p:pic>
      <p:sp>
        <p:nvSpPr>
          <p:cNvPr id="107" name="Google Shape;107;p20"/>
          <p:cNvSpPr txBox="1"/>
          <p:nvPr/>
        </p:nvSpPr>
        <p:spPr>
          <a:xfrm>
            <a:off x="5080175" y="2196075"/>
            <a:ext cx="3328200" cy="13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latin typeface="Average"/>
                <a:ea typeface="Average"/>
                <a:cs typeface="Average"/>
                <a:sym typeface="Average"/>
              </a:rPr>
              <a:t>The Boxen plot reveals that the majority of call durations for the different contact methods fall within the range of 100 to 300 seconds.</a:t>
            </a:r>
            <a:endParaRPr>
              <a:solidFill>
                <a:schemeClr val="dk1"/>
              </a:solidFill>
              <a:highlight>
                <a:schemeClr val="lt1"/>
              </a:highlight>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26700"/>
            <a:ext cx="8520600" cy="5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Visualizations</a:t>
            </a:r>
            <a:endParaRPr/>
          </a:p>
        </p:txBody>
      </p:sp>
      <p:pic>
        <p:nvPicPr>
          <p:cNvPr id="113" name="Google Shape;113;p21"/>
          <p:cNvPicPr preferRelativeResize="0"/>
          <p:nvPr/>
        </p:nvPicPr>
        <p:blipFill>
          <a:blip r:embed="rId3">
            <a:alphaModFix/>
          </a:blip>
          <a:stretch>
            <a:fillRect/>
          </a:stretch>
        </p:blipFill>
        <p:spPr>
          <a:xfrm>
            <a:off x="311700" y="1305200"/>
            <a:ext cx="5093125" cy="2901176"/>
          </a:xfrm>
          <a:prstGeom prst="rect">
            <a:avLst/>
          </a:prstGeom>
          <a:noFill/>
          <a:ln>
            <a:noFill/>
          </a:ln>
        </p:spPr>
      </p:pic>
      <p:sp>
        <p:nvSpPr>
          <p:cNvPr id="114" name="Google Shape;114;p21"/>
          <p:cNvSpPr txBox="1"/>
          <p:nvPr/>
        </p:nvSpPr>
        <p:spPr>
          <a:xfrm>
            <a:off x="5555700" y="1258800"/>
            <a:ext cx="3276600" cy="3814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The plot reveals that married customers with tertiary and secondary education levels have the highest term deposit subscriptions. </a:t>
            </a:r>
            <a:br>
              <a:rPr lang="en">
                <a:solidFill>
                  <a:schemeClr val="dk1"/>
                </a:solidFill>
                <a:highlight>
                  <a:schemeClr val="lt1"/>
                </a:highlight>
                <a:latin typeface="Roboto"/>
                <a:ea typeface="Roboto"/>
                <a:cs typeface="Roboto"/>
                <a:sym typeface="Roboto"/>
              </a:rPr>
            </a:b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This suggests that individuals with higher education levels are more likely to subscribe to the term deposit plan. </a:t>
            </a:r>
            <a:br>
              <a:rPr lang="en">
                <a:solidFill>
                  <a:schemeClr val="dk1"/>
                </a:solidFill>
                <a:highlight>
                  <a:schemeClr val="lt1"/>
                </a:highlight>
                <a:latin typeface="Roboto"/>
                <a:ea typeface="Roboto"/>
                <a:cs typeface="Roboto"/>
                <a:sym typeface="Roboto"/>
              </a:rPr>
            </a:br>
            <a:endParaRPr>
              <a:solidFill>
                <a:schemeClr val="dk1"/>
              </a:solidFill>
              <a:highlight>
                <a:schemeClr val="lt1"/>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Char char="●"/>
            </a:pPr>
            <a:r>
              <a:rPr lang="en">
                <a:solidFill>
                  <a:schemeClr val="dk1"/>
                </a:solidFill>
                <a:highlight>
                  <a:schemeClr val="lt1"/>
                </a:highlight>
                <a:latin typeface="Roboto"/>
                <a:ea typeface="Roboto"/>
                <a:cs typeface="Roboto"/>
                <a:sym typeface="Roboto"/>
              </a:rPr>
              <a:t>Targeting such demographics can enhance subscription rates.</a:t>
            </a:r>
            <a:endParaRPr sz="1600">
              <a:solidFill>
                <a:schemeClr val="dk1"/>
              </a:solidFill>
              <a:highlight>
                <a:schemeClr val="lt1"/>
              </a:highlight>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