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0" name="Shape 660"/>
        <p:cNvGrpSpPr/>
        <p:nvPr/>
      </p:nvGrpSpPr>
      <p:grpSpPr>
        <a:xfrm>
          <a:off x="0" y="0"/>
          <a:ext cx="0" cy="0"/>
          <a:chOff x="0" y="0"/>
          <a:chExt cx="0" cy="0"/>
        </a:xfrm>
      </p:grpSpPr>
      <p:sp>
        <p:nvSpPr>
          <p:cNvPr id="661" name="Google Shape;661;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2" name="Google Shape;662;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3" name="Google Shape;663;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4" name="Google Shape;664;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665" name="Google Shape;665;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6" name="Google Shape;666;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4" name="Google Shape;74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4" name="Google Shape;754;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5" name="Google Shape;755;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4" name="Google Shape;764;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5" name="Google Shape;765;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5" name="Google Shape;85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5eaa50f66c4e7b17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5eaa50f66c4e7b17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2" name="Google Shape;882;g5eaa50f66c4e7b17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5eaa50f66c4e7b17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5eaa50f66c4e7b17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0" name="Google Shape;890;g5eaa50f66c4e7b17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73" name="Shape 673"/>
        <p:cNvGrpSpPr/>
        <p:nvPr/>
      </p:nvGrpSpPr>
      <p:grpSpPr>
        <a:xfrm>
          <a:off x="0" y="0"/>
          <a:ext cx="0" cy="0"/>
          <a:chOff x="0" y="0"/>
          <a:chExt cx="0" cy="0"/>
        </a:xfrm>
      </p:grpSpPr>
      <p:sp>
        <p:nvSpPr>
          <p:cNvPr id="674" name="Google Shape;674;p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75" name="Google Shape;675;p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76" name="Google Shape;676;p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7" name="Google Shape;677;p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8" name="Google Shape;678;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0" name="Shape 730"/>
        <p:cNvGrpSpPr/>
        <p:nvPr/>
      </p:nvGrpSpPr>
      <p:grpSpPr>
        <a:xfrm>
          <a:off x="0" y="0"/>
          <a:ext cx="0" cy="0"/>
          <a:chOff x="0" y="0"/>
          <a:chExt cx="0" cy="0"/>
        </a:xfrm>
      </p:grpSpPr>
      <p:sp>
        <p:nvSpPr>
          <p:cNvPr id="731" name="Google Shape;731;p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2" name="Google Shape;732;p11"/>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33" name="Google Shape;733;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4" name="Google Shape;734;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5" name="Google Shape;735;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36" name="Shape 736"/>
        <p:cNvGrpSpPr/>
        <p:nvPr/>
      </p:nvGrpSpPr>
      <p:grpSpPr>
        <a:xfrm>
          <a:off x="0" y="0"/>
          <a:ext cx="0" cy="0"/>
          <a:chOff x="0" y="0"/>
          <a:chExt cx="0" cy="0"/>
        </a:xfrm>
      </p:grpSpPr>
      <p:sp>
        <p:nvSpPr>
          <p:cNvPr id="737" name="Google Shape;737;p12"/>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8" name="Google Shape;738;p12"/>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39" name="Google Shape;739;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0" name="Google Shape;740;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1" name="Google Shape;741;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79" name="Shape 679"/>
        <p:cNvGrpSpPr/>
        <p:nvPr/>
      </p:nvGrpSpPr>
      <p:grpSpPr>
        <a:xfrm>
          <a:off x="0" y="0"/>
          <a:ext cx="0" cy="0"/>
          <a:chOff x="0" y="0"/>
          <a:chExt cx="0" cy="0"/>
        </a:xfrm>
      </p:grpSpPr>
      <p:sp>
        <p:nvSpPr>
          <p:cNvPr id="680" name="Google Shape;680;p3"/>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1" name="Google Shape;681;p3"/>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682" name="Google Shape;682;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3" name="Google Shape;683;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4" name="Google Shape;684;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5" name="Shape 685"/>
        <p:cNvGrpSpPr/>
        <p:nvPr/>
      </p:nvGrpSpPr>
      <p:grpSpPr>
        <a:xfrm>
          <a:off x="0" y="0"/>
          <a:ext cx="0" cy="0"/>
          <a:chOff x="0" y="0"/>
          <a:chExt cx="0" cy="0"/>
        </a:xfrm>
      </p:grpSpPr>
      <p:sp>
        <p:nvSpPr>
          <p:cNvPr id="686" name="Google Shape;686;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7" name="Google Shape;687;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8" name="Google Shape;688;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9" name="Google Shape;689;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90" name="Shape 690"/>
        <p:cNvGrpSpPr/>
        <p:nvPr/>
      </p:nvGrpSpPr>
      <p:grpSpPr>
        <a:xfrm>
          <a:off x="0" y="0"/>
          <a:ext cx="0" cy="0"/>
          <a:chOff x="0" y="0"/>
          <a:chExt cx="0" cy="0"/>
        </a:xfrm>
      </p:grpSpPr>
      <p:sp>
        <p:nvSpPr>
          <p:cNvPr id="691" name="Google Shape;691;p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92" name="Google Shape;692;p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693" name="Google Shape;693;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4" name="Google Shape;694;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5" name="Google Shape;695;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96" name="Shape 696"/>
        <p:cNvGrpSpPr/>
        <p:nvPr/>
      </p:nvGrpSpPr>
      <p:grpSpPr>
        <a:xfrm>
          <a:off x="0" y="0"/>
          <a:ext cx="0" cy="0"/>
          <a:chOff x="0" y="0"/>
          <a:chExt cx="0" cy="0"/>
        </a:xfrm>
      </p:grpSpPr>
      <p:sp>
        <p:nvSpPr>
          <p:cNvPr id="697" name="Google Shape;697;p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98" name="Google Shape;698;p6"/>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99" name="Google Shape;699;p6"/>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00" name="Google Shape;700;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1" name="Google Shape;701;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2" name="Google Shape;702;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03" name="Shape 703"/>
        <p:cNvGrpSpPr/>
        <p:nvPr/>
      </p:nvGrpSpPr>
      <p:grpSpPr>
        <a:xfrm>
          <a:off x="0" y="0"/>
          <a:ext cx="0" cy="0"/>
          <a:chOff x="0" y="0"/>
          <a:chExt cx="0" cy="0"/>
        </a:xfrm>
      </p:grpSpPr>
      <p:sp>
        <p:nvSpPr>
          <p:cNvPr id="704" name="Google Shape;704;p7"/>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5" name="Google Shape;705;p7"/>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706" name="Google Shape;706;p7"/>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07" name="Google Shape;707;p7"/>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708" name="Google Shape;708;p7"/>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09" name="Google Shape;709;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0" name="Google Shape;710;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1" name="Google Shape;711;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2" name="Shape 712"/>
        <p:cNvGrpSpPr/>
        <p:nvPr/>
      </p:nvGrpSpPr>
      <p:grpSpPr>
        <a:xfrm>
          <a:off x="0" y="0"/>
          <a:ext cx="0" cy="0"/>
          <a:chOff x="0" y="0"/>
          <a:chExt cx="0" cy="0"/>
        </a:xfrm>
      </p:grpSpPr>
      <p:sp>
        <p:nvSpPr>
          <p:cNvPr id="713" name="Google Shape;713;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4" name="Google Shape;714;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5" name="Google Shape;715;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16" name="Shape 716"/>
        <p:cNvGrpSpPr/>
        <p:nvPr/>
      </p:nvGrpSpPr>
      <p:grpSpPr>
        <a:xfrm>
          <a:off x="0" y="0"/>
          <a:ext cx="0" cy="0"/>
          <a:chOff x="0" y="0"/>
          <a:chExt cx="0" cy="0"/>
        </a:xfrm>
      </p:grpSpPr>
      <p:sp>
        <p:nvSpPr>
          <p:cNvPr id="717" name="Google Shape;717;p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8" name="Google Shape;718;p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719" name="Google Shape;719;p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720" name="Google Shape;720;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1" name="Google Shape;721;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2" name="Google Shape;722;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3" name="Shape 723"/>
        <p:cNvGrpSpPr/>
        <p:nvPr/>
      </p:nvGrpSpPr>
      <p:grpSpPr>
        <a:xfrm>
          <a:off x="0" y="0"/>
          <a:ext cx="0" cy="0"/>
          <a:chOff x="0" y="0"/>
          <a:chExt cx="0" cy="0"/>
        </a:xfrm>
      </p:grpSpPr>
      <p:sp>
        <p:nvSpPr>
          <p:cNvPr id="724" name="Google Shape;724;p1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5" name="Google Shape;725;p10"/>
          <p:cNvSpPr/>
          <p:nvPr>
            <p:ph idx="2" type="pic"/>
          </p:nvPr>
        </p:nvSpPr>
        <p:spPr>
          <a:xfrm>
            <a:off x="5183188" y="987425"/>
            <a:ext cx="6172200" cy="4873500"/>
          </a:xfrm>
          <a:prstGeom prst="rect">
            <a:avLst/>
          </a:prstGeom>
          <a:noFill/>
          <a:ln>
            <a:noFill/>
          </a:ln>
        </p:spPr>
      </p:sp>
      <p:sp>
        <p:nvSpPr>
          <p:cNvPr id="726" name="Google Shape;726;p10"/>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727" name="Google Shape;727;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8" name="Google Shape;728;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9" name="Google Shape;729;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7" name="Shape 667"/>
        <p:cNvGrpSpPr/>
        <p:nvPr/>
      </p:nvGrpSpPr>
      <p:grpSpPr>
        <a:xfrm>
          <a:off x="0" y="0"/>
          <a:ext cx="0" cy="0"/>
          <a:chOff x="0" y="0"/>
          <a:chExt cx="0" cy="0"/>
        </a:xfrm>
      </p:grpSpPr>
      <p:sp>
        <p:nvSpPr>
          <p:cNvPr id="668" name="Google Shape;668;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69" name="Google Shape;669;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70" name="Google Shape;670;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1" name="Google Shape;671;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2" name="Google Shape;672;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5.jpg"/><Relationship Id="rId11" Type="http://schemas.openxmlformats.org/officeDocument/2006/relationships/image" Target="../media/image11.png"/><Relationship Id="rId10" Type="http://schemas.openxmlformats.org/officeDocument/2006/relationships/image" Target="../media/image1.jpg"/><Relationship Id="rId9" Type="http://schemas.openxmlformats.org/officeDocument/2006/relationships/image" Target="../media/image10.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8.jpg"/><Relationship Id="rId8"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5" name="Shape 745"/>
        <p:cNvGrpSpPr/>
        <p:nvPr/>
      </p:nvGrpSpPr>
      <p:grpSpPr>
        <a:xfrm>
          <a:off x="0" y="0"/>
          <a:ext cx="0" cy="0"/>
          <a:chOff x="0" y="0"/>
          <a:chExt cx="0" cy="0"/>
        </a:xfrm>
      </p:grpSpPr>
      <p:sp>
        <p:nvSpPr>
          <p:cNvPr id="746" name="Google Shape;746;p13"/>
          <p:cNvSpPr/>
          <p:nvPr/>
        </p:nvSpPr>
        <p:spPr>
          <a:xfrm>
            <a:off x="3048"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47" name="Google Shape;747;p13"/>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48" name="Google Shape;748;p13"/>
          <p:cNvSpPr txBox="1"/>
          <p:nvPr>
            <p:ph type="title"/>
          </p:nvPr>
        </p:nvSpPr>
        <p:spPr>
          <a:xfrm>
            <a:off x="339995" y="1174590"/>
            <a:ext cx="3480300" cy="4461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400"/>
              <a:buFont typeface="Aharoni"/>
              <a:buNone/>
            </a:pPr>
            <a:r>
              <a:rPr b="1" lang="en-IN">
                <a:solidFill>
                  <a:srgbClr val="FFFFFF"/>
                </a:solidFill>
                <a:latin typeface="Aharoni"/>
                <a:ea typeface="Aharoni"/>
                <a:cs typeface="Aharoni"/>
                <a:sym typeface="Aharoni"/>
              </a:rPr>
              <a:t>QWorld </a:t>
            </a:r>
            <a:br>
              <a:rPr b="1" lang="en-IN">
                <a:solidFill>
                  <a:srgbClr val="FFFFFF"/>
                </a:solidFill>
                <a:latin typeface="Aharoni"/>
                <a:ea typeface="Aharoni"/>
                <a:cs typeface="Aharoni"/>
                <a:sym typeface="Aharoni"/>
              </a:rPr>
            </a:br>
            <a:r>
              <a:rPr b="1" lang="en-IN">
                <a:solidFill>
                  <a:srgbClr val="FFFFFF"/>
                </a:solidFill>
                <a:latin typeface="Aharoni"/>
                <a:ea typeface="Aharoni"/>
                <a:cs typeface="Aharoni"/>
                <a:sym typeface="Aharoni"/>
              </a:rPr>
              <a:t>2023</a:t>
            </a:r>
            <a:endParaRPr/>
          </a:p>
        </p:txBody>
      </p:sp>
      <p:sp>
        <p:nvSpPr>
          <p:cNvPr id="749" name="Google Shape;749;p13"/>
          <p:cNvSpPr/>
          <p:nvPr/>
        </p:nvSpPr>
        <p:spPr>
          <a:xfrm flipH="1" rot="10800000">
            <a:off x="7550402" y="2455612"/>
            <a:ext cx="4083300" cy="4083300"/>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50" name="Google Shape;750;p13"/>
          <p:cNvSpPr txBox="1"/>
          <p:nvPr>
            <p:ph idx="1" type="body"/>
          </p:nvPr>
        </p:nvSpPr>
        <p:spPr>
          <a:xfrm>
            <a:off x="4447308" y="591344"/>
            <a:ext cx="6906600" cy="558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44444"/>
              </a:buClr>
              <a:buSzPts val="2000"/>
              <a:buNone/>
            </a:pPr>
            <a:r>
              <a:rPr b="1" i="0" lang="en-IN" sz="2000">
                <a:solidFill>
                  <a:srgbClr val="444444"/>
                </a:solidFill>
                <a:latin typeface="Arial"/>
                <a:ea typeface="Arial"/>
                <a:cs typeface="Arial"/>
                <a:sym typeface="Arial"/>
              </a:rPr>
              <a:t>Quantum machine learning of large datasets</a:t>
            </a:r>
            <a:br>
              <a:rPr b="1" i="0" lang="en-IN">
                <a:solidFill>
                  <a:srgbClr val="444444"/>
                </a:solidFill>
                <a:latin typeface="Arial"/>
                <a:ea typeface="Arial"/>
                <a:cs typeface="Arial"/>
                <a:sym typeface="Arial"/>
              </a:rPr>
            </a:br>
            <a:endParaRPr b="1" i="0">
              <a:solidFill>
                <a:srgbClr val="444444"/>
              </a:solidFill>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Char char="•"/>
            </a:pPr>
            <a:r>
              <a:rPr lang="en-IN" sz="2000"/>
              <a:t>Mentor: Louis Chen </a:t>
            </a:r>
            <a:endParaRPr/>
          </a:p>
          <a:p>
            <a:pPr indent="-228600" lvl="0" marL="228600" rtl="0" algn="l">
              <a:lnSpc>
                <a:spcPct val="90000"/>
              </a:lnSpc>
              <a:spcBef>
                <a:spcPts val="1000"/>
              </a:spcBef>
              <a:spcAft>
                <a:spcPts val="0"/>
              </a:spcAft>
              <a:buClr>
                <a:schemeClr val="dk1"/>
              </a:buClr>
              <a:buSzPts val="2000"/>
              <a:buChar char="•"/>
            </a:pPr>
            <a:r>
              <a:rPr lang="en-IN" sz="2000"/>
              <a:t>Lead: </a:t>
            </a:r>
            <a:r>
              <a:rPr b="0" i="0" lang="en-IN" sz="2000">
                <a:latin typeface="Pontano Sans"/>
                <a:ea typeface="Pontano Sans"/>
                <a:cs typeface="Pontano Sans"/>
                <a:sym typeface="Pontano Sans"/>
              </a:rPr>
              <a:t>Harshdeep Singh</a:t>
            </a:r>
            <a:r>
              <a:rPr lang="en-IN" sz="2000"/>
              <a:t> </a:t>
            </a:r>
            <a:endParaRPr/>
          </a:p>
          <a:p>
            <a:pPr indent="-228600" lvl="0" marL="228600" rtl="0" algn="l">
              <a:lnSpc>
                <a:spcPct val="90000"/>
              </a:lnSpc>
              <a:spcBef>
                <a:spcPts val="1000"/>
              </a:spcBef>
              <a:spcAft>
                <a:spcPts val="0"/>
              </a:spcAft>
              <a:buClr>
                <a:schemeClr val="dk1"/>
              </a:buClr>
              <a:buSzPts val="2000"/>
              <a:buChar char="•"/>
            </a:pPr>
            <a:r>
              <a:rPr lang="en-IN" sz="2000"/>
              <a:t>Interns: </a:t>
            </a:r>
            <a:r>
              <a:rPr b="0" i="0" lang="en-IN" sz="2000">
                <a:latin typeface="Pontano Sans"/>
                <a:ea typeface="Pontano Sans"/>
                <a:cs typeface="Pontano Sans"/>
                <a:sym typeface="Pontano Sans"/>
              </a:rPr>
              <a:t>Sutirtha Biswas</a:t>
            </a:r>
            <a:r>
              <a:rPr lang="en-IN" sz="2000"/>
              <a:t>, </a:t>
            </a:r>
            <a:r>
              <a:rPr b="0" i="0" lang="en-IN" sz="2000">
                <a:latin typeface="Pontano Sans"/>
                <a:ea typeface="Pontano Sans"/>
                <a:cs typeface="Pontano Sans"/>
                <a:sym typeface="Pontano Sans"/>
              </a:rPr>
              <a:t>Aditya Chari S</a:t>
            </a:r>
            <a:r>
              <a:rPr lang="en-IN" sz="2000"/>
              <a:t>, Yuri Han</a:t>
            </a:r>
            <a:endParaRPr/>
          </a:p>
        </p:txBody>
      </p:sp>
      <p:pic>
        <p:nvPicPr>
          <p:cNvPr descr="A close up of a cover&#10;&#10;Description automatically generated" id="751" name="Google Shape;751;p13"/>
          <p:cNvPicPr preferRelativeResize="0"/>
          <p:nvPr/>
        </p:nvPicPr>
        <p:blipFill rotWithShape="1">
          <a:blip r:embed="rId3">
            <a:alphaModFix/>
          </a:blip>
          <a:srcRect b="0" l="0" r="0" t="0"/>
          <a:stretch/>
        </p:blipFill>
        <p:spPr>
          <a:xfrm>
            <a:off x="11305032" y="0"/>
            <a:ext cx="886968" cy="886968"/>
          </a:xfrm>
          <a:prstGeom prst="rect">
            <a:avLst/>
          </a:prstGeom>
          <a:noFill/>
          <a:ln>
            <a:noFill/>
          </a:ln>
          <a:effectLst>
            <a:softEdge rad="41120"/>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14"/>
          <p:cNvSpPr txBox="1"/>
          <p:nvPr>
            <p:ph type="title"/>
          </p:nvPr>
        </p:nvSpPr>
        <p:spPr>
          <a:xfrm>
            <a:off x="838200" y="259413"/>
            <a:ext cx="10515600" cy="609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lang="en-IN" sz="3600"/>
              <a:t>Motivations &amp; Task </a:t>
            </a:r>
            <a:endParaRPr/>
          </a:p>
        </p:txBody>
      </p:sp>
      <p:sp>
        <p:nvSpPr>
          <p:cNvPr id="758" name="Google Shape;758;p14"/>
          <p:cNvSpPr txBox="1"/>
          <p:nvPr>
            <p:ph idx="1" type="body"/>
          </p:nvPr>
        </p:nvSpPr>
        <p:spPr>
          <a:xfrm>
            <a:off x="838200" y="714704"/>
            <a:ext cx="10515600" cy="5157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1600"/>
              <a:buNone/>
            </a:pPr>
            <a:r>
              <a:rPr lang="en-IN" sz="1600">
                <a:solidFill>
                  <a:schemeClr val="lt1"/>
                </a:solidFill>
                <a:latin typeface="Pontano Sans"/>
                <a:ea typeface="Pontano Sans"/>
                <a:cs typeface="Pontano Sans"/>
                <a:sym typeface="Pontano Sans"/>
              </a:rPr>
              <a:t>To </a:t>
            </a:r>
            <a:r>
              <a:rPr b="0" i="0" lang="en-IN" sz="1600">
                <a:solidFill>
                  <a:schemeClr val="lt1"/>
                </a:solidFill>
                <a:latin typeface="Pontano Sans"/>
                <a:ea typeface="Pontano Sans"/>
                <a:cs typeface="Pontano Sans"/>
                <a:sym typeface="Pontano Sans"/>
              </a:rPr>
              <a:t>develop and optimize QML algorithms that utilize randomized measurements for measuring quantum kernels, effectively addressing the limitations associated with conventional methods.</a:t>
            </a:r>
            <a:endParaRPr/>
          </a:p>
          <a:p>
            <a:pPr indent="0" lvl="0" marL="0" rtl="0" algn="l">
              <a:lnSpc>
                <a:spcPct val="90000"/>
              </a:lnSpc>
              <a:spcBef>
                <a:spcPts val="1000"/>
              </a:spcBef>
              <a:spcAft>
                <a:spcPts val="0"/>
              </a:spcAft>
              <a:buClr>
                <a:schemeClr val="dk1"/>
              </a:buClr>
              <a:buSzPts val="1600"/>
              <a:buNone/>
            </a:pPr>
            <a:r>
              <a:t/>
            </a:r>
            <a:endParaRPr sz="1600"/>
          </a:p>
        </p:txBody>
      </p:sp>
      <p:sp>
        <p:nvSpPr>
          <p:cNvPr id="759" name="Google Shape;759;p14"/>
          <p:cNvSpPr/>
          <p:nvPr/>
        </p:nvSpPr>
        <p:spPr>
          <a:xfrm>
            <a:off x="838200" y="3473545"/>
            <a:ext cx="10515600" cy="2948400"/>
          </a:xfrm>
          <a:prstGeom prst="roundRect">
            <a:avLst>
              <a:gd fmla="val 16667" name="adj"/>
            </a:avLst>
          </a:prstGeom>
          <a:solidFill>
            <a:srgbClr val="FFF2CC"/>
          </a:solid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2400" u="none" cap="none" strike="noStrike">
                <a:solidFill>
                  <a:schemeClr val="dk1"/>
                </a:solidFill>
                <a:latin typeface="Calibri"/>
                <a:ea typeface="Calibri"/>
                <a:cs typeface="Calibri"/>
                <a:sym typeface="Calibri"/>
              </a:rPr>
              <a:t>Tasks</a:t>
            </a:r>
            <a:endParaRPr b="0" i="0" sz="2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IN" sz="1800" u="none" cap="none" strike="noStrike">
                <a:solidFill>
                  <a:schemeClr val="dk1"/>
                </a:solidFill>
                <a:latin typeface="Calibri"/>
                <a:ea typeface="Calibri"/>
                <a:cs typeface="Calibri"/>
                <a:sym typeface="Calibri"/>
              </a:rPr>
              <a:t>Literature Survey </a:t>
            </a:r>
            <a:endParaRPr/>
          </a:p>
          <a:p>
            <a:pPr indent="-285750" lvl="1" marL="742950" marR="0" rtl="0" algn="l">
              <a:spcBef>
                <a:spcPts val="0"/>
              </a:spcBef>
              <a:spcAft>
                <a:spcPts val="0"/>
              </a:spcAft>
              <a:buClr>
                <a:schemeClr val="dk1"/>
              </a:buClr>
              <a:buSzPts val="1600"/>
              <a:buFont typeface="Arial"/>
              <a:buChar char="•"/>
            </a:pPr>
            <a:r>
              <a:rPr b="0" i="0" lang="en-IN" sz="1600" u="none" cap="none" strike="noStrike">
                <a:solidFill>
                  <a:schemeClr val="dk1"/>
                </a:solidFill>
                <a:latin typeface="Calibri"/>
                <a:ea typeface="Calibri"/>
                <a:cs typeface="Calibri"/>
                <a:sym typeface="Calibri"/>
              </a:rPr>
              <a:t>Read and understand the structure of Quantum Self-Attention Network (QSAN) from the paper</a:t>
            </a:r>
            <a:endParaRPr/>
          </a:p>
          <a:p>
            <a:pPr indent="-285750" lvl="2" marL="1200150" marR="0" rtl="0" algn="l">
              <a:spcBef>
                <a:spcPts val="0"/>
              </a:spcBef>
              <a:spcAft>
                <a:spcPts val="0"/>
              </a:spcAft>
              <a:buClr>
                <a:schemeClr val="dk1"/>
              </a:buClr>
              <a:buSzPts val="1400"/>
              <a:buFont typeface="Arial"/>
              <a:buChar char="•"/>
            </a:pPr>
            <a:r>
              <a:rPr b="0" i="0" lang="en-IN" sz="1400" u="none" cap="none" strike="noStrike">
                <a:solidFill>
                  <a:schemeClr val="dk1"/>
                </a:solidFill>
                <a:latin typeface="Calibri"/>
                <a:ea typeface="Calibri"/>
                <a:cs typeface="Calibri"/>
                <a:sym typeface="Calibri"/>
              </a:rPr>
              <a:t>Ren-xin Zhao, JinJing Shi et al., “</a:t>
            </a:r>
            <a:r>
              <a:rPr b="0" i="0" lang="en-IN" sz="1400" u="none" cap="none" strike="noStrike">
                <a:solidFill>
                  <a:srgbClr val="000000"/>
                </a:solidFill>
                <a:latin typeface="Calibri"/>
                <a:ea typeface="Calibri"/>
                <a:cs typeface="Calibri"/>
                <a:sym typeface="Calibri"/>
              </a:rPr>
              <a:t>QSAN: A Near-term Achievable Quantum Self-Attention Network</a:t>
            </a:r>
            <a:r>
              <a:rPr b="0" i="0" lang="en-IN" sz="1400" u="none" cap="none" strike="noStrike">
                <a:solidFill>
                  <a:schemeClr val="dk1"/>
                </a:solidFill>
                <a:latin typeface="Calibri"/>
                <a:ea typeface="Calibri"/>
                <a:cs typeface="Calibri"/>
                <a:sym typeface="Calibri"/>
              </a:rPr>
              <a:t>”, arXiv:2207.07563.</a:t>
            </a:r>
            <a:endParaRPr b="0" i="0" sz="14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6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IN" sz="1800" u="none" cap="none" strike="noStrike">
                <a:solidFill>
                  <a:schemeClr val="dk1"/>
                </a:solidFill>
                <a:latin typeface="Calibri"/>
                <a:ea typeface="Calibri"/>
                <a:cs typeface="Calibri"/>
                <a:sym typeface="Calibri"/>
              </a:rPr>
              <a:t>Algorithmic Tasks </a:t>
            </a:r>
            <a:endParaRPr/>
          </a:p>
          <a:p>
            <a:pPr indent="-342900" lvl="1" marL="800100" marR="0" rtl="0" algn="l">
              <a:spcBef>
                <a:spcPts val="0"/>
              </a:spcBef>
              <a:spcAft>
                <a:spcPts val="0"/>
              </a:spcAft>
              <a:buClr>
                <a:schemeClr val="dk1"/>
              </a:buClr>
              <a:buSzPts val="1600"/>
              <a:buFont typeface="Arial"/>
              <a:buChar char="•"/>
            </a:pPr>
            <a:r>
              <a:rPr b="0" i="0" lang="en-IN" sz="1600" u="none" cap="none" strike="noStrike">
                <a:solidFill>
                  <a:schemeClr val="dk1"/>
                </a:solidFill>
                <a:latin typeface="Calibri"/>
                <a:ea typeface="Calibri"/>
                <a:cs typeface="Calibri"/>
                <a:sym typeface="Calibri"/>
              </a:rPr>
              <a:t>Create a feature map (ex. ZZ Feature map) to encode classical data into a quantum state </a:t>
            </a:r>
            <a:endParaRPr/>
          </a:p>
          <a:p>
            <a:pPr indent="-342900" lvl="1" marL="800100" marR="0" rtl="0" algn="l">
              <a:spcBef>
                <a:spcPts val="0"/>
              </a:spcBef>
              <a:spcAft>
                <a:spcPts val="0"/>
              </a:spcAft>
              <a:buClr>
                <a:schemeClr val="dk1"/>
              </a:buClr>
              <a:buSzPts val="1600"/>
              <a:buFont typeface="Arial"/>
              <a:buChar char="•"/>
            </a:pPr>
            <a:r>
              <a:rPr b="0" i="0" lang="en-IN" sz="1600" u="none" cap="none" strike="noStrike">
                <a:solidFill>
                  <a:schemeClr val="dk1"/>
                </a:solidFill>
                <a:latin typeface="Calibri"/>
                <a:ea typeface="Calibri"/>
                <a:cs typeface="Calibri"/>
                <a:sym typeface="Calibri"/>
              </a:rPr>
              <a:t>Create a neural network layer using pyTorch </a:t>
            </a:r>
            <a:endParaRPr/>
          </a:p>
          <a:p>
            <a:pPr indent="-342900" lvl="1" marL="800100" marR="0" rtl="0" algn="l">
              <a:spcBef>
                <a:spcPts val="0"/>
              </a:spcBef>
              <a:spcAft>
                <a:spcPts val="0"/>
              </a:spcAft>
              <a:buClr>
                <a:schemeClr val="dk1"/>
              </a:buClr>
              <a:buSzPts val="1600"/>
              <a:buFont typeface="Arial"/>
              <a:buChar char="•"/>
            </a:pPr>
            <a:r>
              <a:rPr b="0" i="0" lang="en-IN" sz="1600" u="none" cap="none" strike="noStrike">
                <a:solidFill>
                  <a:schemeClr val="dk1"/>
                </a:solidFill>
                <a:latin typeface="Calibri"/>
                <a:ea typeface="Calibri"/>
                <a:cs typeface="Calibri"/>
                <a:sym typeface="Calibri"/>
              </a:rPr>
              <a:t>Integrate the built algorithm with a QSAN Layer </a:t>
            </a:r>
            <a:endParaRPr/>
          </a:p>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60" name="Google Shape;760;p14"/>
          <p:cNvSpPr/>
          <p:nvPr/>
        </p:nvSpPr>
        <p:spPr>
          <a:xfrm>
            <a:off x="838200" y="1186109"/>
            <a:ext cx="10466700" cy="2040600"/>
          </a:xfrm>
          <a:prstGeom prst="roundRect">
            <a:avLst>
              <a:gd fmla="val 16667" name="adj"/>
            </a:avLst>
          </a:prstGeom>
          <a:solidFill>
            <a:srgbClr val="FFF2CC"/>
          </a:solid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2400" u="none" cap="none" strike="noStrike">
                <a:solidFill>
                  <a:schemeClr val="dk1"/>
                </a:solidFill>
                <a:latin typeface="Calibri"/>
                <a:ea typeface="Calibri"/>
                <a:cs typeface="Calibri"/>
                <a:sym typeface="Calibri"/>
              </a:rPr>
              <a:t>Motivations</a:t>
            </a:r>
            <a:endParaRPr/>
          </a:p>
          <a:p>
            <a:pPr indent="0" lvl="0" marL="0" marR="0" rtl="0" algn="ctr">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600"/>
              <a:buFont typeface="Arial"/>
              <a:buChar char="•"/>
            </a:pPr>
            <a:r>
              <a:rPr b="0" i="0" lang="en-IN" sz="1600" u="none" cap="none" strike="noStrike">
                <a:solidFill>
                  <a:schemeClr val="dk1"/>
                </a:solidFill>
                <a:latin typeface="Calibri"/>
                <a:ea typeface="Calibri"/>
                <a:cs typeface="Calibri"/>
                <a:sym typeface="Calibri"/>
              </a:rPr>
              <a:t>Aimed to create a Quantum Machine Learning algorithm that optimizes large and high-dimensional data and encoding into a quantum computer by integrating with Quantum Self-Attention Network Layer. </a:t>
            </a:r>
            <a:endParaRPr b="0" i="0" sz="1400" u="none" cap="none" strike="noStrike">
              <a:solidFill>
                <a:schemeClr val="dk1"/>
              </a:solidFill>
              <a:latin typeface="Calibri"/>
              <a:ea typeface="Calibri"/>
              <a:cs typeface="Calibri"/>
              <a:sym typeface="Calibri"/>
            </a:endParaRPr>
          </a:p>
        </p:txBody>
      </p:sp>
      <p:pic>
        <p:nvPicPr>
          <p:cNvPr descr="A close up of a cover&#10;&#10;Description automatically generated" id="761" name="Google Shape;761;p14"/>
          <p:cNvPicPr preferRelativeResize="0"/>
          <p:nvPr/>
        </p:nvPicPr>
        <p:blipFill rotWithShape="1">
          <a:blip r:embed="rId3">
            <a:alphaModFix/>
          </a:blip>
          <a:srcRect b="0" l="0" r="0" t="0"/>
          <a:stretch/>
        </p:blipFill>
        <p:spPr>
          <a:xfrm>
            <a:off x="11305032" y="0"/>
            <a:ext cx="886968" cy="886968"/>
          </a:xfrm>
          <a:prstGeom prst="rect">
            <a:avLst/>
          </a:prstGeom>
          <a:noFill/>
          <a:ln>
            <a:noFill/>
          </a:ln>
          <a:effectLst>
            <a:softEdge rad="41120"/>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15"/>
          <p:cNvSpPr/>
          <p:nvPr/>
        </p:nvSpPr>
        <p:spPr>
          <a:xfrm>
            <a:off x="1947647" y="1379672"/>
            <a:ext cx="8677800" cy="3891300"/>
          </a:xfrm>
          <a:prstGeom prst="roundRect">
            <a:avLst>
              <a:gd fmla="val 9374" name="adj"/>
            </a:avLst>
          </a:prstGeom>
          <a:solidFill>
            <a:schemeClr val="lt1"/>
          </a:solidFill>
          <a:ln cap="flat" cmpd="sng" w="2857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68" name="Google Shape;768;p15"/>
          <p:cNvSpPr txBox="1"/>
          <p:nvPr>
            <p:ph type="ctrTitle"/>
          </p:nvPr>
        </p:nvSpPr>
        <p:spPr>
          <a:xfrm>
            <a:off x="1684333" y="536546"/>
            <a:ext cx="9144000" cy="3540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Arial"/>
              <a:buNone/>
            </a:pPr>
            <a:r>
              <a:rPr lang="en-IN" sz="3200">
                <a:latin typeface="Arial"/>
                <a:ea typeface="Arial"/>
                <a:cs typeface="Arial"/>
                <a:sym typeface="Arial"/>
              </a:rPr>
              <a:t>The Hybrid     SAN Architecture</a:t>
            </a:r>
            <a:endParaRPr/>
          </a:p>
        </p:txBody>
      </p:sp>
      <p:pic>
        <p:nvPicPr>
          <p:cNvPr descr="A white letter in a circle&#10;&#10;Description automatically generated" id="769" name="Google Shape;769;p15"/>
          <p:cNvPicPr preferRelativeResize="0"/>
          <p:nvPr/>
        </p:nvPicPr>
        <p:blipFill rotWithShape="1">
          <a:blip r:embed="rId3">
            <a:alphaModFix/>
          </a:blip>
          <a:srcRect b="0" l="0" r="0" t="0"/>
          <a:stretch/>
        </p:blipFill>
        <p:spPr>
          <a:xfrm>
            <a:off x="5637214" y="430319"/>
            <a:ext cx="354012" cy="354012"/>
          </a:xfrm>
          <a:prstGeom prst="rect">
            <a:avLst/>
          </a:prstGeom>
          <a:noFill/>
          <a:ln>
            <a:noFill/>
          </a:ln>
        </p:spPr>
      </p:pic>
      <p:pic>
        <p:nvPicPr>
          <p:cNvPr descr="A close-up of a foot&#10;&#10;Description automatically generated" id="770" name="Google Shape;770;p15"/>
          <p:cNvPicPr preferRelativeResize="0"/>
          <p:nvPr/>
        </p:nvPicPr>
        <p:blipFill rotWithShape="1">
          <a:blip r:embed="rId4">
            <a:alphaModFix/>
          </a:blip>
          <a:srcRect b="0" l="0" r="0" t="0"/>
          <a:stretch/>
        </p:blipFill>
        <p:spPr>
          <a:xfrm>
            <a:off x="127773" y="2836651"/>
            <a:ext cx="1638804" cy="1617049"/>
          </a:xfrm>
          <a:prstGeom prst="rect">
            <a:avLst/>
          </a:prstGeom>
          <a:noFill/>
          <a:ln>
            <a:noFill/>
          </a:ln>
        </p:spPr>
      </p:pic>
      <p:sp>
        <p:nvSpPr>
          <p:cNvPr id="771" name="Google Shape;771;p15"/>
          <p:cNvSpPr/>
          <p:nvPr/>
        </p:nvSpPr>
        <p:spPr>
          <a:xfrm>
            <a:off x="2286000" y="1871932"/>
            <a:ext cx="431400" cy="2777700"/>
          </a:xfrm>
          <a:prstGeom prst="rect">
            <a:avLst/>
          </a:prstGeom>
          <a:solidFill>
            <a:srgbClr val="FFF2CC"/>
          </a:solid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72" name="Google Shape;772;p15"/>
          <p:cNvSpPr/>
          <p:nvPr/>
        </p:nvSpPr>
        <p:spPr>
          <a:xfrm>
            <a:off x="3054395" y="2240813"/>
            <a:ext cx="267300" cy="1811400"/>
          </a:xfrm>
          <a:prstGeom prst="rect">
            <a:avLst/>
          </a:prstGeom>
          <a:solidFill>
            <a:schemeClr val="lt1"/>
          </a:solid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73" name="Google Shape;773;p15"/>
          <p:cNvSpPr/>
          <p:nvPr/>
        </p:nvSpPr>
        <p:spPr>
          <a:xfrm>
            <a:off x="3631720" y="2122096"/>
            <a:ext cx="431400" cy="2242800"/>
          </a:xfrm>
          <a:prstGeom prst="rect">
            <a:avLst/>
          </a:prstGeom>
          <a:solidFill>
            <a:srgbClr val="FFF2CC"/>
          </a:solid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74" name="Google Shape;774;p15"/>
          <p:cNvSpPr/>
          <p:nvPr/>
        </p:nvSpPr>
        <p:spPr>
          <a:xfrm>
            <a:off x="4408096" y="2225614"/>
            <a:ext cx="284700" cy="1811400"/>
          </a:xfrm>
          <a:prstGeom prst="rect">
            <a:avLst/>
          </a:prstGeom>
          <a:solidFill>
            <a:schemeClr val="lt1"/>
          </a:solid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75" name="Google Shape;775;p15"/>
          <p:cNvSpPr/>
          <p:nvPr/>
        </p:nvSpPr>
        <p:spPr>
          <a:xfrm>
            <a:off x="5061548" y="2329132"/>
            <a:ext cx="448500" cy="1707900"/>
          </a:xfrm>
          <a:prstGeom prst="rect">
            <a:avLst/>
          </a:prstGeom>
          <a:solidFill>
            <a:srgbClr val="FFF2CC"/>
          </a:solid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76" name="Google Shape;776;p15"/>
          <p:cNvSpPr/>
          <p:nvPr/>
        </p:nvSpPr>
        <p:spPr>
          <a:xfrm>
            <a:off x="5917975" y="1587066"/>
            <a:ext cx="3744000" cy="3416100"/>
          </a:xfrm>
          <a:prstGeom prst="roundRect">
            <a:avLst>
              <a:gd fmla="val 16667" name="adj"/>
            </a:avLst>
          </a:prstGeom>
          <a:solidFill>
            <a:schemeClr val="lt1"/>
          </a:solid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77" name="Google Shape;777;p15"/>
          <p:cNvSpPr/>
          <p:nvPr/>
        </p:nvSpPr>
        <p:spPr>
          <a:xfrm>
            <a:off x="9906000" y="2600053"/>
            <a:ext cx="439800" cy="1424100"/>
          </a:xfrm>
          <a:prstGeom prst="rect">
            <a:avLst/>
          </a:prstGeom>
          <a:solidFill>
            <a:srgbClr val="FFF2CC"/>
          </a:solid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78" name="Google Shape;778;p15"/>
          <p:cNvSpPr/>
          <p:nvPr/>
        </p:nvSpPr>
        <p:spPr>
          <a:xfrm>
            <a:off x="2327692" y="1984075"/>
            <a:ext cx="332100" cy="345000"/>
          </a:xfrm>
          <a:prstGeom prst="ellipse">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79" name="Google Shape;779;p15"/>
          <p:cNvSpPr/>
          <p:nvPr/>
        </p:nvSpPr>
        <p:spPr>
          <a:xfrm>
            <a:off x="2324817" y="2441275"/>
            <a:ext cx="332100" cy="345000"/>
          </a:xfrm>
          <a:prstGeom prst="ellipse">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80" name="Google Shape;780;p15"/>
          <p:cNvSpPr/>
          <p:nvPr/>
        </p:nvSpPr>
        <p:spPr>
          <a:xfrm>
            <a:off x="2334162" y="2954548"/>
            <a:ext cx="332100" cy="345000"/>
          </a:xfrm>
          <a:prstGeom prst="ellipse">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81" name="Google Shape;781;p15"/>
          <p:cNvSpPr/>
          <p:nvPr/>
        </p:nvSpPr>
        <p:spPr>
          <a:xfrm>
            <a:off x="5121217" y="2863969"/>
            <a:ext cx="332100" cy="345000"/>
          </a:xfrm>
          <a:prstGeom prst="ellipse">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82" name="Google Shape;782;p15"/>
          <p:cNvSpPr/>
          <p:nvPr/>
        </p:nvSpPr>
        <p:spPr>
          <a:xfrm>
            <a:off x="5119776" y="2415395"/>
            <a:ext cx="332100" cy="345000"/>
          </a:xfrm>
          <a:prstGeom prst="ellipse">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83" name="Google Shape;783;p15"/>
          <p:cNvSpPr/>
          <p:nvPr/>
        </p:nvSpPr>
        <p:spPr>
          <a:xfrm>
            <a:off x="3682039" y="3154390"/>
            <a:ext cx="332100" cy="345000"/>
          </a:xfrm>
          <a:prstGeom prst="ellipse">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84" name="Google Shape;784;p15"/>
          <p:cNvSpPr/>
          <p:nvPr/>
        </p:nvSpPr>
        <p:spPr>
          <a:xfrm>
            <a:off x="3674853" y="2700069"/>
            <a:ext cx="332100" cy="345000"/>
          </a:xfrm>
          <a:prstGeom prst="ellipse">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85" name="Google Shape;785;p15"/>
          <p:cNvSpPr/>
          <p:nvPr/>
        </p:nvSpPr>
        <p:spPr>
          <a:xfrm>
            <a:off x="3677727" y="2242867"/>
            <a:ext cx="332100" cy="345000"/>
          </a:xfrm>
          <a:prstGeom prst="ellipse">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86" name="Google Shape;786;p15"/>
          <p:cNvSpPr/>
          <p:nvPr/>
        </p:nvSpPr>
        <p:spPr>
          <a:xfrm>
            <a:off x="9959915" y="3139608"/>
            <a:ext cx="332100" cy="345000"/>
          </a:xfrm>
          <a:prstGeom prst="ellipse">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87" name="Google Shape;787;p15"/>
          <p:cNvSpPr/>
          <p:nvPr/>
        </p:nvSpPr>
        <p:spPr>
          <a:xfrm>
            <a:off x="9959915" y="2665291"/>
            <a:ext cx="332100" cy="345000"/>
          </a:xfrm>
          <a:prstGeom prst="ellipse">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88" name="Google Shape;788;p15"/>
          <p:cNvSpPr/>
          <p:nvPr/>
        </p:nvSpPr>
        <p:spPr>
          <a:xfrm>
            <a:off x="3682039" y="4005530"/>
            <a:ext cx="332100" cy="345000"/>
          </a:xfrm>
          <a:prstGeom prst="ellipse">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89" name="Google Shape;789;p15"/>
          <p:cNvSpPr/>
          <p:nvPr/>
        </p:nvSpPr>
        <p:spPr>
          <a:xfrm>
            <a:off x="5108994" y="3613030"/>
            <a:ext cx="332100" cy="345000"/>
          </a:xfrm>
          <a:prstGeom prst="ellipse">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90" name="Google Shape;790;p15"/>
          <p:cNvSpPr/>
          <p:nvPr/>
        </p:nvSpPr>
        <p:spPr>
          <a:xfrm>
            <a:off x="2338473" y="4231976"/>
            <a:ext cx="332100" cy="345000"/>
          </a:xfrm>
          <a:prstGeom prst="ellipse">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91" name="Google Shape;791;p15"/>
          <p:cNvSpPr/>
          <p:nvPr/>
        </p:nvSpPr>
        <p:spPr>
          <a:xfrm>
            <a:off x="2334162" y="3440502"/>
            <a:ext cx="332100" cy="345000"/>
          </a:xfrm>
          <a:prstGeom prst="ellipse">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92" name="Google Shape;792;p15"/>
          <p:cNvSpPr/>
          <p:nvPr/>
        </p:nvSpPr>
        <p:spPr>
          <a:xfrm>
            <a:off x="9959915" y="3577601"/>
            <a:ext cx="332100" cy="345000"/>
          </a:xfrm>
          <a:prstGeom prst="ellipse">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93" name="Google Shape;793;p15"/>
          <p:cNvSpPr txBox="1"/>
          <p:nvPr/>
        </p:nvSpPr>
        <p:spPr>
          <a:xfrm rot="-5400000">
            <a:off x="3707861" y="2751013"/>
            <a:ext cx="16764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dk1"/>
                </a:solidFill>
                <a:latin typeface="Calibri"/>
                <a:ea typeface="Calibri"/>
                <a:cs typeface="Calibri"/>
                <a:sym typeface="Calibri"/>
              </a:rPr>
              <a:t>Dropout  0.4</a:t>
            </a:r>
            <a:endParaRPr/>
          </a:p>
        </p:txBody>
      </p:sp>
      <p:sp>
        <p:nvSpPr>
          <p:cNvPr id="794" name="Google Shape;794;p15"/>
          <p:cNvSpPr txBox="1"/>
          <p:nvPr/>
        </p:nvSpPr>
        <p:spPr>
          <a:xfrm>
            <a:off x="2146538" y="1486701"/>
            <a:ext cx="707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ReLU</a:t>
            </a:r>
            <a:endParaRPr sz="1800">
              <a:solidFill>
                <a:schemeClr val="dk1"/>
              </a:solidFill>
              <a:latin typeface="Calibri"/>
              <a:ea typeface="Calibri"/>
              <a:cs typeface="Calibri"/>
              <a:sym typeface="Calibri"/>
            </a:endParaRPr>
          </a:p>
        </p:txBody>
      </p:sp>
      <p:sp>
        <p:nvSpPr>
          <p:cNvPr id="795" name="Google Shape;795;p15"/>
          <p:cNvSpPr txBox="1"/>
          <p:nvPr/>
        </p:nvSpPr>
        <p:spPr>
          <a:xfrm>
            <a:off x="3509266" y="1714584"/>
            <a:ext cx="805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ReLU</a:t>
            </a:r>
            <a:endParaRPr sz="1800">
              <a:solidFill>
                <a:schemeClr val="dk1"/>
              </a:solidFill>
              <a:latin typeface="Calibri"/>
              <a:ea typeface="Calibri"/>
              <a:cs typeface="Calibri"/>
              <a:sym typeface="Calibri"/>
            </a:endParaRPr>
          </a:p>
        </p:txBody>
      </p:sp>
      <p:sp>
        <p:nvSpPr>
          <p:cNvPr id="796" name="Google Shape;796;p15"/>
          <p:cNvSpPr txBox="1"/>
          <p:nvPr/>
        </p:nvSpPr>
        <p:spPr>
          <a:xfrm>
            <a:off x="4739417" y="1942381"/>
            <a:ext cx="1251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Tanh * Π/2</a:t>
            </a:r>
            <a:endParaRPr/>
          </a:p>
        </p:txBody>
      </p:sp>
      <p:sp>
        <p:nvSpPr>
          <p:cNvPr id="797" name="Google Shape;797;p15"/>
          <p:cNvSpPr txBox="1"/>
          <p:nvPr/>
        </p:nvSpPr>
        <p:spPr>
          <a:xfrm>
            <a:off x="2243941" y="4818462"/>
            <a:ext cx="570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256</a:t>
            </a:r>
            <a:endParaRPr/>
          </a:p>
        </p:txBody>
      </p:sp>
      <p:sp>
        <p:nvSpPr>
          <p:cNvPr id="798" name="Google Shape;798;p15"/>
          <p:cNvSpPr txBox="1"/>
          <p:nvPr/>
        </p:nvSpPr>
        <p:spPr>
          <a:xfrm>
            <a:off x="3690257" y="4815927"/>
            <a:ext cx="431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64</a:t>
            </a:r>
            <a:endParaRPr/>
          </a:p>
        </p:txBody>
      </p:sp>
      <p:sp>
        <p:nvSpPr>
          <p:cNvPr id="799" name="Google Shape;799;p15"/>
          <p:cNvSpPr txBox="1"/>
          <p:nvPr/>
        </p:nvSpPr>
        <p:spPr>
          <a:xfrm>
            <a:off x="5196741" y="4814173"/>
            <a:ext cx="284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8</a:t>
            </a:r>
            <a:endParaRPr/>
          </a:p>
        </p:txBody>
      </p:sp>
      <p:sp>
        <p:nvSpPr>
          <p:cNvPr id="800" name="Google Shape;800;p15"/>
          <p:cNvSpPr txBox="1"/>
          <p:nvPr/>
        </p:nvSpPr>
        <p:spPr>
          <a:xfrm>
            <a:off x="9540815" y="4502586"/>
            <a:ext cx="14829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10</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(#classes)</a:t>
            </a:r>
            <a:endParaRPr/>
          </a:p>
        </p:txBody>
      </p:sp>
      <p:sp>
        <p:nvSpPr>
          <p:cNvPr id="801" name="Google Shape;801;p15"/>
          <p:cNvSpPr/>
          <p:nvPr/>
        </p:nvSpPr>
        <p:spPr>
          <a:xfrm>
            <a:off x="10854590" y="2322433"/>
            <a:ext cx="396300" cy="2078700"/>
          </a:xfrm>
          <a:prstGeom prst="rect">
            <a:avLst/>
          </a:prstGeom>
          <a:solidFill>
            <a:srgbClr val="FFF2CC"/>
          </a:solid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2" name="Google Shape;802;p15"/>
          <p:cNvSpPr txBox="1"/>
          <p:nvPr/>
        </p:nvSpPr>
        <p:spPr>
          <a:xfrm rot="-5400000">
            <a:off x="10019333" y="3017250"/>
            <a:ext cx="2078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Cross Entropy Loss</a:t>
            </a:r>
            <a:endParaRPr/>
          </a:p>
        </p:txBody>
      </p:sp>
      <p:sp>
        <p:nvSpPr>
          <p:cNvPr id="803" name="Google Shape;803;p15"/>
          <p:cNvSpPr txBox="1"/>
          <p:nvPr/>
        </p:nvSpPr>
        <p:spPr>
          <a:xfrm>
            <a:off x="233706" y="2244471"/>
            <a:ext cx="1655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Fashion-MNIST</a:t>
            </a:r>
            <a:endParaRPr/>
          </a:p>
        </p:txBody>
      </p:sp>
      <p:sp>
        <p:nvSpPr>
          <p:cNvPr id="804" name="Google Shape;804;p15"/>
          <p:cNvSpPr txBox="1"/>
          <p:nvPr/>
        </p:nvSpPr>
        <p:spPr>
          <a:xfrm>
            <a:off x="336032" y="4811683"/>
            <a:ext cx="1430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28x28 = 784</a:t>
            </a:r>
            <a:endParaRPr/>
          </a:p>
        </p:txBody>
      </p:sp>
      <p:cxnSp>
        <p:nvCxnSpPr>
          <p:cNvPr id="805" name="Google Shape;805;p15"/>
          <p:cNvCxnSpPr>
            <a:endCxn id="778" idx="3"/>
          </p:cNvCxnSpPr>
          <p:nvPr/>
        </p:nvCxnSpPr>
        <p:spPr>
          <a:xfrm flipH="1" rot="10800000">
            <a:off x="1766427" y="2278551"/>
            <a:ext cx="609900" cy="1220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06" name="Google Shape;806;p15"/>
          <p:cNvCxnSpPr>
            <a:endCxn id="779" idx="3"/>
          </p:cNvCxnSpPr>
          <p:nvPr/>
        </p:nvCxnSpPr>
        <p:spPr>
          <a:xfrm flipH="1" rot="10800000">
            <a:off x="1751852" y="2735751"/>
            <a:ext cx="621600" cy="786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07" name="Google Shape;807;p15"/>
          <p:cNvCxnSpPr/>
          <p:nvPr/>
        </p:nvCxnSpPr>
        <p:spPr>
          <a:xfrm flipH="1" rot="10800000">
            <a:off x="1775964" y="3154427"/>
            <a:ext cx="584400" cy="3666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08" name="Google Shape;808;p15"/>
          <p:cNvCxnSpPr>
            <a:endCxn id="791" idx="2"/>
          </p:cNvCxnSpPr>
          <p:nvPr/>
        </p:nvCxnSpPr>
        <p:spPr>
          <a:xfrm>
            <a:off x="1734162" y="3531102"/>
            <a:ext cx="600000" cy="81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09" name="Google Shape;809;p15"/>
          <p:cNvCxnSpPr>
            <a:endCxn id="790" idx="2"/>
          </p:cNvCxnSpPr>
          <p:nvPr/>
        </p:nvCxnSpPr>
        <p:spPr>
          <a:xfrm>
            <a:off x="1727373" y="3540176"/>
            <a:ext cx="611100" cy="864300"/>
          </a:xfrm>
          <a:prstGeom prst="straightConnector1">
            <a:avLst/>
          </a:prstGeom>
          <a:noFill/>
          <a:ln cap="flat" cmpd="sng" w="9525">
            <a:solidFill>
              <a:schemeClr val="accent1"/>
            </a:solidFill>
            <a:prstDash val="solid"/>
            <a:miter lim="800000"/>
            <a:headEnd len="sm" w="sm" type="none"/>
            <a:tailEnd len="med" w="med" type="triangle"/>
          </a:ln>
        </p:spPr>
      </p:cxnSp>
      <p:sp>
        <p:nvSpPr>
          <p:cNvPr id="810" name="Google Shape;810;p15"/>
          <p:cNvSpPr txBox="1"/>
          <p:nvPr/>
        </p:nvSpPr>
        <p:spPr>
          <a:xfrm>
            <a:off x="6669575" y="1654519"/>
            <a:ext cx="25374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Qiskit’s </a:t>
            </a:r>
            <a:r>
              <a:rPr b="0" lang="en-IN" sz="1800">
                <a:solidFill>
                  <a:srgbClr val="000000"/>
                </a:solidFill>
                <a:latin typeface="Calibri"/>
                <a:ea typeface="Calibri"/>
                <a:cs typeface="Calibri"/>
                <a:sym typeface="Calibri"/>
              </a:rPr>
              <a:t>EstimatorQNN</a:t>
            </a:r>
            <a:endParaRPr b="0" sz="1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811" name="Google Shape;811;p15"/>
          <p:cNvCxnSpPr>
            <a:stCxn id="775" idx="3"/>
          </p:cNvCxnSpPr>
          <p:nvPr/>
        </p:nvCxnSpPr>
        <p:spPr>
          <a:xfrm>
            <a:off x="5510048" y="3183082"/>
            <a:ext cx="7461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812" name="Google Shape;812;p15"/>
          <p:cNvCxnSpPr/>
          <p:nvPr/>
        </p:nvCxnSpPr>
        <p:spPr>
          <a:xfrm>
            <a:off x="6996268" y="3191376"/>
            <a:ext cx="3609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813" name="Google Shape;813;p15"/>
          <p:cNvCxnSpPr/>
          <p:nvPr/>
        </p:nvCxnSpPr>
        <p:spPr>
          <a:xfrm>
            <a:off x="8390727" y="3209026"/>
            <a:ext cx="2730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814" name="Google Shape;814;p15"/>
          <p:cNvCxnSpPr/>
          <p:nvPr/>
        </p:nvCxnSpPr>
        <p:spPr>
          <a:xfrm>
            <a:off x="9369959" y="3209026"/>
            <a:ext cx="5361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815" name="Google Shape;815;p15"/>
          <p:cNvCxnSpPr/>
          <p:nvPr/>
        </p:nvCxnSpPr>
        <p:spPr>
          <a:xfrm>
            <a:off x="10345948" y="3209026"/>
            <a:ext cx="4764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816" name="Google Shape;816;p15"/>
          <p:cNvCxnSpPr>
            <a:endCxn id="785" idx="2"/>
          </p:cNvCxnSpPr>
          <p:nvPr/>
        </p:nvCxnSpPr>
        <p:spPr>
          <a:xfrm>
            <a:off x="2666427" y="2143567"/>
            <a:ext cx="1011300" cy="2718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17" name="Google Shape;817;p15"/>
          <p:cNvCxnSpPr>
            <a:stCxn id="778" idx="6"/>
            <a:endCxn id="784" idx="2"/>
          </p:cNvCxnSpPr>
          <p:nvPr/>
        </p:nvCxnSpPr>
        <p:spPr>
          <a:xfrm>
            <a:off x="2659792" y="2156575"/>
            <a:ext cx="1015200" cy="716100"/>
          </a:xfrm>
          <a:prstGeom prst="straightConnector1">
            <a:avLst/>
          </a:prstGeom>
          <a:noFill/>
          <a:ln cap="flat" cmpd="sng" w="9525">
            <a:solidFill>
              <a:schemeClr val="lt1"/>
            </a:solidFill>
            <a:prstDash val="solid"/>
            <a:miter lim="800000"/>
            <a:headEnd len="sm" w="sm" type="none"/>
            <a:tailEnd len="med" w="med" type="triangle"/>
          </a:ln>
        </p:spPr>
      </p:cxnSp>
      <p:cxnSp>
        <p:nvCxnSpPr>
          <p:cNvPr id="818" name="Google Shape;818;p15"/>
          <p:cNvCxnSpPr>
            <a:endCxn id="783" idx="2"/>
          </p:cNvCxnSpPr>
          <p:nvPr/>
        </p:nvCxnSpPr>
        <p:spPr>
          <a:xfrm>
            <a:off x="2666239" y="2167990"/>
            <a:ext cx="1015800" cy="1158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19" name="Google Shape;819;p15"/>
          <p:cNvCxnSpPr>
            <a:stCxn id="778" idx="6"/>
            <a:endCxn id="788" idx="2"/>
          </p:cNvCxnSpPr>
          <p:nvPr/>
        </p:nvCxnSpPr>
        <p:spPr>
          <a:xfrm>
            <a:off x="2659792" y="2156575"/>
            <a:ext cx="1022100" cy="20214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20" name="Google Shape;820;p15"/>
          <p:cNvCxnSpPr>
            <a:endCxn id="785" idx="2"/>
          </p:cNvCxnSpPr>
          <p:nvPr/>
        </p:nvCxnSpPr>
        <p:spPr>
          <a:xfrm flipH="1" rot="10800000">
            <a:off x="2694927" y="2415367"/>
            <a:ext cx="982800" cy="1985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21" name="Google Shape;821;p15"/>
          <p:cNvCxnSpPr/>
          <p:nvPr/>
        </p:nvCxnSpPr>
        <p:spPr>
          <a:xfrm flipH="1" rot="10800000">
            <a:off x="2697409" y="2863878"/>
            <a:ext cx="950400" cy="1537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22" name="Google Shape;822;p15"/>
          <p:cNvCxnSpPr>
            <a:endCxn id="783" idx="2"/>
          </p:cNvCxnSpPr>
          <p:nvPr/>
        </p:nvCxnSpPr>
        <p:spPr>
          <a:xfrm flipH="1" rot="10800000">
            <a:off x="2689339" y="3326890"/>
            <a:ext cx="992700" cy="10635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23" name="Google Shape;823;p15"/>
          <p:cNvCxnSpPr>
            <a:endCxn id="788" idx="2"/>
          </p:cNvCxnSpPr>
          <p:nvPr/>
        </p:nvCxnSpPr>
        <p:spPr>
          <a:xfrm flipH="1" rot="10800000">
            <a:off x="2705539" y="4178030"/>
            <a:ext cx="976500" cy="2124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24" name="Google Shape;824;p15"/>
          <p:cNvCxnSpPr>
            <a:endCxn id="785" idx="2"/>
          </p:cNvCxnSpPr>
          <p:nvPr/>
        </p:nvCxnSpPr>
        <p:spPr>
          <a:xfrm flipH="1" rot="10800000">
            <a:off x="2684127" y="2415367"/>
            <a:ext cx="993600" cy="11925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25" name="Google Shape;825;p15"/>
          <p:cNvCxnSpPr>
            <a:stCxn id="779" idx="6"/>
            <a:endCxn id="783" idx="2"/>
          </p:cNvCxnSpPr>
          <p:nvPr/>
        </p:nvCxnSpPr>
        <p:spPr>
          <a:xfrm>
            <a:off x="2656917" y="2613775"/>
            <a:ext cx="1025100" cy="7131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26" name="Google Shape;826;p15"/>
          <p:cNvCxnSpPr>
            <a:stCxn id="780" idx="6"/>
            <a:endCxn id="788" idx="2"/>
          </p:cNvCxnSpPr>
          <p:nvPr/>
        </p:nvCxnSpPr>
        <p:spPr>
          <a:xfrm>
            <a:off x="2666262" y="3127048"/>
            <a:ext cx="1015800" cy="1050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27" name="Google Shape;827;p15"/>
          <p:cNvCxnSpPr>
            <a:endCxn id="784" idx="2"/>
          </p:cNvCxnSpPr>
          <p:nvPr/>
        </p:nvCxnSpPr>
        <p:spPr>
          <a:xfrm flipH="1" rot="10800000">
            <a:off x="2693253" y="2872569"/>
            <a:ext cx="981600" cy="247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28" name="Google Shape;828;p15"/>
          <p:cNvCxnSpPr>
            <a:stCxn id="791" idx="6"/>
          </p:cNvCxnSpPr>
          <p:nvPr/>
        </p:nvCxnSpPr>
        <p:spPr>
          <a:xfrm>
            <a:off x="2666262" y="3613002"/>
            <a:ext cx="1000200" cy="5538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29" name="Google Shape;829;p15"/>
          <p:cNvCxnSpPr>
            <a:stCxn id="785" idx="6"/>
            <a:endCxn id="789" idx="2"/>
          </p:cNvCxnSpPr>
          <p:nvPr/>
        </p:nvCxnSpPr>
        <p:spPr>
          <a:xfrm>
            <a:off x="4009827" y="2415367"/>
            <a:ext cx="1099200" cy="13701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30" name="Google Shape;830;p15"/>
          <p:cNvCxnSpPr>
            <a:stCxn id="788" idx="6"/>
            <a:endCxn id="781" idx="2"/>
          </p:cNvCxnSpPr>
          <p:nvPr/>
        </p:nvCxnSpPr>
        <p:spPr>
          <a:xfrm flipH="1" rot="10800000">
            <a:off x="4014139" y="3036530"/>
            <a:ext cx="1107000" cy="11415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31" name="Google Shape;831;p15"/>
          <p:cNvCxnSpPr>
            <a:stCxn id="788" idx="6"/>
          </p:cNvCxnSpPr>
          <p:nvPr/>
        </p:nvCxnSpPr>
        <p:spPr>
          <a:xfrm flipH="1" rot="10800000">
            <a:off x="4014139" y="2624630"/>
            <a:ext cx="1077300" cy="15534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32" name="Google Shape;832;p15"/>
          <p:cNvCxnSpPr>
            <a:stCxn id="784" idx="6"/>
            <a:endCxn id="781" idx="2"/>
          </p:cNvCxnSpPr>
          <p:nvPr/>
        </p:nvCxnSpPr>
        <p:spPr>
          <a:xfrm>
            <a:off x="4006953" y="2872569"/>
            <a:ext cx="1114200" cy="1638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33" name="Google Shape;833;p15"/>
          <p:cNvCxnSpPr>
            <a:stCxn id="785" idx="6"/>
            <a:endCxn id="782" idx="2"/>
          </p:cNvCxnSpPr>
          <p:nvPr/>
        </p:nvCxnSpPr>
        <p:spPr>
          <a:xfrm>
            <a:off x="4009827" y="2415367"/>
            <a:ext cx="1110000" cy="1725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34" name="Google Shape;834;p15"/>
          <p:cNvCxnSpPr>
            <a:stCxn id="784" idx="6"/>
            <a:endCxn id="782" idx="2"/>
          </p:cNvCxnSpPr>
          <p:nvPr/>
        </p:nvCxnSpPr>
        <p:spPr>
          <a:xfrm flipH="1" rot="10800000">
            <a:off x="4006953" y="2587869"/>
            <a:ext cx="1112700" cy="284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35" name="Google Shape;835;p15"/>
          <p:cNvCxnSpPr>
            <a:stCxn id="783" idx="6"/>
            <a:endCxn id="789" idx="2"/>
          </p:cNvCxnSpPr>
          <p:nvPr/>
        </p:nvCxnSpPr>
        <p:spPr>
          <a:xfrm>
            <a:off x="4014139" y="3326890"/>
            <a:ext cx="1095000" cy="458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36" name="Google Shape;836;p15"/>
          <p:cNvCxnSpPr>
            <a:stCxn id="784" idx="6"/>
          </p:cNvCxnSpPr>
          <p:nvPr/>
        </p:nvCxnSpPr>
        <p:spPr>
          <a:xfrm>
            <a:off x="4006953" y="2872569"/>
            <a:ext cx="1075800" cy="912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37" name="Google Shape;837;p15"/>
          <p:cNvCxnSpPr>
            <a:stCxn id="783" idx="6"/>
            <a:endCxn id="782" idx="2"/>
          </p:cNvCxnSpPr>
          <p:nvPr/>
        </p:nvCxnSpPr>
        <p:spPr>
          <a:xfrm flipH="1" rot="10800000">
            <a:off x="4014139" y="2587990"/>
            <a:ext cx="1105500" cy="738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38" name="Google Shape;838;p15"/>
          <p:cNvCxnSpPr/>
          <p:nvPr/>
        </p:nvCxnSpPr>
        <p:spPr>
          <a:xfrm flipH="1" rot="10800000">
            <a:off x="4041595" y="3776311"/>
            <a:ext cx="1049700" cy="380100"/>
          </a:xfrm>
          <a:prstGeom prst="straightConnector1">
            <a:avLst/>
          </a:prstGeom>
          <a:noFill/>
          <a:ln cap="flat" cmpd="sng" w="9525">
            <a:solidFill>
              <a:schemeClr val="accent1"/>
            </a:solidFill>
            <a:prstDash val="solid"/>
            <a:miter lim="800000"/>
            <a:headEnd len="sm" w="sm" type="none"/>
            <a:tailEnd len="med" w="med" type="triangle"/>
          </a:ln>
        </p:spPr>
      </p:cxnSp>
      <p:sp>
        <p:nvSpPr>
          <p:cNvPr id="839" name="Google Shape;839;p15"/>
          <p:cNvSpPr txBox="1"/>
          <p:nvPr/>
        </p:nvSpPr>
        <p:spPr>
          <a:xfrm rot="-5400000">
            <a:off x="2519343" y="2954963"/>
            <a:ext cx="1322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Dropout  0.3</a:t>
            </a:r>
            <a:endParaRPr/>
          </a:p>
        </p:txBody>
      </p:sp>
      <p:sp>
        <p:nvSpPr>
          <p:cNvPr id="840" name="Google Shape;840;p15"/>
          <p:cNvSpPr/>
          <p:nvPr/>
        </p:nvSpPr>
        <p:spPr>
          <a:xfrm rot="10800000">
            <a:off x="7563363" y="4565605"/>
            <a:ext cx="3687600" cy="1565700"/>
          </a:xfrm>
          <a:prstGeom prst="bentArrow">
            <a:avLst>
              <a:gd fmla="val 25000" name="adj1"/>
              <a:gd fmla="val 25000" name="adj2"/>
              <a:gd fmla="val 25000" name="adj3"/>
              <a:gd fmla="val 43750" name="adj4"/>
            </a:avLst>
          </a:prstGeom>
          <a:solidFill>
            <a:srgbClr val="FFF2CC"/>
          </a:solid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41" name="Google Shape;841;p15"/>
          <p:cNvSpPr txBox="1"/>
          <p:nvPr/>
        </p:nvSpPr>
        <p:spPr>
          <a:xfrm>
            <a:off x="2605818" y="5558857"/>
            <a:ext cx="2578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Dimensionality Reduction</a:t>
            </a:r>
            <a:endParaRPr/>
          </a:p>
        </p:txBody>
      </p:sp>
      <p:sp>
        <p:nvSpPr>
          <p:cNvPr id="842" name="Google Shape;842;p15"/>
          <p:cNvSpPr txBox="1"/>
          <p:nvPr/>
        </p:nvSpPr>
        <p:spPr>
          <a:xfrm>
            <a:off x="4739417" y="6047947"/>
            <a:ext cx="2529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Qiskit’s TorchConnector</a:t>
            </a:r>
            <a:endParaRPr sz="1800">
              <a:solidFill>
                <a:schemeClr val="dk1"/>
              </a:solidFill>
              <a:latin typeface="Calibri"/>
              <a:ea typeface="Calibri"/>
              <a:cs typeface="Calibri"/>
              <a:sym typeface="Calibri"/>
            </a:endParaRPr>
          </a:p>
        </p:txBody>
      </p:sp>
      <p:cxnSp>
        <p:nvCxnSpPr>
          <p:cNvPr id="843" name="Google Shape;843;p15"/>
          <p:cNvCxnSpPr/>
          <p:nvPr/>
        </p:nvCxnSpPr>
        <p:spPr>
          <a:xfrm>
            <a:off x="5785356" y="3183146"/>
            <a:ext cx="22200" cy="2854500"/>
          </a:xfrm>
          <a:prstGeom prst="straightConnector1">
            <a:avLst/>
          </a:prstGeom>
          <a:noFill/>
          <a:ln cap="flat" cmpd="sng" w="19050">
            <a:solidFill>
              <a:srgbClr val="AEABAB"/>
            </a:solidFill>
            <a:prstDash val="solid"/>
            <a:miter lim="800000"/>
            <a:headEnd len="sm" w="sm" type="none"/>
            <a:tailEnd len="med" w="med" type="triangle"/>
          </a:ln>
        </p:spPr>
      </p:cxnSp>
      <p:sp>
        <p:nvSpPr>
          <p:cNvPr id="844" name="Google Shape;844;p15"/>
          <p:cNvSpPr/>
          <p:nvPr/>
        </p:nvSpPr>
        <p:spPr>
          <a:xfrm>
            <a:off x="6278089" y="2156603"/>
            <a:ext cx="718200" cy="2613000"/>
          </a:xfrm>
          <a:prstGeom prst="roundRect">
            <a:avLst>
              <a:gd fmla="val 16667" name="adj"/>
            </a:avLst>
          </a:prstGeom>
          <a:solidFill>
            <a:srgbClr val="FFF2CC"/>
          </a:solid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45" name="Google Shape;845;p15"/>
          <p:cNvSpPr txBox="1"/>
          <p:nvPr/>
        </p:nvSpPr>
        <p:spPr>
          <a:xfrm>
            <a:off x="8467150" y="5565880"/>
            <a:ext cx="1825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Backpropagation</a:t>
            </a:r>
            <a:endParaRPr/>
          </a:p>
        </p:txBody>
      </p:sp>
      <p:sp>
        <p:nvSpPr>
          <p:cNvPr id="846" name="Google Shape;846;p15"/>
          <p:cNvSpPr txBox="1"/>
          <p:nvPr/>
        </p:nvSpPr>
        <p:spPr>
          <a:xfrm rot="-5400000">
            <a:off x="5279515" y="3146100"/>
            <a:ext cx="2706900" cy="677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     Quantum encoder /</a:t>
            </a:r>
            <a:endParaRPr/>
          </a:p>
          <a:p>
            <a:pPr indent="0" lvl="0" marL="0" marR="0" rtl="0" algn="ctr">
              <a:spcBef>
                <a:spcPts val="0"/>
              </a:spcBef>
              <a:spcAft>
                <a:spcPts val="0"/>
              </a:spcAft>
              <a:buNone/>
            </a:pPr>
            <a:r>
              <a:rPr lang="en-IN" sz="1600">
                <a:solidFill>
                  <a:schemeClr val="dk1"/>
                </a:solidFill>
                <a:latin typeface="Calibri"/>
                <a:ea typeface="Calibri"/>
                <a:cs typeface="Calibri"/>
                <a:sym typeface="Calibri"/>
              </a:rPr>
              <a:t>Parameterized Feature Map</a:t>
            </a:r>
            <a:endParaRPr/>
          </a:p>
        </p:txBody>
      </p:sp>
      <p:sp>
        <p:nvSpPr>
          <p:cNvPr id="847" name="Google Shape;847;p15"/>
          <p:cNvSpPr/>
          <p:nvPr/>
        </p:nvSpPr>
        <p:spPr>
          <a:xfrm>
            <a:off x="7357255" y="2151108"/>
            <a:ext cx="1033500" cy="2621700"/>
          </a:xfrm>
          <a:prstGeom prst="roundRect">
            <a:avLst>
              <a:gd fmla="val 16667" name="adj"/>
            </a:avLst>
          </a:prstGeom>
          <a:solidFill>
            <a:srgbClr val="FFF2CC"/>
          </a:solid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48" name="Google Shape;848;p15"/>
          <p:cNvSpPr txBox="1"/>
          <p:nvPr/>
        </p:nvSpPr>
        <p:spPr>
          <a:xfrm rot="-5400000">
            <a:off x="6756416" y="3120914"/>
            <a:ext cx="2139300" cy="677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Parameterized Ansatz                         QSAN layer</a:t>
            </a:r>
            <a:endParaRPr/>
          </a:p>
        </p:txBody>
      </p:sp>
      <p:sp>
        <p:nvSpPr>
          <p:cNvPr id="849" name="Google Shape;849;p15"/>
          <p:cNvSpPr/>
          <p:nvPr/>
        </p:nvSpPr>
        <p:spPr>
          <a:xfrm>
            <a:off x="8663829" y="2173844"/>
            <a:ext cx="752100" cy="2621700"/>
          </a:xfrm>
          <a:prstGeom prst="roundRect">
            <a:avLst>
              <a:gd fmla="val 16667" name="adj"/>
            </a:avLst>
          </a:prstGeom>
          <a:solidFill>
            <a:srgbClr val="FFF2CC"/>
          </a:solid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50" name="Google Shape;850;p15"/>
          <p:cNvSpPr txBox="1"/>
          <p:nvPr/>
        </p:nvSpPr>
        <p:spPr>
          <a:xfrm rot="-5400000">
            <a:off x="7944001" y="3131481"/>
            <a:ext cx="2214000" cy="677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Measurement / Observables</a:t>
            </a:r>
            <a:endParaRPr/>
          </a:p>
        </p:txBody>
      </p:sp>
      <p:pic>
        <p:nvPicPr>
          <p:cNvPr descr="A close up of a cover&#10;&#10;Description automatically generated" id="851" name="Google Shape;851;p15"/>
          <p:cNvPicPr preferRelativeResize="0"/>
          <p:nvPr/>
        </p:nvPicPr>
        <p:blipFill rotWithShape="1">
          <a:blip r:embed="rId5">
            <a:alphaModFix/>
          </a:blip>
          <a:srcRect b="0" l="0" r="0" t="0"/>
          <a:stretch/>
        </p:blipFill>
        <p:spPr>
          <a:xfrm>
            <a:off x="11305032" y="0"/>
            <a:ext cx="886968" cy="886968"/>
          </a:xfrm>
          <a:prstGeom prst="rect">
            <a:avLst/>
          </a:prstGeom>
          <a:noFill/>
          <a:ln>
            <a:noFill/>
          </a:ln>
          <a:effectLst>
            <a:softEdge rad="41120"/>
          </a:effectLst>
        </p:spPr>
      </p:pic>
      <p:sp>
        <p:nvSpPr>
          <p:cNvPr id="852" name="Google Shape;852;p15"/>
          <p:cNvSpPr/>
          <p:nvPr/>
        </p:nvSpPr>
        <p:spPr>
          <a:xfrm rot="5400000">
            <a:off x="3792291" y="3777604"/>
            <a:ext cx="224400" cy="3393300"/>
          </a:xfrm>
          <a:prstGeom prst="rightBrace">
            <a:avLst>
              <a:gd fmla="val 8333" name="adj1"/>
              <a:gd fmla="val 50929" name="adj2"/>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16"/>
          <p:cNvSpPr txBox="1"/>
          <p:nvPr>
            <p:ph type="title"/>
          </p:nvPr>
        </p:nvSpPr>
        <p:spPr>
          <a:xfrm>
            <a:off x="3717865" y="135186"/>
            <a:ext cx="4843200" cy="385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lang="en-IN" sz="3200">
                <a:latin typeface="Calibri"/>
                <a:ea typeface="Calibri"/>
                <a:cs typeface="Calibri"/>
                <a:sym typeface="Calibri"/>
              </a:rPr>
              <a:t>The EstimatorQNN Module</a:t>
            </a:r>
            <a:endParaRPr/>
          </a:p>
        </p:txBody>
      </p:sp>
      <p:pic>
        <p:nvPicPr>
          <p:cNvPr descr="A diagram of a circuit&#10;&#10;Description automatically generated" id="858" name="Google Shape;858;p16"/>
          <p:cNvPicPr preferRelativeResize="0"/>
          <p:nvPr/>
        </p:nvPicPr>
        <p:blipFill rotWithShape="1">
          <a:blip r:embed="rId3">
            <a:alphaModFix/>
          </a:blip>
          <a:srcRect b="0" l="0" r="0" t="0"/>
          <a:stretch/>
        </p:blipFill>
        <p:spPr>
          <a:xfrm>
            <a:off x="1431778" y="1212989"/>
            <a:ext cx="3212071" cy="1335943"/>
          </a:xfrm>
          <a:prstGeom prst="rect">
            <a:avLst/>
          </a:prstGeom>
          <a:noFill/>
          <a:ln>
            <a:noFill/>
          </a:ln>
        </p:spPr>
      </p:pic>
      <p:pic>
        <p:nvPicPr>
          <p:cNvPr descr="A diagram of a program&#10;&#10;Description automatically generated" id="859" name="Google Shape;859;p16"/>
          <p:cNvPicPr preferRelativeResize="0"/>
          <p:nvPr/>
        </p:nvPicPr>
        <p:blipFill rotWithShape="1">
          <a:blip r:embed="rId4">
            <a:alphaModFix/>
          </a:blip>
          <a:srcRect b="0" l="0" r="0" t="0"/>
          <a:stretch/>
        </p:blipFill>
        <p:spPr>
          <a:xfrm>
            <a:off x="558096" y="3120208"/>
            <a:ext cx="5181043" cy="3333834"/>
          </a:xfrm>
          <a:prstGeom prst="rect">
            <a:avLst/>
          </a:prstGeom>
          <a:noFill/>
          <a:ln>
            <a:noFill/>
          </a:ln>
        </p:spPr>
      </p:pic>
      <p:sp>
        <p:nvSpPr>
          <p:cNvPr id="860" name="Google Shape;860;p16"/>
          <p:cNvSpPr/>
          <p:nvPr/>
        </p:nvSpPr>
        <p:spPr>
          <a:xfrm>
            <a:off x="211880" y="693783"/>
            <a:ext cx="5857800" cy="6029100"/>
          </a:xfrm>
          <a:prstGeom prst="roundRect">
            <a:avLst>
              <a:gd fmla="val 9849" name="adj"/>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861" name="Google Shape;861;p16"/>
          <p:cNvPicPr preferRelativeResize="0"/>
          <p:nvPr/>
        </p:nvPicPr>
        <p:blipFill rotWithShape="1">
          <a:blip r:embed="rId5">
            <a:alphaModFix/>
          </a:blip>
          <a:srcRect b="0" l="0" r="0" t="0"/>
          <a:stretch/>
        </p:blipFill>
        <p:spPr>
          <a:xfrm>
            <a:off x="7004569" y="1209834"/>
            <a:ext cx="1753095" cy="926262"/>
          </a:xfrm>
          <a:prstGeom prst="rect">
            <a:avLst/>
          </a:prstGeom>
          <a:noFill/>
          <a:ln>
            <a:noFill/>
          </a:ln>
        </p:spPr>
      </p:pic>
      <p:pic>
        <p:nvPicPr>
          <p:cNvPr descr="A graph of a number of lines&#10;&#10;Description automatically generated with medium confidence" id="862" name="Google Shape;862;p16"/>
          <p:cNvPicPr preferRelativeResize="0"/>
          <p:nvPr/>
        </p:nvPicPr>
        <p:blipFill rotWithShape="1">
          <a:blip r:embed="rId6">
            <a:alphaModFix/>
          </a:blip>
          <a:srcRect b="0" l="0" r="0" t="0"/>
          <a:stretch/>
        </p:blipFill>
        <p:spPr>
          <a:xfrm>
            <a:off x="8923106" y="2672636"/>
            <a:ext cx="1188337" cy="3103427"/>
          </a:xfrm>
          <a:prstGeom prst="rect">
            <a:avLst/>
          </a:prstGeom>
          <a:noFill/>
          <a:ln>
            <a:noFill/>
          </a:ln>
        </p:spPr>
      </p:pic>
      <p:pic>
        <p:nvPicPr>
          <p:cNvPr descr="A diagram of a computer circuit&#10;&#10;Description automatically generated" id="863" name="Google Shape;863;p16"/>
          <p:cNvPicPr preferRelativeResize="0"/>
          <p:nvPr/>
        </p:nvPicPr>
        <p:blipFill rotWithShape="1">
          <a:blip r:embed="rId7">
            <a:alphaModFix/>
          </a:blip>
          <a:srcRect b="0" l="0" r="0" t="0"/>
          <a:stretch/>
        </p:blipFill>
        <p:spPr>
          <a:xfrm>
            <a:off x="9867088" y="1209834"/>
            <a:ext cx="1224441" cy="926262"/>
          </a:xfrm>
          <a:prstGeom prst="rect">
            <a:avLst/>
          </a:prstGeom>
          <a:noFill/>
          <a:ln>
            <a:noFill/>
          </a:ln>
        </p:spPr>
      </p:pic>
      <p:pic>
        <p:nvPicPr>
          <p:cNvPr descr="A diagram of a diagram&#10;&#10;Description automatically generated with medium confidence" id="864" name="Google Shape;864;p16"/>
          <p:cNvPicPr preferRelativeResize="0"/>
          <p:nvPr/>
        </p:nvPicPr>
        <p:blipFill rotWithShape="1">
          <a:blip r:embed="rId8">
            <a:alphaModFix/>
          </a:blip>
          <a:srcRect b="0" l="0" r="0" t="0"/>
          <a:stretch/>
        </p:blipFill>
        <p:spPr>
          <a:xfrm>
            <a:off x="10476334" y="2723929"/>
            <a:ext cx="1426031" cy="3032756"/>
          </a:xfrm>
          <a:prstGeom prst="rect">
            <a:avLst/>
          </a:prstGeom>
          <a:noFill/>
          <a:ln>
            <a:noFill/>
          </a:ln>
        </p:spPr>
      </p:pic>
      <p:pic>
        <p:nvPicPr>
          <p:cNvPr descr="A graph with lines and dots&#10;&#10;Description automatically generated" id="865" name="Google Shape;865;p16"/>
          <p:cNvPicPr preferRelativeResize="0"/>
          <p:nvPr/>
        </p:nvPicPr>
        <p:blipFill rotWithShape="1">
          <a:blip r:embed="rId9">
            <a:alphaModFix/>
          </a:blip>
          <a:srcRect b="0" l="0" r="0" t="0"/>
          <a:stretch/>
        </p:blipFill>
        <p:spPr>
          <a:xfrm>
            <a:off x="6664432" y="2697337"/>
            <a:ext cx="1893783" cy="3054023"/>
          </a:xfrm>
          <a:prstGeom prst="rect">
            <a:avLst/>
          </a:prstGeom>
          <a:noFill/>
          <a:ln>
            <a:noFill/>
          </a:ln>
        </p:spPr>
      </p:pic>
      <p:sp>
        <p:nvSpPr>
          <p:cNvPr id="866" name="Google Shape;866;p16"/>
          <p:cNvSpPr txBox="1"/>
          <p:nvPr/>
        </p:nvSpPr>
        <p:spPr>
          <a:xfrm>
            <a:off x="6827070" y="2179594"/>
            <a:ext cx="2108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U</a:t>
            </a:r>
            <a:r>
              <a:rPr lang="en-IN" sz="1000">
                <a:solidFill>
                  <a:schemeClr val="dk1"/>
                </a:solidFill>
                <a:latin typeface="Calibri"/>
                <a:ea typeface="Calibri"/>
                <a:cs typeface="Calibri"/>
                <a:sym typeface="Calibri"/>
              </a:rPr>
              <a:t>q</a:t>
            </a:r>
            <a:r>
              <a:rPr lang="en-IN" sz="1800">
                <a:solidFill>
                  <a:schemeClr val="dk1"/>
                </a:solidFill>
                <a:latin typeface="Calibri"/>
                <a:ea typeface="Calibri"/>
                <a:cs typeface="Calibri"/>
                <a:sym typeface="Calibri"/>
              </a:rPr>
              <a:t>/U</a:t>
            </a:r>
            <a:r>
              <a:rPr lang="en-IN" sz="1000">
                <a:solidFill>
                  <a:schemeClr val="dk1"/>
                </a:solidFill>
                <a:latin typeface="Calibri"/>
                <a:ea typeface="Calibri"/>
                <a:cs typeface="Calibri"/>
                <a:sym typeface="Calibri"/>
              </a:rPr>
              <a:t>k</a:t>
            </a:r>
            <a:r>
              <a:rPr lang="en-IN" sz="1800">
                <a:solidFill>
                  <a:schemeClr val="dk1"/>
                </a:solidFill>
                <a:latin typeface="Calibri"/>
                <a:ea typeface="Calibri"/>
                <a:cs typeface="Calibri"/>
                <a:sym typeface="Calibri"/>
              </a:rPr>
              <a:t>/U</a:t>
            </a:r>
            <a:r>
              <a:rPr lang="en-IN" sz="1000">
                <a:solidFill>
                  <a:schemeClr val="dk1"/>
                </a:solidFill>
                <a:latin typeface="Calibri"/>
                <a:ea typeface="Calibri"/>
                <a:cs typeface="Calibri"/>
                <a:sym typeface="Calibri"/>
              </a:rPr>
              <a:t>v </a:t>
            </a:r>
            <a:r>
              <a:rPr lang="en-IN" sz="1800">
                <a:solidFill>
                  <a:schemeClr val="dk1"/>
                </a:solidFill>
                <a:latin typeface="Calibri"/>
                <a:ea typeface="Calibri"/>
                <a:cs typeface="Calibri"/>
                <a:sym typeface="Calibri"/>
              </a:rPr>
              <a:t>: Step 1,3,6</a:t>
            </a:r>
            <a:endParaRPr sz="1000">
              <a:solidFill>
                <a:schemeClr val="dk1"/>
              </a:solidFill>
              <a:latin typeface="Calibri"/>
              <a:ea typeface="Calibri"/>
              <a:cs typeface="Calibri"/>
              <a:sym typeface="Calibri"/>
            </a:endParaRPr>
          </a:p>
        </p:txBody>
      </p:sp>
      <p:sp>
        <p:nvSpPr>
          <p:cNvPr id="867" name="Google Shape;867;p16"/>
          <p:cNvSpPr txBox="1"/>
          <p:nvPr/>
        </p:nvSpPr>
        <p:spPr>
          <a:xfrm>
            <a:off x="9496202" y="2150659"/>
            <a:ext cx="2238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Compression: Step 7</a:t>
            </a:r>
            <a:endParaRPr/>
          </a:p>
        </p:txBody>
      </p:sp>
      <p:sp>
        <p:nvSpPr>
          <p:cNvPr id="868" name="Google Shape;868;p16"/>
          <p:cNvSpPr txBox="1"/>
          <p:nvPr/>
        </p:nvSpPr>
        <p:spPr>
          <a:xfrm>
            <a:off x="6578573" y="5903144"/>
            <a:ext cx="2065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QLS Module: Step 5</a:t>
            </a:r>
            <a:endParaRPr/>
          </a:p>
        </p:txBody>
      </p:sp>
      <p:sp>
        <p:nvSpPr>
          <p:cNvPr id="869" name="Google Shape;869;p16"/>
          <p:cNvSpPr txBox="1"/>
          <p:nvPr/>
        </p:nvSpPr>
        <p:spPr>
          <a:xfrm>
            <a:off x="8730987" y="5903144"/>
            <a:ext cx="1811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Barbell: Step 2,4</a:t>
            </a:r>
            <a:endParaRPr/>
          </a:p>
        </p:txBody>
      </p:sp>
      <p:sp>
        <p:nvSpPr>
          <p:cNvPr id="870" name="Google Shape;870;p16"/>
          <p:cNvSpPr txBox="1"/>
          <p:nvPr/>
        </p:nvSpPr>
        <p:spPr>
          <a:xfrm>
            <a:off x="10542535" y="5903144"/>
            <a:ext cx="1482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Slicing: Step 8</a:t>
            </a:r>
            <a:endParaRPr/>
          </a:p>
        </p:txBody>
      </p:sp>
      <p:sp>
        <p:nvSpPr>
          <p:cNvPr id="871" name="Google Shape;871;p16"/>
          <p:cNvSpPr txBox="1"/>
          <p:nvPr/>
        </p:nvSpPr>
        <p:spPr>
          <a:xfrm>
            <a:off x="1535748" y="840502"/>
            <a:ext cx="3225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Quantum Encoder/ Feature Map </a:t>
            </a:r>
            <a:endParaRPr/>
          </a:p>
        </p:txBody>
      </p:sp>
      <p:sp>
        <p:nvSpPr>
          <p:cNvPr id="872" name="Google Shape;872;p16"/>
          <p:cNvSpPr txBox="1"/>
          <p:nvPr/>
        </p:nvSpPr>
        <p:spPr>
          <a:xfrm>
            <a:off x="2386443" y="2845403"/>
            <a:ext cx="2553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Ansatz : QSAN</a:t>
            </a:r>
            <a:endParaRPr/>
          </a:p>
        </p:txBody>
      </p:sp>
      <p:pic>
        <p:nvPicPr>
          <p:cNvPr descr="A close up of a cover&#10;&#10;Description automatically generated" id="873" name="Google Shape;873;p16"/>
          <p:cNvPicPr preferRelativeResize="0"/>
          <p:nvPr/>
        </p:nvPicPr>
        <p:blipFill rotWithShape="1">
          <a:blip r:embed="rId10">
            <a:alphaModFix/>
          </a:blip>
          <a:srcRect b="0" l="0" r="0" t="0"/>
          <a:stretch/>
        </p:blipFill>
        <p:spPr>
          <a:xfrm>
            <a:off x="11305032" y="0"/>
            <a:ext cx="886968" cy="886968"/>
          </a:xfrm>
          <a:prstGeom prst="rect">
            <a:avLst/>
          </a:prstGeom>
          <a:noFill/>
          <a:ln>
            <a:noFill/>
          </a:ln>
          <a:effectLst>
            <a:softEdge rad="41120"/>
          </a:effectLst>
        </p:spPr>
      </p:pic>
      <p:sp>
        <p:nvSpPr>
          <p:cNvPr id="874" name="Google Shape;874;p16"/>
          <p:cNvSpPr/>
          <p:nvPr/>
        </p:nvSpPr>
        <p:spPr>
          <a:xfrm>
            <a:off x="1226596" y="840502"/>
            <a:ext cx="3713400" cy="1832100"/>
          </a:xfrm>
          <a:prstGeom prst="roundRect">
            <a:avLst>
              <a:gd fmla="val 16667" name="adj"/>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5" name="Google Shape;875;p16"/>
          <p:cNvSpPr/>
          <p:nvPr/>
        </p:nvSpPr>
        <p:spPr>
          <a:xfrm>
            <a:off x="489755" y="2819355"/>
            <a:ext cx="5302200" cy="3686400"/>
          </a:xfrm>
          <a:prstGeom prst="roundRect">
            <a:avLst>
              <a:gd fmla="val 10593" name="adj"/>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6" name="Google Shape;876;p16"/>
          <p:cNvSpPr/>
          <p:nvPr/>
        </p:nvSpPr>
        <p:spPr>
          <a:xfrm>
            <a:off x="6453098" y="857849"/>
            <a:ext cx="5659200" cy="5865000"/>
          </a:xfrm>
          <a:prstGeom prst="roundRect">
            <a:avLst>
              <a:gd fmla="val 11838" name="adj"/>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7" name="Google Shape;877;p16"/>
          <p:cNvSpPr/>
          <p:nvPr/>
        </p:nvSpPr>
        <p:spPr>
          <a:xfrm>
            <a:off x="5673882" y="4584290"/>
            <a:ext cx="984000" cy="385500"/>
          </a:xfrm>
          <a:prstGeom prst="rightArrow">
            <a:avLst>
              <a:gd fmla="val 50000" name="adj1"/>
              <a:gd fmla="val 50000" name="adj2"/>
            </a:avLst>
          </a:prstGeom>
          <a:solidFill>
            <a:srgbClr val="FFF2CC"/>
          </a:solid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agnifying glass with solid fill" id="878" name="Google Shape;878;p16"/>
          <p:cNvPicPr preferRelativeResize="0"/>
          <p:nvPr/>
        </p:nvPicPr>
        <p:blipFill rotWithShape="1">
          <a:blip r:embed="rId11">
            <a:alphaModFix/>
          </a:blip>
          <a:srcRect b="0" l="0" r="0" t="0"/>
          <a:stretch/>
        </p:blipFill>
        <p:spPr>
          <a:xfrm>
            <a:off x="5849331" y="4662627"/>
            <a:ext cx="540808" cy="5408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17"/>
          <p:cNvSpPr txBox="1"/>
          <p:nvPr>
            <p:ph type="title"/>
          </p:nvPr>
        </p:nvSpPr>
        <p:spPr>
          <a:xfrm>
            <a:off x="838200" y="166350"/>
            <a:ext cx="9684600" cy="720600"/>
          </a:xfrm>
          <a:prstGeom prst="rect">
            <a:avLst/>
          </a:prstGeom>
        </p:spPr>
        <p:txBody>
          <a:bodyPr anchorCtr="0" anchor="ctr" bIns="45700" lIns="91425" spcFirstLastPara="1" rIns="91425" wrap="square" tIns="45700">
            <a:normAutofit/>
          </a:bodyPr>
          <a:lstStyle/>
          <a:p>
            <a:pPr indent="0" lvl="0" marL="3200400" rtl="0" algn="l">
              <a:spcBef>
                <a:spcPts val="0"/>
              </a:spcBef>
              <a:spcAft>
                <a:spcPts val="0"/>
              </a:spcAft>
              <a:buNone/>
            </a:pPr>
            <a:r>
              <a:rPr lang="en-IN" sz="3000"/>
              <a:t> 			Results</a:t>
            </a:r>
            <a:endParaRPr sz="3000"/>
          </a:p>
        </p:txBody>
      </p:sp>
      <p:sp>
        <p:nvSpPr>
          <p:cNvPr id="885" name="Google Shape;885;p17"/>
          <p:cNvSpPr txBox="1"/>
          <p:nvPr>
            <p:ph idx="1" type="body"/>
          </p:nvPr>
        </p:nvSpPr>
        <p:spPr>
          <a:xfrm>
            <a:off x="300675" y="1067175"/>
            <a:ext cx="11322300" cy="5570100"/>
          </a:xfrm>
          <a:prstGeom prst="rect">
            <a:avLst/>
          </a:prstGeom>
        </p:spPr>
        <p:txBody>
          <a:bodyPr anchorCtr="0" anchor="t" bIns="45700" lIns="91425" spcFirstLastPara="1" rIns="91425" wrap="square" tIns="45700">
            <a:normAutofit/>
          </a:bodyPr>
          <a:lstStyle/>
          <a:p>
            <a:pPr indent="-355600" lvl="0" marL="457200" rtl="0" algn="l">
              <a:spcBef>
                <a:spcPts val="1000"/>
              </a:spcBef>
              <a:spcAft>
                <a:spcPts val="0"/>
              </a:spcAft>
              <a:buSzPts val="2000"/>
              <a:buChar char="•"/>
            </a:pPr>
            <a:r>
              <a:rPr lang="en-IN" sz="2000"/>
              <a:t>For testing the model we have used the Fashion MNIST dataset (10 categories division) and we have run the model in Google Colab TPU with varying the number of qubits used (2 and 3).</a:t>
            </a:r>
            <a:endParaRPr sz="2000"/>
          </a:p>
          <a:p>
            <a:pPr indent="0" lvl="0" marL="457200" rtl="0" algn="l">
              <a:spcBef>
                <a:spcPts val="1000"/>
              </a:spcBef>
              <a:spcAft>
                <a:spcPts val="0"/>
              </a:spcAft>
              <a:buNone/>
            </a:pPr>
            <a:r>
              <a:t/>
            </a:r>
            <a:endParaRPr sz="1800"/>
          </a:p>
          <a:p>
            <a:pPr indent="-342900" lvl="0" marL="457200" rtl="0" algn="l">
              <a:spcBef>
                <a:spcPts val="1000"/>
              </a:spcBef>
              <a:spcAft>
                <a:spcPts val="0"/>
              </a:spcAft>
              <a:buSzPts val="1800"/>
              <a:buChar char="•"/>
            </a:pPr>
            <a:r>
              <a:rPr lang="en-IN" sz="1800"/>
              <a:t>For Number of qubits = 2:- </a:t>
            </a:r>
            <a:endParaRPr sz="1800"/>
          </a:p>
          <a:p>
            <a:pPr indent="0" lvl="0" marL="0" rtl="0" algn="l">
              <a:spcBef>
                <a:spcPts val="1000"/>
              </a:spcBef>
              <a:spcAft>
                <a:spcPts val="0"/>
              </a:spcAft>
              <a:buNone/>
            </a:pPr>
            <a:r>
              <a:rPr lang="en-IN" sz="2400"/>
              <a:t> 	</a:t>
            </a:r>
            <a:r>
              <a:rPr lang="en-IN" sz="1000">
                <a:latin typeface="Courier New"/>
                <a:ea typeface="Courier New"/>
                <a:cs typeface="Courier New"/>
                <a:sym typeface="Courier New"/>
              </a:rPr>
              <a:t>Epoch: 1 |Train Loss: 2.3588763236999513 | Train Accuracy: 9.5 | Test Loss: 2.246659517288208 | Test Accuracy: 13.333333333333334 </a:t>
            </a:r>
            <a:endParaRPr sz="1000">
              <a:latin typeface="Courier New"/>
              <a:ea typeface="Courier New"/>
              <a:cs typeface="Courier New"/>
              <a:sym typeface="Courier New"/>
            </a:endParaRPr>
          </a:p>
          <a:p>
            <a:pPr indent="0" lvl="0" marL="457200" rtl="0" algn="l">
              <a:spcBef>
                <a:spcPts val="1000"/>
              </a:spcBef>
              <a:spcAft>
                <a:spcPts val="0"/>
              </a:spcAft>
              <a:buNone/>
            </a:pPr>
            <a:r>
              <a:rPr lang="en-IN" sz="1000">
                <a:latin typeface="Courier New"/>
                <a:ea typeface="Courier New"/>
                <a:cs typeface="Courier New"/>
                <a:sym typeface="Courier New"/>
              </a:rPr>
              <a:t>Epoch: 2 |Train Loss: 2.333886647224426 | Train Accuracy: 14.0 | Test Loss: 2.2691702842712402 | Test Accuracy: 20.0 </a:t>
            </a:r>
            <a:endParaRPr sz="1000">
              <a:latin typeface="Courier New"/>
              <a:ea typeface="Courier New"/>
              <a:cs typeface="Courier New"/>
              <a:sym typeface="Courier New"/>
            </a:endParaRPr>
          </a:p>
          <a:p>
            <a:pPr indent="0" lvl="0" marL="457200" rtl="0" algn="l">
              <a:spcBef>
                <a:spcPts val="1000"/>
              </a:spcBef>
              <a:spcAft>
                <a:spcPts val="0"/>
              </a:spcAft>
              <a:buNone/>
            </a:pPr>
            <a:r>
              <a:rPr lang="en-IN" sz="1000">
                <a:latin typeface="Courier New"/>
                <a:ea typeface="Courier New"/>
                <a:cs typeface="Courier New"/>
                <a:sym typeface="Courier New"/>
              </a:rPr>
              <a:t>Epoch: 3 |Train Loss: 2.316146159172058 | Train Accuracy: 20.0 | Test Loss: 2.242501735687256 | Test Accuracy: 23.333333333333332 </a:t>
            </a:r>
            <a:endParaRPr sz="1000">
              <a:latin typeface="Courier New"/>
              <a:ea typeface="Courier New"/>
              <a:cs typeface="Courier New"/>
              <a:sym typeface="Courier New"/>
            </a:endParaRPr>
          </a:p>
          <a:p>
            <a:pPr indent="0" lvl="0" marL="457200" rtl="0" algn="l">
              <a:spcBef>
                <a:spcPts val="1000"/>
              </a:spcBef>
              <a:spcAft>
                <a:spcPts val="0"/>
              </a:spcAft>
              <a:buNone/>
            </a:pPr>
            <a:r>
              <a:rPr lang="en-IN" sz="1000">
                <a:latin typeface="Courier New"/>
                <a:ea typeface="Courier New"/>
                <a:cs typeface="Courier New"/>
                <a:sym typeface="Courier New"/>
              </a:rPr>
              <a:t>Epoch: 4 |Train Loss: 2.3064623832702638 | Train Accuracy: 14.5 | Test Loss: 2.2205288410186768 | Test Accuracy: 20.0 </a:t>
            </a:r>
            <a:endParaRPr sz="1000">
              <a:latin typeface="Courier New"/>
              <a:ea typeface="Courier New"/>
              <a:cs typeface="Courier New"/>
              <a:sym typeface="Courier New"/>
            </a:endParaRPr>
          </a:p>
          <a:p>
            <a:pPr indent="0" lvl="0" marL="457200" rtl="0" algn="l">
              <a:spcBef>
                <a:spcPts val="1000"/>
              </a:spcBef>
              <a:spcAft>
                <a:spcPts val="0"/>
              </a:spcAft>
              <a:buNone/>
            </a:pPr>
            <a:r>
              <a:rPr lang="en-IN" sz="1000">
                <a:latin typeface="Courier New"/>
                <a:ea typeface="Courier New"/>
                <a:cs typeface="Courier New"/>
                <a:sym typeface="Courier New"/>
              </a:rPr>
              <a:t>Epoch: 5 |Train Loss: 2.290626549720764 | Train Accuracy: 15.5 | Test Loss: 2.222637891769409 | Test Accuracy: 20.0 </a:t>
            </a:r>
            <a:endParaRPr sz="1000">
              <a:latin typeface="Courier New"/>
              <a:ea typeface="Courier New"/>
              <a:cs typeface="Courier New"/>
              <a:sym typeface="Courier New"/>
            </a:endParaRPr>
          </a:p>
          <a:p>
            <a:pPr indent="0" lvl="0" marL="457200" rtl="0" algn="l">
              <a:spcBef>
                <a:spcPts val="1000"/>
              </a:spcBef>
              <a:spcAft>
                <a:spcPts val="0"/>
              </a:spcAft>
              <a:buNone/>
            </a:pPr>
            <a:r>
              <a:rPr lang="en-IN" sz="1000">
                <a:latin typeface="Courier New"/>
                <a:ea typeface="Courier New"/>
                <a:cs typeface="Courier New"/>
                <a:sym typeface="Courier New"/>
              </a:rPr>
              <a:t>Epoch: 6 |Train Loss: 2.294108009338379 | Train Accuracy: 17.5 | Test Loss: 2.2340269088745117 | Test Accuracy: 20.0 </a:t>
            </a:r>
            <a:endParaRPr sz="1000">
              <a:latin typeface="Courier New"/>
              <a:ea typeface="Courier New"/>
              <a:cs typeface="Courier New"/>
              <a:sym typeface="Courier New"/>
            </a:endParaRPr>
          </a:p>
          <a:p>
            <a:pPr indent="0" lvl="0" marL="457200" rtl="0" algn="l">
              <a:spcBef>
                <a:spcPts val="1000"/>
              </a:spcBef>
              <a:spcAft>
                <a:spcPts val="0"/>
              </a:spcAft>
              <a:buNone/>
            </a:pPr>
            <a:r>
              <a:rPr lang="en-IN" sz="1000">
                <a:latin typeface="Courier New"/>
                <a:ea typeface="Courier New"/>
                <a:cs typeface="Courier New"/>
                <a:sym typeface="Courier New"/>
              </a:rPr>
              <a:t>Epoch: 7 |Train Loss: 2.2834161043167116 | Train Accuracy: 17.5 | Test Loss: 2.2061641216278076 | Test Accuracy: 23.333333333333332</a:t>
            </a:r>
            <a:endParaRPr sz="1000">
              <a:latin typeface="Courier New"/>
              <a:ea typeface="Courier New"/>
              <a:cs typeface="Courier New"/>
              <a:sym typeface="Courier New"/>
            </a:endParaRPr>
          </a:p>
          <a:p>
            <a:pPr indent="0" lvl="0" marL="457200" rtl="0" algn="l">
              <a:spcBef>
                <a:spcPts val="1000"/>
              </a:spcBef>
              <a:spcAft>
                <a:spcPts val="0"/>
              </a:spcAft>
              <a:buNone/>
            </a:pPr>
            <a:r>
              <a:t/>
            </a:r>
            <a:endParaRPr sz="1000">
              <a:latin typeface="Courier New"/>
              <a:ea typeface="Courier New"/>
              <a:cs typeface="Courier New"/>
              <a:sym typeface="Courier New"/>
            </a:endParaRPr>
          </a:p>
          <a:p>
            <a:pPr indent="-355600" lvl="0" marL="457200" rtl="0" algn="l">
              <a:spcBef>
                <a:spcPts val="1000"/>
              </a:spcBef>
              <a:spcAft>
                <a:spcPts val="0"/>
              </a:spcAft>
              <a:buSzPts val="2000"/>
              <a:buChar char="•"/>
            </a:pPr>
            <a:r>
              <a:rPr lang="en-IN" sz="2000"/>
              <a:t>Time Taken :- 19mins  ; Epochs = 7.</a:t>
            </a:r>
            <a:endParaRPr sz="2000"/>
          </a:p>
          <a:p>
            <a:pPr indent="-355600" lvl="0" marL="457200" rtl="0" algn="l">
              <a:spcBef>
                <a:spcPts val="0"/>
              </a:spcBef>
              <a:spcAft>
                <a:spcPts val="0"/>
              </a:spcAft>
              <a:buSzPts val="2000"/>
              <a:buChar char="•"/>
            </a:pPr>
            <a:r>
              <a:rPr lang="en-IN" sz="2000"/>
              <a:t>Runtime used:- TPU</a:t>
            </a:r>
            <a:endParaRPr sz="2000"/>
          </a:p>
          <a:p>
            <a:pPr indent="-355600" lvl="0" marL="457200" rtl="0" algn="l">
              <a:spcBef>
                <a:spcPts val="0"/>
              </a:spcBef>
              <a:spcAft>
                <a:spcPts val="0"/>
              </a:spcAft>
              <a:buSzPts val="2000"/>
              <a:buChar char="•"/>
            </a:pPr>
            <a:r>
              <a:rPr lang="en-IN" sz="2000"/>
              <a:t>Observation:- Train Accuracy = 17.5% and test accuracy = 23.3%;</a:t>
            </a:r>
            <a:endParaRPr sz="2000"/>
          </a:p>
        </p:txBody>
      </p:sp>
      <p:pic>
        <p:nvPicPr>
          <p:cNvPr descr="A close up of a cover&#10;&#10;Description automatically generated" id="886" name="Google Shape;886;p17"/>
          <p:cNvPicPr preferRelativeResize="0"/>
          <p:nvPr/>
        </p:nvPicPr>
        <p:blipFill rotWithShape="1">
          <a:blip r:embed="rId3">
            <a:alphaModFix/>
          </a:blip>
          <a:srcRect b="0" l="0" r="0" t="0"/>
          <a:stretch/>
        </p:blipFill>
        <p:spPr>
          <a:xfrm>
            <a:off x="11305032" y="0"/>
            <a:ext cx="886968" cy="88696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18"/>
          <p:cNvSpPr txBox="1"/>
          <p:nvPr>
            <p:ph type="title"/>
          </p:nvPr>
        </p:nvSpPr>
        <p:spPr>
          <a:xfrm>
            <a:off x="838200" y="256450"/>
            <a:ext cx="6499500" cy="934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sz="3000"/>
              <a:t>Results (Continuation….)</a:t>
            </a:r>
            <a:endParaRPr sz="3000"/>
          </a:p>
        </p:txBody>
      </p:sp>
      <p:sp>
        <p:nvSpPr>
          <p:cNvPr id="893" name="Google Shape;893;p18"/>
          <p:cNvSpPr txBox="1"/>
          <p:nvPr>
            <p:ph idx="1" type="body"/>
          </p:nvPr>
        </p:nvSpPr>
        <p:spPr>
          <a:xfrm>
            <a:off x="421900" y="1067175"/>
            <a:ext cx="11546100" cy="5109600"/>
          </a:xfrm>
          <a:prstGeom prst="rect">
            <a:avLst/>
          </a:prstGeom>
        </p:spPr>
        <p:txBody>
          <a:bodyPr anchorCtr="0" anchor="t" bIns="45700" lIns="91425" spcFirstLastPara="1" rIns="91425" wrap="square" tIns="45700">
            <a:normAutofit/>
          </a:bodyPr>
          <a:lstStyle/>
          <a:p>
            <a:pPr indent="-368300" lvl="0" marL="457200" rtl="0" algn="l">
              <a:spcBef>
                <a:spcPts val="1000"/>
              </a:spcBef>
              <a:spcAft>
                <a:spcPts val="0"/>
              </a:spcAft>
              <a:buSzPts val="2200"/>
              <a:buChar char="•"/>
            </a:pPr>
            <a:r>
              <a:rPr lang="en-IN" sz="2200"/>
              <a:t>Now testing on same dataset with no. of qubits = 3.</a:t>
            </a:r>
            <a:endParaRPr sz="2200"/>
          </a:p>
          <a:p>
            <a:pPr indent="-368300" lvl="0" marL="457200" rtl="0" algn="l">
              <a:spcBef>
                <a:spcPts val="0"/>
              </a:spcBef>
              <a:spcAft>
                <a:spcPts val="0"/>
              </a:spcAft>
              <a:buSzPts val="2200"/>
              <a:buChar char="•"/>
            </a:pPr>
            <a:r>
              <a:rPr lang="en-IN" sz="2200"/>
              <a:t>For Number of qubits = 3:-</a:t>
            </a:r>
            <a:endParaRPr sz="1400"/>
          </a:p>
          <a:p>
            <a:pPr indent="0" lvl="0" marL="457200" rtl="0" algn="l">
              <a:spcBef>
                <a:spcPts val="1000"/>
              </a:spcBef>
              <a:spcAft>
                <a:spcPts val="0"/>
              </a:spcAft>
              <a:buNone/>
            </a:pPr>
            <a:r>
              <a:rPr lang="en-IN" sz="1000">
                <a:latin typeface="Courier New"/>
                <a:ea typeface="Courier New"/>
                <a:cs typeface="Courier New"/>
                <a:sym typeface="Courier New"/>
              </a:rPr>
              <a:t>Epoch: 1 |Train Loss: 2.2724218368530273 | Train Accuracy: 14.0 | Test Loss: 2.2400310039520264 | Test Accuracy: 20.0 </a:t>
            </a:r>
            <a:endParaRPr sz="1000">
              <a:latin typeface="Courier New"/>
              <a:ea typeface="Courier New"/>
              <a:cs typeface="Courier New"/>
              <a:sym typeface="Courier New"/>
            </a:endParaRPr>
          </a:p>
          <a:p>
            <a:pPr indent="0" lvl="0" marL="457200" rtl="0" algn="l">
              <a:spcBef>
                <a:spcPts val="1000"/>
              </a:spcBef>
              <a:spcAft>
                <a:spcPts val="0"/>
              </a:spcAft>
              <a:buNone/>
            </a:pPr>
            <a:r>
              <a:rPr lang="en-IN" sz="1000">
                <a:latin typeface="Courier New"/>
                <a:ea typeface="Courier New"/>
                <a:cs typeface="Courier New"/>
                <a:sym typeface="Courier New"/>
              </a:rPr>
              <a:t>Epoch: 2 |Train Loss: 2.215902876853943 | Train Accuracy: 20.5 | Test Loss: 2.225329637527466 | Test Accuracy: 16.666666666666668 </a:t>
            </a:r>
            <a:endParaRPr sz="1000">
              <a:latin typeface="Courier New"/>
              <a:ea typeface="Courier New"/>
              <a:cs typeface="Courier New"/>
              <a:sym typeface="Courier New"/>
            </a:endParaRPr>
          </a:p>
          <a:p>
            <a:pPr indent="0" lvl="0" marL="457200" rtl="0" algn="l">
              <a:spcBef>
                <a:spcPts val="1000"/>
              </a:spcBef>
              <a:spcAft>
                <a:spcPts val="0"/>
              </a:spcAft>
              <a:buNone/>
            </a:pPr>
            <a:r>
              <a:rPr lang="en-IN" sz="1000">
                <a:latin typeface="Courier New"/>
                <a:ea typeface="Courier New"/>
                <a:cs typeface="Courier New"/>
                <a:sym typeface="Courier New"/>
              </a:rPr>
              <a:t>Epoch: 3 |Train Loss: 2.1963553190231324 | Train Accuracy: 23.0 | Test Loss: 2.1791791915893555 | Test Accuracy: 30.0 </a:t>
            </a:r>
            <a:endParaRPr sz="1000">
              <a:latin typeface="Courier New"/>
              <a:ea typeface="Courier New"/>
              <a:cs typeface="Courier New"/>
              <a:sym typeface="Courier New"/>
            </a:endParaRPr>
          </a:p>
          <a:p>
            <a:pPr indent="0" lvl="0" marL="457200" rtl="0" algn="l">
              <a:spcBef>
                <a:spcPts val="1000"/>
              </a:spcBef>
              <a:spcAft>
                <a:spcPts val="0"/>
              </a:spcAft>
              <a:buNone/>
            </a:pPr>
            <a:r>
              <a:rPr lang="en-IN" sz="1000">
                <a:latin typeface="Courier New"/>
                <a:ea typeface="Courier New"/>
                <a:cs typeface="Courier New"/>
                <a:sym typeface="Courier New"/>
              </a:rPr>
              <a:t>Epoch: 4 |Train Loss: 2.1787861585617065 | Train Accuracy: 23.0 | Test Loss: 2.173187255859375 | Test Accuracy: 20.0 </a:t>
            </a:r>
            <a:endParaRPr sz="1000">
              <a:latin typeface="Courier New"/>
              <a:ea typeface="Courier New"/>
              <a:cs typeface="Courier New"/>
              <a:sym typeface="Courier New"/>
            </a:endParaRPr>
          </a:p>
          <a:p>
            <a:pPr indent="0" lvl="0" marL="457200" rtl="0" algn="l">
              <a:spcBef>
                <a:spcPts val="1000"/>
              </a:spcBef>
              <a:spcAft>
                <a:spcPts val="0"/>
              </a:spcAft>
              <a:buNone/>
            </a:pPr>
            <a:r>
              <a:rPr lang="en-IN" sz="1000">
                <a:latin typeface="Courier New"/>
                <a:ea typeface="Courier New"/>
                <a:cs typeface="Courier New"/>
                <a:sym typeface="Courier New"/>
              </a:rPr>
              <a:t>Epoch: 5 |Train Loss: 2.1611469268798826 | Train Accuracy: 24.0 | Test Loss: 2.1502532958984375 | Test Accuracy: 23.333333333333332 </a:t>
            </a:r>
            <a:endParaRPr sz="1000">
              <a:latin typeface="Courier New"/>
              <a:ea typeface="Courier New"/>
              <a:cs typeface="Courier New"/>
              <a:sym typeface="Courier New"/>
            </a:endParaRPr>
          </a:p>
          <a:p>
            <a:pPr indent="0" lvl="0" marL="457200" rtl="0" algn="l">
              <a:spcBef>
                <a:spcPts val="1000"/>
              </a:spcBef>
              <a:spcAft>
                <a:spcPts val="0"/>
              </a:spcAft>
              <a:buNone/>
            </a:pPr>
            <a:r>
              <a:rPr lang="en-IN" sz="1000">
                <a:latin typeface="Courier New"/>
                <a:ea typeface="Courier New"/>
                <a:cs typeface="Courier New"/>
                <a:sym typeface="Courier New"/>
              </a:rPr>
              <a:t>Epoch: 6 |Train Loss: 2.1585278272628785 | Train Accuracy: 23.5 | Test Loss: 2.1358399391174316 | Test Accuracy: 30.0 </a:t>
            </a:r>
            <a:endParaRPr sz="1000">
              <a:latin typeface="Courier New"/>
              <a:ea typeface="Courier New"/>
              <a:cs typeface="Courier New"/>
              <a:sym typeface="Courier New"/>
            </a:endParaRPr>
          </a:p>
          <a:p>
            <a:pPr indent="0" lvl="0" marL="457200" rtl="0" algn="l">
              <a:spcBef>
                <a:spcPts val="1000"/>
              </a:spcBef>
              <a:spcAft>
                <a:spcPts val="0"/>
              </a:spcAft>
              <a:buNone/>
            </a:pPr>
            <a:r>
              <a:rPr lang="en-IN" sz="1000">
                <a:latin typeface="Courier New"/>
                <a:ea typeface="Courier New"/>
                <a:cs typeface="Courier New"/>
                <a:sym typeface="Courier New"/>
              </a:rPr>
              <a:t>Epoch: 7 |Train Loss: 2.1618845462799072 | Train Accuracy: 23.5 | Test Loss: 2.1479225158691406 | Test Accuracy: 23.333333333333332</a:t>
            </a:r>
            <a:endParaRPr sz="1000">
              <a:latin typeface="Courier New"/>
              <a:ea typeface="Courier New"/>
              <a:cs typeface="Courier New"/>
              <a:sym typeface="Courier New"/>
            </a:endParaRPr>
          </a:p>
          <a:p>
            <a:pPr indent="0" lvl="0" marL="457200" rtl="0" algn="l">
              <a:spcBef>
                <a:spcPts val="1000"/>
              </a:spcBef>
              <a:spcAft>
                <a:spcPts val="0"/>
              </a:spcAft>
              <a:buNone/>
            </a:pPr>
            <a:r>
              <a:t/>
            </a:r>
            <a:endParaRPr sz="1000">
              <a:latin typeface="Courier New"/>
              <a:ea typeface="Courier New"/>
              <a:cs typeface="Courier New"/>
              <a:sym typeface="Courier New"/>
            </a:endParaRPr>
          </a:p>
          <a:p>
            <a:pPr indent="-342900" lvl="0" marL="457200" rtl="0" algn="l">
              <a:spcBef>
                <a:spcPts val="1000"/>
              </a:spcBef>
              <a:spcAft>
                <a:spcPts val="0"/>
              </a:spcAft>
              <a:buSzPts val="1800"/>
              <a:buChar char="•"/>
            </a:pPr>
            <a:r>
              <a:rPr lang="en-IN" sz="1800"/>
              <a:t>Time Taken :- 1hr 2mins  ;Epochs:- 7 ;  Runtime Used:- TPU</a:t>
            </a:r>
            <a:endParaRPr sz="1800"/>
          </a:p>
          <a:p>
            <a:pPr indent="-342900" lvl="0" marL="457200" rtl="0" algn="l">
              <a:spcBef>
                <a:spcPts val="0"/>
              </a:spcBef>
              <a:spcAft>
                <a:spcPts val="0"/>
              </a:spcAft>
              <a:buSzPts val="1800"/>
              <a:buChar char="•"/>
            </a:pPr>
            <a:r>
              <a:rPr lang="en-IN" sz="1800"/>
              <a:t>Observation:- Train Accuracy: 23.5% and Test Accuracy : 23.3%.</a:t>
            </a:r>
            <a:endParaRPr sz="1800"/>
          </a:p>
          <a:p>
            <a:pPr indent="-342900" lvl="0" marL="457200" rtl="0" algn="l">
              <a:spcBef>
                <a:spcPts val="0"/>
              </a:spcBef>
              <a:spcAft>
                <a:spcPts val="0"/>
              </a:spcAft>
              <a:buSzPts val="1800"/>
              <a:buChar char="•"/>
            </a:pPr>
            <a:r>
              <a:rPr lang="en-IN" sz="1800"/>
              <a:t>Compared to the previous result:- </a:t>
            </a:r>
            <a:endParaRPr sz="1800"/>
          </a:p>
          <a:p>
            <a:pPr indent="-342900" lvl="1" marL="1371600" rtl="0" algn="l">
              <a:spcBef>
                <a:spcPts val="0"/>
              </a:spcBef>
              <a:spcAft>
                <a:spcPts val="0"/>
              </a:spcAft>
              <a:buSzPts val="1800"/>
              <a:buChar char="•"/>
            </a:pPr>
            <a:r>
              <a:rPr lang="en-IN" sz="1800"/>
              <a:t>This model gives more accuracy but its way more computationally expensive than previous one .</a:t>
            </a:r>
            <a:endParaRPr sz="1800"/>
          </a:p>
          <a:p>
            <a:pPr indent="-342900" lvl="1" marL="1371600" rtl="0" algn="l">
              <a:spcBef>
                <a:spcPts val="0"/>
              </a:spcBef>
              <a:spcAft>
                <a:spcPts val="0"/>
              </a:spcAft>
              <a:buSzPts val="1800"/>
              <a:buChar char="•"/>
            </a:pPr>
            <a:r>
              <a:rPr lang="en-IN" sz="1800"/>
              <a:t>In both models the accuracy is very low, subjecting to conclusion that these models are failing to capture the complexity of the data set well.</a:t>
            </a:r>
            <a:endParaRPr sz="1800"/>
          </a:p>
        </p:txBody>
      </p:sp>
      <p:pic>
        <p:nvPicPr>
          <p:cNvPr descr="A close up of a cover&#10;&#10;Description automatically generated" id="894" name="Google Shape;894;p18"/>
          <p:cNvPicPr preferRelativeResize="0"/>
          <p:nvPr/>
        </p:nvPicPr>
        <p:blipFill rotWithShape="1">
          <a:blip r:embed="rId3">
            <a:alphaModFix/>
          </a:blip>
          <a:srcRect b="0" l="0" r="0" t="0"/>
          <a:stretch/>
        </p:blipFill>
        <p:spPr>
          <a:xfrm>
            <a:off x="11305032" y="0"/>
            <a:ext cx="886968" cy="88696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